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58" r:id="rId3"/>
    <p:sldId id="271" r:id="rId4"/>
    <p:sldId id="270" r:id="rId5"/>
    <p:sldId id="282" r:id="rId6"/>
    <p:sldId id="283" r:id="rId7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36" autoAdjust="0"/>
    <p:restoredTop sz="83953" autoAdjust="0"/>
  </p:normalViewPr>
  <p:slideViewPr>
    <p:cSldViewPr snapToGrid="0">
      <p:cViewPr varScale="1">
        <p:scale>
          <a:sx n="79" d="100"/>
          <a:sy n="79" d="100"/>
        </p:scale>
        <p:origin x="38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27.01.2023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220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*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47523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*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4454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4471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27.01.2023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27.01.2023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27.01.2023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27.01.2023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27.01.2023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27.01.2023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27.01.2023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27.01.2023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27.01.2023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27.01.2023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27.01.2023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27.01.2023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2022года и текущий период 2023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 и текущий период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1903249"/>
              </p:ext>
            </p:extLst>
          </p:nvPr>
        </p:nvGraphicFramePr>
        <p:xfrm>
          <a:off x="83420" y="583660"/>
          <a:ext cx="11978878" cy="6177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652">
                  <a:extLst>
                    <a:ext uri="{9D8B030D-6E8A-4147-A177-3AD203B41FA5}">
                      <a16:colId xmlns:a16="http://schemas.microsoft.com/office/drawing/2014/main" xmlns="" val="340974327"/>
                    </a:ext>
                  </a:extLst>
                </a:gridCol>
                <a:gridCol w="1083749">
                  <a:extLst>
                    <a:ext uri="{9D8B030D-6E8A-4147-A177-3AD203B41FA5}">
                      <a16:colId xmlns:a16="http://schemas.microsoft.com/office/drawing/2014/main" xmlns="" val="170091934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xmlns="" val="2119211557"/>
                    </a:ext>
                  </a:extLst>
                </a:gridCol>
                <a:gridCol w="885217">
                  <a:extLst>
                    <a:ext uri="{9D8B030D-6E8A-4147-A177-3AD203B41FA5}">
                      <a16:colId xmlns:a16="http://schemas.microsoft.com/office/drawing/2014/main" xmlns="" val="2519507403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xmlns="" val="1692593369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xmlns="" val="3434439023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xmlns="" val="2500613959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xmlns="" val="3800530471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xmlns="" val="363759155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xmlns="" val="1243391290"/>
                    </a:ext>
                  </a:extLst>
                </a:gridCol>
                <a:gridCol w="865761">
                  <a:extLst>
                    <a:ext uri="{9D8B030D-6E8A-4147-A177-3AD203B41FA5}">
                      <a16:colId xmlns:a16="http://schemas.microsoft.com/office/drawing/2014/main" xmlns="" val="276822078"/>
                    </a:ext>
                  </a:extLst>
                </a:gridCol>
                <a:gridCol w="807396">
                  <a:extLst>
                    <a:ext uri="{9D8B030D-6E8A-4147-A177-3AD203B41FA5}">
                      <a16:colId xmlns:a16="http://schemas.microsoft.com/office/drawing/2014/main" xmlns="" val="2365635126"/>
                    </a:ext>
                  </a:extLst>
                </a:gridCol>
                <a:gridCol w="1118681">
                  <a:extLst>
                    <a:ext uri="{9D8B030D-6E8A-4147-A177-3AD203B41FA5}">
                      <a16:colId xmlns:a16="http://schemas.microsoft.com/office/drawing/2014/main" xmlns="" val="3674627463"/>
                    </a:ext>
                  </a:extLst>
                </a:gridCol>
              </a:tblGrid>
              <a:tr h="69066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18351738"/>
                  </a:ext>
                </a:extLst>
              </a:tr>
              <a:tr h="461091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л/руб.)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</a:t>
                      </a: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74333544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</a:t>
                      </a: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937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</a:t>
                      </a: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96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</a:t>
                      </a: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</a:t>
                      </a: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</a:t>
                      </a: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0856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</a:t>
                      </a: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</a:t>
                      </a: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</a:t>
                      </a: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</a:t>
                      </a: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</a:t>
                      </a: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41829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</a:t>
                      </a: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988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</a:t>
                      </a: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10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624" y="-19456"/>
            <a:ext cx="10627469" cy="700391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 и текущий период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2626398"/>
              </p:ext>
            </p:extLst>
          </p:nvPr>
        </p:nvGraphicFramePr>
        <p:xfrm>
          <a:off x="136186" y="680935"/>
          <a:ext cx="11887201" cy="6078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231">
                  <a:extLst>
                    <a:ext uri="{9D8B030D-6E8A-4147-A177-3AD203B41FA5}">
                      <a16:colId xmlns:a16="http://schemas.microsoft.com/office/drawing/2014/main" xmlns="" val="340974327"/>
                    </a:ext>
                  </a:extLst>
                </a:gridCol>
                <a:gridCol w="1079770">
                  <a:extLst>
                    <a:ext uri="{9D8B030D-6E8A-4147-A177-3AD203B41FA5}">
                      <a16:colId xmlns:a16="http://schemas.microsoft.com/office/drawing/2014/main" xmlns="" val="1700919341"/>
                    </a:ext>
                  </a:extLst>
                </a:gridCol>
                <a:gridCol w="888089">
                  <a:extLst>
                    <a:ext uri="{9D8B030D-6E8A-4147-A177-3AD203B41FA5}">
                      <a16:colId xmlns:a16="http://schemas.microsoft.com/office/drawing/2014/main" xmlns="" val="2119211557"/>
                    </a:ext>
                  </a:extLst>
                </a:gridCol>
                <a:gridCol w="833707">
                  <a:extLst>
                    <a:ext uri="{9D8B030D-6E8A-4147-A177-3AD203B41FA5}">
                      <a16:colId xmlns:a16="http://schemas.microsoft.com/office/drawing/2014/main" xmlns="" val="2519507403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xmlns="" val="1692593369"/>
                    </a:ext>
                  </a:extLst>
                </a:gridCol>
                <a:gridCol w="829957">
                  <a:extLst>
                    <a:ext uri="{9D8B030D-6E8A-4147-A177-3AD203B41FA5}">
                      <a16:colId xmlns:a16="http://schemas.microsoft.com/office/drawing/2014/main" xmlns="" val="3434439023"/>
                    </a:ext>
                  </a:extLst>
                </a:gridCol>
                <a:gridCol w="823745">
                  <a:extLst>
                    <a:ext uri="{9D8B030D-6E8A-4147-A177-3AD203B41FA5}">
                      <a16:colId xmlns:a16="http://schemas.microsoft.com/office/drawing/2014/main" xmlns="" val="2500613959"/>
                    </a:ext>
                  </a:extLst>
                </a:gridCol>
                <a:gridCol w="875490">
                  <a:extLst>
                    <a:ext uri="{9D8B030D-6E8A-4147-A177-3AD203B41FA5}">
                      <a16:colId xmlns:a16="http://schemas.microsoft.com/office/drawing/2014/main" xmlns="" val="380053047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xmlns="" val="3637591551"/>
                    </a:ext>
                  </a:extLst>
                </a:gridCol>
                <a:gridCol w="817123">
                  <a:extLst>
                    <a:ext uri="{9D8B030D-6E8A-4147-A177-3AD203B41FA5}">
                      <a16:colId xmlns:a16="http://schemas.microsoft.com/office/drawing/2014/main" xmlns="" val="1243391290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xmlns="" val="276822078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xmlns="" val="2365635126"/>
                    </a:ext>
                  </a:extLst>
                </a:gridCol>
                <a:gridCol w="1157591">
                  <a:extLst>
                    <a:ext uri="{9D8B030D-6E8A-4147-A177-3AD203B41FA5}">
                      <a16:colId xmlns:a16="http://schemas.microsoft.com/office/drawing/2014/main" xmlns="" val="3674627463"/>
                    </a:ext>
                  </a:extLst>
                </a:gridCol>
              </a:tblGrid>
              <a:tr h="66148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18351738"/>
                  </a:ext>
                </a:extLst>
              </a:tr>
              <a:tr h="445423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автомобильный</a:t>
                      </a:r>
                      <a:r>
                        <a:rPr lang="ru-RU" sz="12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(л/руб.)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52,01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04388875"/>
                  </a:ext>
                </a:extLst>
              </a:tr>
              <a:tr h="4359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</a:t>
                      </a: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87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</a:t>
                      </a: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4233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</a:t>
                      </a: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46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</a:t>
                      </a: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537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</a:t>
                      </a: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5580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</a:t>
                      </a: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449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</a:t>
                      </a: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538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</a:t>
                      </a: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5775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</a:t>
                      </a: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4714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</a:t>
                      </a: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44608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</a:t>
                      </a: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612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598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015" y="126319"/>
            <a:ext cx="11800462" cy="43788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нефтепродукты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года и текущий период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года</a:t>
            </a:r>
            <a:endParaRPr lang="ru-RU" sz="2000" dirty="0"/>
          </a:p>
        </p:txBody>
      </p:sp>
      <p:graphicFrame>
        <p:nvGraphicFramePr>
          <p:cNvPr id="20" name="Объект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0872536"/>
              </p:ext>
            </p:extLst>
          </p:nvPr>
        </p:nvGraphicFramePr>
        <p:xfrm>
          <a:off x="120785" y="636971"/>
          <a:ext cx="11980424" cy="6201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006">
                  <a:extLst>
                    <a:ext uri="{9D8B030D-6E8A-4147-A177-3AD203B41FA5}">
                      <a16:colId xmlns:a16="http://schemas.microsoft.com/office/drawing/2014/main" xmlns="" val="2757781639"/>
                    </a:ext>
                  </a:extLst>
                </a:gridCol>
                <a:gridCol w="1071664">
                  <a:extLst>
                    <a:ext uri="{9D8B030D-6E8A-4147-A177-3AD203B41FA5}">
                      <a16:colId xmlns:a16="http://schemas.microsoft.com/office/drawing/2014/main" xmlns="" val="3805768029"/>
                    </a:ext>
                  </a:extLst>
                </a:gridCol>
                <a:gridCol w="933856">
                  <a:extLst>
                    <a:ext uri="{9D8B030D-6E8A-4147-A177-3AD203B41FA5}">
                      <a16:colId xmlns:a16="http://schemas.microsoft.com/office/drawing/2014/main" xmlns="" val="2080095685"/>
                    </a:ext>
                  </a:extLst>
                </a:gridCol>
                <a:gridCol w="972766">
                  <a:extLst>
                    <a:ext uri="{9D8B030D-6E8A-4147-A177-3AD203B41FA5}">
                      <a16:colId xmlns:a16="http://schemas.microsoft.com/office/drawing/2014/main" xmlns="" val="3843726452"/>
                    </a:ext>
                  </a:extLst>
                </a:gridCol>
                <a:gridCol w="904672">
                  <a:extLst>
                    <a:ext uri="{9D8B030D-6E8A-4147-A177-3AD203B41FA5}">
                      <a16:colId xmlns:a16="http://schemas.microsoft.com/office/drawing/2014/main" xmlns="" val="2467812455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xmlns="" val="555537300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xmlns="" val="3508563604"/>
                    </a:ext>
                  </a:extLst>
                </a:gridCol>
                <a:gridCol w="894945">
                  <a:extLst>
                    <a:ext uri="{9D8B030D-6E8A-4147-A177-3AD203B41FA5}">
                      <a16:colId xmlns:a16="http://schemas.microsoft.com/office/drawing/2014/main" xmlns="" val="3224298470"/>
                    </a:ext>
                  </a:extLst>
                </a:gridCol>
                <a:gridCol w="826851">
                  <a:extLst>
                    <a:ext uri="{9D8B030D-6E8A-4147-A177-3AD203B41FA5}">
                      <a16:colId xmlns:a16="http://schemas.microsoft.com/office/drawing/2014/main" xmlns="" val="509935238"/>
                    </a:ext>
                  </a:extLst>
                </a:gridCol>
                <a:gridCol w="778213">
                  <a:extLst>
                    <a:ext uri="{9D8B030D-6E8A-4147-A177-3AD203B41FA5}">
                      <a16:colId xmlns:a16="http://schemas.microsoft.com/office/drawing/2014/main" xmlns="" val="2275320693"/>
                    </a:ext>
                  </a:extLst>
                </a:gridCol>
                <a:gridCol w="836579">
                  <a:extLst>
                    <a:ext uri="{9D8B030D-6E8A-4147-A177-3AD203B41FA5}">
                      <a16:colId xmlns:a16="http://schemas.microsoft.com/office/drawing/2014/main" xmlns="" val="1350417571"/>
                    </a:ext>
                  </a:extLst>
                </a:gridCol>
                <a:gridCol w="807395">
                  <a:extLst>
                    <a:ext uri="{9D8B030D-6E8A-4147-A177-3AD203B41FA5}">
                      <a16:colId xmlns:a16="http://schemas.microsoft.com/office/drawing/2014/main" xmlns="" val="2746112127"/>
                    </a:ext>
                  </a:extLst>
                </a:gridCol>
                <a:gridCol w="1108954">
                  <a:extLst>
                    <a:ext uri="{9D8B030D-6E8A-4147-A177-3AD203B41FA5}">
                      <a16:colId xmlns:a16="http://schemas.microsoft.com/office/drawing/2014/main" xmlns="" val="4252533460"/>
                    </a:ext>
                  </a:extLst>
                </a:gridCol>
              </a:tblGrid>
              <a:tr h="637352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 (Якутия)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80505814"/>
                  </a:ext>
                </a:extLst>
              </a:tr>
              <a:tr h="357196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(л/руб</a:t>
                      </a: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72,74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75,61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2021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37598389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2022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965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190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6614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6109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4630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44747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254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2327639"/>
              </p:ext>
            </p:extLst>
          </p:nvPr>
        </p:nvGraphicFramePr>
        <p:xfrm>
          <a:off x="447471" y="1001949"/>
          <a:ext cx="11420274" cy="42373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265">
                  <a:extLst>
                    <a:ext uri="{9D8B030D-6E8A-4147-A177-3AD203B41FA5}">
                      <a16:colId xmlns:a16="http://schemas.microsoft.com/office/drawing/2014/main" xmlns="" val="2249247971"/>
                    </a:ext>
                  </a:extLst>
                </a:gridCol>
                <a:gridCol w="1727542">
                  <a:extLst>
                    <a:ext uri="{9D8B030D-6E8A-4147-A177-3AD203B41FA5}">
                      <a16:colId xmlns:a16="http://schemas.microsoft.com/office/drawing/2014/main" xmlns="" val="1819158657"/>
                    </a:ext>
                  </a:extLst>
                </a:gridCol>
                <a:gridCol w="1428719">
                  <a:extLst>
                    <a:ext uri="{9D8B030D-6E8A-4147-A177-3AD203B41FA5}">
                      <a16:colId xmlns:a16="http://schemas.microsoft.com/office/drawing/2014/main" xmlns="" val="810213332"/>
                    </a:ext>
                  </a:extLst>
                </a:gridCol>
                <a:gridCol w="1116191">
                  <a:extLst>
                    <a:ext uri="{9D8B030D-6E8A-4147-A177-3AD203B41FA5}">
                      <a16:colId xmlns:a16="http://schemas.microsoft.com/office/drawing/2014/main" xmlns="" val="1426438776"/>
                    </a:ext>
                  </a:extLst>
                </a:gridCol>
                <a:gridCol w="1691948">
                  <a:extLst>
                    <a:ext uri="{9D8B030D-6E8A-4147-A177-3AD203B41FA5}">
                      <a16:colId xmlns:a16="http://schemas.microsoft.com/office/drawing/2014/main" xmlns="" val="2406359539"/>
                    </a:ext>
                  </a:extLst>
                </a:gridCol>
                <a:gridCol w="1935804">
                  <a:extLst>
                    <a:ext uri="{9D8B030D-6E8A-4147-A177-3AD203B41FA5}">
                      <a16:colId xmlns:a16="http://schemas.microsoft.com/office/drawing/2014/main" xmlns="" val="3646067851"/>
                    </a:ext>
                  </a:extLst>
                </a:gridCol>
                <a:gridCol w="1935805">
                  <a:extLst>
                    <a:ext uri="{9D8B030D-6E8A-4147-A177-3AD203B41FA5}">
                      <a16:colId xmlns:a16="http://schemas.microsoft.com/office/drawing/2014/main" xmlns="" val="781871841"/>
                    </a:ext>
                  </a:extLst>
                </a:gridCol>
              </a:tblGrid>
              <a:tr h="219584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цена поставщика, имеющего наибольшую долю рынка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нефтетрейдеры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76225166"/>
                  </a:ext>
                </a:extLst>
              </a:tr>
              <a:tr h="6868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10677633"/>
                  </a:ext>
                </a:extLst>
              </a:tr>
              <a:tr h="3413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2,841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0,499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54,15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56,80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12744809"/>
                  </a:ext>
                </a:extLst>
              </a:tr>
              <a:tr h="333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0,806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0,221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58,30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61,00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08469662"/>
                  </a:ext>
                </a:extLst>
              </a:tr>
              <a:tr h="308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"Зимнее"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4,637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0,234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0,000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69,60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78,00    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67287190"/>
                  </a:ext>
                </a:extLst>
              </a:tr>
              <a:tr h="370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"Летнее"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2,442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2,644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0,519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8" y="59615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</a:t>
            </a:r>
          </a:p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26.01.2023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данным АО «ННК-</a:t>
            </a:r>
            <a:r>
              <a:rPr lang="ru-RU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26.01.2023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9023905"/>
              </p:ext>
            </p:extLst>
          </p:nvPr>
        </p:nvGraphicFramePr>
        <p:xfrm>
          <a:off x="116732" y="398835"/>
          <a:ext cx="3853906" cy="3067176"/>
        </p:xfrm>
        <a:graphic>
          <a:graphicData uri="http://schemas.openxmlformats.org/drawingml/2006/table">
            <a:tbl>
              <a:tblPr/>
              <a:tblGrid>
                <a:gridCol w="1003614">
                  <a:extLst>
                    <a:ext uri="{9D8B030D-6E8A-4147-A177-3AD203B41FA5}">
                      <a16:colId xmlns:a16="http://schemas.microsoft.com/office/drawing/2014/main" xmlns="" val="1892151248"/>
                    </a:ext>
                  </a:extLst>
                </a:gridCol>
                <a:gridCol w="1532238">
                  <a:extLst>
                    <a:ext uri="{9D8B030D-6E8A-4147-A177-3AD203B41FA5}">
                      <a16:colId xmlns:a16="http://schemas.microsoft.com/office/drawing/2014/main" xmlns="" val="2657241242"/>
                    </a:ext>
                  </a:extLst>
                </a:gridCol>
                <a:gridCol w="1318054">
                  <a:extLst>
                    <a:ext uri="{9D8B030D-6E8A-4147-A177-3AD203B41FA5}">
                      <a16:colId xmlns:a16="http://schemas.microsoft.com/office/drawing/2014/main" xmlns="" val="485229573"/>
                    </a:ext>
                  </a:extLst>
                </a:gridCol>
              </a:tblGrid>
              <a:tr h="30155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 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53405301"/>
                  </a:ext>
                </a:extLst>
              </a:tr>
              <a:tr h="8236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"Тосмар")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(иных поставщиков)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45841540"/>
                  </a:ext>
                </a:extLst>
              </a:tr>
              <a:tr h="2626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47263368"/>
                  </a:ext>
                </a:extLst>
              </a:tr>
              <a:tr h="460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53,10</a:t>
                      </a:r>
                      <a:endParaRPr lang="ru-RU" sz="1400" b="1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smtClean="0">
                          <a:effectLst/>
                          <a:latin typeface="Times New Roman" panose="02020603050405020304" pitchFamily="18" charset="0"/>
                        </a:rPr>
                        <a:t>74,00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33742143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smtClean="0">
                          <a:effectLst/>
                          <a:latin typeface="Times New Roman" panose="02020603050405020304" pitchFamily="18" charset="0"/>
                        </a:rPr>
                        <a:t>55,10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smtClean="0">
                          <a:effectLst/>
                          <a:latin typeface="Times New Roman" panose="02020603050405020304" pitchFamily="18" charset="0"/>
                        </a:rPr>
                        <a:t>57,30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97539080"/>
                  </a:ext>
                </a:extLst>
              </a:tr>
              <a:tr h="3675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smtClean="0">
                          <a:effectLst/>
                          <a:latin typeface="Times New Roman" panose="02020603050405020304" pitchFamily="18" charset="0"/>
                        </a:rPr>
                        <a:t>66,10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smtClean="0">
                          <a:effectLst/>
                          <a:latin typeface="Times New Roman" panose="02020603050405020304" pitchFamily="18" charset="0"/>
                        </a:rPr>
                        <a:t>79,00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6093606"/>
                  </a:ext>
                </a:extLst>
              </a:tr>
              <a:tr h="4528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93,00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9350670"/>
              </p:ext>
            </p:extLst>
          </p:nvPr>
        </p:nvGraphicFramePr>
        <p:xfrm>
          <a:off x="8046721" y="3579222"/>
          <a:ext cx="4087615" cy="3102247"/>
        </p:xfrm>
        <a:graphic>
          <a:graphicData uri="http://schemas.openxmlformats.org/drawingml/2006/table">
            <a:tbl>
              <a:tblPr/>
              <a:tblGrid>
                <a:gridCol w="1117992">
                  <a:extLst>
                    <a:ext uri="{9D8B030D-6E8A-4147-A177-3AD203B41FA5}">
                      <a16:colId xmlns:a16="http://schemas.microsoft.com/office/drawing/2014/main" xmlns="" val="1892151248"/>
                    </a:ext>
                  </a:extLst>
                </a:gridCol>
                <a:gridCol w="1497875">
                  <a:extLst>
                    <a:ext uri="{9D8B030D-6E8A-4147-A177-3AD203B41FA5}">
                      <a16:colId xmlns:a16="http://schemas.microsoft.com/office/drawing/2014/main" xmlns="" val="2657241242"/>
                    </a:ext>
                  </a:extLst>
                </a:gridCol>
                <a:gridCol w="1471748">
                  <a:extLst>
                    <a:ext uri="{9D8B030D-6E8A-4147-A177-3AD203B41FA5}">
                      <a16:colId xmlns:a16="http://schemas.microsoft.com/office/drawing/2014/main" xmlns="" val="485229573"/>
                    </a:ext>
                  </a:extLst>
                </a:gridCol>
              </a:tblGrid>
              <a:tr h="28461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53405301"/>
                  </a:ext>
                </a:extLst>
              </a:tr>
              <a:tr h="80069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«РН-</a:t>
                      </a:r>
                      <a:r>
                        <a:rPr lang="ru-RU" sz="105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45841540"/>
                  </a:ext>
                </a:extLst>
              </a:tr>
              <a:tr h="3507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47263368"/>
                  </a:ext>
                </a:extLst>
              </a:tr>
              <a:tr h="4142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51,68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33742143"/>
                  </a:ext>
                </a:extLst>
              </a:tr>
              <a:tr h="3824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53,38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97539080"/>
                  </a:ext>
                </a:extLst>
              </a:tr>
              <a:tr h="3787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63,57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6093606"/>
                  </a:ext>
                </a:extLst>
              </a:tr>
              <a:tr h="48298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9353469"/>
              </p:ext>
            </p:extLst>
          </p:nvPr>
        </p:nvGraphicFramePr>
        <p:xfrm>
          <a:off x="8056606" y="408562"/>
          <a:ext cx="4077729" cy="3013907"/>
        </p:xfrm>
        <a:graphic>
          <a:graphicData uri="http://schemas.openxmlformats.org/drawingml/2006/table">
            <a:tbl>
              <a:tblPr/>
              <a:tblGrid>
                <a:gridCol w="1046205">
                  <a:extLst>
                    <a:ext uri="{9D8B030D-6E8A-4147-A177-3AD203B41FA5}">
                      <a16:colId xmlns:a16="http://schemas.microsoft.com/office/drawing/2014/main" xmlns="" val="1892151248"/>
                    </a:ext>
                  </a:extLst>
                </a:gridCol>
                <a:gridCol w="1548714">
                  <a:extLst>
                    <a:ext uri="{9D8B030D-6E8A-4147-A177-3AD203B41FA5}">
                      <a16:colId xmlns:a16="http://schemas.microsoft.com/office/drawing/2014/main" xmlns="" val="2657241242"/>
                    </a:ext>
                  </a:extLst>
                </a:gridCol>
                <a:gridCol w="1482810">
                  <a:extLst>
                    <a:ext uri="{9D8B030D-6E8A-4147-A177-3AD203B41FA5}">
                      <a16:colId xmlns:a16="http://schemas.microsoft.com/office/drawing/2014/main" xmlns="" val="485229573"/>
                    </a:ext>
                  </a:extLst>
                </a:gridCol>
              </a:tblGrid>
              <a:tr h="262647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край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53405301"/>
                  </a:ext>
                </a:extLst>
              </a:tr>
              <a:tr h="60565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5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Максимальная розничная цена АЗС независимых </a:t>
                      </a:r>
                      <a:r>
                        <a:rPr kumimoji="0" lang="ru-RU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нефтетрейдеров</a:t>
                      </a:r>
                      <a:endParaRPr kumimoji="0" lang="ru-RU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45841540"/>
                  </a:ext>
                </a:extLst>
              </a:tr>
              <a:tr h="2585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47263368"/>
                  </a:ext>
                </a:extLst>
              </a:tr>
              <a:tr h="4650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51,03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49,90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33742143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51,51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51,40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97539080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64,10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609360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63,04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64,10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9748567"/>
              </p:ext>
            </p:extLst>
          </p:nvPr>
        </p:nvGraphicFramePr>
        <p:xfrm>
          <a:off x="116732" y="3605348"/>
          <a:ext cx="3819542" cy="3227977"/>
        </p:xfrm>
        <a:graphic>
          <a:graphicData uri="http://schemas.openxmlformats.org/drawingml/2006/table">
            <a:tbl>
              <a:tblPr/>
              <a:tblGrid>
                <a:gridCol w="996946">
                  <a:extLst>
                    <a:ext uri="{9D8B030D-6E8A-4147-A177-3AD203B41FA5}">
                      <a16:colId xmlns:a16="http://schemas.microsoft.com/office/drawing/2014/main" xmlns="" val="1892151248"/>
                    </a:ext>
                  </a:extLst>
                </a:gridCol>
                <a:gridCol w="1532708">
                  <a:extLst>
                    <a:ext uri="{9D8B030D-6E8A-4147-A177-3AD203B41FA5}">
                      <a16:colId xmlns:a16="http://schemas.microsoft.com/office/drawing/2014/main" xmlns="" val="2657241242"/>
                    </a:ext>
                  </a:extLst>
                </a:gridCol>
                <a:gridCol w="1289888">
                  <a:extLst>
                    <a:ext uri="{9D8B030D-6E8A-4147-A177-3AD203B41FA5}">
                      <a16:colId xmlns:a16="http://schemas.microsoft.com/office/drawing/2014/main" xmlns="" val="485229573"/>
                    </a:ext>
                  </a:extLst>
                </a:gridCol>
              </a:tblGrid>
              <a:tr h="261257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Чукотский АО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53405301"/>
                  </a:ext>
                </a:extLst>
              </a:tr>
              <a:tr h="88586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«Чукотснаб»)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(АО «Чукотснаб»)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45841540"/>
                  </a:ext>
                </a:extLst>
              </a:tr>
              <a:tr h="2547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47263368"/>
                  </a:ext>
                </a:extLst>
              </a:tr>
              <a:tr h="4443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33742143"/>
                  </a:ext>
                </a:extLst>
              </a:tr>
              <a:tr h="4615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97539080"/>
                  </a:ext>
                </a:extLst>
              </a:tr>
              <a:tr h="4586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6093606"/>
                  </a:ext>
                </a:extLst>
              </a:tr>
              <a:tr h="4615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4064461"/>
              </p:ext>
            </p:extLst>
          </p:nvPr>
        </p:nvGraphicFramePr>
        <p:xfrm>
          <a:off x="4036541" y="398835"/>
          <a:ext cx="3888259" cy="3058568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:a16="http://schemas.microsoft.com/office/drawing/2014/main" xmlns="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xmlns="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:a16="http://schemas.microsoft.com/office/drawing/2014/main" xmlns="" val="485229573"/>
                    </a:ext>
                  </a:extLst>
                </a:gridCol>
              </a:tblGrid>
              <a:tr h="29182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53405301"/>
                  </a:ext>
                </a:extLst>
              </a:tr>
              <a:tr h="8250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«ННК-Камчатнефтепродукт»)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45841540"/>
                  </a:ext>
                </a:extLst>
              </a:tr>
              <a:tr h="2334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47263368"/>
                  </a:ext>
                </a:extLst>
              </a:tr>
              <a:tr h="4540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54,15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56,80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33742143"/>
                  </a:ext>
                </a:extLst>
              </a:tr>
              <a:tr h="4180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58,30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61,00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9753908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6093606"/>
                  </a:ext>
                </a:extLst>
              </a:tr>
              <a:tr h="4268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69,60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78,00</a:t>
                      </a:r>
                      <a:endParaRPr lang="ru-RU" sz="14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8311882"/>
              </p:ext>
            </p:extLst>
          </p:nvPr>
        </p:nvGraphicFramePr>
        <p:xfrm>
          <a:off x="4014652" y="3579222"/>
          <a:ext cx="3936274" cy="3113472"/>
        </p:xfrm>
        <a:graphic>
          <a:graphicData uri="http://schemas.openxmlformats.org/drawingml/2006/table">
            <a:tbl>
              <a:tblPr/>
              <a:tblGrid>
                <a:gridCol w="992777">
                  <a:extLst>
                    <a:ext uri="{9D8B030D-6E8A-4147-A177-3AD203B41FA5}">
                      <a16:colId xmlns:a16="http://schemas.microsoft.com/office/drawing/2014/main" xmlns="" val="1892151248"/>
                    </a:ext>
                  </a:extLst>
                </a:gridCol>
                <a:gridCol w="1602377">
                  <a:extLst>
                    <a:ext uri="{9D8B030D-6E8A-4147-A177-3AD203B41FA5}">
                      <a16:colId xmlns:a16="http://schemas.microsoft.com/office/drawing/2014/main" xmlns="" val="2657241242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xmlns="" val="485229573"/>
                    </a:ext>
                  </a:extLst>
                </a:gridCol>
              </a:tblGrid>
              <a:tr h="286196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край 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53405301"/>
                  </a:ext>
                </a:extLst>
              </a:tr>
              <a:tr h="69819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(ПАО ННК-Хабаровскнефтепродукт)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независимых нефтетрейдеров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присутствует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45841540"/>
                  </a:ext>
                </a:extLst>
              </a:tr>
              <a:tr h="2821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47263368"/>
                  </a:ext>
                </a:extLst>
              </a:tr>
              <a:tr h="41828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49,49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61,00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33742143"/>
                  </a:ext>
                </a:extLst>
              </a:tr>
              <a:tr h="4649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51,64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63,50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97539080"/>
                  </a:ext>
                </a:extLst>
              </a:tr>
              <a:tr h="3918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6093606"/>
                  </a:ext>
                </a:extLst>
              </a:tr>
              <a:tr h="4615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62,03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85,70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177721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144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21751</TotalTime>
  <Words>755</Words>
  <Application>Microsoft Office PowerPoint</Application>
  <PresentationFormat>Широкоэкранный</PresentationFormat>
  <Paragraphs>291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Обертынская Анна Григорьевна</cp:lastModifiedBy>
  <cp:revision>857</cp:revision>
  <cp:lastPrinted>2022-11-10T21:40:09Z</cp:lastPrinted>
  <dcterms:created xsi:type="dcterms:W3CDTF">2020-12-04T06:58:51Z</dcterms:created>
  <dcterms:modified xsi:type="dcterms:W3CDTF">2023-01-26T21:59:38Z</dcterms:modified>
</cp:coreProperties>
</file>