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58" r:id="rId3"/>
    <p:sldId id="271" r:id="rId4"/>
    <p:sldId id="270" r:id="rId5"/>
    <p:sldId id="282" r:id="rId6"/>
    <p:sldId id="284" r:id="rId7"/>
  </p:sldIdLst>
  <p:sldSz cx="12192000" cy="6858000"/>
  <p:notesSz cx="6815138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6" autoAdjust="0"/>
    <p:restoredTop sz="83953" autoAdjust="0"/>
  </p:normalViewPr>
  <p:slideViewPr>
    <p:cSldViewPr snapToGrid="0">
      <p:cViewPr varScale="1">
        <p:scale>
          <a:sx n="57" d="100"/>
          <a:sy n="57" d="100"/>
        </p:scale>
        <p:origin x="72" y="9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4600"/>
            <a:ext cx="5967412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41" tIns="45821" rIns="91641" bIns="4582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515" y="4787125"/>
            <a:ext cx="5452110" cy="3916740"/>
          </a:xfrm>
          <a:prstGeom prst="rect">
            <a:avLst/>
          </a:prstGeom>
        </p:spPr>
        <p:txBody>
          <a:bodyPr vert="horz" lIns="91641" tIns="45821" rIns="91641" bIns="4582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335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220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47523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4454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081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2022 года и текущий период 2023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7852903"/>
              </p:ext>
            </p:extLst>
          </p:nvPr>
        </p:nvGraphicFramePr>
        <p:xfrm>
          <a:off x="83420" y="583660"/>
          <a:ext cx="11978878" cy="6177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652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8374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8521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65761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0739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1868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9066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61091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47,18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37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50,49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49,93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</a:t>
                      </a:r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58,46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5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58,52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48,37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51,76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59,69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54,54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61,69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54,03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52,40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52,38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61,16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61,36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52,58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63,53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53,88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52,53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829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88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10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624" y="-19456"/>
            <a:ext cx="10627469" cy="70039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2022 года и текущий период 2023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9373672"/>
              </p:ext>
            </p:extLst>
          </p:nvPr>
        </p:nvGraphicFramePr>
        <p:xfrm>
          <a:off x="136186" y="680935"/>
          <a:ext cx="11887201" cy="6078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231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79770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88089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3370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29957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23745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75490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17123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5759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6148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45423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автомобильный</a:t>
                      </a:r>
                      <a:r>
                        <a:rPr lang="ru-RU" sz="1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388875"/>
                  </a:ext>
                </a:extLst>
              </a:tr>
              <a:tr h="4359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7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33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6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7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57,52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51,7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52,66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59,32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80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61,96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53,97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53,68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38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61,03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75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66,32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58,43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56,46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63,55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67,50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714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608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12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2023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598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015" y="126319"/>
            <a:ext cx="11800462" cy="43788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нефтепродукты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 sz="2000" dirty="0"/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3564918"/>
              </p:ext>
            </p:extLst>
          </p:nvPr>
        </p:nvGraphicFramePr>
        <p:xfrm>
          <a:off x="120785" y="636971"/>
          <a:ext cx="11980424" cy="6201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006">
                  <a:extLst>
                    <a:ext uri="{9D8B030D-6E8A-4147-A177-3AD203B41FA5}">
                      <a16:colId xmlns:a16="http://schemas.microsoft.com/office/drawing/2014/main" val="2757781639"/>
                    </a:ext>
                  </a:extLst>
                </a:gridCol>
                <a:gridCol w="1071664">
                  <a:extLst>
                    <a:ext uri="{9D8B030D-6E8A-4147-A177-3AD203B41FA5}">
                      <a16:colId xmlns:a16="http://schemas.microsoft.com/office/drawing/2014/main" val="3805768029"/>
                    </a:ext>
                  </a:extLst>
                </a:gridCol>
                <a:gridCol w="933856">
                  <a:extLst>
                    <a:ext uri="{9D8B030D-6E8A-4147-A177-3AD203B41FA5}">
                      <a16:colId xmlns:a16="http://schemas.microsoft.com/office/drawing/2014/main" val="2080095685"/>
                    </a:ext>
                  </a:extLst>
                </a:gridCol>
                <a:gridCol w="972766">
                  <a:extLst>
                    <a:ext uri="{9D8B030D-6E8A-4147-A177-3AD203B41FA5}">
                      <a16:colId xmlns:a16="http://schemas.microsoft.com/office/drawing/2014/main" val="3843726452"/>
                    </a:ext>
                  </a:extLst>
                </a:gridCol>
                <a:gridCol w="904672">
                  <a:extLst>
                    <a:ext uri="{9D8B030D-6E8A-4147-A177-3AD203B41FA5}">
                      <a16:colId xmlns:a16="http://schemas.microsoft.com/office/drawing/2014/main" val="2467812455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555537300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508563604"/>
                    </a:ext>
                  </a:extLst>
                </a:gridCol>
                <a:gridCol w="894945">
                  <a:extLst>
                    <a:ext uri="{9D8B030D-6E8A-4147-A177-3AD203B41FA5}">
                      <a16:colId xmlns:a16="http://schemas.microsoft.com/office/drawing/2014/main" val="3224298470"/>
                    </a:ext>
                  </a:extLst>
                </a:gridCol>
                <a:gridCol w="826851">
                  <a:extLst>
                    <a:ext uri="{9D8B030D-6E8A-4147-A177-3AD203B41FA5}">
                      <a16:colId xmlns:a16="http://schemas.microsoft.com/office/drawing/2014/main" val="509935238"/>
                    </a:ext>
                  </a:extLst>
                </a:gridCol>
                <a:gridCol w="778213">
                  <a:extLst>
                    <a:ext uri="{9D8B030D-6E8A-4147-A177-3AD203B41FA5}">
                      <a16:colId xmlns:a16="http://schemas.microsoft.com/office/drawing/2014/main" val="2275320693"/>
                    </a:ext>
                  </a:extLst>
                </a:gridCol>
                <a:gridCol w="836579">
                  <a:extLst>
                    <a:ext uri="{9D8B030D-6E8A-4147-A177-3AD203B41FA5}">
                      <a16:colId xmlns:a16="http://schemas.microsoft.com/office/drawing/2014/main" val="1350417571"/>
                    </a:ext>
                  </a:extLst>
                </a:gridCol>
                <a:gridCol w="807395">
                  <a:extLst>
                    <a:ext uri="{9D8B030D-6E8A-4147-A177-3AD203B41FA5}">
                      <a16:colId xmlns:a16="http://schemas.microsoft.com/office/drawing/2014/main" val="2746112127"/>
                    </a:ext>
                  </a:extLst>
                </a:gridCol>
                <a:gridCol w="1108954">
                  <a:extLst>
                    <a:ext uri="{9D8B030D-6E8A-4147-A177-3AD203B41FA5}">
                      <a16:colId xmlns:a16="http://schemas.microsoft.com/office/drawing/2014/main" val="4252533460"/>
                    </a:ext>
                  </a:extLst>
                </a:gridCol>
              </a:tblGrid>
              <a:tr h="637352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 (Якутия)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505814"/>
                  </a:ext>
                </a:extLst>
              </a:tr>
              <a:tr h="357196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72,74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68,75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75,61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598389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76,76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68,16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77,51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63,41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64,66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0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72,33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63,10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14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72,87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77,66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72,87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75,79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74,09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73,51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61,19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68,05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63,60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109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66,84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80,33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75,84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67,58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630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74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2023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254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4062082"/>
              </p:ext>
            </p:extLst>
          </p:nvPr>
        </p:nvGraphicFramePr>
        <p:xfrm>
          <a:off x="447471" y="1001949"/>
          <a:ext cx="11420274" cy="42533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265">
                  <a:extLst>
                    <a:ext uri="{9D8B030D-6E8A-4147-A177-3AD203B41FA5}">
                      <a16:colId xmlns:a16="http://schemas.microsoft.com/office/drawing/2014/main" val="2249247971"/>
                    </a:ext>
                  </a:extLst>
                </a:gridCol>
                <a:gridCol w="1727542">
                  <a:extLst>
                    <a:ext uri="{9D8B030D-6E8A-4147-A177-3AD203B41FA5}">
                      <a16:colId xmlns:a16="http://schemas.microsoft.com/office/drawing/2014/main" val="1819158657"/>
                    </a:ext>
                  </a:extLst>
                </a:gridCol>
                <a:gridCol w="1428719">
                  <a:extLst>
                    <a:ext uri="{9D8B030D-6E8A-4147-A177-3AD203B41FA5}">
                      <a16:colId xmlns:a16="http://schemas.microsoft.com/office/drawing/2014/main" val="810213332"/>
                    </a:ext>
                  </a:extLst>
                </a:gridCol>
                <a:gridCol w="1116191">
                  <a:extLst>
                    <a:ext uri="{9D8B030D-6E8A-4147-A177-3AD203B41FA5}">
                      <a16:colId xmlns:a16="http://schemas.microsoft.com/office/drawing/2014/main" val="1426438776"/>
                    </a:ext>
                  </a:extLst>
                </a:gridCol>
                <a:gridCol w="1691948">
                  <a:extLst>
                    <a:ext uri="{9D8B030D-6E8A-4147-A177-3AD203B41FA5}">
                      <a16:colId xmlns:a16="http://schemas.microsoft.com/office/drawing/2014/main" val="2406359539"/>
                    </a:ext>
                  </a:extLst>
                </a:gridCol>
                <a:gridCol w="1935804">
                  <a:extLst>
                    <a:ext uri="{9D8B030D-6E8A-4147-A177-3AD203B41FA5}">
                      <a16:colId xmlns:a16="http://schemas.microsoft.com/office/drawing/2014/main" val="3646067851"/>
                    </a:ext>
                  </a:extLst>
                </a:gridCol>
                <a:gridCol w="1935805">
                  <a:extLst>
                    <a:ext uri="{9D8B030D-6E8A-4147-A177-3AD203B41FA5}">
                      <a16:colId xmlns:a16="http://schemas.microsoft.com/office/drawing/2014/main" val="781871841"/>
                    </a:ext>
                  </a:extLst>
                </a:gridCol>
              </a:tblGrid>
              <a:tr h="219584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цена поставщика, имеющего наибольшую долю рынка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нефтетрейдеры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25166"/>
                  </a:ext>
                </a:extLst>
              </a:tr>
              <a:tr h="6868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677633"/>
                  </a:ext>
                </a:extLst>
              </a:tr>
              <a:tr h="341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1,698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0,474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56,26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744809"/>
                  </a:ext>
                </a:extLst>
              </a:tr>
              <a:tr h="333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0,849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0,228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60,57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79,61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469662"/>
                  </a:ext>
                </a:extLst>
              </a:tr>
              <a:tr h="308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"Зимнее"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4,637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2,279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0,017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72,00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80,75   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287190"/>
                  </a:ext>
                </a:extLst>
              </a:tr>
              <a:tr h="370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"Летнее"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2,442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2,753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72,00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80,75</a:t>
                      </a:r>
                      <a:endParaRPr lang="ru-RU" sz="18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8" y="59615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</a:t>
            </a:r>
          </a:p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03.11.2023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данным АО «ННК-</a:t>
            </a:r>
            <a:r>
              <a:rPr lang="ru-RU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03.11.2023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1908135"/>
              </p:ext>
            </p:extLst>
          </p:nvPr>
        </p:nvGraphicFramePr>
        <p:xfrm>
          <a:off x="116732" y="398835"/>
          <a:ext cx="3853906" cy="3067176"/>
        </p:xfrm>
        <a:graphic>
          <a:graphicData uri="http://schemas.openxmlformats.org/drawingml/2006/table">
            <a:tbl>
              <a:tblPr/>
              <a:tblGrid>
                <a:gridCol w="1003614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23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1805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0155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 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36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"Тосмар")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(иных поставщиков)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0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60,50</a:t>
                      </a:r>
                      <a:endParaRPr lang="ru-RU" sz="14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75,00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66,40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  <a:r>
                        <a:rPr lang="en-GB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75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71,70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r>
                        <a:rPr lang="en-GB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,50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52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74,00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81,85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0788252"/>
              </p:ext>
            </p:extLst>
          </p:nvPr>
        </p:nvGraphicFramePr>
        <p:xfrm>
          <a:off x="8046721" y="3579222"/>
          <a:ext cx="4087615" cy="3254103"/>
        </p:xfrm>
        <a:graphic>
          <a:graphicData uri="http://schemas.openxmlformats.org/drawingml/2006/table">
            <a:tbl>
              <a:tblPr/>
              <a:tblGrid>
                <a:gridCol w="1117992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497875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7174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85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480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«РН-</a:t>
                      </a:r>
                      <a:r>
                        <a:rPr lang="ru-RU" sz="105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3678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45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53,73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012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55,48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972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71,12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5066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8277043"/>
              </p:ext>
            </p:extLst>
          </p:nvPr>
        </p:nvGraphicFramePr>
        <p:xfrm>
          <a:off x="8056606" y="408562"/>
          <a:ext cx="4077729" cy="3057449"/>
        </p:xfrm>
        <a:graphic>
          <a:graphicData uri="http://schemas.openxmlformats.org/drawingml/2006/table">
            <a:tbl>
              <a:tblPr/>
              <a:tblGrid>
                <a:gridCol w="1046205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48714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8281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6441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край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015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5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Максимальная розничная цена АЗС независимых </a:t>
                      </a:r>
                      <a:r>
                        <a:rPr kumimoji="0" lang="ru-RU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нефтетрейдеров</a:t>
                      </a:r>
                      <a:endParaRPr kumimoji="0" lang="ru-RU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2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718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52,10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32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52,89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32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64,82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66,47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710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64,82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685732"/>
              </p:ext>
            </p:extLst>
          </p:nvPr>
        </p:nvGraphicFramePr>
        <p:xfrm>
          <a:off x="116732" y="3569109"/>
          <a:ext cx="3819542" cy="3264216"/>
        </p:xfrm>
        <a:graphic>
          <a:graphicData uri="http://schemas.openxmlformats.org/drawingml/2006/table">
            <a:tbl>
              <a:tblPr/>
              <a:tblGrid>
                <a:gridCol w="996946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70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8988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419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Чукотский АО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958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«Чукотснаб»)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(АО «Чукотснаб»)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576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493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667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638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667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8497165"/>
              </p:ext>
            </p:extLst>
          </p:nvPr>
        </p:nvGraphicFramePr>
        <p:xfrm>
          <a:off x="4069492" y="408562"/>
          <a:ext cx="3888259" cy="3058568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182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50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«ННК-Камчатнефтепродукт»)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33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54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56,26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76,34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180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60,57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79,61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72,00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80,</a:t>
                      </a: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268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72,00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80,75</a:t>
                      </a:r>
                      <a:endParaRPr lang="ru-RU" sz="14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817772"/>
              </p:ext>
            </p:extLst>
          </p:nvPr>
        </p:nvGraphicFramePr>
        <p:xfrm>
          <a:off x="4023360" y="3569110"/>
          <a:ext cx="3936274" cy="3264216"/>
        </p:xfrm>
        <a:graphic>
          <a:graphicData uri="http://schemas.openxmlformats.org/drawingml/2006/table">
            <a:tbl>
              <a:tblPr/>
              <a:tblGrid>
                <a:gridCol w="99277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2377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3219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 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84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(ПАО ННК-Хабаровскнефтепродукт)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независимых нефтетрейдеров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отсутствуют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925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37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51,15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84,00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821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53,52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72,90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64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64,44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84,90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786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14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23561</TotalTime>
  <Words>1084</Words>
  <Application>Microsoft Office PowerPoint</Application>
  <PresentationFormat>Широкоэкранный</PresentationFormat>
  <Paragraphs>597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Брагин Кирилл Валерьевич</cp:lastModifiedBy>
  <cp:revision>988</cp:revision>
  <cp:lastPrinted>2023-10-06T02:12:00Z</cp:lastPrinted>
  <dcterms:created xsi:type="dcterms:W3CDTF">2020-12-04T06:58:51Z</dcterms:created>
  <dcterms:modified xsi:type="dcterms:W3CDTF">2023-11-03T01:44:14Z</dcterms:modified>
</cp:coreProperties>
</file>