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rawing3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2" r:id="rId5"/>
    <p:sldId id="260" r:id="rId6"/>
    <p:sldId id="265" r:id="rId7"/>
    <p:sldId id="261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C9E82B-E77B-4E01-B455-D1738CA059DA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2D6AB32-3910-43A1-B199-AB70D113F273}">
      <dgm:prSet phldrT="[Текст]"/>
      <dgm:spPr>
        <a:solidFill>
          <a:srgbClr val="00B0F0"/>
        </a:solidFill>
      </dgm:spPr>
      <dgm:t>
        <a:bodyPr/>
        <a:lstStyle/>
        <a:p>
          <a:r>
            <a:rPr lang="ru-RU" b="1" i="1" dirty="0" smtClean="0">
              <a:solidFill>
                <a:schemeClr val="bg1"/>
              </a:solidFill>
            </a:rPr>
            <a:t>Частота вращения лопастей – 75 об/мин</a:t>
          </a:r>
          <a:endParaRPr lang="ru-RU" b="1" i="1" dirty="0">
            <a:solidFill>
              <a:schemeClr val="bg1"/>
            </a:solidFill>
          </a:endParaRPr>
        </a:p>
      </dgm:t>
    </dgm:pt>
    <dgm:pt modelId="{523EA78E-F5FD-4C92-8020-5CF6F23D58C6}" type="parTrans" cxnId="{26F8A848-C3A1-403C-B033-069099DE67F7}">
      <dgm:prSet/>
      <dgm:spPr/>
      <dgm:t>
        <a:bodyPr/>
        <a:lstStyle/>
        <a:p>
          <a:endParaRPr lang="ru-RU"/>
        </a:p>
      </dgm:t>
    </dgm:pt>
    <dgm:pt modelId="{70BB4C4B-29EF-458C-ACF3-FBDA394D8063}" type="sibTrans" cxnId="{26F8A848-C3A1-403C-B033-069099DE67F7}">
      <dgm:prSet/>
      <dgm:spPr/>
      <dgm:t>
        <a:bodyPr/>
        <a:lstStyle/>
        <a:p>
          <a:endParaRPr lang="ru-RU"/>
        </a:p>
      </dgm:t>
    </dgm:pt>
    <dgm:pt modelId="{1D15CFC8-909F-4CEB-8F5C-AA2C74268C61}">
      <dgm:prSet phldrT="[Текст]"/>
      <dgm:spPr>
        <a:solidFill>
          <a:srgbClr val="00B0F0"/>
        </a:solidFill>
      </dgm:spPr>
      <dgm:t>
        <a:bodyPr/>
        <a:lstStyle/>
        <a:p>
          <a:r>
            <a:rPr lang="ru-RU" b="1" i="1" dirty="0" err="1" smtClean="0">
              <a:solidFill>
                <a:schemeClr val="bg1"/>
              </a:solidFill>
            </a:rPr>
            <a:t>Моторесурс</a:t>
          </a:r>
          <a:r>
            <a:rPr lang="ru-RU" b="1" i="1" dirty="0" smtClean="0">
              <a:solidFill>
                <a:schemeClr val="bg1"/>
              </a:solidFill>
            </a:rPr>
            <a:t> – 20 лет</a:t>
          </a:r>
          <a:endParaRPr lang="ru-RU" b="1" i="1" dirty="0">
            <a:solidFill>
              <a:schemeClr val="bg1"/>
            </a:solidFill>
          </a:endParaRPr>
        </a:p>
      </dgm:t>
    </dgm:pt>
    <dgm:pt modelId="{22A5B446-D261-4418-8CED-3DCE9A947536}" type="parTrans" cxnId="{CDB24E0C-AB1D-40F4-9D23-117DB3AEA845}">
      <dgm:prSet/>
      <dgm:spPr/>
      <dgm:t>
        <a:bodyPr/>
        <a:lstStyle/>
        <a:p>
          <a:endParaRPr lang="ru-RU"/>
        </a:p>
      </dgm:t>
    </dgm:pt>
    <dgm:pt modelId="{D02E9719-2B99-42EB-A2FA-248E22C16A10}" type="sibTrans" cxnId="{CDB24E0C-AB1D-40F4-9D23-117DB3AEA845}">
      <dgm:prSet/>
      <dgm:spPr/>
      <dgm:t>
        <a:bodyPr/>
        <a:lstStyle/>
        <a:p>
          <a:endParaRPr lang="ru-RU"/>
        </a:p>
      </dgm:t>
    </dgm:pt>
    <dgm:pt modelId="{B00046DC-FB2F-4B65-BE99-6059DC698F7B}">
      <dgm:prSet phldrT="[Текст]"/>
      <dgm:spPr>
        <a:solidFill>
          <a:srgbClr val="00B0F0"/>
        </a:solidFill>
      </dgm:spPr>
      <dgm:t>
        <a:bodyPr/>
        <a:lstStyle/>
        <a:p>
          <a:r>
            <a:rPr lang="ru-RU" b="1" i="1" dirty="0" smtClean="0">
              <a:solidFill>
                <a:schemeClr val="bg1"/>
              </a:solidFill>
            </a:rPr>
            <a:t>Номинальная мощность одной ВЭУ – 50 кВт</a:t>
          </a:r>
          <a:endParaRPr lang="ru-RU" b="1" i="1" dirty="0">
            <a:solidFill>
              <a:schemeClr val="bg1"/>
            </a:solidFill>
          </a:endParaRPr>
        </a:p>
      </dgm:t>
    </dgm:pt>
    <dgm:pt modelId="{23105B9E-09A0-437E-BE4A-6EC8DEFC6759}" type="parTrans" cxnId="{824FBE91-C66E-494D-AA9F-7F384160B68A}">
      <dgm:prSet/>
      <dgm:spPr/>
      <dgm:t>
        <a:bodyPr/>
        <a:lstStyle/>
        <a:p>
          <a:endParaRPr lang="ru-RU"/>
        </a:p>
      </dgm:t>
    </dgm:pt>
    <dgm:pt modelId="{751CA241-8EDD-4399-8F7F-2AD585444782}" type="sibTrans" cxnId="{824FBE91-C66E-494D-AA9F-7F384160B68A}">
      <dgm:prSet/>
      <dgm:spPr/>
      <dgm:t>
        <a:bodyPr/>
        <a:lstStyle/>
        <a:p>
          <a:endParaRPr lang="ru-RU"/>
        </a:p>
      </dgm:t>
    </dgm:pt>
    <dgm:pt modelId="{B07D0DE3-F5E7-45DD-B1C9-133B2BF929B4}">
      <dgm:prSet/>
      <dgm:spPr>
        <a:solidFill>
          <a:srgbClr val="00B0F0"/>
        </a:solidFill>
      </dgm:spPr>
      <dgm:t>
        <a:bodyPr/>
        <a:lstStyle/>
        <a:p>
          <a:r>
            <a:rPr lang="ru-RU" b="1" i="1" dirty="0" smtClean="0">
              <a:solidFill>
                <a:schemeClr val="bg1"/>
              </a:solidFill>
            </a:rPr>
            <a:t>Минимальная рабочая скорость ветра – 3 м/с</a:t>
          </a:r>
          <a:endParaRPr lang="ru-RU" b="1" i="1" dirty="0">
            <a:solidFill>
              <a:schemeClr val="bg1"/>
            </a:solidFill>
          </a:endParaRPr>
        </a:p>
      </dgm:t>
    </dgm:pt>
    <dgm:pt modelId="{BE02A8AB-AA68-4D9F-BB94-BDAF3525701A}" type="parTrans" cxnId="{11249A62-1843-4806-958E-3C20B607DDEF}">
      <dgm:prSet/>
      <dgm:spPr/>
      <dgm:t>
        <a:bodyPr/>
        <a:lstStyle/>
        <a:p>
          <a:endParaRPr lang="ru-RU"/>
        </a:p>
      </dgm:t>
    </dgm:pt>
    <dgm:pt modelId="{9463E1A6-5825-45E0-94E4-7E477F60B147}" type="sibTrans" cxnId="{11249A62-1843-4806-958E-3C20B607DDEF}">
      <dgm:prSet/>
      <dgm:spPr/>
      <dgm:t>
        <a:bodyPr/>
        <a:lstStyle/>
        <a:p>
          <a:endParaRPr lang="ru-RU"/>
        </a:p>
      </dgm:t>
    </dgm:pt>
    <dgm:pt modelId="{C18CEB02-D23A-45E3-8EA3-EDC6B9F80E30}">
      <dgm:prSet/>
      <dgm:spPr>
        <a:solidFill>
          <a:srgbClr val="00B0F0"/>
        </a:solidFill>
      </dgm:spPr>
      <dgm:t>
        <a:bodyPr/>
        <a:lstStyle/>
        <a:p>
          <a:r>
            <a:rPr lang="ru-RU" b="1" i="1" dirty="0" smtClean="0">
              <a:solidFill>
                <a:schemeClr val="bg1"/>
              </a:solidFill>
            </a:rPr>
            <a:t>Номинальная скорость ветра – 13 м/с</a:t>
          </a:r>
          <a:endParaRPr lang="ru-RU" b="1" i="1" dirty="0">
            <a:solidFill>
              <a:schemeClr val="bg1"/>
            </a:solidFill>
          </a:endParaRPr>
        </a:p>
      </dgm:t>
    </dgm:pt>
    <dgm:pt modelId="{C08873FA-8CCC-431B-8DA3-310E48740088}" type="parTrans" cxnId="{C1AA78DB-9272-4A10-AAA3-7DA8E54223B8}">
      <dgm:prSet/>
      <dgm:spPr/>
      <dgm:t>
        <a:bodyPr/>
        <a:lstStyle/>
        <a:p>
          <a:endParaRPr lang="ru-RU"/>
        </a:p>
      </dgm:t>
    </dgm:pt>
    <dgm:pt modelId="{52EA2645-1DCE-4F8D-8CBA-5A3CB46BC46F}" type="sibTrans" cxnId="{C1AA78DB-9272-4A10-AAA3-7DA8E54223B8}">
      <dgm:prSet/>
      <dgm:spPr/>
      <dgm:t>
        <a:bodyPr/>
        <a:lstStyle/>
        <a:p>
          <a:endParaRPr lang="ru-RU"/>
        </a:p>
      </dgm:t>
    </dgm:pt>
    <dgm:pt modelId="{51A4EF24-30E9-49A9-9E36-43552767CAB6}">
      <dgm:prSet/>
      <dgm:spPr>
        <a:solidFill>
          <a:srgbClr val="00B0F0"/>
        </a:solidFill>
      </dgm:spPr>
      <dgm:t>
        <a:bodyPr/>
        <a:lstStyle/>
        <a:p>
          <a:r>
            <a:rPr lang="ru-RU" b="1" i="1" dirty="0" smtClean="0">
              <a:solidFill>
                <a:schemeClr val="bg1"/>
              </a:solidFill>
            </a:rPr>
            <a:t>Максимальная  рабочая скорость ветра – 20 м/с</a:t>
          </a:r>
          <a:endParaRPr lang="ru-RU" b="1" i="1" dirty="0">
            <a:solidFill>
              <a:schemeClr val="bg1"/>
            </a:solidFill>
          </a:endParaRPr>
        </a:p>
      </dgm:t>
    </dgm:pt>
    <dgm:pt modelId="{826B0C62-7D0A-40D6-A73A-9F6E6C4EA8AB}" type="parTrans" cxnId="{135129A9-FEDB-4B4B-885A-5C0312927943}">
      <dgm:prSet/>
      <dgm:spPr/>
      <dgm:t>
        <a:bodyPr/>
        <a:lstStyle/>
        <a:p>
          <a:endParaRPr lang="ru-RU"/>
        </a:p>
      </dgm:t>
    </dgm:pt>
    <dgm:pt modelId="{0D985928-2C14-4442-941F-0D466017F1E0}" type="sibTrans" cxnId="{135129A9-FEDB-4B4B-885A-5C0312927943}">
      <dgm:prSet/>
      <dgm:spPr/>
      <dgm:t>
        <a:bodyPr/>
        <a:lstStyle/>
        <a:p>
          <a:endParaRPr lang="ru-RU"/>
        </a:p>
      </dgm:t>
    </dgm:pt>
    <dgm:pt modelId="{3150833E-C3D9-4D3B-978C-3851C2A33439}">
      <dgm:prSet/>
      <dgm:spPr>
        <a:solidFill>
          <a:srgbClr val="00B0F0"/>
        </a:solidFill>
      </dgm:spPr>
      <dgm:t>
        <a:bodyPr/>
        <a:lstStyle/>
        <a:p>
          <a:pPr algn="ctr"/>
          <a:r>
            <a:rPr lang="ru-RU" b="1" i="1" dirty="0" smtClean="0">
              <a:solidFill>
                <a:schemeClr val="bg1"/>
              </a:solidFill>
            </a:rPr>
            <a:t>Предельно допустимая скорость ветра, заложенная при проектировании ВЭУ, которую конструкция должна выдержать – 59,5 м/с</a:t>
          </a:r>
          <a:endParaRPr lang="ru-RU" b="1" i="1" dirty="0">
            <a:solidFill>
              <a:schemeClr val="bg1"/>
            </a:solidFill>
          </a:endParaRPr>
        </a:p>
      </dgm:t>
    </dgm:pt>
    <dgm:pt modelId="{837D62B4-E610-4B25-A817-585828B43EB5}" type="parTrans" cxnId="{C835DB50-8A5B-4B70-A2B7-03868400D00B}">
      <dgm:prSet/>
      <dgm:spPr/>
      <dgm:t>
        <a:bodyPr/>
        <a:lstStyle/>
        <a:p>
          <a:endParaRPr lang="ru-RU"/>
        </a:p>
      </dgm:t>
    </dgm:pt>
    <dgm:pt modelId="{6F5B8ED5-D6D9-4522-A3B3-388EF463ABB3}" type="sibTrans" cxnId="{C835DB50-8A5B-4B70-A2B7-03868400D00B}">
      <dgm:prSet/>
      <dgm:spPr/>
      <dgm:t>
        <a:bodyPr/>
        <a:lstStyle/>
        <a:p>
          <a:endParaRPr lang="ru-RU"/>
        </a:p>
      </dgm:t>
    </dgm:pt>
    <dgm:pt modelId="{BA30DF65-D25F-496A-8B17-8BAC3ADB0F09}">
      <dgm:prSet/>
      <dgm:spPr>
        <a:solidFill>
          <a:srgbClr val="00B0F0"/>
        </a:solidFill>
      </dgm:spPr>
      <dgm:t>
        <a:bodyPr/>
        <a:lstStyle/>
        <a:p>
          <a:r>
            <a:rPr lang="ru-RU" b="1" i="1" dirty="0" smtClean="0">
              <a:solidFill>
                <a:schemeClr val="bg1"/>
              </a:solidFill>
            </a:rPr>
            <a:t>Общий вес  - 9210 кг</a:t>
          </a:r>
          <a:endParaRPr lang="ru-RU" b="1" i="1" dirty="0">
            <a:solidFill>
              <a:schemeClr val="bg1"/>
            </a:solidFill>
          </a:endParaRPr>
        </a:p>
      </dgm:t>
    </dgm:pt>
    <dgm:pt modelId="{9B1AC510-1FED-42B1-B156-A991EC171ABB}" type="parTrans" cxnId="{28E4DF49-FECB-4071-A7C7-2CFB88389A85}">
      <dgm:prSet/>
      <dgm:spPr/>
      <dgm:t>
        <a:bodyPr/>
        <a:lstStyle/>
        <a:p>
          <a:endParaRPr lang="ru-RU"/>
        </a:p>
      </dgm:t>
    </dgm:pt>
    <dgm:pt modelId="{613DAB38-3AB8-4FEF-A5C6-EB209B423AB0}" type="sibTrans" cxnId="{28E4DF49-FECB-4071-A7C7-2CFB88389A85}">
      <dgm:prSet/>
      <dgm:spPr/>
      <dgm:t>
        <a:bodyPr/>
        <a:lstStyle/>
        <a:p>
          <a:endParaRPr lang="ru-RU"/>
        </a:p>
      </dgm:t>
    </dgm:pt>
    <dgm:pt modelId="{14165ACC-F257-4918-B4B5-A7170FDDA26E}">
      <dgm:prSet phldrT="[Текст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3CC33AEF-670A-482C-A396-AE7B89FCCEB5}" type="sibTrans" cxnId="{5DF0BBA3-C924-4052-B618-6291964EF0B2}">
      <dgm:prSet/>
      <dgm:spPr/>
      <dgm:t>
        <a:bodyPr/>
        <a:lstStyle/>
        <a:p>
          <a:endParaRPr lang="ru-RU"/>
        </a:p>
      </dgm:t>
    </dgm:pt>
    <dgm:pt modelId="{ADB6852C-30B5-4238-84E2-26A629BC53E8}" type="parTrans" cxnId="{5DF0BBA3-C924-4052-B618-6291964EF0B2}">
      <dgm:prSet/>
      <dgm:spPr/>
      <dgm:t>
        <a:bodyPr/>
        <a:lstStyle/>
        <a:p>
          <a:endParaRPr lang="ru-RU"/>
        </a:p>
      </dgm:t>
    </dgm:pt>
    <dgm:pt modelId="{FD3ACAC9-CB3B-4791-8964-31A6C5E4B04B}" type="pres">
      <dgm:prSet presAssocID="{A9C9E82B-E77B-4E01-B455-D1738CA059D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8D94BED-C93A-4065-84ED-AC315FA1E05F}" type="pres">
      <dgm:prSet presAssocID="{14165ACC-F257-4918-B4B5-A7170FDDA26E}" presName="centerShape" presStyleLbl="node0" presStyleIdx="0" presStyleCnt="1" custScaleX="198552" custScaleY="192096" custLinFactNeighborX="-73" custLinFactNeighborY="-218"/>
      <dgm:spPr/>
      <dgm:t>
        <a:bodyPr/>
        <a:lstStyle/>
        <a:p>
          <a:endParaRPr lang="ru-RU"/>
        </a:p>
      </dgm:t>
    </dgm:pt>
    <dgm:pt modelId="{29324053-59F9-4853-8E57-34A81BBE09D0}" type="pres">
      <dgm:prSet presAssocID="{523EA78E-F5FD-4C92-8020-5CF6F23D58C6}" presName="parTrans" presStyleLbl="bgSibTrans2D1" presStyleIdx="0" presStyleCnt="8"/>
      <dgm:spPr/>
      <dgm:t>
        <a:bodyPr/>
        <a:lstStyle/>
        <a:p>
          <a:endParaRPr lang="ru-RU"/>
        </a:p>
      </dgm:t>
    </dgm:pt>
    <dgm:pt modelId="{157338A8-E132-4544-92D7-00512588C8A8}" type="pres">
      <dgm:prSet presAssocID="{32D6AB32-3910-43A1-B199-AB70D113F273}" presName="node" presStyleLbl="node1" presStyleIdx="0" presStyleCnt="8" custRadScaleRad="93578" custRadScaleInc="-5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4B67BD-A550-45C9-A01E-0D311E8305A5}" type="pres">
      <dgm:prSet presAssocID="{9B1AC510-1FED-42B1-B156-A991EC171ABB}" presName="parTrans" presStyleLbl="bgSibTrans2D1" presStyleIdx="1" presStyleCnt="8"/>
      <dgm:spPr/>
      <dgm:t>
        <a:bodyPr/>
        <a:lstStyle/>
        <a:p>
          <a:endParaRPr lang="ru-RU"/>
        </a:p>
      </dgm:t>
    </dgm:pt>
    <dgm:pt modelId="{43CDC545-B0E3-4A5A-8246-3554A4863B7C}" type="pres">
      <dgm:prSet presAssocID="{BA30DF65-D25F-496A-8B17-8BAC3ADB0F09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2C7771-AA4C-477D-A7EE-5CBB874B8809}" type="pres">
      <dgm:prSet presAssocID="{837D62B4-E610-4B25-A817-585828B43EB5}" presName="parTrans" presStyleLbl="bgSibTrans2D1" presStyleIdx="2" presStyleCnt="8"/>
      <dgm:spPr/>
      <dgm:t>
        <a:bodyPr/>
        <a:lstStyle/>
        <a:p>
          <a:endParaRPr lang="ru-RU"/>
        </a:p>
      </dgm:t>
    </dgm:pt>
    <dgm:pt modelId="{8C147F8E-F649-4680-AC59-A700A6342C8C}" type="pres">
      <dgm:prSet presAssocID="{3150833E-C3D9-4D3B-978C-3851C2A33439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DAF330-5A2A-4D11-A834-36B618A21FBC}" type="pres">
      <dgm:prSet presAssocID="{826B0C62-7D0A-40D6-A73A-9F6E6C4EA8AB}" presName="parTrans" presStyleLbl="bgSibTrans2D1" presStyleIdx="3" presStyleCnt="8"/>
      <dgm:spPr/>
      <dgm:t>
        <a:bodyPr/>
        <a:lstStyle/>
        <a:p>
          <a:endParaRPr lang="ru-RU"/>
        </a:p>
      </dgm:t>
    </dgm:pt>
    <dgm:pt modelId="{87FF379D-AABF-4B75-9111-8F8A25B2B480}" type="pres">
      <dgm:prSet presAssocID="{51A4EF24-30E9-49A9-9E36-43552767CAB6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BE11BE-10B1-4F27-B950-66EB27845CC9}" type="pres">
      <dgm:prSet presAssocID="{C08873FA-8CCC-431B-8DA3-310E48740088}" presName="parTrans" presStyleLbl="bgSibTrans2D1" presStyleIdx="4" presStyleCnt="8"/>
      <dgm:spPr/>
      <dgm:t>
        <a:bodyPr/>
        <a:lstStyle/>
        <a:p>
          <a:endParaRPr lang="ru-RU"/>
        </a:p>
      </dgm:t>
    </dgm:pt>
    <dgm:pt modelId="{03293B0E-D112-460D-8925-933359C0C134}" type="pres">
      <dgm:prSet presAssocID="{C18CEB02-D23A-45E3-8EA3-EDC6B9F80E30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697E19-F75E-49A8-8619-B4F48DC2B69A}" type="pres">
      <dgm:prSet presAssocID="{BE02A8AB-AA68-4D9F-BB94-BDAF3525701A}" presName="parTrans" presStyleLbl="bgSibTrans2D1" presStyleIdx="5" presStyleCnt="8"/>
      <dgm:spPr/>
      <dgm:t>
        <a:bodyPr/>
        <a:lstStyle/>
        <a:p>
          <a:endParaRPr lang="ru-RU"/>
        </a:p>
      </dgm:t>
    </dgm:pt>
    <dgm:pt modelId="{5D996651-C125-44C2-A302-9C5F9B7A2269}" type="pres">
      <dgm:prSet presAssocID="{B07D0DE3-F5E7-45DD-B1C9-133B2BF929B4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84A429-30C2-4A6A-8FD0-77C92200D089}" type="pres">
      <dgm:prSet presAssocID="{22A5B446-D261-4418-8CED-3DCE9A947536}" presName="parTrans" presStyleLbl="bgSibTrans2D1" presStyleIdx="6" presStyleCnt="8"/>
      <dgm:spPr/>
      <dgm:t>
        <a:bodyPr/>
        <a:lstStyle/>
        <a:p>
          <a:endParaRPr lang="ru-RU"/>
        </a:p>
      </dgm:t>
    </dgm:pt>
    <dgm:pt modelId="{8B2E7ADF-9147-4175-9618-B48B66414A4E}" type="pres">
      <dgm:prSet presAssocID="{1D15CFC8-909F-4CEB-8F5C-AA2C74268C61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08A94C-B46D-4424-A630-639FF097A881}" type="pres">
      <dgm:prSet presAssocID="{23105B9E-09A0-437E-BE4A-6EC8DEFC6759}" presName="parTrans" presStyleLbl="bgSibTrans2D1" presStyleIdx="7" presStyleCnt="8"/>
      <dgm:spPr/>
      <dgm:t>
        <a:bodyPr/>
        <a:lstStyle/>
        <a:p>
          <a:endParaRPr lang="ru-RU"/>
        </a:p>
      </dgm:t>
    </dgm:pt>
    <dgm:pt modelId="{5BA7CA83-2093-4060-AA92-C9D178431DEC}" type="pres">
      <dgm:prSet presAssocID="{B00046DC-FB2F-4B65-BE99-6059DC698F7B}" presName="node" presStyleLbl="node1" presStyleIdx="7" presStyleCnt="8" custRadScaleRad="94862" custRadScaleInc="5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9CBC06-AA4A-440B-89A4-67995A532397}" type="presOf" srcId="{BE02A8AB-AA68-4D9F-BB94-BDAF3525701A}" destId="{BA697E19-F75E-49A8-8619-B4F48DC2B69A}" srcOrd="0" destOrd="0" presId="urn:microsoft.com/office/officeart/2005/8/layout/radial4"/>
    <dgm:cxn modelId="{2CFD6B9A-3890-46F1-BDFD-7C73A3D8437A}" type="presOf" srcId="{3150833E-C3D9-4D3B-978C-3851C2A33439}" destId="{8C147F8E-F649-4680-AC59-A700A6342C8C}" srcOrd="0" destOrd="0" presId="urn:microsoft.com/office/officeart/2005/8/layout/radial4"/>
    <dgm:cxn modelId="{135129A9-FEDB-4B4B-885A-5C0312927943}" srcId="{14165ACC-F257-4918-B4B5-A7170FDDA26E}" destId="{51A4EF24-30E9-49A9-9E36-43552767CAB6}" srcOrd="3" destOrd="0" parTransId="{826B0C62-7D0A-40D6-A73A-9F6E6C4EA8AB}" sibTransId="{0D985928-2C14-4442-941F-0D466017F1E0}"/>
    <dgm:cxn modelId="{428424E7-C6FE-40F1-8E9B-AF6ECED6F9FF}" type="presOf" srcId="{C18CEB02-D23A-45E3-8EA3-EDC6B9F80E30}" destId="{03293B0E-D112-460D-8925-933359C0C134}" srcOrd="0" destOrd="0" presId="urn:microsoft.com/office/officeart/2005/8/layout/radial4"/>
    <dgm:cxn modelId="{EEFFAA9E-0324-40FD-A424-2490F591F01D}" type="presOf" srcId="{22A5B446-D261-4418-8CED-3DCE9A947536}" destId="{1484A429-30C2-4A6A-8FD0-77C92200D089}" srcOrd="0" destOrd="0" presId="urn:microsoft.com/office/officeart/2005/8/layout/radial4"/>
    <dgm:cxn modelId="{BA110D50-48A8-43E9-82C3-E8C3FC3B6F80}" type="presOf" srcId="{14165ACC-F257-4918-B4B5-A7170FDDA26E}" destId="{98D94BED-C93A-4065-84ED-AC315FA1E05F}" srcOrd="0" destOrd="0" presId="urn:microsoft.com/office/officeart/2005/8/layout/radial4"/>
    <dgm:cxn modelId="{853EAD77-9B48-43B4-9A89-15A5FF310B8F}" type="presOf" srcId="{BA30DF65-D25F-496A-8B17-8BAC3ADB0F09}" destId="{43CDC545-B0E3-4A5A-8246-3554A4863B7C}" srcOrd="0" destOrd="0" presId="urn:microsoft.com/office/officeart/2005/8/layout/radial4"/>
    <dgm:cxn modelId="{A0D177CE-EE6A-484A-B87D-8BAA534B89D2}" type="presOf" srcId="{1D15CFC8-909F-4CEB-8F5C-AA2C74268C61}" destId="{8B2E7ADF-9147-4175-9618-B48B66414A4E}" srcOrd="0" destOrd="0" presId="urn:microsoft.com/office/officeart/2005/8/layout/radial4"/>
    <dgm:cxn modelId="{5DF0BBA3-C924-4052-B618-6291964EF0B2}" srcId="{A9C9E82B-E77B-4E01-B455-D1738CA059DA}" destId="{14165ACC-F257-4918-B4B5-A7170FDDA26E}" srcOrd="0" destOrd="0" parTransId="{ADB6852C-30B5-4238-84E2-26A629BC53E8}" sibTransId="{3CC33AEF-670A-482C-A396-AE7B89FCCEB5}"/>
    <dgm:cxn modelId="{40CC5128-91B0-4FDC-903D-72981E8AD79D}" type="presOf" srcId="{B07D0DE3-F5E7-45DD-B1C9-133B2BF929B4}" destId="{5D996651-C125-44C2-A302-9C5F9B7A2269}" srcOrd="0" destOrd="0" presId="urn:microsoft.com/office/officeart/2005/8/layout/radial4"/>
    <dgm:cxn modelId="{824FBE91-C66E-494D-AA9F-7F384160B68A}" srcId="{14165ACC-F257-4918-B4B5-A7170FDDA26E}" destId="{B00046DC-FB2F-4B65-BE99-6059DC698F7B}" srcOrd="7" destOrd="0" parTransId="{23105B9E-09A0-437E-BE4A-6EC8DEFC6759}" sibTransId="{751CA241-8EDD-4399-8F7F-2AD585444782}"/>
    <dgm:cxn modelId="{693BB43F-A6EA-4247-99D5-A2F096B86B5F}" type="presOf" srcId="{51A4EF24-30E9-49A9-9E36-43552767CAB6}" destId="{87FF379D-AABF-4B75-9111-8F8A25B2B480}" srcOrd="0" destOrd="0" presId="urn:microsoft.com/office/officeart/2005/8/layout/radial4"/>
    <dgm:cxn modelId="{11249A62-1843-4806-958E-3C20B607DDEF}" srcId="{14165ACC-F257-4918-B4B5-A7170FDDA26E}" destId="{B07D0DE3-F5E7-45DD-B1C9-133B2BF929B4}" srcOrd="5" destOrd="0" parTransId="{BE02A8AB-AA68-4D9F-BB94-BDAF3525701A}" sibTransId="{9463E1A6-5825-45E0-94E4-7E477F60B147}"/>
    <dgm:cxn modelId="{26F8A848-C3A1-403C-B033-069099DE67F7}" srcId="{14165ACC-F257-4918-B4B5-A7170FDDA26E}" destId="{32D6AB32-3910-43A1-B199-AB70D113F273}" srcOrd="0" destOrd="0" parTransId="{523EA78E-F5FD-4C92-8020-5CF6F23D58C6}" sibTransId="{70BB4C4B-29EF-458C-ACF3-FBDA394D8063}"/>
    <dgm:cxn modelId="{CDB24E0C-AB1D-40F4-9D23-117DB3AEA845}" srcId="{14165ACC-F257-4918-B4B5-A7170FDDA26E}" destId="{1D15CFC8-909F-4CEB-8F5C-AA2C74268C61}" srcOrd="6" destOrd="0" parTransId="{22A5B446-D261-4418-8CED-3DCE9A947536}" sibTransId="{D02E9719-2B99-42EB-A2FA-248E22C16A10}"/>
    <dgm:cxn modelId="{7F239346-D447-4B6E-B8C0-5ECD874A650F}" type="presOf" srcId="{B00046DC-FB2F-4B65-BE99-6059DC698F7B}" destId="{5BA7CA83-2093-4060-AA92-C9D178431DEC}" srcOrd="0" destOrd="0" presId="urn:microsoft.com/office/officeart/2005/8/layout/radial4"/>
    <dgm:cxn modelId="{C1AA78DB-9272-4A10-AAA3-7DA8E54223B8}" srcId="{14165ACC-F257-4918-B4B5-A7170FDDA26E}" destId="{C18CEB02-D23A-45E3-8EA3-EDC6B9F80E30}" srcOrd="4" destOrd="0" parTransId="{C08873FA-8CCC-431B-8DA3-310E48740088}" sibTransId="{52EA2645-1DCE-4F8D-8CBA-5A3CB46BC46F}"/>
    <dgm:cxn modelId="{8A92A607-5E27-48D8-A190-ABDEB7B198EB}" type="presOf" srcId="{23105B9E-09A0-437E-BE4A-6EC8DEFC6759}" destId="{2A08A94C-B46D-4424-A630-639FF097A881}" srcOrd="0" destOrd="0" presId="urn:microsoft.com/office/officeart/2005/8/layout/radial4"/>
    <dgm:cxn modelId="{C835DB50-8A5B-4B70-A2B7-03868400D00B}" srcId="{14165ACC-F257-4918-B4B5-A7170FDDA26E}" destId="{3150833E-C3D9-4D3B-978C-3851C2A33439}" srcOrd="2" destOrd="0" parTransId="{837D62B4-E610-4B25-A817-585828B43EB5}" sibTransId="{6F5B8ED5-D6D9-4522-A3B3-388EF463ABB3}"/>
    <dgm:cxn modelId="{6226FA9E-8B05-40F7-92A1-35B06A0A5EE0}" type="presOf" srcId="{A9C9E82B-E77B-4E01-B455-D1738CA059DA}" destId="{FD3ACAC9-CB3B-4791-8964-31A6C5E4B04B}" srcOrd="0" destOrd="0" presId="urn:microsoft.com/office/officeart/2005/8/layout/radial4"/>
    <dgm:cxn modelId="{1FABB898-4569-4E2C-A029-8C495D3443B6}" type="presOf" srcId="{837D62B4-E610-4B25-A817-585828B43EB5}" destId="{202C7771-AA4C-477D-A7EE-5CBB874B8809}" srcOrd="0" destOrd="0" presId="urn:microsoft.com/office/officeart/2005/8/layout/radial4"/>
    <dgm:cxn modelId="{2DF1A063-5D02-40DB-AACF-C8C5254FC997}" type="presOf" srcId="{32D6AB32-3910-43A1-B199-AB70D113F273}" destId="{157338A8-E132-4544-92D7-00512588C8A8}" srcOrd="0" destOrd="0" presId="urn:microsoft.com/office/officeart/2005/8/layout/radial4"/>
    <dgm:cxn modelId="{E6C29ADA-272C-44FE-A44A-2C351575F503}" type="presOf" srcId="{826B0C62-7D0A-40D6-A73A-9F6E6C4EA8AB}" destId="{41DAF330-5A2A-4D11-A834-36B618A21FBC}" srcOrd="0" destOrd="0" presId="urn:microsoft.com/office/officeart/2005/8/layout/radial4"/>
    <dgm:cxn modelId="{8E834EF1-27EF-468F-97A8-8B6A99DD97F9}" type="presOf" srcId="{523EA78E-F5FD-4C92-8020-5CF6F23D58C6}" destId="{29324053-59F9-4853-8E57-34A81BBE09D0}" srcOrd="0" destOrd="0" presId="urn:microsoft.com/office/officeart/2005/8/layout/radial4"/>
    <dgm:cxn modelId="{28E4DF49-FECB-4071-A7C7-2CFB88389A85}" srcId="{14165ACC-F257-4918-B4B5-A7170FDDA26E}" destId="{BA30DF65-D25F-496A-8B17-8BAC3ADB0F09}" srcOrd="1" destOrd="0" parTransId="{9B1AC510-1FED-42B1-B156-A991EC171ABB}" sibTransId="{613DAB38-3AB8-4FEF-A5C6-EB209B423AB0}"/>
    <dgm:cxn modelId="{91122256-D9ED-456F-8D21-9C8987EFC425}" type="presOf" srcId="{9B1AC510-1FED-42B1-B156-A991EC171ABB}" destId="{E04B67BD-A550-45C9-A01E-0D311E8305A5}" srcOrd="0" destOrd="0" presId="urn:microsoft.com/office/officeart/2005/8/layout/radial4"/>
    <dgm:cxn modelId="{707F7EC2-939D-4961-916D-BDC568B8DB28}" type="presOf" srcId="{C08873FA-8CCC-431B-8DA3-310E48740088}" destId="{35BE11BE-10B1-4F27-B950-66EB27845CC9}" srcOrd="0" destOrd="0" presId="urn:microsoft.com/office/officeart/2005/8/layout/radial4"/>
    <dgm:cxn modelId="{56C48E0A-B9A2-43F7-A842-F15FCB632C76}" type="presParOf" srcId="{FD3ACAC9-CB3B-4791-8964-31A6C5E4B04B}" destId="{98D94BED-C93A-4065-84ED-AC315FA1E05F}" srcOrd="0" destOrd="0" presId="urn:microsoft.com/office/officeart/2005/8/layout/radial4"/>
    <dgm:cxn modelId="{7A7C29C1-1D4E-4116-AB00-CEE372860247}" type="presParOf" srcId="{FD3ACAC9-CB3B-4791-8964-31A6C5E4B04B}" destId="{29324053-59F9-4853-8E57-34A81BBE09D0}" srcOrd="1" destOrd="0" presId="urn:microsoft.com/office/officeart/2005/8/layout/radial4"/>
    <dgm:cxn modelId="{CA0D7266-EBBE-4163-97A8-A614224D9CC8}" type="presParOf" srcId="{FD3ACAC9-CB3B-4791-8964-31A6C5E4B04B}" destId="{157338A8-E132-4544-92D7-00512588C8A8}" srcOrd="2" destOrd="0" presId="urn:microsoft.com/office/officeart/2005/8/layout/radial4"/>
    <dgm:cxn modelId="{39DA3786-1533-41E2-BFA4-14CE246C8498}" type="presParOf" srcId="{FD3ACAC9-CB3B-4791-8964-31A6C5E4B04B}" destId="{E04B67BD-A550-45C9-A01E-0D311E8305A5}" srcOrd="3" destOrd="0" presId="urn:microsoft.com/office/officeart/2005/8/layout/radial4"/>
    <dgm:cxn modelId="{7007481D-7688-4566-BB9D-D52BD82F6A9A}" type="presParOf" srcId="{FD3ACAC9-CB3B-4791-8964-31A6C5E4B04B}" destId="{43CDC545-B0E3-4A5A-8246-3554A4863B7C}" srcOrd="4" destOrd="0" presId="urn:microsoft.com/office/officeart/2005/8/layout/radial4"/>
    <dgm:cxn modelId="{3CD1E3A7-FBE4-4E87-9886-E2E512B72E0D}" type="presParOf" srcId="{FD3ACAC9-CB3B-4791-8964-31A6C5E4B04B}" destId="{202C7771-AA4C-477D-A7EE-5CBB874B8809}" srcOrd="5" destOrd="0" presId="urn:microsoft.com/office/officeart/2005/8/layout/radial4"/>
    <dgm:cxn modelId="{EBF8A42B-ECB6-4C0B-95BC-4988B3D3586C}" type="presParOf" srcId="{FD3ACAC9-CB3B-4791-8964-31A6C5E4B04B}" destId="{8C147F8E-F649-4680-AC59-A700A6342C8C}" srcOrd="6" destOrd="0" presId="urn:microsoft.com/office/officeart/2005/8/layout/radial4"/>
    <dgm:cxn modelId="{A476E977-F0B8-4B13-9D47-05D3F3997B5D}" type="presParOf" srcId="{FD3ACAC9-CB3B-4791-8964-31A6C5E4B04B}" destId="{41DAF330-5A2A-4D11-A834-36B618A21FBC}" srcOrd="7" destOrd="0" presId="urn:microsoft.com/office/officeart/2005/8/layout/radial4"/>
    <dgm:cxn modelId="{37FD085F-CD63-4868-B294-D19174312CA9}" type="presParOf" srcId="{FD3ACAC9-CB3B-4791-8964-31A6C5E4B04B}" destId="{87FF379D-AABF-4B75-9111-8F8A25B2B480}" srcOrd="8" destOrd="0" presId="urn:microsoft.com/office/officeart/2005/8/layout/radial4"/>
    <dgm:cxn modelId="{BD6ECC08-4FA6-48D8-9091-DBF70DA5E413}" type="presParOf" srcId="{FD3ACAC9-CB3B-4791-8964-31A6C5E4B04B}" destId="{35BE11BE-10B1-4F27-B950-66EB27845CC9}" srcOrd="9" destOrd="0" presId="urn:microsoft.com/office/officeart/2005/8/layout/radial4"/>
    <dgm:cxn modelId="{42B07DA5-5EAD-4810-A6E8-4D6EBE5752F1}" type="presParOf" srcId="{FD3ACAC9-CB3B-4791-8964-31A6C5E4B04B}" destId="{03293B0E-D112-460D-8925-933359C0C134}" srcOrd="10" destOrd="0" presId="urn:microsoft.com/office/officeart/2005/8/layout/radial4"/>
    <dgm:cxn modelId="{20D13485-FA5B-4A3F-95AE-D446C6339037}" type="presParOf" srcId="{FD3ACAC9-CB3B-4791-8964-31A6C5E4B04B}" destId="{BA697E19-F75E-49A8-8619-B4F48DC2B69A}" srcOrd="11" destOrd="0" presId="urn:microsoft.com/office/officeart/2005/8/layout/radial4"/>
    <dgm:cxn modelId="{2DEA4548-A11E-4889-A999-8120E0F8E5F0}" type="presParOf" srcId="{FD3ACAC9-CB3B-4791-8964-31A6C5E4B04B}" destId="{5D996651-C125-44C2-A302-9C5F9B7A2269}" srcOrd="12" destOrd="0" presId="urn:microsoft.com/office/officeart/2005/8/layout/radial4"/>
    <dgm:cxn modelId="{68144555-94CA-45D9-9F2B-0B32396BD2DB}" type="presParOf" srcId="{FD3ACAC9-CB3B-4791-8964-31A6C5E4B04B}" destId="{1484A429-30C2-4A6A-8FD0-77C92200D089}" srcOrd="13" destOrd="0" presId="urn:microsoft.com/office/officeart/2005/8/layout/radial4"/>
    <dgm:cxn modelId="{8D8CF401-05E8-4C27-9F19-D98F5707DFDD}" type="presParOf" srcId="{FD3ACAC9-CB3B-4791-8964-31A6C5E4B04B}" destId="{8B2E7ADF-9147-4175-9618-B48B66414A4E}" srcOrd="14" destOrd="0" presId="urn:microsoft.com/office/officeart/2005/8/layout/radial4"/>
    <dgm:cxn modelId="{22888CAD-25C5-4FA8-B043-44B9F53E00F7}" type="presParOf" srcId="{FD3ACAC9-CB3B-4791-8964-31A6C5E4B04B}" destId="{2A08A94C-B46D-4424-A630-639FF097A881}" srcOrd="15" destOrd="0" presId="urn:microsoft.com/office/officeart/2005/8/layout/radial4"/>
    <dgm:cxn modelId="{6D65AAE0-FB9E-4E83-86CC-F98398D63AAB}" type="presParOf" srcId="{FD3ACAC9-CB3B-4791-8964-31A6C5E4B04B}" destId="{5BA7CA83-2093-4060-AA92-C9D178431DEC}" srcOrd="1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70F210D-BF2E-49A4-A56F-29275FD87442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354C4C4-9423-4731-8F68-27592D91A5DA}">
      <dgm:prSet phldrT="[Текст]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b="0" i="1" dirty="0" smtClean="0">
              <a:solidFill>
                <a:schemeClr val="bg1"/>
              </a:solidFill>
            </a:rPr>
            <a:t>Проектно-изыскательские работы - 7, 946 млн.руб.</a:t>
          </a:r>
          <a:endParaRPr lang="ru-RU" b="0" i="1" dirty="0">
            <a:solidFill>
              <a:schemeClr val="bg1"/>
            </a:solidFill>
          </a:endParaRPr>
        </a:p>
      </dgm:t>
    </dgm:pt>
    <dgm:pt modelId="{5892F96C-9CD7-4808-A76D-443FCB869220}" type="parTrans" cxnId="{903EE14E-2A06-457E-909D-B32FA92136B7}">
      <dgm:prSet/>
      <dgm:spPr/>
      <dgm:t>
        <a:bodyPr/>
        <a:lstStyle/>
        <a:p>
          <a:endParaRPr lang="ru-RU"/>
        </a:p>
      </dgm:t>
    </dgm:pt>
    <dgm:pt modelId="{17EE9BF4-EEB6-4BF2-8D80-13E338095F84}" type="sibTrans" cxnId="{903EE14E-2A06-457E-909D-B32FA92136B7}">
      <dgm:prSet/>
      <dgm:spPr>
        <a:solidFill>
          <a:srgbClr val="00B0F0">
            <a:alpha val="90000"/>
          </a:srgbClr>
        </a:solidFill>
      </dgm:spPr>
      <dgm:t>
        <a:bodyPr/>
        <a:lstStyle/>
        <a:p>
          <a:endParaRPr lang="ru-RU"/>
        </a:p>
      </dgm:t>
    </dgm:pt>
    <dgm:pt modelId="{97340232-88FD-4238-AC13-49F77E8C724E}">
      <dgm:prSet phldrT="[Текст]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i="1" dirty="0" smtClean="0">
              <a:solidFill>
                <a:schemeClr val="bg1"/>
              </a:solidFill>
            </a:rPr>
            <a:t>Прочие затраты – </a:t>
          </a:r>
        </a:p>
        <a:p>
          <a:r>
            <a:rPr lang="ru-RU" i="1" dirty="0" smtClean="0">
              <a:solidFill>
                <a:schemeClr val="bg1"/>
              </a:solidFill>
            </a:rPr>
            <a:t>3, 819 млн.руб.</a:t>
          </a:r>
          <a:endParaRPr lang="ru-RU" i="1" dirty="0">
            <a:solidFill>
              <a:schemeClr val="bg1"/>
            </a:solidFill>
          </a:endParaRPr>
        </a:p>
      </dgm:t>
    </dgm:pt>
    <dgm:pt modelId="{6AF144A1-6DC7-401F-9208-C51047BBEB41}" type="parTrans" cxnId="{4D4B6946-492B-48E5-9921-4CF71981F1AE}">
      <dgm:prSet/>
      <dgm:spPr/>
      <dgm:t>
        <a:bodyPr/>
        <a:lstStyle/>
        <a:p>
          <a:endParaRPr lang="ru-RU"/>
        </a:p>
      </dgm:t>
    </dgm:pt>
    <dgm:pt modelId="{2F1EBD0F-2AD5-4985-928E-64A5FAC3E802}" type="sibTrans" cxnId="{4D4B6946-492B-48E5-9921-4CF71981F1AE}">
      <dgm:prSet/>
      <dgm:spPr/>
      <dgm:t>
        <a:bodyPr/>
        <a:lstStyle/>
        <a:p>
          <a:endParaRPr lang="ru-RU"/>
        </a:p>
      </dgm:t>
    </dgm:pt>
    <dgm:pt modelId="{852548B7-0CC6-46DB-A362-38351BB2A1E5}">
      <dgm:prSet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2800" b="1" dirty="0" smtClean="0">
              <a:solidFill>
                <a:schemeClr val="bg1"/>
              </a:solidFill>
            </a:rPr>
            <a:t>Стоимость инвестиционного проекта -               </a:t>
          </a:r>
        </a:p>
        <a:p>
          <a:pPr algn="ctr"/>
          <a:r>
            <a:rPr lang="ru-RU" sz="2800" b="1" dirty="0" smtClean="0">
              <a:solidFill>
                <a:schemeClr val="bg1"/>
              </a:solidFill>
            </a:rPr>
            <a:t> 89, 854 млн.руб. в том числе:</a:t>
          </a:r>
          <a:endParaRPr lang="ru-RU" sz="2800" b="1" dirty="0">
            <a:solidFill>
              <a:schemeClr val="bg1"/>
            </a:solidFill>
          </a:endParaRPr>
        </a:p>
      </dgm:t>
    </dgm:pt>
    <dgm:pt modelId="{842F3E92-78D2-42FD-AFE4-CEE8438ED294}" type="parTrans" cxnId="{4C042AAB-1357-4D01-906F-A699623523FA}">
      <dgm:prSet/>
      <dgm:spPr/>
      <dgm:t>
        <a:bodyPr/>
        <a:lstStyle/>
        <a:p>
          <a:endParaRPr lang="ru-RU"/>
        </a:p>
      </dgm:t>
    </dgm:pt>
    <dgm:pt modelId="{892C00C2-35F6-4F75-BD63-8F0A0CA17836}" type="sibTrans" cxnId="{4C042AAB-1357-4D01-906F-A699623523FA}">
      <dgm:prSet/>
      <dgm:spPr>
        <a:solidFill>
          <a:srgbClr val="00B0F0">
            <a:alpha val="90000"/>
          </a:srgbClr>
        </a:solidFill>
      </dgm:spPr>
      <dgm:t>
        <a:bodyPr/>
        <a:lstStyle/>
        <a:p>
          <a:endParaRPr lang="ru-RU"/>
        </a:p>
      </dgm:t>
    </dgm:pt>
    <dgm:pt modelId="{A10352F6-D1C0-4799-881D-6FC7CE2D5F16}">
      <dgm:prSet/>
      <dgm:spPr/>
      <dgm:t>
        <a:bodyPr/>
        <a:lstStyle/>
        <a:p>
          <a:endParaRPr lang="ru-RU"/>
        </a:p>
      </dgm:t>
    </dgm:pt>
    <dgm:pt modelId="{2D7E7854-135F-4E60-8728-D3D241AC1892}" type="parTrans" cxnId="{A5449D6F-DE88-44DC-B5F0-623CEB521D7D}">
      <dgm:prSet/>
      <dgm:spPr/>
      <dgm:t>
        <a:bodyPr/>
        <a:lstStyle/>
        <a:p>
          <a:endParaRPr lang="ru-RU"/>
        </a:p>
      </dgm:t>
    </dgm:pt>
    <dgm:pt modelId="{5FF22891-339D-4DF4-93B3-DDABF0956C6C}" type="sibTrans" cxnId="{A5449D6F-DE88-44DC-B5F0-623CEB521D7D}">
      <dgm:prSet/>
      <dgm:spPr/>
      <dgm:t>
        <a:bodyPr/>
        <a:lstStyle/>
        <a:p>
          <a:endParaRPr lang="ru-RU"/>
        </a:p>
      </dgm:t>
    </dgm:pt>
    <dgm:pt modelId="{B358A204-C99E-4991-B0E8-7FCCAB6918A8}">
      <dgm:prSet/>
      <dgm:spPr/>
      <dgm:t>
        <a:bodyPr/>
        <a:lstStyle/>
        <a:p>
          <a:endParaRPr lang="ru-RU"/>
        </a:p>
      </dgm:t>
    </dgm:pt>
    <dgm:pt modelId="{A1DE3CCB-A53B-4FBB-9EEA-9F11D6DE6108}" type="parTrans" cxnId="{4DA24D42-9B60-4A62-9DCB-CE3D7998A76D}">
      <dgm:prSet/>
      <dgm:spPr/>
      <dgm:t>
        <a:bodyPr/>
        <a:lstStyle/>
        <a:p>
          <a:endParaRPr lang="ru-RU"/>
        </a:p>
      </dgm:t>
    </dgm:pt>
    <dgm:pt modelId="{728573BE-EA46-4F7E-8F6B-244233927CC2}" type="sibTrans" cxnId="{4DA24D42-9B60-4A62-9DCB-CE3D7998A76D}">
      <dgm:prSet/>
      <dgm:spPr/>
      <dgm:t>
        <a:bodyPr/>
        <a:lstStyle/>
        <a:p>
          <a:endParaRPr lang="ru-RU"/>
        </a:p>
      </dgm:t>
    </dgm:pt>
    <dgm:pt modelId="{D87B45D0-D2D5-49B3-8A3B-0C0BB10F91CE}">
      <dgm:prSet/>
      <dgm:spPr/>
      <dgm:t>
        <a:bodyPr/>
        <a:lstStyle/>
        <a:p>
          <a:endParaRPr lang="ru-RU"/>
        </a:p>
      </dgm:t>
    </dgm:pt>
    <dgm:pt modelId="{ABF96805-EF46-46E0-902D-7897D3A9E3D3}" type="parTrans" cxnId="{0DB1D6CA-27F3-441E-968A-40E550923FDF}">
      <dgm:prSet/>
      <dgm:spPr/>
      <dgm:t>
        <a:bodyPr/>
        <a:lstStyle/>
        <a:p>
          <a:endParaRPr lang="ru-RU"/>
        </a:p>
      </dgm:t>
    </dgm:pt>
    <dgm:pt modelId="{BDD3DE75-ACE0-443D-AF6B-08DBC81D6607}" type="sibTrans" cxnId="{0DB1D6CA-27F3-441E-968A-40E550923FDF}">
      <dgm:prSet/>
      <dgm:spPr/>
      <dgm:t>
        <a:bodyPr/>
        <a:lstStyle/>
        <a:p>
          <a:endParaRPr lang="ru-RU"/>
        </a:p>
      </dgm:t>
    </dgm:pt>
    <dgm:pt modelId="{9F287943-50BB-4CF7-A240-ED2F9143D36F}">
      <dgm:prSet/>
      <dgm:spPr/>
      <dgm:t>
        <a:bodyPr/>
        <a:lstStyle/>
        <a:p>
          <a:endParaRPr lang="ru-RU"/>
        </a:p>
      </dgm:t>
    </dgm:pt>
    <dgm:pt modelId="{41F28532-1E46-4562-B98D-2759DF57917D}" type="parTrans" cxnId="{4C54A070-405E-48E6-82B3-081890F10501}">
      <dgm:prSet/>
      <dgm:spPr/>
      <dgm:t>
        <a:bodyPr/>
        <a:lstStyle/>
        <a:p>
          <a:endParaRPr lang="ru-RU"/>
        </a:p>
      </dgm:t>
    </dgm:pt>
    <dgm:pt modelId="{DF0F714A-9AB5-4073-8719-AA37DA0DA47D}" type="sibTrans" cxnId="{4C54A070-405E-48E6-82B3-081890F10501}">
      <dgm:prSet/>
      <dgm:spPr/>
      <dgm:t>
        <a:bodyPr/>
        <a:lstStyle/>
        <a:p>
          <a:endParaRPr lang="ru-RU"/>
        </a:p>
      </dgm:t>
    </dgm:pt>
    <dgm:pt modelId="{8855B38A-2A9D-4122-AB2A-95CC31FA54C9}">
      <dgm:prSet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i="1" dirty="0" smtClean="0">
              <a:solidFill>
                <a:schemeClr val="bg1"/>
              </a:solidFill>
            </a:rPr>
            <a:t>Строительно-монтажные работы -12, 229 млн.руб. </a:t>
          </a:r>
          <a:endParaRPr lang="ru-RU" i="1" dirty="0">
            <a:solidFill>
              <a:schemeClr val="bg1"/>
            </a:solidFill>
          </a:endParaRPr>
        </a:p>
      </dgm:t>
    </dgm:pt>
    <dgm:pt modelId="{C8F6D482-4212-458E-828C-530FB8511BCB}" type="parTrans" cxnId="{B99BFF89-A5AC-4E89-9462-DAAA6B6C3259}">
      <dgm:prSet/>
      <dgm:spPr/>
      <dgm:t>
        <a:bodyPr/>
        <a:lstStyle/>
        <a:p>
          <a:endParaRPr lang="ru-RU"/>
        </a:p>
      </dgm:t>
    </dgm:pt>
    <dgm:pt modelId="{5E0E739B-209E-4B6A-80F8-5CDDDF7003FE}" type="sibTrans" cxnId="{B99BFF89-A5AC-4E89-9462-DAAA6B6C3259}">
      <dgm:prSet/>
      <dgm:spPr>
        <a:solidFill>
          <a:srgbClr val="00B0F0">
            <a:alpha val="90000"/>
          </a:srgbClr>
        </a:solidFill>
      </dgm:spPr>
      <dgm:t>
        <a:bodyPr/>
        <a:lstStyle/>
        <a:p>
          <a:endParaRPr lang="ru-RU"/>
        </a:p>
      </dgm:t>
    </dgm:pt>
    <dgm:pt modelId="{250A2B73-358E-497A-80F1-8F2C3679C6D4}">
      <dgm:prSet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i="1" dirty="0" smtClean="0">
              <a:solidFill>
                <a:schemeClr val="bg1"/>
              </a:solidFill>
            </a:rPr>
            <a:t>Оборудование и материалы -                65, 860 млн.руб. </a:t>
          </a:r>
          <a:endParaRPr lang="ru-RU" i="1" dirty="0">
            <a:solidFill>
              <a:schemeClr val="bg1"/>
            </a:solidFill>
          </a:endParaRPr>
        </a:p>
      </dgm:t>
    </dgm:pt>
    <dgm:pt modelId="{062DE629-E902-4C00-A7C7-C4AB2FAF053F}" type="parTrans" cxnId="{DC539460-8A91-493F-8D8B-E661CDA76C11}">
      <dgm:prSet/>
      <dgm:spPr/>
      <dgm:t>
        <a:bodyPr/>
        <a:lstStyle/>
        <a:p>
          <a:endParaRPr lang="ru-RU"/>
        </a:p>
      </dgm:t>
    </dgm:pt>
    <dgm:pt modelId="{F4182756-BDEA-4BF6-BCC5-298E4056ABD2}" type="sibTrans" cxnId="{DC539460-8A91-493F-8D8B-E661CDA76C11}">
      <dgm:prSet/>
      <dgm:spPr>
        <a:solidFill>
          <a:srgbClr val="00B0F0">
            <a:alpha val="90000"/>
          </a:srgbClr>
        </a:solidFill>
      </dgm:spPr>
      <dgm:t>
        <a:bodyPr/>
        <a:lstStyle/>
        <a:p>
          <a:endParaRPr lang="ru-RU"/>
        </a:p>
      </dgm:t>
    </dgm:pt>
    <dgm:pt modelId="{E7637E23-15B6-48D4-ABFD-224020335062}" type="pres">
      <dgm:prSet presAssocID="{570F210D-BF2E-49A4-A56F-29275FD87442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4410D2-B7EE-4C7A-B74B-3FDDCAC64E46}" type="pres">
      <dgm:prSet presAssocID="{570F210D-BF2E-49A4-A56F-29275FD87442}" presName="dummyMaxCanvas" presStyleCnt="0">
        <dgm:presLayoutVars/>
      </dgm:prSet>
      <dgm:spPr/>
    </dgm:pt>
    <dgm:pt modelId="{1A1D5BEA-D672-44FE-9F87-3D69F68058C4}" type="pres">
      <dgm:prSet presAssocID="{570F210D-BF2E-49A4-A56F-29275FD87442}" presName="FiveNodes_1" presStyleLbl="node1" presStyleIdx="0" presStyleCnt="5" custLinFactNeighborX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ADB215-216B-4B86-9383-59D64213634C}" type="pres">
      <dgm:prSet presAssocID="{570F210D-BF2E-49A4-A56F-29275FD87442}" presName="FiveNodes_2" presStyleLbl="node1" presStyleIdx="1" presStyleCnt="5" custLinFactNeighborX="-486" custLinFactNeighborY="25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EE9969-C425-4181-9BFD-D02D4865A435}" type="pres">
      <dgm:prSet presAssocID="{570F210D-BF2E-49A4-A56F-29275FD87442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DC0649-9582-42D9-AAC1-86465FF8A798}" type="pres">
      <dgm:prSet presAssocID="{570F210D-BF2E-49A4-A56F-29275FD87442}" presName="FiveNodes_4" presStyleLbl="node1" presStyleIdx="3" presStyleCnt="5" custLinFactNeighborX="-649" custLinFactNeighborY="16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3D4D69-1CE4-48DD-9DD2-AFDABB189853}" type="pres">
      <dgm:prSet presAssocID="{570F210D-BF2E-49A4-A56F-29275FD87442}" presName="FiveNodes_5" presStyleLbl="node1" presStyleIdx="4" presStyleCnt="5" custLinFactNeighborX="-162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FC3877-57A2-429D-8255-5841B8F4ACE2}" type="pres">
      <dgm:prSet presAssocID="{570F210D-BF2E-49A4-A56F-29275FD87442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122F36-518A-4BE7-9108-D49880EE2DF2}" type="pres">
      <dgm:prSet presAssocID="{570F210D-BF2E-49A4-A56F-29275FD87442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ABA300-E989-47CF-90DA-A7781A66AE9C}" type="pres">
      <dgm:prSet presAssocID="{570F210D-BF2E-49A4-A56F-29275FD87442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32CFAE-D5E8-4CDD-9E26-4398E3888A0B}" type="pres">
      <dgm:prSet presAssocID="{570F210D-BF2E-49A4-A56F-29275FD87442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9B90F9-BB71-4B8D-9C32-1F0B167464A8}" type="pres">
      <dgm:prSet presAssocID="{570F210D-BF2E-49A4-A56F-29275FD87442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747867-EC2B-44F8-A32B-D67376D74441}" type="pres">
      <dgm:prSet presAssocID="{570F210D-BF2E-49A4-A56F-29275FD87442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01CAFE-8428-47C8-9DD0-BB0BA2D4A4F8}" type="pres">
      <dgm:prSet presAssocID="{570F210D-BF2E-49A4-A56F-29275FD87442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89898C-6FE9-4120-AE53-1A2134371B69}" type="pres">
      <dgm:prSet presAssocID="{570F210D-BF2E-49A4-A56F-29275FD87442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245CE1-E2B2-4920-A1AC-61781946280D}" type="pres">
      <dgm:prSet presAssocID="{570F210D-BF2E-49A4-A56F-29275FD87442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56C21A-552A-406B-BD28-81710125B26F}" type="presOf" srcId="{97340232-88FD-4238-AC13-49F77E8C724E}" destId="{583D4D69-1CE4-48DD-9DD2-AFDABB189853}" srcOrd="0" destOrd="0" presId="urn:microsoft.com/office/officeart/2005/8/layout/vProcess5"/>
    <dgm:cxn modelId="{F1162BA2-7970-4D67-A090-C5B808F79488}" type="presOf" srcId="{F4182756-BDEA-4BF6-BCC5-298E4056ABD2}" destId="{6132CFAE-D5E8-4CDD-9E26-4398E3888A0B}" srcOrd="0" destOrd="0" presId="urn:microsoft.com/office/officeart/2005/8/layout/vProcess5"/>
    <dgm:cxn modelId="{8FEABCC4-8F14-4264-A69D-6A842957CBA6}" type="presOf" srcId="{4354C4C4-9423-4731-8F68-27592D91A5DA}" destId="{ECADB215-216B-4B86-9383-59D64213634C}" srcOrd="0" destOrd="0" presId="urn:microsoft.com/office/officeart/2005/8/layout/vProcess5"/>
    <dgm:cxn modelId="{903EE14E-2A06-457E-909D-B32FA92136B7}" srcId="{570F210D-BF2E-49A4-A56F-29275FD87442}" destId="{4354C4C4-9423-4731-8F68-27592D91A5DA}" srcOrd="1" destOrd="0" parTransId="{5892F96C-9CD7-4808-A76D-443FCB869220}" sibTransId="{17EE9BF4-EEB6-4BF2-8D80-13E338095F84}"/>
    <dgm:cxn modelId="{216DB604-498C-4BDC-ADD3-EF49E0DC2183}" type="presOf" srcId="{17EE9BF4-EEB6-4BF2-8D80-13E338095F84}" destId="{28122F36-518A-4BE7-9108-D49880EE2DF2}" srcOrd="0" destOrd="0" presId="urn:microsoft.com/office/officeart/2005/8/layout/vProcess5"/>
    <dgm:cxn modelId="{A5449D6F-DE88-44DC-B5F0-623CEB521D7D}" srcId="{570F210D-BF2E-49A4-A56F-29275FD87442}" destId="{A10352F6-D1C0-4799-881D-6FC7CE2D5F16}" srcOrd="8" destOrd="0" parTransId="{2D7E7854-135F-4E60-8728-D3D241AC1892}" sibTransId="{5FF22891-339D-4DF4-93B3-DDABF0956C6C}"/>
    <dgm:cxn modelId="{4A917B70-9E7B-471D-B4A8-A18D05F93127}" type="presOf" srcId="{892C00C2-35F6-4F75-BD63-8F0A0CA17836}" destId="{98FC3877-57A2-429D-8255-5841B8F4ACE2}" srcOrd="0" destOrd="0" presId="urn:microsoft.com/office/officeart/2005/8/layout/vProcess5"/>
    <dgm:cxn modelId="{4D4B6946-492B-48E5-9921-4CF71981F1AE}" srcId="{570F210D-BF2E-49A4-A56F-29275FD87442}" destId="{97340232-88FD-4238-AC13-49F77E8C724E}" srcOrd="4" destOrd="0" parTransId="{6AF144A1-6DC7-401F-9208-C51047BBEB41}" sibTransId="{2F1EBD0F-2AD5-4985-928E-64A5FAC3E802}"/>
    <dgm:cxn modelId="{4C54A070-405E-48E6-82B3-081890F10501}" srcId="{570F210D-BF2E-49A4-A56F-29275FD87442}" destId="{9F287943-50BB-4CF7-A240-ED2F9143D36F}" srcOrd="5" destOrd="0" parTransId="{41F28532-1E46-4562-B98D-2759DF57917D}" sibTransId="{DF0F714A-9AB5-4073-8719-AA37DA0DA47D}"/>
    <dgm:cxn modelId="{3AA2CD6A-D67A-4E91-A6B4-F8CA38ABBD2F}" type="presOf" srcId="{97340232-88FD-4238-AC13-49F77E8C724E}" destId="{14245CE1-E2B2-4920-A1AC-61781946280D}" srcOrd="1" destOrd="0" presId="urn:microsoft.com/office/officeart/2005/8/layout/vProcess5"/>
    <dgm:cxn modelId="{60651498-AF83-447B-9B2F-D22E6699516A}" type="presOf" srcId="{8855B38A-2A9D-4122-AB2A-95CC31FA54C9}" destId="{85EE9969-C425-4181-9BFD-D02D4865A435}" srcOrd="0" destOrd="0" presId="urn:microsoft.com/office/officeart/2005/8/layout/vProcess5"/>
    <dgm:cxn modelId="{863F5A16-CBD5-4782-AFDE-041174BDF49B}" type="presOf" srcId="{570F210D-BF2E-49A4-A56F-29275FD87442}" destId="{E7637E23-15B6-48D4-ABFD-224020335062}" srcOrd="0" destOrd="0" presId="urn:microsoft.com/office/officeart/2005/8/layout/vProcess5"/>
    <dgm:cxn modelId="{0999B28A-315A-4630-8C98-598264D5C40D}" type="presOf" srcId="{5E0E739B-209E-4B6A-80F8-5CDDDF7003FE}" destId="{BBABA300-E989-47CF-90DA-A7781A66AE9C}" srcOrd="0" destOrd="0" presId="urn:microsoft.com/office/officeart/2005/8/layout/vProcess5"/>
    <dgm:cxn modelId="{07A4461C-DC3B-4682-A4BE-FEBC1D3D96AC}" type="presOf" srcId="{8855B38A-2A9D-4122-AB2A-95CC31FA54C9}" destId="{5E01CAFE-8428-47C8-9DD0-BB0BA2D4A4F8}" srcOrd="1" destOrd="0" presId="urn:microsoft.com/office/officeart/2005/8/layout/vProcess5"/>
    <dgm:cxn modelId="{9330574B-1F46-46E5-BD8D-67070A2CD379}" type="presOf" srcId="{4354C4C4-9423-4731-8F68-27592D91A5DA}" destId="{F2747867-EC2B-44F8-A32B-D67376D74441}" srcOrd="1" destOrd="0" presId="urn:microsoft.com/office/officeart/2005/8/layout/vProcess5"/>
    <dgm:cxn modelId="{50663AB3-7490-4879-828E-AAD1D69F2749}" type="presOf" srcId="{852548B7-0CC6-46DB-A362-38351BB2A1E5}" destId="{1A1D5BEA-D672-44FE-9F87-3D69F68058C4}" srcOrd="0" destOrd="0" presId="urn:microsoft.com/office/officeart/2005/8/layout/vProcess5"/>
    <dgm:cxn modelId="{4DA24D42-9B60-4A62-9DCB-CE3D7998A76D}" srcId="{570F210D-BF2E-49A4-A56F-29275FD87442}" destId="{B358A204-C99E-4991-B0E8-7FCCAB6918A8}" srcOrd="6" destOrd="0" parTransId="{A1DE3CCB-A53B-4FBB-9EEA-9F11D6DE6108}" sibTransId="{728573BE-EA46-4F7E-8F6B-244233927CC2}"/>
    <dgm:cxn modelId="{050B5931-D0A6-42F3-AA0B-F65182034B17}" type="presOf" srcId="{250A2B73-358E-497A-80F1-8F2C3679C6D4}" destId="{A4DC0649-9582-42D9-AAC1-86465FF8A798}" srcOrd="0" destOrd="0" presId="urn:microsoft.com/office/officeart/2005/8/layout/vProcess5"/>
    <dgm:cxn modelId="{DC539460-8A91-493F-8D8B-E661CDA76C11}" srcId="{570F210D-BF2E-49A4-A56F-29275FD87442}" destId="{250A2B73-358E-497A-80F1-8F2C3679C6D4}" srcOrd="3" destOrd="0" parTransId="{062DE629-E902-4C00-A7C7-C4AB2FAF053F}" sibTransId="{F4182756-BDEA-4BF6-BCC5-298E4056ABD2}"/>
    <dgm:cxn modelId="{B99BFF89-A5AC-4E89-9462-DAAA6B6C3259}" srcId="{570F210D-BF2E-49A4-A56F-29275FD87442}" destId="{8855B38A-2A9D-4122-AB2A-95CC31FA54C9}" srcOrd="2" destOrd="0" parTransId="{C8F6D482-4212-458E-828C-530FB8511BCB}" sibTransId="{5E0E739B-209E-4B6A-80F8-5CDDDF7003FE}"/>
    <dgm:cxn modelId="{4C042AAB-1357-4D01-906F-A699623523FA}" srcId="{570F210D-BF2E-49A4-A56F-29275FD87442}" destId="{852548B7-0CC6-46DB-A362-38351BB2A1E5}" srcOrd="0" destOrd="0" parTransId="{842F3E92-78D2-42FD-AFE4-CEE8438ED294}" sibTransId="{892C00C2-35F6-4F75-BD63-8F0A0CA17836}"/>
    <dgm:cxn modelId="{A9A167FB-CB3C-4ABA-8568-C865359055B3}" type="presOf" srcId="{250A2B73-358E-497A-80F1-8F2C3679C6D4}" destId="{9289898C-6FE9-4120-AE53-1A2134371B69}" srcOrd="1" destOrd="0" presId="urn:microsoft.com/office/officeart/2005/8/layout/vProcess5"/>
    <dgm:cxn modelId="{40B622C2-752B-484C-A050-2818646C2EBF}" type="presOf" srcId="{852548B7-0CC6-46DB-A362-38351BB2A1E5}" destId="{369B90F9-BB71-4B8D-9C32-1F0B167464A8}" srcOrd="1" destOrd="0" presId="urn:microsoft.com/office/officeart/2005/8/layout/vProcess5"/>
    <dgm:cxn modelId="{0DB1D6CA-27F3-441E-968A-40E550923FDF}" srcId="{570F210D-BF2E-49A4-A56F-29275FD87442}" destId="{D87B45D0-D2D5-49B3-8A3B-0C0BB10F91CE}" srcOrd="7" destOrd="0" parTransId="{ABF96805-EF46-46E0-902D-7897D3A9E3D3}" sibTransId="{BDD3DE75-ACE0-443D-AF6B-08DBC81D6607}"/>
    <dgm:cxn modelId="{8C727A9E-BE1F-47A3-8CC8-586A9FC95617}" type="presParOf" srcId="{E7637E23-15B6-48D4-ABFD-224020335062}" destId="{CF4410D2-B7EE-4C7A-B74B-3FDDCAC64E46}" srcOrd="0" destOrd="0" presId="urn:microsoft.com/office/officeart/2005/8/layout/vProcess5"/>
    <dgm:cxn modelId="{084BFDD7-DB18-4AA0-B63D-BAE094A24A3F}" type="presParOf" srcId="{E7637E23-15B6-48D4-ABFD-224020335062}" destId="{1A1D5BEA-D672-44FE-9F87-3D69F68058C4}" srcOrd="1" destOrd="0" presId="urn:microsoft.com/office/officeart/2005/8/layout/vProcess5"/>
    <dgm:cxn modelId="{43594C96-B972-4AB8-B047-D524430775FA}" type="presParOf" srcId="{E7637E23-15B6-48D4-ABFD-224020335062}" destId="{ECADB215-216B-4B86-9383-59D64213634C}" srcOrd="2" destOrd="0" presId="urn:microsoft.com/office/officeart/2005/8/layout/vProcess5"/>
    <dgm:cxn modelId="{25E4EE67-292E-418C-A906-7367D09854EE}" type="presParOf" srcId="{E7637E23-15B6-48D4-ABFD-224020335062}" destId="{85EE9969-C425-4181-9BFD-D02D4865A435}" srcOrd="3" destOrd="0" presId="urn:microsoft.com/office/officeart/2005/8/layout/vProcess5"/>
    <dgm:cxn modelId="{56EF30F0-EAB0-41EE-BC1C-A70F116FF594}" type="presParOf" srcId="{E7637E23-15B6-48D4-ABFD-224020335062}" destId="{A4DC0649-9582-42D9-AAC1-86465FF8A798}" srcOrd="4" destOrd="0" presId="urn:microsoft.com/office/officeart/2005/8/layout/vProcess5"/>
    <dgm:cxn modelId="{F0DEAA9D-36E0-4BB7-91DD-0A44677DB33C}" type="presParOf" srcId="{E7637E23-15B6-48D4-ABFD-224020335062}" destId="{583D4D69-1CE4-48DD-9DD2-AFDABB189853}" srcOrd="5" destOrd="0" presId="urn:microsoft.com/office/officeart/2005/8/layout/vProcess5"/>
    <dgm:cxn modelId="{B669A6F2-DD47-4B99-9E1B-01DFE2840648}" type="presParOf" srcId="{E7637E23-15B6-48D4-ABFD-224020335062}" destId="{98FC3877-57A2-429D-8255-5841B8F4ACE2}" srcOrd="6" destOrd="0" presId="urn:microsoft.com/office/officeart/2005/8/layout/vProcess5"/>
    <dgm:cxn modelId="{DCB617C1-2E2D-463B-B3DA-EC40D33B81E8}" type="presParOf" srcId="{E7637E23-15B6-48D4-ABFD-224020335062}" destId="{28122F36-518A-4BE7-9108-D49880EE2DF2}" srcOrd="7" destOrd="0" presId="urn:microsoft.com/office/officeart/2005/8/layout/vProcess5"/>
    <dgm:cxn modelId="{E77C5E3A-894F-48A4-8769-5A5061BCE570}" type="presParOf" srcId="{E7637E23-15B6-48D4-ABFD-224020335062}" destId="{BBABA300-E989-47CF-90DA-A7781A66AE9C}" srcOrd="8" destOrd="0" presId="urn:microsoft.com/office/officeart/2005/8/layout/vProcess5"/>
    <dgm:cxn modelId="{9DFAFD73-6A05-4171-A447-0AC2723AE3DE}" type="presParOf" srcId="{E7637E23-15B6-48D4-ABFD-224020335062}" destId="{6132CFAE-D5E8-4CDD-9E26-4398E3888A0B}" srcOrd="9" destOrd="0" presId="urn:microsoft.com/office/officeart/2005/8/layout/vProcess5"/>
    <dgm:cxn modelId="{9783BDD0-E8BD-4D26-8D01-305248BEEF2E}" type="presParOf" srcId="{E7637E23-15B6-48D4-ABFD-224020335062}" destId="{369B90F9-BB71-4B8D-9C32-1F0B167464A8}" srcOrd="10" destOrd="0" presId="urn:microsoft.com/office/officeart/2005/8/layout/vProcess5"/>
    <dgm:cxn modelId="{2502BEB3-514F-4741-ADA2-D43B890D5331}" type="presParOf" srcId="{E7637E23-15B6-48D4-ABFD-224020335062}" destId="{F2747867-EC2B-44F8-A32B-D67376D74441}" srcOrd="11" destOrd="0" presId="urn:microsoft.com/office/officeart/2005/8/layout/vProcess5"/>
    <dgm:cxn modelId="{3BB13F41-10A5-4BC6-A213-C2A8E870B2DC}" type="presParOf" srcId="{E7637E23-15B6-48D4-ABFD-224020335062}" destId="{5E01CAFE-8428-47C8-9DD0-BB0BA2D4A4F8}" srcOrd="12" destOrd="0" presId="urn:microsoft.com/office/officeart/2005/8/layout/vProcess5"/>
    <dgm:cxn modelId="{BA2C7440-90C7-4DD2-AF8F-8EF32D79C2A7}" type="presParOf" srcId="{E7637E23-15B6-48D4-ABFD-224020335062}" destId="{9289898C-6FE9-4120-AE53-1A2134371B69}" srcOrd="13" destOrd="0" presId="urn:microsoft.com/office/officeart/2005/8/layout/vProcess5"/>
    <dgm:cxn modelId="{89ED7757-C05F-4CCD-85CD-C2F3BF992124}" type="presParOf" srcId="{E7637E23-15B6-48D4-ABFD-224020335062}" destId="{14245CE1-E2B2-4920-A1AC-61781946280D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081222E-ED54-459D-8D87-ADEB16BF4C0F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DCFEBBD-BCEA-4E68-802F-BE135DAD76F8}">
      <dgm:prSet phldrT="[Текст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sz="1900" b="0" dirty="0" smtClean="0">
              <a:solidFill>
                <a:srgbClr val="002060"/>
              </a:solidFill>
            </a:rPr>
            <a:t>Снижение расхода дизельного топлива на выработку электроэнергии </a:t>
          </a:r>
        </a:p>
        <a:p>
          <a:r>
            <a:rPr lang="ru-RU" sz="2800" b="1" dirty="0" smtClean="0">
              <a:solidFill>
                <a:srgbClr val="002060"/>
              </a:solidFill>
            </a:rPr>
            <a:t>84,5</a:t>
          </a:r>
          <a:r>
            <a:rPr lang="ru-RU" sz="1400" b="0" dirty="0" smtClean="0">
              <a:solidFill>
                <a:srgbClr val="002060"/>
              </a:solidFill>
            </a:rPr>
            <a:t> </a:t>
          </a:r>
          <a:r>
            <a:rPr lang="ru-RU" sz="1900" b="0" dirty="0" err="1" smtClean="0">
              <a:solidFill>
                <a:srgbClr val="002060"/>
              </a:solidFill>
            </a:rPr>
            <a:t>тн</a:t>
          </a:r>
          <a:r>
            <a:rPr lang="ru-RU" sz="1900" b="0" dirty="0" smtClean="0">
              <a:solidFill>
                <a:srgbClr val="002060"/>
              </a:solidFill>
            </a:rPr>
            <a:t>. в год.</a:t>
          </a:r>
          <a:endParaRPr lang="ru-RU" sz="1900" b="0" dirty="0">
            <a:solidFill>
              <a:srgbClr val="002060"/>
            </a:solidFill>
          </a:endParaRPr>
        </a:p>
      </dgm:t>
    </dgm:pt>
    <dgm:pt modelId="{4D51664B-982D-4A23-8683-B8A11910044B}" type="parTrans" cxnId="{E8B1FB15-0951-4DAD-98DA-24BEC0EB0327}">
      <dgm:prSet/>
      <dgm:spPr/>
      <dgm:t>
        <a:bodyPr/>
        <a:lstStyle/>
        <a:p>
          <a:endParaRPr lang="ru-RU"/>
        </a:p>
      </dgm:t>
    </dgm:pt>
    <dgm:pt modelId="{D6640F81-EE99-4E7C-9459-3219FCF2B772}" type="sibTrans" cxnId="{E8B1FB15-0951-4DAD-98DA-24BEC0EB0327}">
      <dgm:prSet/>
      <dgm:spPr/>
      <dgm:t>
        <a:bodyPr/>
        <a:lstStyle/>
        <a:p>
          <a:endParaRPr lang="ru-RU"/>
        </a:p>
      </dgm:t>
    </dgm:pt>
    <dgm:pt modelId="{73DBEA41-3D3A-4DD7-A582-98405429575B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1900" dirty="0" smtClean="0">
              <a:solidFill>
                <a:srgbClr val="002060"/>
              </a:solidFill>
            </a:rPr>
            <a:t>Сокращение выброса вредных (загрязняющих) веществ в атмосферный воздух </a:t>
          </a:r>
        </a:p>
        <a:p>
          <a:r>
            <a:rPr lang="ru-RU" sz="2800" b="1" dirty="0" smtClean="0">
              <a:solidFill>
                <a:srgbClr val="002060"/>
              </a:solidFill>
            </a:rPr>
            <a:t> 7</a:t>
          </a:r>
          <a:r>
            <a:rPr lang="ru-RU" sz="1900" dirty="0" smtClean="0">
              <a:solidFill>
                <a:srgbClr val="002060"/>
              </a:solidFill>
            </a:rPr>
            <a:t> </a:t>
          </a:r>
          <a:r>
            <a:rPr lang="ru-RU" sz="1900" dirty="0" err="1" smtClean="0">
              <a:solidFill>
                <a:srgbClr val="002060"/>
              </a:solidFill>
            </a:rPr>
            <a:t>тн</a:t>
          </a:r>
          <a:r>
            <a:rPr lang="ru-RU" sz="1900" smtClean="0">
              <a:solidFill>
                <a:srgbClr val="002060"/>
              </a:solidFill>
            </a:rPr>
            <a:t>. </a:t>
          </a:r>
          <a:r>
            <a:rPr lang="ru-RU" sz="1900" dirty="0" smtClean="0">
              <a:solidFill>
                <a:srgbClr val="002060"/>
              </a:solidFill>
            </a:rPr>
            <a:t>в год</a:t>
          </a:r>
          <a:endParaRPr lang="ru-RU" sz="1900" dirty="0">
            <a:solidFill>
              <a:srgbClr val="002060"/>
            </a:solidFill>
          </a:endParaRPr>
        </a:p>
      </dgm:t>
    </dgm:pt>
    <dgm:pt modelId="{3D59ECB0-9FC2-4263-93CF-99FE4005B1B1}" type="parTrans" cxnId="{5462D4D0-4293-45CA-8F2E-0D0C77DF8CBA}">
      <dgm:prSet/>
      <dgm:spPr/>
      <dgm:t>
        <a:bodyPr/>
        <a:lstStyle/>
        <a:p>
          <a:endParaRPr lang="ru-RU"/>
        </a:p>
      </dgm:t>
    </dgm:pt>
    <dgm:pt modelId="{ACA10BD8-B7A6-43B1-93A4-CC73E4E14344}" type="sibTrans" cxnId="{5462D4D0-4293-45CA-8F2E-0D0C77DF8CBA}">
      <dgm:prSet/>
      <dgm:spPr/>
      <dgm:t>
        <a:bodyPr/>
        <a:lstStyle/>
        <a:p>
          <a:endParaRPr lang="ru-RU"/>
        </a:p>
      </dgm:t>
    </dgm:pt>
    <dgm:pt modelId="{AE1F2763-949D-4A0A-A6F3-0BF94FB462A5}" type="pres">
      <dgm:prSet presAssocID="{4081222E-ED54-459D-8D87-ADEB16BF4C0F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F2BF6D-2724-493C-8DEC-C90F471EB919}" type="pres">
      <dgm:prSet presAssocID="{4081222E-ED54-459D-8D87-ADEB16BF4C0F}" presName="cycle" presStyleCnt="0"/>
      <dgm:spPr/>
    </dgm:pt>
    <dgm:pt modelId="{A5781757-96CA-47BA-97C7-8973419F307D}" type="pres">
      <dgm:prSet presAssocID="{4081222E-ED54-459D-8D87-ADEB16BF4C0F}" presName="centerShape" presStyleCnt="0"/>
      <dgm:spPr/>
    </dgm:pt>
    <dgm:pt modelId="{DA74C0CA-B81D-4A64-ADF5-E871F9FB05A8}" type="pres">
      <dgm:prSet presAssocID="{4081222E-ED54-459D-8D87-ADEB16BF4C0F}" presName="connSite" presStyleLbl="node1" presStyleIdx="0" presStyleCnt="3"/>
      <dgm:spPr/>
    </dgm:pt>
    <dgm:pt modelId="{BA1C6B40-E54D-4E2F-A5BC-9B3756C88BCC}" type="pres">
      <dgm:prSet presAssocID="{4081222E-ED54-459D-8D87-ADEB16BF4C0F}" presName="visible" presStyleLbl="node1" presStyleIdx="0" presStyleCnt="3" custScaleX="145066" custScaleY="142220" custLinFactNeighborX="25531" custLinFactNeighborY="-299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2AE649C-12CF-4F94-B052-B3FF50AE8564}" type="pres">
      <dgm:prSet presAssocID="{4D51664B-982D-4A23-8683-B8A11910044B}" presName="Name25" presStyleLbl="parChTrans1D1" presStyleIdx="0" presStyleCnt="2"/>
      <dgm:spPr/>
      <dgm:t>
        <a:bodyPr/>
        <a:lstStyle/>
        <a:p>
          <a:endParaRPr lang="ru-RU"/>
        </a:p>
      </dgm:t>
    </dgm:pt>
    <dgm:pt modelId="{5BA3295A-C0C4-47B4-9923-2F9F2E05555A}" type="pres">
      <dgm:prSet presAssocID="{7DCFEBBD-BCEA-4E68-802F-BE135DAD76F8}" presName="node" presStyleCnt="0"/>
      <dgm:spPr/>
    </dgm:pt>
    <dgm:pt modelId="{B33DD9AC-576A-4C56-8001-E4C27388A8DA}" type="pres">
      <dgm:prSet presAssocID="{7DCFEBBD-BCEA-4E68-802F-BE135DAD76F8}" presName="parentNode" presStyleLbl="node1" presStyleIdx="1" presStyleCnt="3" custScaleX="167791" custScaleY="129074" custLinFactX="8670" custLinFactNeighborX="100000" custLinFactNeighborY="1218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03077-B3E8-4E5C-BDFB-70602FD5F4E7}" type="pres">
      <dgm:prSet presAssocID="{7DCFEBBD-BCEA-4E68-802F-BE135DAD76F8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764AF3-F727-40BE-AAF4-7ADA8E2D0A1B}" type="pres">
      <dgm:prSet presAssocID="{3D59ECB0-9FC2-4263-93CF-99FE4005B1B1}" presName="Name25" presStyleLbl="parChTrans1D1" presStyleIdx="1" presStyleCnt="2"/>
      <dgm:spPr/>
      <dgm:t>
        <a:bodyPr/>
        <a:lstStyle/>
        <a:p>
          <a:endParaRPr lang="ru-RU"/>
        </a:p>
      </dgm:t>
    </dgm:pt>
    <dgm:pt modelId="{6A1D0DAC-C976-4505-BC7F-54CB3AE7F615}" type="pres">
      <dgm:prSet presAssocID="{73DBEA41-3D3A-4DD7-A582-98405429575B}" presName="node" presStyleCnt="0"/>
      <dgm:spPr/>
    </dgm:pt>
    <dgm:pt modelId="{E26F6CB5-F3B3-4651-9709-563713E50126}" type="pres">
      <dgm:prSet presAssocID="{73DBEA41-3D3A-4DD7-A582-98405429575B}" presName="parentNode" presStyleLbl="node1" presStyleIdx="2" presStyleCnt="3" custScaleX="167291" custScaleY="135702" custLinFactX="15685" custLinFactNeighborX="100000" custLinFactNeighborY="-1057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B072B7-60DA-4A3B-9FFC-1BB44D75DDD6}" type="pres">
      <dgm:prSet presAssocID="{73DBEA41-3D3A-4DD7-A582-98405429575B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8B1FB15-0951-4DAD-98DA-24BEC0EB0327}" srcId="{4081222E-ED54-459D-8D87-ADEB16BF4C0F}" destId="{7DCFEBBD-BCEA-4E68-802F-BE135DAD76F8}" srcOrd="0" destOrd="0" parTransId="{4D51664B-982D-4A23-8683-B8A11910044B}" sibTransId="{D6640F81-EE99-4E7C-9459-3219FCF2B772}"/>
    <dgm:cxn modelId="{2A13B082-C175-48B2-8385-BEA0903E67D7}" type="presOf" srcId="{4081222E-ED54-459D-8D87-ADEB16BF4C0F}" destId="{AE1F2763-949D-4A0A-A6F3-0BF94FB462A5}" srcOrd="0" destOrd="0" presId="urn:microsoft.com/office/officeart/2005/8/layout/radial2"/>
    <dgm:cxn modelId="{350F92DB-D12E-4352-A11F-E6B63498028C}" type="presOf" srcId="{4D51664B-982D-4A23-8683-B8A11910044B}" destId="{32AE649C-12CF-4F94-B052-B3FF50AE8564}" srcOrd="0" destOrd="0" presId="urn:microsoft.com/office/officeart/2005/8/layout/radial2"/>
    <dgm:cxn modelId="{5462D4D0-4293-45CA-8F2E-0D0C77DF8CBA}" srcId="{4081222E-ED54-459D-8D87-ADEB16BF4C0F}" destId="{73DBEA41-3D3A-4DD7-A582-98405429575B}" srcOrd="1" destOrd="0" parTransId="{3D59ECB0-9FC2-4263-93CF-99FE4005B1B1}" sibTransId="{ACA10BD8-B7A6-43B1-93A4-CC73E4E14344}"/>
    <dgm:cxn modelId="{8BED013D-81AA-4E2A-A45C-E6CF0232FAA6}" type="presOf" srcId="{7DCFEBBD-BCEA-4E68-802F-BE135DAD76F8}" destId="{B33DD9AC-576A-4C56-8001-E4C27388A8DA}" srcOrd="0" destOrd="0" presId="urn:microsoft.com/office/officeart/2005/8/layout/radial2"/>
    <dgm:cxn modelId="{FB1E6F89-D8E8-48E8-8CCB-DAD5A89DCEE4}" type="presOf" srcId="{73DBEA41-3D3A-4DD7-A582-98405429575B}" destId="{E26F6CB5-F3B3-4651-9709-563713E50126}" srcOrd="0" destOrd="0" presId="urn:microsoft.com/office/officeart/2005/8/layout/radial2"/>
    <dgm:cxn modelId="{7978C4BF-2FB3-465F-81C7-D4810E62A74E}" type="presOf" srcId="{3D59ECB0-9FC2-4263-93CF-99FE4005B1B1}" destId="{D6764AF3-F727-40BE-AAF4-7ADA8E2D0A1B}" srcOrd="0" destOrd="0" presId="urn:microsoft.com/office/officeart/2005/8/layout/radial2"/>
    <dgm:cxn modelId="{83B1EA1D-5A45-418A-B629-AD9F1E578602}" type="presParOf" srcId="{AE1F2763-949D-4A0A-A6F3-0BF94FB462A5}" destId="{02F2BF6D-2724-493C-8DEC-C90F471EB919}" srcOrd="0" destOrd="0" presId="urn:microsoft.com/office/officeart/2005/8/layout/radial2"/>
    <dgm:cxn modelId="{A8E128CA-4F60-44E8-B7D3-B1E68F054CDB}" type="presParOf" srcId="{02F2BF6D-2724-493C-8DEC-C90F471EB919}" destId="{A5781757-96CA-47BA-97C7-8973419F307D}" srcOrd="0" destOrd="0" presId="urn:microsoft.com/office/officeart/2005/8/layout/radial2"/>
    <dgm:cxn modelId="{F16BB252-0626-492B-B695-51EB0738B554}" type="presParOf" srcId="{A5781757-96CA-47BA-97C7-8973419F307D}" destId="{DA74C0CA-B81D-4A64-ADF5-E871F9FB05A8}" srcOrd="0" destOrd="0" presId="urn:microsoft.com/office/officeart/2005/8/layout/radial2"/>
    <dgm:cxn modelId="{9225595F-74AA-4774-8D50-8648B1E1A96E}" type="presParOf" srcId="{A5781757-96CA-47BA-97C7-8973419F307D}" destId="{BA1C6B40-E54D-4E2F-A5BC-9B3756C88BCC}" srcOrd="1" destOrd="0" presId="urn:microsoft.com/office/officeart/2005/8/layout/radial2"/>
    <dgm:cxn modelId="{0B2ED45E-80B5-45D8-AD81-12B863E487BF}" type="presParOf" srcId="{02F2BF6D-2724-493C-8DEC-C90F471EB919}" destId="{32AE649C-12CF-4F94-B052-B3FF50AE8564}" srcOrd="1" destOrd="0" presId="urn:microsoft.com/office/officeart/2005/8/layout/radial2"/>
    <dgm:cxn modelId="{8D8202CC-3A86-4E11-97F6-0B1B7E16F39A}" type="presParOf" srcId="{02F2BF6D-2724-493C-8DEC-C90F471EB919}" destId="{5BA3295A-C0C4-47B4-9923-2F9F2E05555A}" srcOrd="2" destOrd="0" presId="urn:microsoft.com/office/officeart/2005/8/layout/radial2"/>
    <dgm:cxn modelId="{6719F958-ED4D-47D6-B4AD-7A2B464BC939}" type="presParOf" srcId="{5BA3295A-C0C4-47B4-9923-2F9F2E05555A}" destId="{B33DD9AC-576A-4C56-8001-E4C27388A8DA}" srcOrd="0" destOrd="0" presId="urn:microsoft.com/office/officeart/2005/8/layout/radial2"/>
    <dgm:cxn modelId="{689A68E3-24BB-43C9-85D2-47DE41599AA5}" type="presParOf" srcId="{5BA3295A-C0C4-47B4-9923-2F9F2E05555A}" destId="{B1203077-B3E8-4E5C-BDFB-70602FD5F4E7}" srcOrd="1" destOrd="0" presId="urn:microsoft.com/office/officeart/2005/8/layout/radial2"/>
    <dgm:cxn modelId="{E68D0FE2-3E3B-4DE2-A494-0BB2365CDCB1}" type="presParOf" srcId="{02F2BF6D-2724-493C-8DEC-C90F471EB919}" destId="{D6764AF3-F727-40BE-AAF4-7ADA8E2D0A1B}" srcOrd="3" destOrd="0" presId="urn:microsoft.com/office/officeart/2005/8/layout/radial2"/>
    <dgm:cxn modelId="{36A181E0-4E7F-4681-BC60-3937A7926182}" type="presParOf" srcId="{02F2BF6D-2724-493C-8DEC-C90F471EB919}" destId="{6A1D0DAC-C976-4505-BC7F-54CB3AE7F615}" srcOrd="4" destOrd="0" presId="urn:microsoft.com/office/officeart/2005/8/layout/radial2"/>
    <dgm:cxn modelId="{8D2BEEA8-A9E3-4953-A0A2-BB13336D9CE7}" type="presParOf" srcId="{6A1D0DAC-C976-4505-BC7F-54CB3AE7F615}" destId="{E26F6CB5-F3B3-4651-9709-563713E50126}" srcOrd="0" destOrd="0" presId="urn:microsoft.com/office/officeart/2005/8/layout/radial2"/>
    <dgm:cxn modelId="{A38654C0-7520-4A6C-9419-A1D2A5668F82}" type="presParOf" srcId="{6A1D0DAC-C976-4505-BC7F-54CB3AE7F615}" destId="{94B072B7-60DA-4A3B-9FFC-1BB44D75DDD6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8D94BED-C93A-4065-84ED-AC315FA1E05F}">
      <dsp:nvSpPr>
        <dsp:cNvPr id="0" name=""/>
        <dsp:cNvSpPr/>
      </dsp:nvSpPr>
      <dsp:spPr>
        <a:xfrm>
          <a:off x="2555774" y="2564928"/>
          <a:ext cx="4021180" cy="389043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2555774" y="2564928"/>
        <a:ext cx="4021180" cy="3890430"/>
      </dsp:txXfrm>
    </dsp:sp>
    <dsp:sp modelId="{29324053-59F9-4853-8E57-34A81BBE09D0}">
      <dsp:nvSpPr>
        <dsp:cNvPr id="0" name=""/>
        <dsp:cNvSpPr/>
      </dsp:nvSpPr>
      <dsp:spPr>
        <a:xfrm rot="10776211">
          <a:off x="960355" y="4241282"/>
          <a:ext cx="1507738" cy="57719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7338A8-E132-4544-92D7-00512588C8A8}">
      <dsp:nvSpPr>
        <dsp:cNvPr id="0" name=""/>
        <dsp:cNvSpPr/>
      </dsp:nvSpPr>
      <dsp:spPr>
        <a:xfrm>
          <a:off x="251535" y="3968026"/>
          <a:ext cx="1417677" cy="1134141"/>
        </a:xfrm>
        <a:prstGeom prst="roundRect">
          <a:avLst>
            <a:gd name="adj" fmla="val 10000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i="1" kern="1200" dirty="0" smtClean="0">
              <a:solidFill>
                <a:schemeClr val="bg1"/>
              </a:solidFill>
            </a:rPr>
            <a:t>Частота вращения лопастей – 75 об/мин</a:t>
          </a:r>
          <a:endParaRPr lang="ru-RU" sz="1000" b="1" i="1" kern="1200" dirty="0">
            <a:solidFill>
              <a:schemeClr val="bg1"/>
            </a:solidFill>
          </a:endParaRPr>
        </a:p>
      </dsp:txBody>
      <dsp:txXfrm>
        <a:off x="251535" y="3968026"/>
        <a:ext cx="1417677" cy="1134141"/>
      </dsp:txXfrm>
    </dsp:sp>
    <dsp:sp modelId="{E04B67BD-A550-45C9-A01E-0D311E8305A5}">
      <dsp:nvSpPr>
        <dsp:cNvPr id="0" name=""/>
        <dsp:cNvSpPr/>
      </dsp:nvSpPr>
      <dsp:spPr>
        <a:xfrm rot="12331494">
          <a:off x="1009439" y="2940298"/>
          <a:ext cx="1747477" cy="57719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CDC545-B0E3-4A5A-8246-3554A4863B7C}">
      <dsp:nvSpPr>
        <dsp:cNvPr id="0" name=""/>
        <dsp:cNvSpPr/>
      </dsp:nvSpPr>
      <dsp:spPr>
        <a:xfrm>
          <a:off x="385879" y="2285329"/>
          <a:ext cx="1417677" cy="1134141"/>
        </a:xfrm>
        <a:prstGeom prst="roundRect">
          <a:avLst>
            <a:gd name="adj" fmla="val 10000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i="1" kern="1200" dirty="0" smtClean="0">
              <a:solidFill>
                <a:schemeClr val="bg1"/>
              </a:solidFill>
            </a:rPr>
            <a:t>Общий вес  - 9210 кг</a:t>
          </a:r>
          <a:endParaRPr lang="ru-RU" sz="1000" b="1" i="1" kern="1200" dirty="0">
            <a:solidFill>
              <a:schemeClr val="bg1"/>
            </a:solidFill>
          </a:endParaRPr>
        </a:p>
      </dsp:txBody>
      <dsp:txXfrm>
        <a:off x="385879" y="2285329"/>
        <a:ext cx="1417677" cy="1134141"/>
      </dsp:txXfrm>
    </dsp:sp>
    <dsp:sp modelId="{202C7771-AA4C-477D-A7EE-5CBB874B8809}">
      <dsp:nvSpPr>
        <dsp:cNvPr id="0" name=""/>
        <dsp:cNvSpPr/>
      </dsp:nvSpPr>
      <dsp:spPr>
        <a:xfrm rot="13880270">
          <a:off x="1833556" y="1911890"/>
          <a:ext cx="1769856" cy="57719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147F8E-F649-4680-AC59-A700A6342C8C}">
      <dsp:nvSpPr>
        <dsp:cNvPr id="0" name=""/>
        <dsp:cNvSpPr/>
      </dsp:nvSpPr>
      <dsp:spPr>
        <a:xfrm>
          <a:off x="1456807" y="942427"/>
          <a:ext cx="1417677" cy="1134141"/>
        </a:xfrm>
        <a:prstGeom prst="roundRect">
          <a:avLst>
            <a:gd name="adj" fmla="val 10000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i="1" kern="1200" dirty="0" smtClean="0">
              <a:solidFill>
                <a:schemeClr val="bg1"/>
              </a:solidFill>
            </a:rPr>
            <a:t>Предельно допустимая скорость ветра, заложенная при проектировании ВЭУ, которую конструкция должна выдержать – 59,5 м/с</a:t>
          </a:r>
          <a:endParaRPr lang="ru-RU" sz="1000" b="1" i="1" kern="1200" dirty="0">
            <a:solidFill>
              <a:schemeClr val="bg1"/>
            </a:solidFill>
          </a:endParaRPr>
        </a:p>
      </dsp:txBody>
      <dsp:txXfrm>
        <a:off x="1456807" y="942427"/>
        <a:ext cx="1417677" cy="1134141"/>
      </dsp:txXfrm>
    </dsp:sp>
    <dsp:sp modelId="{41DAF330-5A2A-4D11-A834-36B618A21FBC}">
      <dsp:nvSpPr>
        <dsp:cNvPr id="0" name=""/>
        <dsp:cNvSpPr/>
      </dsp:nvSpPr>
      <dsp:spPr>
        <a:xfrm rot="15430137">
          <a:off x="3017175" y="1348003"/>
          <a:ext cx="1789397" cy="57719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FF379D-AABF-4B75-9111-8F8A25B2B480}">
      <dsp:nvSpPr>
        <dsp:cNvPr id="0" name=""/>
        <dsp:cNvSpPr/>
      </dsp:nvSpPr>
      <dsp:spPr>
        <a:xfrm>
          <a:off x="3004343" y="197173"/>
          <a:ext cx="1417677" cy="1134141"/>
        </a:xfrm>
        <a:prstGeom prst="roundRect">
          <a:avLst>
            <a:gd name="adj" fmla="val 10000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i="1" kern="1200" dirty="0" smtClean="0">
              <a:solidFill>
                <a:schemeClr val="bg1"/>
              </a:solidFill>
            </a:rPr>
            <a:t>Максимальная  рабочая скорость ветра – 20 м/с</a:t>
          </a:r>
          <a:endParaRPr lang="ru-RU" sz="1000" b="1" i="1" kern="1200" dirty="0">
            <a:solidFill>
              <a:schemeClr val="bg1"/>
            </a:solidFill>
          </a:endParaRPr>
        </a:p>
      </dsp:txBody>
      <dsp:txXfrm>
        <a:off x="3004343" y="197173"/>
        <a:ext cx="1417677" cy="1134141"/>
      </dsp:txXfrm>
    </dsp:sp>
    <dsp:sp modelId="{35BE11BE-10B1-4F27-B950-66EB27845CC9}">
      <dsp:nvSpPr>
        <dsp:cNvPr id="0" name=""/>
        <dsp:cNvSpPr/>
      </dsp:nvSpPr>
      <dsp:spPr>
        <a:xfrm rot="16979690">
          <a:off x="4333522" y="1348555"/>
          <a:ext cx="1791703" cy="57719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293B0E-D112-460D-8925-933359C0C134}">
      <dsp:nvSpPr>
        <dsp:cNvPr id="0" name=""/>
        <dsp:cNvSpPr/>
      </dsp:nvSpPr>
      <dsp:spPr>
        <a:xfrm>
          <a:off x="4721979" y="197173"/>
          <a:ext cx="1417677" cy="1134141"/>
        </a:xfrm>
        <a:prstGeom prst="roundRect">
          <a:avLst>
            <a:gd name="adj" fmla="val 10000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i="1" kern="1200" dirty="0" smtClean="0">
              <a:solidFill>
                <a:schemeClr val="bg1"/>
              </a:solidFill>
            </a:rPr>
            <a:t>Номинальная скорость ветра – 13 м/с</a:t>
          </a:r>
          <a:endParaRPr lang="ru-RU" sz="1000" b="1" i="1" kern="1200" dirty="0">
            <a:solidFill>
              <a:schemeClr val="bg1"/>
            </a:solidFill>
          </a:endParaRPr>
        </a:p>
      </dsp:txBody>
      <dsp:txXfrm>
        <a:off x="4721979" y="197173"/>
        <a:ext cx="1417677" cy="1134141"/>
      </dsp:txXfrm>
    </dsp:sp>
    <dsp:sp modelId="{BA697E19-F75E-49A8-8619-B4F48DC2B69A}">
      <dsp:nvSpPr>
        <dsp:cNvPr id="0" name=""/>
        <dsp:cNvSpPr/>
      </dsp:nvSpPr>
      <dsp:spPr>
        <a:xfrm rot="18527588">
          <a:off x="5533701" y="1913168"/>
          <a:ext cx="1776382" cy="57719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996651-C125-44C2-A302-9C5F9B7A2269}">
      <dsp:nvSpPr>
        <dsp:cNvPr id="0" name=""/>
        <dsp:cNvSpPr/>
      </dsp:nvSpPr>
      <dsp:spPr>
        <a:xfrm>
          <a:off x="6269515" y="942427"/>
          <a:ext cx="1417677" cy="1134141"/>
        </a:xfrm>
        <a:prstGeom prst="roundRect">
          <a:avLst>
            <a:gd name="adj" fmla="val 10000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i="1" kern="1200" dirty="0" smtClean="0">
              <a:solidFill>
                <a:schemeClr val="bg1"/>
              </a:solidFill>
            </a:rPr>
            <a:t>Минимальная рабочая скорость ветра – 3 м/с</a:t>
          </a:r>
          <a:endParaRPr lang="ru-RU" sz="1000" b="1" i="1" kern="1200" dirty="0">
            <a:solidFill>
              <a:schemeClr val="bg1"/>
            </a:solidFill>
          </a:endParaRPr>
        </a:p>
      </dsp:txBody>
      <dsp:txXfrm>
        <a:off x="6269515" y="942427"/>
        <a:ext cx="1417677" cy="1134141"/>
      </dsp:txXfrm>
    </dsp:sp>
    <dsp:sp modelId="{1484A429-30C2-4A6A-8FD0-77C92200D089}">
      <dsp:nvSpPr>
        <dsp:cNvPr id="0" name=""/>
        <dsp:cNvSpPr/>
      </dsp:nvSpPr>
      <dsp:spPr>
        <a:xfrm rot="20072834">
          <a:off x="6377522" y="2941358"/>
          <a:ext cx="1757028" cy="57719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2E7ADF-9147-4175-9618-B48B66414A4E}">
      <dsp:nvSpPr>
        <dsp:cNvPr id="0" name=""/>
        <dsp:cNvSpPr/>
      </dsp:nvSpPr>
      <dsp:spPr>
        <a:xfrm>
          <a:off x="7340443" y="2285329"/>
          <a:ext cx="1417677" cy="1134141"/>
        </a:xfrm>
        <a:prstGeom prst="roundRect">
          <a:avLst>
            <a:gd name="adj" fmla="val 10000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i="1" kern="1200" dirty="0" err="1" smtClean="0">
              <a:solidFill>
                <a:schemeClr val="bg1"/>
              </a:solidFill>
            </a:rPr>
            <a:t>Моторесурс</a:t>
          </a:r>
          <a:r>
            <a:rPr lang="ru-RU" sz="1000" b="1" i="1" kern="1200" dirty="0" smtClean="0">
              <a:solidFill>
                <a:schemeClr val="bg1"/>
              </a:solidFill>
            </a:rPr>
            <a:t> – 20 лет</a:t>
          </a:r>
          <a:endParaRPr lang="ru-RU" sz="1000" b="1" i="1" kern="1200" dirty="0">
            <a:solidFill>
              <a:schemeClr val="bg1"/>
            </a:solidFill>
          </a:endParaRPr>
        </a:p>
      </dsp:txBody>
      <dsp:txXfrm>
        <a:off x="7340443" y="2285329"/>
        <a:ext cx="1417677" cy="1134141"/>
      </dsp:txXfrm>
    </dsp:sp>
    <dsp:sp modelId="{2A08A94C-B46D-4424-A630-639FF097A881}">
      <dsp:nvSpPr>
        <dsp:cNvPr id="0" name=""/>
        <dsp:cNvSpPr/>
      </dsp:nvSpPr>
      <dsp:spPr>
        <a:xfrm rot="23405">
          <a:off x="6667982" y="4241181"/>
          <a:ext cx="1565217" cy="57719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A7CA83-2093-4060-AA92-C9D178431DEC}">
      <dsp:nvSpPr>
        <dsp:cNvPr id="0" name=""/>
        <dsp:cNvSpPr/>
      </dsp:nvSpPr>
      <dsp:spPr>
        <a:xfrm>
          <a:off x="7524343" y="3968037"/>
          <a:ext cx="1417677" cy="1134141"/>
        </a:xfrm>
        <a:prstGeom prst="roundRect">
          <a:avLst>
            <a:gd name="adj" fmla="val 10000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i="1" kern="1200" dirty="0" smtClean="0">
              <a:solidFill>
                <a:schemeClr val="bg1"/>
              </a:solidFill>
            </a:rPr>
            <a:t>Номинальная мощность одной ВЭУ – 50 кВт</a:t>
          </a:r>
          <a:endParaRPr lang="ru-RU" sz="1000" b="1" i="1" kern="1200" dirty="0">
            <a:solidFill>
              <a:schemeClr val="bg1"/>
            </a:solidFill>
          </a:endParaRPr>
        </a:p>
      </dsp:txBody>
      <dsp:txXfrm>
        <a:off x="7524343" y="3968037"/>
        <a:ext cx="1417677" cy="113414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A1D5BEA-D672-44FE-9F87-3D69F68058C4}">
      <dsp:nvSpPr>
        <dsp:cNvPr id="0" name=""/>
        <dsp:cNvSpPr/>
      </dsp:nvSpPr>
      <dsp:spPr>
        <a:xfrm>
          <a:off x="0" y="0"/>
          <a:ext cx="7040880" cy="1208517"/>
        </a:xfrm>
        <a:prstGeom prst="roundRect">
          <a:avLst>
            <a:gd name="adj" fmla="val 10000"/>
          </a:avLst>
        </a:prstGeom>
        <a:solidFill>
          <a:schemeClr val="accent4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bg1"/>
              </a:solidFill>
            </a:rPr>
            <a:t>Стоимость инвестиционного проекта -              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bg1"/>
              </a:solidFill>
            </a:rPr>
            <a:t> 89, 854 млн.руб. в том числе:</a:t>
          </a:r>
          <a:endParaRPr lang="ru-RU" sz="2800" b="1" kern="1200" dirty="0">
            <a:solidFill>
              <a:schemeClr val="bg1"/>
            </a:solidFill>
          </a:endParaRPr>
        </a:p>
      </dsp:txBody>
      <dsp:txXfrm>
        <a:off x="0" y="0"/>
        <a:ext cx="5666191" cy="1208517"/>
      </dsp:txXfrm>
    </dsp:sp>
    <dsp:sp modelId="{ECADB215-216B-4B86-9383-59D64213634C}">
      <dsp:nvSpPr>
        <dsp:cNvPr id="0" name=""/>
        <dsp:cNvSpPr/>
      </dsp:nvSpPr>
      <dsp:spPr>
        <a:xfrm>
          <a:off x="491561" y="1407703"/>
          <a:ext cx="7040880" cy="1208517"/>
        </a:xfrm>
        <a:prstGeom prst="roundRect">
          <a:avLst>
            <a:gd name="adj" fmla="val 10000"/>
          </a:avLst>
        </a:prstGeom>
        <a:solidFill>
          <a:schemeClr val="accent4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0" i="1" kern="1200" dirty="0" smtClean="0">
              <a:solidFill>
                <a:schemeClr val="bg1"/>
              </a:solidFill>
            </a:rPr>
            <a:t>Проектно-изыскательские работы - 7, 946 млн.руб.</a:t>
          </a:r>
          <a:endParaRPr lang="ru-RU" sz="2900" b="0" i="1" kern="1200" dirty="0">
            <a:solidFill>
              <a:schemeClr val="bg1"/>
            </a:solidFill>
          </a:endParaRPr>
        </a:p>
      </dsp:txBody>
      <dsp:txXfrm>
        <a:off x="491561" y="1407703"/>
        <a:ext cx="5729563" cy="1208517"/>
      </dsp:txXfrm>
    </dsp:sp>
    <dsp:sp modelId="{85EE9969-C425-4181-9BFD-D02D4865A435}">
      <dsp:nvSpPr>
        <dsp:cNvPr id="0" name=""/>
        <dsp:cNvSpPr/>
      </dsp:nvSpPr>
      <dsp:spPr>
        <a:xfrm>
          <a:off x="1051559" y="2752733"/>
          <a:ext cx="7040880" cy="1208517"/>
        </a:xfrm>
        <a:prstGeom prst="roundRect">
          <a:avLst>
            <a:gd name="adj" fmla="val 10000"/>
          </a:avLst>
        </a:prstGeom>
        <a:solidFill>
          <a:schemeClr val="accent4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i="1" kern="1200" dirty="0" smtClean="0">
              <a:solidFill>
                <a:schemeClr val="bg1"/>
              </a:solidFill>
            </a:rPr>
            <a:t>Строительно-монтажные работы -12, 229 млн.руб. </a:t>
          </a:r>
          <a:endParaRPr lang="ru-RU" sz="2900" i="1" kern="1200" dirty="0">
            <a:solidFill>
              <a:schemeClr val="bg1"/>
            </a:solidFill>
          </a:endParaRPr>
        </a:p>
      </dsp:txBody>
      <dsp:txXfrm>
        <a:off x="1051559" y="2752733"/>
        <a:ext cx="5729563" cy="1208517"/>
      </dsp:txXfrm>
    </dsp:sp>
    <dsp:sp modelId="{A4DC0649-9582-42D9-AAC1-86465FF8A798}">
      <dsp:nvSpPr>
        <dsp:cNvPr id="0" name=""/>
        <dsp:cNvSpPr/>
      </dsp:nvSpPr>
      <dsp:spPr>
        <a:xfrm>
          <a:off x="1531644" y="4149016"/>
          <a:ext cx="7040880" cy="1208517"/>
        </a:xfrm>
        <a:prstGeom prst="roundRect">
          <a:avLst>
            <a:gd name="adj" fmla="val 10000"/>
          </a:avLst>
        </a:prstGeom>
        <a:solidFill>
          <a:schemeClr val="accent4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i="1" kern="1200" dirty="0" smtClean="0">
              <a:solidFill>
                <a:schemeClr val="bg1"/>
              </a:solidFill>
            </a:rPr>
            <a:t>Оборудование и материалы -                65, 860 млн.руб. </a:t>
          </a:r>
          <a:endParaRPr lang="ru-RU" sz="2900" i="1" kern="1200" dirty="0">
            <a:solidFill>
              <a:schemeClr val="bg1"/>
            </a:solidFill>
          </a:endParaRPr>
        </a:p>
      </dsp:txBody>
      <dsp:txXfrm>
        <a:off x="1531644" y="4149016"/>
        <a:ext cx="5729563" cy="1208517"/>
      </dsp:txXfrm>
    </dsp:sp>
    <dsp:sp modelId="{583D4D69-1CE4-48DD-9DD2-AFDABB189853}">
      <dsp:nvSpPr>
        <dsp:cNvPr id="0" name=""/>
        <dsp:cNvSpPr/>
      </dsp:nvSpPr>
      <dsp:spPr>
        <a:xfrm>
          <a:off x="2091713" y="5505466"/>
          <a:ext cx="7040880" cy="1208517"/>
        </a:xfrm>
        <a:prstGeom prst="roundRect">
          <a:avLst>
            <a:gd name="adj" fmla="val 10000"/>
          </a:avLst>
        </a:prstGeom>
        <a:solidFill>
          <a:schemeClr val="accent4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i="1" kern="1200" dirty="0" smtClean="0">
              <a:solidFill>
                <a:schemeClr val="bg1"/>
              </a:solidFill>
            </a:rPr>
            <a:t>Прочие затраты – </a:t>
          </a:r>
        </a:p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i="1" kern="1200" dirty="0" smtClean="0">
              <a:solidFill>
                <a:schemeClr val="bg1"/>
              </a:solidFill>
            </a:rPr>
            <a:t>3, 819 млн.руб.</a:t>
          </a:r>
          <a:endParaRPr lang="ru-RU" sz="2900" i="1" kern="1200" dirty="0">
            <a:solidFill>
              <a:schemeClr val="bg1"/>
            </a:solidFill>
          </a:endParaRPr>
        </a:p>
      </dsp:txBody>
      <dsp:txXfrm>
        <a:off x="2091713" y="5505466"/>
        <a:ext cx="5729563" cy="1208517"/>
      </dsp:txXfrm>
    </dsp:sp>
    <dsp:sp modelId="{98FC3877-57A2-429D-8255-5841B8F4ACE2}">
      <dsp:nvSpPr>
        <dsp:cNvPr id="0" name=""/>
        <dsp:cNvSpPr/>
      </dsp:nvSpPr>
      <dsp:spPr>
        <a:xfrm>
          <a:off x="6255343" y="882888"/>
          <a:ext cx="785536" cy="785536"/>
        </a:xfrm>
        <a:prstGeom prst="downArrow">
          <a:avLst>
            <a:gd name="adj1" fmla="val 55000"/>
            <a:gd name="adj2" fmla="val 45000"/>
          </a:avLst>
        </a:prstGeom>
        <a:solidFill>
          <a:srgbClr val="00B0F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255343" y="882888"/>
        <a:ext cx="785536" cy="785536"/>
      </dsp:txXfrm>
    </dsp:sp>
    <dsp:sp modelId="{28122F36-518A-4BE7-9108-D49880EE2DF2}">
      <dsp:nvSpPr>
        <dsp:cNvPr id="0" name=""/>
        <dsp:cNvSpPr/>
      </dsp:nvSpPr>
      <dsp:spPr>
        <a:xfrm>
          <a:off x="6781123" y="2259255"/>
          <a:ext cx="785536" cy="785536"/>
        </a:xfrm>
        <a:prstGeom prst="downArrow">
          <a:avLst>
            <a:gd name="adj1" fmla="val 55000"/>
            <a:gd name="adj2" fmla="val 45000"/>
          </a:avLst>
        </a:prstGeom>
        <a:solidFill>
          <a:srgbClr val="00B0F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781123" y="2259255"/>
        <a:ext cx="785536" cy="785536"/>
      </dsp:txXfrm>
    </dsp:sp>
    <dsp:sp modelId="{BBABA300-E989-47CF-90DA-A7781A66AE9C}">
      <dsp:nvSpPr>
        <dsp:cNvPr id="0" name=""/>
        <dsp:cNvSpPr/>
      </dsp:nvSpPr>
      <dsp:spPr>
        <a:xfrm>
          <a:off x="7306903" y="3615480"/>
          <a:ext cx="785536" cy="785536"/>
        </a:xfrm>
        <a:prstGeom prst="downArrow">
          <a:avLst>
            <a:gd name="adj1" fmla="val 55000"/>
            <a:gd name="adj2" fmla="val 45000"/>
          </a:avLst>
        </a:prstGeom>
        <a:solidFill>
          <a:srgbClr val="00B0F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7306903" y="3615480"/>
        <a:ext cx="785536" cy="785536"/>
      </dsp:txXfrm>
    </dsp:sp>
    <dsp:sp modelId="{6132CFAE-D5E8-4CDD-9E26-4398E3888A0B}">
      <dsp:nvSpPr>
        <dsp:cNvPr id="0" name=""/>
        <dsp:cNvSpPr/>
      </dsp:nvSpPr>
      <dsp:spPr>
        <a:xfrm>
          <a:off x="7832683" y="5005275"/>
          <a:ext cx="785536" cy="785536"/>
        </a:xfrm>
        <a:prstGeom prst="downArrow">
          <a:avLst>
            <a:gd name="adj1" fmla="val 55000"/>
            <a:gd name="adj2" fmla="val 45000"/>
          </a:avLst>
        </a:prstGeom>
        <a:solidFill>
          <a:srgbClr val="00B0F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7832683" y="5005275"/>
        <a:ext cx="785536" cy="78553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6764AF3-F727-40BE-AAF4-7ADA8E2D0A1B}">
      <dsp:nvSpPr>
        <dsp:cNvPr id="0" name=""/>
        <dsp:cNvSpPr/>
      </dsp:nvSpPr>
      <dsp:spPr>
        <a:xfrm rot="948501">
          <a:off x="2759940" y="3404949"/>
          <a:ext cx="2434067" cy="68203"/>
        </a:xfrm>
        <a:custGeom>
          <a:avLst/>
          <a:gdLst/>
          <a:ahLst/>
          <a:cxnLst/>
          <a:rect l="0" t="0" r="0" b="0"/>
          <a:pathLst>
            <a:path>
              <a:moveTo>
                <a:pt x="0" y="34101"/>
              </a:moveTo>
              <a:lnTo>
                <a:pt x="2434067" y="3410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AE649C-12CF-4F94-B052-B3FF50AE8564}">
      <dsp:nvSpPr>
        <dsp:cNvPr id="0" name=""/>
        <dsp:cNvSpPr/>
      </dsp:nvSpPr>
      <dsp:spPr>
        <a:xfrm rot="20646443">
          <a:off x="2762146" y="2092458"/>
          <a:ext cx="2293063" cy="68203"/>
        </a:xfrm>
        <a:custGeom>
          <a:avLst/>
          <a:gdLst/>
          <a:ahLst/>
          <a:cxnLst/>
          <a:rect l="0" t="0" r="0" b="0"/>
          <a:pathLst>
            <a:path>
              <a:moveTo>
                <a:pt x="0" y="34101"/>
              </a:moveTo>
              <a:lnTo>
                <a:pt x="2293063" y="3410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1C6B40-E54D-4E2F-A5BC-9B3756C88BCC}">
      <dsp:nvSpPr>
        <dsp:cNvPr id="0" name=""/>
        <dsp:cNvSpPr/>
      </dsp:nvSpPr>
      <dsp:spPr>
        <a:xfrm>
          <a:off x="54010" y="288041"/>
          <a:ext cx="4868366" cy="477285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3DD9AC-576A-4C56-8001-E4C27388A8DA}">
      <dsp:nvSpPr>
        <dsp:cNvPr id="0" name=""/>
        <dsp:cNvSpPr/>
      </dsp:nvSpPr>
      <dsp:spPr>
        <a:xfrm>
          <a:off x="4906352" y="62024"/>
          <a:ext cx="3378605" cy="2599008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0" kern="1200" dirty="0" smtClean="0">
              <a:solidFill>
                <a:srgbClr val="002060"/>
              </a:solidFill>
            </a:rPr>
            <a:t>Снижение расхода дизельного топлива на выработку электроэнергии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</a:rPr>
            <a:t>84,5</a:t>
          </a:r>
          <a:r>
            <a:rPr lang="ru-RU" sz="1400" b="0" kern="1200" dirty="0" smtClean="0">
              <a:solidFill>
                <a:srgbClr val="002060"/>
              </a:solidFill>
            </a:rPr>
            <a:t> </a:t>
          </a:r>
          <a:r>
            <a:rPr lang="ru-RU" sz="1900" b="0" kern="1200" dirty="0" err="1" smtClean="0">
              <a:solidFill>
                <a:srgbClr val="002060"/>
              </a:solidFill>
            </a:rPr>
            <a:t>тн</a:t>
          </a:r>
          <a:r>
            <a:rPr lang="ru-RU" sz="1900" b="0" kern="1200" dirty="0" smtClean="0">
              <a:solidFill>
                <a:srgbClr val="002060"/>
              </a:solidFill>
            </a:rPr>
            <a:t>. в год.</a:t>
          </a:r>
          <a:endParaRPr lang="ru-RU" sz="1900" b="0" kern="1200" dirty="0">
            <a:solidFill>
              <a:srgbClr val="002060"/>
            </a:solidFill>
          </a:endParaRPr>
        </a:p>
      </dsp:txBody>
      <dsp:txXfrm>
        <a:off x="4906352" y="62024"/>
        <a:ext cx="3378605" cy="2599008"/>
      </dsp:txXfrm>
    </dsp:sp>
    <dsp:sp modelId="{E26F6CB5-F3B3-4651-9709-563713E50126}">
      <dsp:nvSpPr>
        <dsp:cNvPr id="0" name=""/>
        <dsp:cNvSpPr/>
      </dsp:nvSpPr>
      <dsp:spPr>
        <a:xfrm>
          <a:off x="5053897" y="2854590"/>
          <a:ext cx="3368538" cy="2732468"/>
        </a:xfrm>
        <a:prstGeom prst="ellipse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002060"/>
              </a:solidFill>
            </a:rPr>
            <a:t>Сокращение выброса вредных (загрязняющих) веществ в атмосферный воздух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</a:rPr>
            <a:t> 7</a:t>
          </a:r>
          <a:r>
            <a:rPr lang="ru-RU" sz="1900" kern="1200" dirty="0" smtClean="0">
              <a:solidFill>
                <a:srgbClr val="002060"/>
              </a:solidFill>
            </a:rPr>
            <a:t> </a:t>
          </a:r>
          <a:r>
            <a:rPr lang="ru-RU" sz="1900" kern="1200" dirty="0" err="1" smtClean="0">
              <a:solidFill>
                <a:srgbClr val="002060"/>
              </a:solidFill>
            </a:rPr>
            <a:t>тн</a:t>
          </a:r>
          <a:r>
            <a:rPr lang="ru-RU" sz="1900" kern="1200" smtClean="0">
              <a:solidFill>
                <a:srgbClr val="002060"/>
              </a:solidFill>
            </a:rPr>
            <a:t>. </a:t>
          </a:r>
          <a:r>
            <a:rPr lang="ru-RU" sz="1900" kern="1200" dirty="0" smtClean="0">
              <a:solidFill>
                <a:srgbClr val="002060"/>
              </a:solidFill>
            </a:rPr>
            <a:t>в год</a:t>
          </a:r>
          <a:endParaRPr lang="ru-RU" sz="1900" kern="1200" dirty="0">
            <a:solidFill>
              <a:srgbClr val="002060"/>
            </a:solidFill>
          </a:endParaRPr>
        </a:p>
      </dsp:txBody>
      <dsp:txXfrm>
        <a:off x="5053897" y="2854590"/>
        <a:ext cx="3368538" cy="27324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91264" cy="177281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АО «</a:t>
            </a:r>
            <a:r>
              <a:rPr lang="ru-RU" sz="3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Корякэнерго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»</a:t>
            </a: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20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Установка ветроэнергетических </a:t>
            </a:r>
            <a:r>
              <a:rPr lang="ru-RU" sz="2000" i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электрогенераторных</a:t>
            </a:r>
            <a:r>
              <a:rPr lang="ru-RU" sz="20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установок (ВЭУ) в с. Усть-Хайрюзово Тигильского района Камчатского края. </a:t>
            </a:r>
            <a:endParaRPr lang="ru-RU" sz="2000" i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483768" y="1705886"/>
            <a:ext cx="3816424" cy="5147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Усть-Хайрюзово с самолета_2016-08-04_0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556792"/>
            <a:ext cx="9143999" cy="530120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00808"/>
          </a:xfrm>
        </p:spPr>
        <p:txBody>
          <a:bodyPr>
            <a:normAutofit/>
          </a:bodyPr>
          <a:lstStyle/>
          <a:p>
            <a:pPr algn="l"/>
            <a:r>
              <a:rPr lang="ru-RU" sz="1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                                               </a:t>
            </a:r>
            <a:r>
              <a:rPr lang="ru-RU" sz="14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Цели, задачи проекта.</a:t>
            </a:r>
            <a:r>
              <a:rPr lang="ru-RU" sz="1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4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1. </a:t>
            </a:r>
            <a:r>
              <a:rPr lang="ru-RU" sz="1400" i="1" dirty="0" smtClean="0">
                <a:solidFill>
                  <a:srgbClr val="FF0000"/>
                </a:solidFill>
              </a:rPr>
              <a:t>Повышение </a:t>
            </a:r>
            <a:r>
              <a:rPr lang="ru-RU" sz="1400" i="1" dirty="0" err="1" smtClean="0">
                <a:solidFill>
                  <a:srgbClr val="FF0000"/>
                </a:solidFill>
              </a:rPr>
              <a:t>энергоэффективности</a:t>
            </a:r>
            <a:r>
              <a:rPr lang="ru-RU" sz="1400" i="1" dirty="0" smtClean="0">
                <a:solidFill>
                  <a:srgbClr val="FF0000"/>
                </a:solidFill>
              </a:rPr>
              <a:t> </a:t>
            </a:r>
            <a:r>
              <a:rPr lang="ru-RU" sz="14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и модернизации объектов энергоснабжения в с. Усть-Хайрюзово, </a:t>
            </a:r>
            <a:br>
              <a:rPr lang="ru-RU" sz="14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4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2. </a:t>
            </a:r>
            <a:r>
              <a:rPr lang="ru-RU" sz="1400" i="1" dirty="0" smtClean="0">
                <a:solidFill>
                  <a:srgbClr val="FF0000"/>
                </a:solidFill>
              </a:rPr>
              <a:t>Снижение затрат</a:t>
            </a:r>
            <a:r>
              <a:rPr lang="ru-RU" sz="14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на приобретение дизельного топлива для выработки электроэнергии, </a:t>
            </a:r>
            <a:br>
              <a:rPr lang="ru-RU" sz="14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4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3. </a:t>
            </a:r>
            <a:r>
              <a:rPr lang="ru-RU" sz="1400" i="1" dirty="0" smtClean="0">
                <a:solidFill>
                  <a:srgbClr val="FF0000"/>
                </a:solidFill>
              </a:rPr>
              <a:t>Снижение</a:t>
            </a:r>
            <a:r>
              <a:rPr lang="ru-RU" sz="14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вредных выбросов в атмосферу.</a:t>
            </a:r>
            <a:br>
              <a:rPr lang="ru-RU" sz="14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4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4. </a:t>
            </a:r>
            <a:r>
              <a:rPr lang="ru-RU" sz="1400" i="1" dirty="0" smtClean="0">
                <a:solidFill>
                  <a:srgbClr val="FF0000"/>
                </a:solidFill>
              </a:rPr>
              <a:t>Повышение надёжности </a:t>
            </a:r>
            <a:r>
              <a:rPr lang="ru-RU" sz="14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электроснабжения населения и социальных объектов с. Усть-Хайрюзово.</a:t>
            </a:r>
            <a:endParaRPr lang="ru-RU" sz="1400" i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1800" i="1" u="sng" dirty="0" smtClean="0">
                <a:solidFill>
                  <a:schemeClr val="bg1"/>
                </a:solidFill>
              </a:rPr>
              <a:t>Описание проекта, основные характеристики технических решений инвестиционного проекта.</a:t>
            </a:r>
            <a:br>
              <a:rPr lang="ru-RU" sz="1800" i="1" u="sng" dirty="0" smtClean="0">
                <a:solidFill>
                  <a:schemeClr val="bg1"/>
                </a:solidFill>
              </a:rPr>
            </a:br>
            <a:r>
              <a:rPr lang="ru-RU" sz="1800" i="1" dirty="0" smtClean="0">
                <a:solidFill>
                  <a:schemeClr val="bg1"/>
                </a:solidFill>
              </a:rPr>
              <a:t>Установка четырёх </a:t>
            </a:r>
            <a:r>
              <a:rPr lang="ru-RU" sz="1800" i="1" dirty="0" err="1" smtClean="0">
                <a:solidFill>
                  <a:schemeClr val="bg1"/>
                </a:solidFill>
              </a:rPr>
              <a:t>ветрогенераторных</a:t>
            </a:r>
            <a:r>
              <a:rPr lang="ru-RU" sz="1800" i="1" dirty="0" smtClean="0">
                <a:solidFill>
                  <a:schemeClr val="bg1"/>
                </a:solidFill>
              </a:rPr>
              <a:t> установок марки FD16-50kW по    50 кВт каждая и включение их в общую сеть с. Усть-Хайрюзово.  </a:t>
            </a:r>
            <a:r>
              <a:rPr lang="ru-RU" sz="1800" dirty="0" smtClean="0">
                <a:solidFill>
                  <a:schemeClr val="bg1"/>
                </a:solidFill>
              </a:rPr>
              <a:t/>
            </a:r>
            <a:br>
              <a:rPr lang="ru-RU" sz="1800" dirty="0" smtClean="0">
                <a:solidFill>
                  <a:schemeClr val="bg1"/>
                </a:solidFill>
              </a:rPr>
            </a:br>
            <a:endParaRPr lang="ru-RU" sz="1800" dirty="0">
              <a:solidFill>
                <a:schemeClr val="bg1"/>
              </a:solidFill>
            </a:endParaRPr>
          </a:p>
        </p:txBody>
      </p:sp>
      <p:pic>
        <p:nvPicPr>
          <p:cNvPr id="6" name="Содержимое 5" descr="ВЭУ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340768"/>
            <a:ext cx="4139952" cy="5517232"/>
          </a:xfrm>
        </p:spPr>
      </p:pic>
      <p:pic>
        <p:nvPicPr>
          <p:cNvPr id="8" name="Содержимое 5" descr="ВЭУ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1340768"/>
            <a:ext cx="5004048" cy="2664296"/>
          </a:xfrm>
          <a:prstGeom prst="rect">
            <a:avLst/>
          </a:prstGeom>
        </p:spPr>
      </p:pic>
      <p:pic>
        <p:nvPicPr>
          <p:cNvPr id="9" name="Содержимое 5" descr="ВЭУ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9952" y="4005064"/>
            <a:ext cx="5004048" cy="285293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>
            <a:normAutofit/>
          </a:bodyPr>
          <a:lstStyle/>
          <a:p>
            <a:pPr algn="l"/>
            <a:endParaRPr lang="ru-RU" sz="1600" dirty="0"/>
          </a:p>
        </p:txBody>
      </p:sp>
      <p:graphicFrame>
        <p:nvGraphicFramePr>
          <p:cNvPr id="10" name="Схема 9"/>
          <p:cNvGraphicFramePr/>
          <p:nvPr/>
        </p:nvGraphicFramePr>
        <p:xfrm>
          <a:off x="0" y="0"/>
          <a:ext cx="9144000" cy="6669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 descr="母版5.23"/>
          <p:cNvPicPr>
            <a:picLocks noChangeAspect="1" noChangeArrowheads="1"/>
          </p:cNvPicPr>
          <p:nvPr/>
        </p:nvPicPr>
        <p:blipFill>
          <a:blip r:embed="rId2" cstate="print">
            <a:lum bright="22000" contrast="-5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457200" y="274638"/>
            <a:ext cx="8229600" cy="202034"/>
          </a:xfrm>
          <a:prstGeom prst="rect">
            <a:avLst/>
          </a:prstGeom>
        </p:spPr>
        <p:txBody>
          <a:bodyPr vert="horz" anchor="ctr">
            <a:normAutofit fontScale="30000" lnSpcReduction="2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400" b="1" i="0" u="none" strike="noStrike" kern="1200" cap="none" spc="0" normalizeH="0" baseline="0" noProof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6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09600" y="427038"/>
            <a:ext cx="8229600" cy="202034"/>
          </a:xfrm>
          <a:prstGeom prst="rect">
            <a:avLst/>
          </a:prstGeom>
        </p:spPr>
        <p:txBody>
          <a:bodyPr vert="horz" anchor="ctr">
            <a:normAutofit fontScale="30000" lnSpcReduction="2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400" b="1" i="0" u="none" strike="noStrike" kern="1200" cap="none" spc="0" normalizeH="0" baseline="0" noProof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6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79512" y="116632"/>
          <a:ext cx="7848872" cy="597666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7848872"/>
              </a:tblGrid>
              <a:tr h="11953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err="1" smtClean="0">
                          <a:solidFill>
                            <a:schemeClr val="bg1"/>
                          </a:solidFill>
                        </a:rPr>
                        <a:t>Ветрогенератор</a:t>
                      </a:r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 FD16-50kW</a:t>
                      </a:r>
                      <a:endParaRPr lang="ru-RU" sz="28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1953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Контроллер </a:t>
                      </a:r>
                      <a:r>
                        <a:rPr lang="ru-RU" sz="2800" b="1" dirty="0">
                          <a:solidFill>
                            <a:schemeClr val="bg1"/>
                          </a:solidFill>
                        </a:rPr>
                        <a:t>генератора (ZKW400G50K</a:t>
                      </a:r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) 50KW</a:t>
                      </a:r>
                      <a:endParaRPr lang="ru-RU" sz="28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1953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</a:rPr>
                        <a:t>Инвертер (GNW60K3G)</a:t>
                      </a:r>
                      <a:endParaRPr lang="ru-RU" sz="28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1953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</a:rPr>
                        <a:t>Башня (18 м)</a:t>
                      </a:r>
                      <a:endParaRPr lang="ru-RU" sz="28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1953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Система </a:t>
                      </a:r>
                      <a:r>
                        <a:rPr lang="ru-RU" sz="2800" b="1" dirty="0">
                          <a:solidFill>
                            <a:schemeClr val="bg1"/>
                          </a:solidFill>
                        </a:rPr>
                        <a:t>мониторинга и </a:t>
                      </a:r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контроля SCADA </a:t>
                      </a:r>
                      <a:endParaRPr lang="ru-RU" sz="28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713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i="1" dirty="0" smtClean="0">
                <a:solidFill>
                  <a:schemeClr val="bg1"/>
                </a:solidFill>
              </a:rPr>
              <a:t>График реализации инвестиционного проекта</a:t>
            </a:r>
            <a:r>
              <a:rPr lang="ru-RU" sz="4400" b="0" dirty="0" smtClean="0">
                <a:solidFill>
                  <a:schemeClr val="bg1"/>
                </a:solidFill>
                <a:latin typeface="Times New Roman"/>
              </a:rPr>
              <a:t/>
            </a:r>
            <a:br>
              <a:rPr lang="ru-RU" sz="4400" b="0" dirty="0" smtClean="0">
                <a:solidFill>
                  <a:schemeClr val="bg1"/>
                </a:solidFill>
                <a:latin typeface="Times New Roman"/>
              </a:rPr>
            </a:b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7504" y="1268760"/>
          <a:ext cx="8928992" cy="5472609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421896"/>
                <a:gridCol w="2753548"/>
                <a:gridCol w="2753548"/>
              </a:tblGrid>
              <a:tr h="2676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/>
                        <a:t>Выбор площадки строительства 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янв.18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янв.18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</a:tr>
              <a:tr h="52459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/>
                        <a:t>Проведение инженерных изысканий на выбранной площадке строительства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янв.18</a:t>
                      </a:r>
                      <a:endParaRPr lang="ru-RU" sz="1000" b="1" i="0" u="none" strike="noStrike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апр.18</a:t>
                      </a:r>
                      <a:endParaRPr lang="ru-RU" sz="1000" b="1" i="0" u="none" strike="noStrike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</a:tr>
              <a:tr h="4317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/>
                        <a:t>Заключение договора на разработку рабочего проекта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фев.18</a:t>
                      </a:r>
                      <a:endParaRPr lang="ru-RU" sz="1000" b="1" i="0" u="none" strike="noStrike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май.18</a:t>
                      </a:r>
                      <a:endParaRPr lang="ru-RU" sz="1000" b="1" i="0" u="none" strike="noStrike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</a:tr>
              <a:tr h="2676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/>
                        <a:t>Разработка рабочего проекта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фев.18</a:t>
                      </a:r>
                      <a:endParaRPr lang="ru-RU" sz="1000" b="1" i="0" u="none" strike="noStrike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май.18</a:t>
                      </a:r>
                      <a:endParaRPr lang="ru-RU" sz="1000" b="1" i="0" u="none" strike="noStrike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</a:tr>
              <a:tr h="7814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/>
                        <a:t>Заключение договора с генеральным подрядчиком </a:t>
                      </a:r>
                      <a:r>
                        <a:rPr lang="ru-RU" sz="1000" b="1" u="none" strike="noStrike" dirty="0" smtClean="0"/>
                        <a:t>или </a:t>
                      </a:r>
                      <a:r>
                        <a:rPr lang="ru-RU" sz="1000" b="1" u="none" strike="noStrike" dirty="0"/>
                        <a:t>договоров с основными подрядчиками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май.18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июн.18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</a:tr>
              <a:tr h="52459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/>
                        <a:t>Заключение договоров на поставку основного оборудования </a:t>
                      </a:r>
                      <a:endParaRPr lang="ru-RU" sz="1000" b="1" i="0" u="none" strike="noStrike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апр.18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май.18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</a:tr>
              <a:tr h="2676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/>
                        <a:t>Подготовка площадки строительства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май.18</a:t>
                      </a:r>
                      <a:endParaRPr lang="ru-RU" sz="1000" b="1" i="0" u="none" strike="noStrike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июл.18</a:t>
                      </a:r>
                      <a:endParaRPr lang="ru-RU" sz="1000" b="1" i="0" u="none" strike="noStrike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</a:tr>
              <a:tr h="2676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/>
                        <a:t>Монтаж  основного оборудования и трубопроводов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июл.18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июл.19</a:t>
                      </a:r>
                      <a:endParaRPr lang="ru-RU" sz="1000" b="1" i="0" u="none" strike="noStrike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</a:tr>
              <a:tr h="2676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/>
                        <a:t>Монтаж электротехнического оборудования и КиП</a:t>
                      </a:r>
                      <a:endParaRPr lang="ru-RU" sz="1000" b="1" i="0" u="none" strike="noStrike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июл.18</a:t>
                      </a:r>
                      <a:endParaRPr lang="ru-RU" sz="1000" b="1" i="0" u="none" strike="noStrike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июл.19</a:t>
                      </a:r>
                      <a:endParaRPr lang="ru-RU" sz="1000" b="1" i="0" u="none" strike="noStrike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</a:tr>
              <a:tr h="52459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/>
                        <a:t>Индивидуальные испытания оборудования и функциональные испытания отдельных систем. </a:t>
                      </a:r>
                      <a:endParaRPr lang="ru-RU" sz="1000" b="1" i="0" u="none" strike="noStrike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дек.19</a:t>
                      </a:r>
                      <a:endParaRPr lang="ru-RU" sz="1000" b="1" i="0" u="none" strike="noStrike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дек.19</a:t>
                      </a:r>
                      <a:endParaRPr lang="ru-RU" sz="1000" b="1" i="0" u="none" strike="noStrike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</a:tr>
              <a:tr h="2676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/>
                        <a:t>Комплексное опробование оборудования</a:t>
                      </a:r>
                      <a:endParaRPr lang="ru-RU" sz="1000" b="1" i="0" u="none" strike="noStrike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дек.19</a:t>
                      </a:r>
                      <a:endParaRPr lang="ru-RU" sz="1000" b="1" i="0" u="none" strike="noStrike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дек.19</a:t>
                      </a:r>
                      <a:endParaRPr lang="ru-RU" sz="1000" b="1" i="0" u="none" strike="noStrike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</a:tr>
              <a:tr h="10794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/>
                        <a:t>Ввод объекта в эксплуатацию (получение разрешения на ввод объекта в эксплуатацию и подписание акта приемочной комиссии о приемке в эксплуатацию законченного строительством объекта)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дек.19</a:t>
                      </a:r>
                      <a:endParaRPr lang="ru-RU" sz="1000" b="1" i="0" u="none" strike="noStrike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дек.19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403" marR="6403" marT="6403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2400" i="1" dirty="0" smtClean="0">
                <a:solidFill>
                  <a:schemeClr val="bg1"/>
                </a:solidFill>
              </a:rPr>
              <a:t>Показатели энергетической эффективности инвестиционного проекта и оценка воздействия на окружающую среду.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107504" y="1052736"/>
          <a:ext cx="8856984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203</TotalTime>
  <Words>302</Words>
  <Application>Microsoft Office PowerPoint</Application>
  <PresentationFormat>Экран (4:3)</PresentationFormat>
  <Paragraphs>67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Апекс</vt:lpstr>
      <vt:lpstr>АО «Корякэнерго» Установка ветроэнергетических электрогенераторных установок (ВЭУ) в с. Усть-Хайрюзово Тигильского района Камчатского края. </vt:lpstr>
      <vt:lpstr>                                                                Цели, задачи проекта. 1. Повышение энергоэффективности и модернизации объектов энергоснабжения в с. Усть-Хайрюзово,  2. Снижение затрат на приобретение дизельного топлива для выработки электроэнергии,  3. Снижение вредных выбросов в атмосферу. 4. Повышение надёжности электроснабжения населения и социальных объектов с. Усть-Хайрюзово.</vt:lpstr>
      <vt:lpstr>Описание проекта, основные характеристики технических решений инвестиционного проекта. Установка четырёх ветрогенераторных установок марки FD16-50kW по    50 кВт каждая и включение их в общую сеть с. Усть-Хайрюзово.   </vt:lpstr>
      <vt:lpstr>Слайд 4</vt:lpstr>
      <vt:lpstr>Слайд 5</vt:lpstr>
      <vt:lpstr>Слайд 6</vt:lpstr>
      <vt:lpstr>График реализации инвестиционного проекта </vt:lpstr>
      <vt:lpstr>Показатели энергетической эффективности инвестиционного проекта и оценка воздействия на окружающую среду.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Корякэнерго</cp:lastModifiedBy>
  <cp:revision>31</cp:revision>
  <dcterms:modified xsi:type="dcterms:W3CDTF">2017-06-01T23:54:31Z</dcterms:modified>
</cp:coreProperties>
</file>