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6.jpg" ContentType="image/jpe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5" r:id="rId3"/>
    <p:sldId id="277" r:id="rId4"/>
    <p:sldId id="284" r:id="rId5"/>
    <p:sldId id="290" r:id="rId6"/>
    <p:sldId id="291" r:id="rId7"/>
    <p:sldId id="296" r:id="rId8"/>
    <p:sldId id="294" r:id="rId9"/>
    <p:sldId id="300" r:id="rId10"/>
    <p:sldId id="302" r:id="rId11"/>
    <p:sldId id="301" r:id="rId12"/>
    <p:sldId id="295" r:id="rId13"/>
    <p:sldId id="278" r:id="rId14"/>
    <p:sldId id="297" r:id="rId15"/>
    <p:sldId id="287" r:id="rId16"/>
    <p:sldId id="298" r:id="rId17"/>
    <p:sldId id="299" r:id="rId18"/>
    <p:sldId id="276" r:id="rId19"/>
  </p:sldIdLst>
  <p:sldSz cx="9144000" cy="5143500" type="screen16x9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A27E9D"/>
    <a:srgbClr val="9E75AB"/>
    <a:srgbClr val="008080"/>
    <a:srgbClr val="009999"/>
    <a:srgbClr val="00CC99"/>
    <a:srgbClr val="5F5F5F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73" autoAdjust="0"/>
  </p:normalViewPr>
  <p:slideViewPr>
    <p:cSldViewPr>
      <p:cViewPr varScale="1">
        <p:scale>
          <a:sx n="145" d="100"/>
          <a:sy n="145" d="100"/>
        </p:scale>
        <p:origin x="246" y="12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262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132990-D8A8-4983-B81E-2B7AFBAB1E2B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B2A483-EAF6-4EFA-9AC9-0C5F6452F105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Liberation Sans Narrow"/>
            </a:rPr>
            <a:t>Отсутствие в организации лиц, назначенных ответственными за систематическое ведение работы по стандартам раскрытия информации; </a:t>
          </a:r>
          <a:endParaRPr lang="ru-RU" sz="1400" dirty="0">
            <a:latin typeface="Liberation Sans Narrow"/>
          </a:endParaRPr>
        </a:p>
      </dgm:t>
    </dgm:pt>
    <dgm:pt modelId="{69EED5F1-5708-4F70-A7C1-572E39D36034}" type="parTrans" cxnId="{5F093EA2-3CB6-4488-ACC7-C36A4C6D26E7}">
      <dgm:prSet/>
      <dgm:spPr/>
      <dgm:t>
        <a:bodyPr/>
        <a:lstStyle/>
        <a:p>
          <a:endParaRPr lang="ru-RU"/>
        </a:p>
      </dgm:t>
    </dgm:pt>
    <dgm:pt modelId="{740C5697-EE55-46C6-B327-012D2B4CFAA9}" type="sibTrans" cxnId="{5F093EA2-3CB6-4488-ACC7-C36A4C6D26E7}">
      <dgm:prSet/>
      <dgm:spPr/>
      <dgm:t>
        <a:bodyPr/>
        <a:lstStyle/>
        <a:p>
          <a:endParaRPr lang="ru-RU"/>
        </a:p>
      </dgm:t>
    </dgm:pt>
    <dgm:pt modelId="{AEB06B43-7F1A-4659-A9AF-E9173DEC0837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Liberation Sans Narrow"/>
            </a:rPr>
            <a:t>Слабое знание нормативной правовой базы;</a:t>
          </a:r>
          <a:endParaRPr lang="ru-RU" sz="1400" dirty="0">
            <a:latin typeface="Liberation Sans Narrow"/>
          </a:endParaRPr>
        </a:p>
      </dgm:t>
    </dgm:pt>
    <dgm:pt modelId="{8B54EC9D-9CBC-44E0-9863-0A2C545B3D05}" type="parTrans" cxnId="{580FC32F-97F5-415E-8055-FF19C6C41017}">
      <dgm:prSet/>
      <dgm:spPr/>
      <dgm:t>
        <a:bodyPr/>
        <a:lstStyle/>
        <a:p>
          <a:endParaRPr lang="ru-RU"/>
        </a:p>
      </dgm:t>
    </dgm:pt>
    <dgm:pt modelId="{774F1E7C-CFC0-4130-B1C7-3BA3BD95B6C5}" type="sibTrans" cxnId="{580FC32F-97F5-415E-8055-FF19C6C41017}">
      <dgm:prSet/>
      <dgm:spPr/>
      <dgm:t>
        <a:bodyPr/>
        <a:lstStyle/>
        <a:p>
          <a:endParaRPr lang="ru-RU"/>
        </a:p>
      </dgm:t>
    </dgm:pt>
    <dgm:pt modelId="{12E840A1-5D59-4D1C-A779-36BA27B14488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dirty="0" smtClean="0">
              <a:latin typeface="Liberation Sans Narrow"/>
            </a:rPr>
            <a:t>Отсутствие должного внимания </a:t>
          </a:r>
          <a:br>
            <a:rPr lang="ru-RU" sz="1400" dirty="0" smtClean="0">
              <a:latin typeface="Liberation Sans Narrow"/>
            </a:rPr>
          </a:br>
          <a:r>
            <a:rPr lang="ru-RU" sz="1400" dirty="0" smtClean="0">
              <a:latin typeface="Liberation Sans Narrow"/>
            </a:rPr>
            <a:t>со стороны руководства организации о необходимости раскрытия информации.</a:t>
          </a:r>
          <a:endParaRPr lang="ru-RU" sz="1400" dirty="0">
            <a:latin typeface="Liberation Sans Narrow"/>
          </a:endParaRPr>
        </a:p>
      </dgm:t>
    </dgm:pt>
    <dgm:pt modelId="{97F5B6F1-74DD-47FE-912B-A2AB4A334D7C}" type="parTrans" cxnId="{3D1ED307-F0BB-429D-B59B-7FAB523A1C69}">
      <dgm:prSet/>
      <dgm:spPr/>
      <dgm:t>
        <a:bodyPr/>
        <a:lstStyle/>
        <a:p>
          <a:endParaRPr lang="ru-RU"/>
        </a:p>
      </dgm:t>
    </dgm:pt>
    <dgm:pt modelId="{0218AC76-75A1-4EA8-A58C-A0E25D4DE041}" type="sibTrans" cxnId="{3D1ED307-F0BB-429D-B59B-7FAB523A1C69}">
      <dgm:prSet/>
      <dgm:spPr/>
      <dgm:t>
        <a:bodyPr/>
        <a:lstStyle/>
        <a:p>
          <a:endParaRPr lang="ru-RU"/>
        </a:p>
      </dgm:t>
    </dgm:pt>
    <dgm:pt modelId="{A1754745-4F7A-4B41-A504-EA0A7DFAC23E}" type="pres">
      <dgm:prSet presAssocID="{43132990-D8A8-4983-B81E-2B7AFBAB1E2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9E1E2A-FB6E-4538-8542-F59B1038F4B9}" type="pres">
      <dgm:prSet presAssocID="{26B2A483-EAF6-4EFA-9AC9-0C5F6452F105}" presName="parentLin" presStyleCnt="0"/>
      <dgm:spPr/>
    </dgm:pt>
    <dgm:pt modelId="{100D7491-6130-48C9-934B-1341340B0C5A}" type="pres">
      <dgm:prSet presAssocID="{26B2A483-EAF6-4EFA-9AC9-0C5F6452F10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5A97E28-8529-4A49-9421-12ED2E9A8772}" type="pres">
      <dgm:prSet presAssocID="{26B2A483-EAF6-4EFA-9AC9-0C5F6452F105}" presName="parentText" presStyleLbl="node1" presStyleIdx="0" presStyleCnt="3" custScaleX="97672" custScaleY="257371" custLinFactNeighborX="-11678" custLinFactNeighborY="-395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E3F3CA-C92B-4004-B8FC-1783CCC9420C}" type="pres">
      <dgm:prSet presAssocID="{26B2A483-EAF6-4EFA-9AC9-0C5F6452F105}" presName="negativeSpace" presStyleCnt="0"/>
      <dgm:spPr/>
    </dgm:pt>
    <dgm:pt modelId="{0DD9C4D0-9921-4183-B3BD-092A78A55759}" type="pres">
      <dgm:prSet presAssocID="{26B2A483-EAF6-4EFA-9AC9-0C5F6452F105}" presName="childText" presStyleLbl="conFgAcc1" presStyleIdx="0" presStyleCnt="3" custScaleX="82354" custScaleY="100573">
        <dgm:presLayoutVars>
          <dgm:bulletEnabled val="1"/>
        </dgm:presLayoutVars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3CD1D759-83AA-49A9-941F-24AAEAF31E1F}" type="pres">
      <dgm:prSet presAssocID="{740C5697-EE55-46C6-B327-012D2B4CFAA9}" presName="spaceBetweenRectangles" presStyleCnt="0"/>
      <dgm:spPr/>
    </dgm:pt>
    <dgm:pt modelId="{9981EE3A-246F-4E9D-ABA7-7A3C7FC42DC2}" type="pres">
      <dgm:prSet presAssocID="{AEB06B43-7F1A-4659-A9AF-E9173DEC0837}" presName="parentLin" presStyleCnt="0"/>
      <dgm:spPr/>
    </dgm:pt>
    <dgm:pt modelId="{7068224A-62A5-404D-AA61-1F84C34532FF}" type="pres">
      <dgm:prSet presAssocID="{AEB06B43-7F1A-4659-A9AF-E9173DEC083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51591F3-39D1-4A58-A2F0-91131B90ADB4}" type="pres">
      <dgm:prSet presAssocID="{AEB06B43-7F1A-4659-A9AF-E9173DEC0837}" presName="parentText" presStyleLbl="node1" presStyleIdx="1" presStyleCnt="3" custScaleX="98542" custScaleY="258518" custLinFactNeighborX="-11678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93D830-E54C-46CF-BACE-EC68803FE070}" type="pres">
      <dgm:prSet presAssocID="{AEB06B43-7F1A-4659-A9AF-E9173DEC0837}" presName="negativeSpace" presStyleCnt="0"/>
      <dgm:spPr/>
    </dgm:pt>
    <dgm:pt modelId="{44A0DDC2-BA43-4935-A2EF-C14619D3071D}" type="pres">
      <dgm:prSet presAssocID="{AEB06B43-7F1A-4659-A9AF-E9173DEC0837}" presName="childText" presStyleLbl="conFgAcc1" presStyleIdx="1" presStyleCnt="3" custScaleX="82353" custScaleY="100596" custLinFactNeighborX="1471" custLinFactNeighborY="-82725">
        <dgm:presLayoutVars>
          <dgm:bulletEnabled val="1"/>
        </dgm:presLayoutVars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5431A14D-18BE-4C76-823D-72450CE76554}" type="pres">
      <dgm:prSet presAssocID="{774F1E7C-CFC0-4130-B1C7-3BA3BD95B6C5}" presName="spaceBetweenRectangles" presStyleCnt="0"/>
      <dgm:spPr/>
    </dgm:pt>
    <dgm:pt modelId="{7141DB9F-4A4D-4CF4-8FCC-E99E20918404}" type="pres">
      <dgm:prSet presAssocID="{12E840A1-5D59-4D1C-A779-36BA27B14488}" presName="parentLin" presStyleCnt="0"/>
      <dgm:spPr/>
    </dgm:pt>
    <dgm:pt modelId="{C03C0699-C306-4888-A2DB-72CC7DDCC6CA}" type="pres">
      <dgm:prSet presAssocID="{12E840A1-5D59-4D1C-A779-36BA27B14488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F730C133-FC59-4EF7-BFB4-557581D1BF62}" type="pres">
      <dgm:prSet presAssocID="{12E840A1-5D59-4D1C-A779-36BA27B14488}" presName="parentText" presStyleLbl="node1" presStyleIdx="2" presStyleCnt="3" custScaleX="99996" custScaleY="2707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2E1CDA-B185-4A29-8B47-C539A0513A1F}" type="pres">
      <dgm:prSet presAssocID="{12E840A1-5D59-4D1C-A779-36BA27B14488}" presName="negativeSpace" presStyleCnt="0"/>
      <dgm:spPr/>
    </dgm:pt>
    <dgm:pt modelId="{41D43420-637A-437F-9E40-99966A0EB790}" type="pres">
      <dgm:prSet presAssocID="{12E840A1-5D59-4D1C-A779-36BA27B14488}" presName="childText" presStyleLbl="conFgAcc1" presStyleIdx="2" presStyleCnt="3" custScaleX="82352" custLinFactNeighborX="1471" custLinFactNeighborY="31435">
        <dgm:presLayoutVars>
          <dgm:bulletEnabled val="1"/>
        </dgm:presLayoutVars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</dgm:ptLst>
  <dgm:cxnLst>
    <dgm:cxn modelId="{5F093EA2-3CB6-4488-ACC7-C36A4C6D26E7}" srcId="{43132990-D8A8-4983-B81E-2B7AFBAB1E2B}" destId="{26B2A483-EAF6-4EFA-9AC9-0C5F6452F105}" srcOrd="0" destOrd="0" parTransId="{69EED5F1-5708-4F70-A7C1-572E39D36034}" sibTransId="{740C5697-EE55-46C6-B327-012D2B4CFAA9}"/>
    <dgm:cxn modelId="{580FC32F-97F5-415E-8055-FF19C6C41017}" srcId="{43132990-D8A8-4983-B81E-2B7AFBAB1E2B}" destId="{AEB06B43-7F1A-4659-A9AF-E9173DEC0837}" srcOrd="1" destOrd="0" parTransId="{8B54EC9D-9CBC-44E0-9863-0A2C545B3D05}" sibTransId="{774F1E7C-CFC0-4130-B1C7-3BA3BD95B6C5}"/>
    <dgm:cxn modelId="{73854842-A2B5-4825-9295-48D78687F6F8}" type="presOf" srcId="{26B2A483-EAF6-4EFA-9AC9-0C5F6452F105}" destId="{05A97E28-8529-4A49-9421-12ED2E9A8772}" srcOrd="1" destOrd="0" presId="urn:microsoft.com/office/officeart/2005/8/layout/list1"/>
    <dgm:cxn modelId="{8C31952B-E410-4E5A-B53C-9BB230F5E921}" type="presOf" srcId="{43132990-D8A8-4983-B81E-2B7AFBAB1E2B}" destId="{A1754745-4F7A-4B41-A504-EA0A7DFAC23E}" srcOrd="0" destOrd="0" presId="urn:microsoft.com/office/officeart/2005/8/layout/list1"/>
    <dgm:cxn modelId="{EE0EDEA9-A8D2-4428-B954-E07EE056A2FE}" type="presOf" srcId="{AEB06B43-7F1A-4659-A9AF-E9173DEC0837}" destId="{7068224A-62A5-404D-AA61-1F84C34532FF}" srcOrd="0" destOrd="0" presId="urn:microsoft.com/office/officeart/2005/8/layout/list1"/>
    <dgm:cxn modelId="{7C22EE71-4765-4737-BAB2-65774A85D35E}" type="presOf" srcId="{AEB06B43-7F1A-4659-A9AF-E9173DEC0837}" destId="{851591F3-39D1-4A58-A2F0-91131B90ADB4}" srcOrd="1" destOrd="0" presId="urn:microsoft.com/office/officeart/2005/8/layout/list1"/>
    <dgm:cxn modelId="{9E04F3AD-216E-46E2-98F0-159A4000575F}" type="presOf" srcId="{12E840A1-5D59-4D1C-A779-36BA27B14488}" destId="{F730C133-FC59-4EF7-BFB4-557581D1BF62}" srcOrd="1" destOrd="0" presId="urn:microsoft.com/office/officeart/2005/8/layout/list1"/>
    <dgm:cxn modelId="{3D1ED307-F0BB-429D-B59B-7FAB523A1C69}" srcId="{43132990-D8A8-4983-B81E-2B7AFBAB1E2B}" destId="{12E840A1-5D59-4D1C-A779-36BA27B14488}" srcOrd="2" destOrd="0" parTransId="{97F5B6F1-74DD-47FE-912B-A2AB4A334D7C}" sibTransId="{0218AC76-75A1-4EA8-A58C-A0E25D4DE041}"/>
    <dgm:cxn modelId="{6849B3CD-3258-4A70-9918-D2B387C6CCE3}" type="presOf" srcId="{12E840A1-5D59-4D1C-A779-36BA27B14488}" destId="{C03C0699-C306-4888-A2DB-72CC7DDCC6CA}" srcOrd="0" destOrd="0" presId="urn:microsoft.com/office/officeart/2005/8/layout/list1"/>
    <dgm:cxn modelId="{BF93DD2C-A479-40CC-9E62-04AFEC537493}" type="presOf" srcId="{26B2A483-EAF6-4EFA-9AC9-0C5F6452F105}" destId="{100D7491-6130-48C9-934B-1341340B0C5A}" srcOrd="0" destOrd="0" presId="urn:microsoft.com/office/officeart/2005/8/layout/list1"/>
    <dgm:cxn modelId="{E52B0724-3FEC-40C6-BAE5-72170210731F}" type="presParOf" srcId="{A1754745-4F7A-4B41-A504-EA0A7DFAC23E}" destId="{B29E1E2A-FB6E-4538-8542-F59B1038F4B9}" srcOrd="0" destOrd="0" presId="urn:microsoft.com/office/officeart/2005/8/layout/list1"/>
    <dgm:cxn modelId="{380EDEBF-AB38-4F76-B6AB-FA6405440A23}" type="presParOf" srcId="{B29E1E2A-FB6E-4538-8542-F59B1038F4B9}" destId="{100D7491-6130-48C9-934B-1341340B0C5A}" srcOrd="0" destOrd="0" presId="urn:microsoft.com/office/officeart/2005/8/layout/list1"/>
    <dgm:cxn modelId="{C74EB46B-2B80-4422-94A4-DF1EAD9179C7}" type="presParOf" srcId="{B29E1E2A-FB6E-4538-8542-F59B1038F4B9}" destId="{05A97E28-8529-4A49-9421-12ED2E9A8772}" srcOrd="1" destOrd="0" presId="urn:microsoft.com/office/officeart/2005/8/layout/list1"/>
    <dgm:cxn modelId="{FE3A1337-39B8-4ED4-BBEA-FE28F892E073}" type="presParOf" srcId="{A1754745-4F7A-4B41-A504-EA0A7DFAC23E}" destId="{A1E3F3CA-C92B-4004-B8FC-1783CCC9420C}" srcOrd="1" destOrd="0" presId="urn:microsoft.com/office/officeart/2005/8/layout/list1"/>
    <dgm:cxn modelId="{F322A83D-8E64-4A9C-8ED3-8D4C167F00DE}" type="presParOf" srcId="{A1754745-4F7A-4B41-A504-EA0A7DFAC23E}" destId="{0DD9C4D0-9921-4183-B3BD-092A78A55759}" srcOrd="2" destOrd="0" presId="urn:microsoft.com/office/officeart/2005/8/layout/list1"/>
    <dgm:cxn modelId="{50363F51-C30A-4185-836B-65893C2A3B38}" type="presParOf" srcId="{A1754745-4F7A-4B41-A504-EA0A7DFAC23E}" destId="{3CD1D759-83AA-49A9-941F-24AAEAF31E1F}" srcOrd="3" destOrd="0" presId="urn:microsoft.com/office/officeart/2005/8/layout/list1"/>
    <dgm:cxn modelId="{E1F46692-4C19-477F-91E7-445D88805EAD}" type="presParOf" srcId="{A1754745-4F7A-4B41-A504-EA0A7DFAC23E}" destId="{9981EE3A-246F-4E9D-ABA7-7A3C7FC42DC2}" srcOrd="4" destOrd="0" presId="urn:microsoft.com/office/officeart/2005/8/layout/list1"/>
    <dgm:cxn modelId="{064D2D26-FB75-441A-A02A-47C084AFB926}" type="presParOf" srcId="{9981EE3A-246F-4E9D-ABA7-7A3C7FC42DC2}" destId="{7068224A-62A5-404D-AA61-1F84C34532FF}" srcOrd="0" destOrd="0" presId="urn:microsoft.com/office/officeart/2005/8/layout/list1"/>
    <dgm:cxn modelId="{1F4804EC-0AE0-4DA0-B729-88B794420147}" type="presParOf" srcId="{9981EE3A-246F-4E9D-ABA7-7A3C7FC42DC2}" destId="{851591F3-39D1-4A58-A2F0-91131B90ADB4}" srcOrd="1" destOrd="0" presId="urn:microsoft.com/office/officeart/2005/8/layout/list1"/>
    <dgm:cxn modelId="{155B35C1-8D9E-4992-B164-716313E27ED9}" type="presParOf" srcId="{A1754745-4F7A-4B41-A504-EA0A7DFAC23E}" destId="{1693D830-E54C-46CF-BACE-EC68803FE070}" srcOrd="5" destOrd="0" presId="urn:microsoft.com/office/officeart/2005/8/layout/list1"/>
    <dgm:cxn modelId="{ADEEDB12-D426-42CE-8350-7174D0D28C24}" type="presParOf" srcId="{A1754745-4F7A-4B41-A504-EA0A7DFAC23E}" destId="{44A0DDC2-BA43-4935-A2EF-C14619D3071D}" srcOrd="6" destOrd="0" presId="urn:microsoft.com/office/officeart/2005/8/layout/list1"/>
    <dgm:cxn modelId="{24CDC6BC-1E8B-440B-95FF-8744F3F3FAEC}" type="presParOf" srcId="{A1754745-4F7A-4B41-A504-EA0A7DFAC23E}" destId="{5431A14D-18BE-4C76-823D-72450CE76554}" srcOrd="7" destOrd="0" presId="urn:microsoft.com/office/officeart/2005/8/layout/list1"/>
    <dgm:cxn modelId="{23BB4B50-6997-44D3-B47D-C0960D7A434F}" type="presParOf" srcId="{A1754745-4F7A-4B41-A504-EA0A7DFAC23E}" destId="{7141DB9F-4A4D-4CF4-8FCC-E99E20918404}" srcOrd="8" destOrd="0" presId="urn:microsoft.com/office/officeart/2005/8/layout/list1"/>
    <dgm:cxn modelId="{9EF620AC-EF7C-4E7B-8B81-27FBDCB2BD12}" type="presParOf" srcId="{7141DB9F-4A4D-4CF4-8FCC-E99E20918404}" destId="{C03C0699-C306-4888-A2DB-72CC7DDCC6CA}" srcOrd="0" destOrd="0" presId="urn:microsoft.com/office/officeart/2005/8/layout/list1"/>
    <dgm:cxn modelId="{0FDEE380-6D7A-4C79-A70B-D1762CBC743A}" type="presParOf" srcId="{7141DB9F-4A4D-4CF4-8FCC-E99E20918404}" destId="{F730C133-FC59-4EF7-BFB4-557581D1BF62}" srcOrd="1" destOrd="0" presId="urn:microsoft.com/office/officeart/2005/8/layout/list1"/>
    <dgm:cxn modelId="{A33679EC-2FAF-4602-AE65-947EDF29966D}" type="presParOf" srcId="{A1754745-4F7A-4B41-A504-EA0A7DFAC23E}" destId="{5E2E1CDA-B185-4A29-8B47-C539A0513A1F}" srcOrd="9" destOrd="0" presId="urn:microsoft.com/office/officeart/2005/8/layout/list1"/>
    <dgm:cxn modelId="{C2151B41-8F60-4C4B-B045-B2F2047B0537}" type="presParOf" srcId="{A1754745-4F7A-4B41-A504-EA0A7DFAC23E}" destId="{41D43420-637A-437F-9E40-99966A0EB790}" srcOrd="10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121" cy="341458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349" y="0"/>
            <a:ext cx="4302705" cy="341458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1520EE89-DED7-4B4D-8382-139928239C18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298" y="3271382"/>
            <a:ext cx="7940043" cy="2676584"/>
          </a:xfrm>
          <a:prstGeom prst="rect">
            <a:avLst/>
          </a:prstGeom>
        </p:spPr>
        <p:txBody>
          <a:bodyPr vert="horz" lIns="90992" tIns="45496" rIns="90992" bIns="4549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56219"/>
            <a:ext cx="4301121" cy="341457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349" y="6456219"/>
            <a:ext cx="4302705" cy="341457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9A292774-C537-4B55-B0F4-0A740DC52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703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92774-C537-4B55-B0F4-0A740DC5246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244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10/7/2019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Liberation Sans Narrow"/>
                <a:cs typeface="Liberation Sans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10/7/2019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770888" y="3259835"/>
            <a:ext cx="1711960" cy="1287780"/>
          </a:xfrm>
          <a:custGeom>
            <a:avLst/>
            <a:gdLst/>
            <a:ahLst/>
            <a:cxnLst/>
            <a:rect l="l" t="t" r="r" b="b"/>
            <a:pathLst>
              <a:path w="1711960" h="1287779">
                <a:moveTo>
                  <a:pt x="0" y="1287780"/>
                </a:moveTo>
                <a:lnTo>
                  <a:pt x="1711452" y="1287780"/>
                </a:lnTo>
                <a:lnTo>
                  <a:pt x="1711452" y="0"/>
                </a:lnTo>
                <a:lnTo>
                  <a:pt x="0" y="0"/>
                </a:lnTo>
                <a:lnTo>
                  <a:pt x="0" y="1287780"/>
                </a:lnTo>
                <a:close/>
              </a:path>
            </a:pathLst>
          </a:custGeom>
          <a:solidFill>
            <a:srgbClr val="F8AD2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k object 17"/>
          <p:cNvSpPr/>
          <p:nvPr/>
        </p:nvSpPr>
        <p:spPr>
          <a:xfrm>
            <a:off x="4337303" y="2403348"/>
            <a:ext cx="1711960" cy="2144395"/>
          </a:xfrm>
          <a:custGeom>
            <a:avLst/>
            <a:gdLst/>
            <a:ahLst/>
            <a:cxnLst/>
            <a:rect l="l" t="t" r="r" b="b"/>
            <a:pathLst>
              <a:path w="1711960" h="2144395">
                <a:moveTo>
                  <a:pt x="0" y="2144267"/>
                </a:moveTo>
                <a:lnTo>
                  <a:pt x="1711452" y="2144267"/>
                </a:lnTo>
                <a:lnTo>
                  <a:pt x="1711452" y="0"/>
                </a:lnTo>
                <a:lnTo>
                  <a:pt x="0" y="0"/>
                </a:lnTo>
                <a:lnTo>
                  <a:pt x="0" y="2144267"/>
                </a:lnTo>
                <a:close/>
              </a:path>
            </a:pathLst>
          </a:custGeom>
          <a:solidFill>
            <a:srgbClr val="017D9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k object 18"/>
          <p:cNvSpPr/>
          <p:nvPr/>
        </p:nvSpPr>
        <p:spPr>
          <a:xfrm>
            <a:off x="6903719" y="1376172"/>
            <a:ext cx="1711960" cy="3171825"/>
          </a:xfrm>
          <a:custGeom>
            <a:avLst/>
            <a:gdLst/>
            <a:ahLst/>
            <a:cxnLst/>
            <a:rect l="l" t="t" r="r" b="b"/>
            <a:pathLst>
              <a:path w="1711959" h="3171825">
                <a:moveTo>
                  <a:pt x="0" y="3171443"/>
                </a:moveTo>
                <a:lnTo>
                  <a:pt x="1711452" y="3171443"/>
                </a:lnTo>
                <a:lnTo>
                  <a:pt x="1711452" y="0"/>
                </a:lnTo>
                <a:lnTo>
                  <a:pt x="0" y="0"/>
                </a:lnTo>
                <a:lnTo>
                  <a:pt x="0" y="3171443"/>
                </a:lnTo>
                <a:close/>
              </a:path>
            </a:pathLst>
          </a:custGeom>
          <a:solidFill>
            <a:srgbClr val="23A03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k object 19"/>
          <p:cNvSpPr/>
          <p:nvPr/>
        </p:nvSpPr>
        <p:spPr>
          <a:xfrm>
            <a:off x="1342644" y="911352"/>
            <a:ext cx="0" cy="3636645"/>
          </a:xfrm>
          <a:custGeom>
            <a:avLst/>
            <a:gdLst/>
            <a:ahLst/>
            <a:cxnLst/>
            <a:rect l="l" t="t" r="r" b="b"/>
            <a:pathLst>
              <a:path h="3636645">
                <a:moveTo>
                  <a:pt x="0" y="3636264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bk object 20"/>
          <p:cNvSpPr/>
          <p:nvPr/>
        </p:nvSpPr>
        <p:spPr>
          <a:xfrm>
            <a:off x="1280160" y="4547615"/>
            <a:ext cx="62865" cy="0"/>
          </a:xfrm>
          <a:custGeom>
            <a:avLst/>
            <a:gdLst/>
            <a:ahLst/>
            <a:cxnLst/>
            <a:rect l="l" t="t" r="r" b="b"/>
            <a:pathLst>
              <a:path w="62865">
                <a:moveTo>
                  <a:pt x="0" y="0"/>
                </a:moveTo>
                <a:lnTo>
                  <a:pt x="6248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bk object 21"/>
          <p:cNvSpPr/>
          <p:nvPr/>
        </p:nvSpPr>
        <p:spPr>
          <a:xfrm>
            <a:off x="1280160" y="4093464"/>
            <a:ext cx="62865" cy="0"/>
          </a:xfrm>
          <a:custGeom>
            <a:avLst/>
            <a:gdLst/>
            <a:ahLst/>
            <a:cxnLst/>
            <a:rect l="l" t="t" r="r" b="b"/>
            <a:pathLst>
              <a:path w="62865">
                <a:moveTo>
                  <a:pt x="0" y="0"/>
                </a:moveTo>
                <a:lnTo>
                  <a:pt x="6248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bk object 22"/>
          <p:cNvSpPr/>
          <p:nvPr/>
        </p:nvSpPr>
        <p:spPr>
          <a:xfrm>
            <a:off x="1280160" y="3639311"/>
            <a:ext cx="62865" cy="0"/>
          </a:xfrm>
          <a:custGeom>
            <a:avLst/>
            <a:gdLst/>
            <a:ahLst/>
            <a:cxnLst/>
            <a:rect l="l" t="t" r="r" b="b"/>
            <a:pathLst>
              <a:path w="62865">
                <a:moveTo>
                  <a:pt x="0" y="0"/>
                </a:moveTo>
                <a:lnTo>
                  <a:pt x="6248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bk object 23"/>
          <p:cNvSpPr/>
          <p:nvPr/>
        </p:nvSpPr>
        <p:spPr>
          <a:xfrm>
            <a:off x="1280160" y="3183635"/>
            <a:ext cx="62865" cy="0"/>
          </a:xfrm>
          <a:custGeom>
            <a:avLst/>
            <a:gdLst/>
            <a:ahLst/>
            <a:cxnLst/>
            <a:rect l="l" t="t" r="r" b="b"/>
            <a:pathLst>
              <a:path w="62865">
                <a:moveTo>
                  <a:pt x="0" y="0"/>
                </a:moveTo>
                <a:lnTo>
                  <a:pt x="6248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bk object 24"/>
          <p:cNvSpPr/>
          <p:nvPr/>
        </p:nvSpPr>
        <p:spPr>
          <a:xfrm>
            <a:off x="1280160" y="2729483"/>
            <a:ext cx="62865" cy="0"/>
          </a:xfrm>
          <a:custGeom>
            <a:avLst/>
            <a:gdLst/>
            <a:ahLst/>
            <a:cxnLst/>
            <a:rect l="l" t="t" r="r" b="b"/>
            <a:pathLst>
              <a:path w="62865">
                <a:moveTo>
                  <a:pt x="0" y="0"/>
                </a:moveTo>
                <a:lnTo>
                  <a:pt x="6248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bk object 25"/>
          <p:cNvSpPr/>
          <p:nvPr/>
        </p:nvSpPr>
        <p:spPr>
          <a:xfrm>
            <a:off x="1280160" y="2275332"/>
            <a:ext cx="62865" cy="0"/>
          </a:xfrm>
          <a:custGeom>
            <a:avLst/>
            <a:gdLst/>
            <a:ahLst/>
            <a:cxnLst/>
            <a:rect l="l" t="t" r="r" b="b"/>
            <a:pathLst>
              <a:path w="62865">
                <a:moveTo>
                  <a:pt x="0" y="0"/>
                </a:moveTo>
                <a:lnTo>
                  <a:pt x="6248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bk object 26"/>
          <p:cNvSpPr/>
          <p:nvPr/>
        </p:nvSpPr>
        <p:spPr>
          <a:xfrm>
            <a:off x="1280160" y="1821179"/>
            <a:ext cx="62865" cy="0"/>
          </a:xfrm>
          <a:custGeom>
            <a:avLst/>
            <a:gdLst/>
            <a:ahLst/>
            <a:cxnLst/>
            <a:rect l="l" t="t" r="r" b="b"/>
            <a:pathLst>
              <a:path w="62865">
                <a:moveTo>
                  <a:pt x="0" y="0"/>
                </a:moveTo>
                <a:lnTo>
                  <a:pt x="6248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bk object 27"/>
          <p:cNvSpPr/>
          <p:nvPr/>
        </p:nvSpPr>
        <p:spPr>
          <a:xfrm>
            <a:off x="1280160" y="1365503"/>
            <a:ext cx="62865" cy="0"/>
          </a:xfrm>
          <a:custGeom>
            <a:avLst/>
            <a:gdLst/>
            <a:ahLst/>
            <a:cxnLst/>
            <a:rect l="l" t="t" r="r" b="b"/>
            <a:pathLst>
              <a:path w="62865">
                <a:moveTo>
                  <a:pt x="0" y="0"/>
                </a:moveTo>
                <a:lnTo>
                  <a:pt x="6248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bk object 28"/>
          <p:cNvSpPr/>
          <p:nvPr/>
        </p:nvSpPr>
        <p:spPr>
          <a:xfrm>
            <a:off x="1280160" y="911352"/>
            <a:ext cx="62865" cy="0"/>
          </a:xfrm>
          <a:custGeom>
            <a:avLst/>
            <a:gdLst/>
            <a:ahLst/>
            <a:cxnLst/>
            <a:rect l="l" t="t" r="r" b="b"/>
            <a:pathLst>
              <a:path w="62865">
                <a:moveTo>
                  <a:pt x="0" y="0"/>
                </a:moveTo>
                <a:lnTo>
                  <a:pt x="6248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bk object 29"/>
          <p:cNvSpPr/>
          <p:nvPr/>
        </p:nvSpPr>
        <p:spPr>
          <a:xfrm>
            <a:off x="1342644" y="4547615"/>
            <a:ext cx="7701280" cy="0"/>
          </a:xfrm>
          <a:custGeom>
            <a:avLst/>
            <a:gdLst/>
            <a:ahLst/>
            <a:cxnLst/>
            <a:rect l="l" t="t" r="r" b="b"/>
            <a:pathLst>
              <a:path w="7701280">
                <a:moveTo>
                  <a:pt x="0" y="0"/>
                </a:moveTo>
                <a:lnTo>
                  <a:pt x="770077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0" name="bk object 30"/>
          <p:cNvSpPr/>
          <p:nvPr/>
        </p:nvSpPr>
        <p:spPr>
          <a:xfrm>
            <a:off x="1342644" y="4547615"/>
            <a:ext cx="0" cy="62865"/>
          </a:xfrm>
          <a:custGeom>
            <a:avLst/>
            <a:gdLst/>
            <a:ahLst/>
            <a:cxnLst/>
            <a:rect l="l" t="t" r="r" b="b"/>
            <a:pathLst>
              <a:path h="62864">
                <a:moveTo>
                  <a:pt x="0" y="0"/>
                </a:moveTo>
                <a:lnTo>
                  <a:pt x="0" y="62484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bk object 31"/>
          <p:cNvSpPr/>
          <p:nvPr/>
        </p:nvSpPr>
        <p:spPr>
          <a:xfrm>
            <a:off x="3909059" y="4547615"/>
            <a:ext cx="0" cy="62865"/>
          </a:xfrm>
          <a:custGeom>
            <a:avLst/>
            <a:gdLst/>
            <a:ahLst/>
            <a:cxnLst/>
            <a:rect l="l" t="t" r="r" b="b"/>
            <a:pathLst>
              <a:path h="62864">
                <a:moveTo>
                  <a:pt x="0" y="0"/>
                </a:moveTo>
                <a:lnTo>
                  <a:pt x="0" y="62484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bk object 32"/>
          <p:cNvSpPr/>
          <p:nvPr/>
        </p:nvSpPr>
        <p:spPr>
          <a:xfrm>
            <a:off x="6477000" y="4547615"/>
            <a:ext cx="0" cy="62865"/>
          </a:xfrm>
          <a:custGeom>
            <a:avLst/>
            <a:gdLst/>
            <a:ahLst/>
            <a:cxnLst/>
            <a:rect l="l" t="t" r="r" b="b"/>
            <a:pathLst>
              <a:path h="62864">
                <a:moveTo>
                  <a:pt x="0" y="0"/>
                </a:moveTo>
                <a:lnTo>
                  <a:pt x="0" y="62484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3" name="bk object 33"/>
          <p:cNvSpPr/>
          <p:nvPr/>
        </p:nvSpPr>
        <p:spPr>
          <a:xfrm>
            <a:off x="9043416" y="4547615"/>
            <a:ext cx="0" cy="62865"/>
          </a:xfrm>
          <a:custGeom>
            <a:avLst/>
            <a:gdLst/>
            <a:ahLst/>
            <a:cxnLst/>
            <a:rect l="l" t="t" r="r" b="b"/>
            <a:pathLst>
              <a:path h="62864">
                <a:moveTo>
                  <a:pt x="0" y="0"/>
                </a:moveTo>
                <a:lnTo>
                  <a:pt x="0" y="62484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10/7/2019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847" y="2825184"/>
            <a:ext cx="9133152" cy="2193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10/7/2019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9573" y="59181"/>
            <a:ext cx="8945245" cy="360045"/>
          </a:xfrm>
          <a:custGeom>
            <a:avLst/>
            <a:gdLst/>
            <a:ahLst/>
            <a:cxnLst/>
            <a:rect l="l" t="t" r="r" b="b"/>
            <a:pathLst>
              <a:path w="8945245" h="360045">
                <a:moveTo>
                  <a:pt x="8535019" y="0"/>
                </a:moveTo>
                <a:lnTo>
                  <a:pt x="0" y="0"/>
                </a:lnTo>
                <a:lnTo>
                  <a:pt x="0" y="360044"/>
                </a:lnTo>
                <a:lnTo>
                  <a:pt x="8944975" y="360044"/>
                </a:lnTo>
                <a:lnTo>
                  <a:pt x="8535019" y="0"/>
                </a:lnTo>
                <a:close/>
              </a:path>
            </a:pathLst>
          </a:custGeom>
          <a:solidFill>
            <a:srgbClr val="43BBD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10/7/2019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3766" y="134493"/>
            <a:ext cx="8340725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70329" y="1248536"/>
            <a:ext cx="5132705" cy="1369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Liberation Sans Narrow"/>
                <a:cs typeface="Liberation Sans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10/7/2019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99779" y="4955089"/>
            <a:ext cx="179070" cy="153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888888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  <a:spcBef>
                <a:spcPts val="15"/>
              </a:spcBef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invest.gosuslugi.ru/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invest.gosuslugi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invest.gosuslugi.ru/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eias.fas.gov.ru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sp.eias.ru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ias.fas.gov.ru/files/shablon/FAS.JKH.OPEN.INFO.TERMS.WARM.zip" TargetMode="External"/><Relationship Id="rId2" Type="http://schemas.openxmlformats.org/officeDocument/2006/relationships/hyperlink" Target="http://eias.fas.gov.ru/files/shablon/FAS.JKH.OPEN.INFO.LIMIT.WARM.zip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eias.fas.gov.ru/files/shablon/FAS.JKH.OPEN.INFO.INVEST.TKO.zip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invest.gosuslugi.r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invest.gosuslugi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5799" y="1047750"/>
            <a:ext cx="759650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endParaRPr sz="1800" dirty="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5597" y="1707642"/>
            <a:ext cx="7991475" cy="0"/>
          </a:xfrm>
          <a:custGeom>
            <a:avLst/>
            <a:gdLst/>
            <a:ahLst/>
            <a:cxnLst/>
            <a:rect l="l" t="t" r="r" b="b"/>
            <a:pathLst>
              <a:path w="7991475">
                <a:moveTo>
                  <a:pt x="0" y="0"/>
                </a:moveTo>
                <a:lnTo>
                  <a:pt x="7991475" y="0"/>
                </a:lnTo>
              </a:path>
            </a:pathLst>
          </a:custGeom>
          <a:ln w="19050">
            <a:solidFill>
              <a:srgbClr val="00808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989482" y="1838655"/>
            <a:ext cx="7089140" cy="1274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Профилактика </a:t>
            </a:r>
            <a:r>
              <a:rPr lang="ru-RU" dirty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нарушений обязательных требований законодательства в области </a:t>
            </a:r>
            <a:r>
              <a:rPr lang="ru-RU" dirty="0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государственного </a:t>
            </a:r>
            <a:r>
              <a:rPr lang="ru-RU" smtClean="0">
                <a:solidFill>
                  <a:srgbClr val="00808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регулирования тарифов</a:t>
            </a:r>
            <a:endParaRPr lang="ru-RU" dirty="0" smtClean="0">
              <a:solidFill>
                <a:srgbClr val="00808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1400" b="1" spc="-5" dirty="0" smtClean="0">
              <a:solidFill>
                <a:srgbClr val="008080"/>
              </a:solidFill>
              <a:latin typeface="Tahoma"/>
              <a:cs typeface="Tahoma"/>
            </a:endParaRPr>
          </a:p>
          <a:p>
            <a:pPr algn="ctr"/>
            <a:r>
              <a:rPr lang="ru-RU" sz="1400" b="1" spc="-5" dirty="0" smtClean="0">
                <a:solidFill>
                  <a:srgbClr val="008080"/>
                </a:solidFill>
                <a:latin typeface="Tahoma"/>
                <a:cs typeface="Tahoma"/>
              </a:rPr>
              <a:t>Региональная служба по тарифам и ценам Камчатского края</a:t>
            </a:r>
            <a:endParaRPr sz="1400" dirty="0">
              <a:latin typeface="Tahoma"/>
              <a:cs typeface="Tahoma"/>
            </a:endParaRPr>
          </a:p>
        </p:txBody>
      </p:sp>
      <p:pic>
        <p:nvPicPr>
          <p:cNvPr id="9" name="Рисунок 3" descr="Герб Камчатского края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482" y="100847"/>
            <a:ext cx="719137" cy="94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F:\IMG_134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t="52100" b="29099"/>
          <a:stretch/>
        </p:blipFill>
        <p:spPr bwMode="auto">
          <a:xfrm>
            <a:off x="35496" y="3486150"/>
            <a:ext cx="9108504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04800" y="285750"/>
            <a:ext cx="8340725" cy="6155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kern="0" dirty="0" smtClean="0">
                <a:solidFill>
                  <a:schemeClr val="tx1"/>
                </a:solidFill>
              </a:rPr>
              <a:t>6.2. Раскрытие </a:t>
            </a:r>
            <a:r>
              <a:rPr lang="ru-RU" kern="0" dirty="0">
                <a:solidFill>
                  <a:schemeClr val="tx1"/>
                </a:solidFill>
              </a:rPr>
              <a:t>информации субъектами оперативно-диспетчерского управления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02525" y="1088309"/>
            <a:ext cx="1143000" cy="950041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Предоставление по письменному запросу </a:t>
            </a:r>
          </a:p>
          <a:p>
            <a:pPr algn="ctr"/>
            <a:r>
              <a:rPr lang="ru-RU" sz="9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(абз.6 </a:t>
            </a:r>
            <a:r>
              <a:rPr lang="ru-RU" sz="9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9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«б» </a:t>
            </a:r>
            <a:r>
              <a:rPr lang="ru-RU" sz="9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п. </a:t>
            </a:r>
            <a:r>
              <a:rPr lang="ru-RU" sz="9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30)</a:t>
            </a:r>
            <a:endParaRPr lang="ru-RU" sz="9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(в течение 7 дней с момента поступления запроса</a:t>
            </a:r>
            <a:r>
              <a:rPr lang="ru-RU" sz="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4"/>
          </p:nvPr>
        </p:nvSpPr>
        <p:spPr>
          <a:xfrm>
            <a:off x="333250" y="4095750"/>
            <a:ext cx="8201150" cy="542925"/>
          </a:xfrm>
        </p:spPr>
        <p:txBody>
          <a:bodyPr/>
          <a:lstStyle/>
          <a:p>
            <a:pPr algn="ctr"/>
            <a:r>
              <a:rPr lang="ru-RU" sz="1100" i="1" dirty="0">
                <a:solidFill>
                  <a:schemeClr val="accent2">
                    <a:lumMod val="75000"/>
                  </a:schemeClr>
                </a:solidFill>
              </a:rPr>
              <a:t>С</a:t>
            </a:r>
            <a:r>
              <a:rPr lang="ru-RU" sz="1100" i="1" dirty="0" smtClean="0">
                <a:solidFill>
                  <a:schemeClr val="accent2">
                    <a:lumMod val="75000"/>
                  </a:schemeClr>
                </a:solidFill>
              </a:rPr>
              <a:t>убъектами </a:t>
            </a:r>
            <a:r>
              <a:rPr lang="ru-RU" sz="1100" i="1" dirty="0">
                <a:solidFill>
                  <a:schemeClr val="accent2">
                    <a:lumMod val="75000"/>
                  </a:schemeClr>
                </a:solidFill>
              </a:rPr>
              <a:t>оперативно-диспетчерского управления в технологически изолированных территориальных электроэнергетических системах </a:t>
            </a:r>
            <a:r>
              <a:rPr lang="ru-RU" sz="1100" i="1" dirty="0" smtClean="0">
                <a:solidFill>
                  <a:schemeClr val="accent2">
                    <a:lumMod val="75000"/>
                  </a:schemeClr>
                </a:solidFill>
              </a:rPr>
              <a:t>информация раскрывается по </a:t>
            </a:r>
            <a:r>
              <a:rPr lang="ru-RU" sz="1100" i="1" dirty="0">
                <a:solidFill>
                  <a:schemeClr val="accent2">
                    <a:lumMod val="75000"/>
                  </a:schemeClr>
                </a:solidFill>
              </a:rPr>
              <a:t>соответствующей технологически изолированной территориальной электроэнергетической </a:t>
            </a:r>
            <a:r>
              <a:rPr lang="ru-RU" sz="1100" i="1" dirty="0" smtClean="0">
                <a:solidFill>
                  <a:schemeClr val="accent2">
                    <a:lumMod val="75000"/>
                  </a:schemeClr>
                </a:solidFill>
              </a:rPr>
              <a:t>системе</a:t>
            </a:r>
            <a:endParaRPr lang="ru-RU" sz="1100" i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1053704"/>
            <a:ext cx="1143000" cy="679846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9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sz="9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реже одного раза в год</a:t>
            </a:r>
          </a:p>
          <a:p>
            <a:pPr algn="ctr"/>
            <a:r>
              <a:rPr lang="ru-RU" sz="9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9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9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«а» </a:t>
            </a:r>
            <a:r>
              <a:rPr lang="ru-RU" sz="9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п. </a:t>
            </a:r>
            <a:r>
              <a:rPr lang="ru-RU" sz="9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30)</a:t>
            </a:r>
            <a:endParaRPr lang="ru-RU" sz="9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(в официальном печатном </a:t>
            </a:r>
            <a:r>
              <a:rPr lang="ru-RU" sz="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издании)</a:t>
            </a:r>
            <a:endParaRPr lang="ru-RU" sz="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52668" y="1055500"/>
            <a:ext cx="1143000" cy="1287650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9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Ежегодно</a:t>
            </a:r>
            <a:r>
              <a:rPr lang="ru-RU" sz="9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не позднее 1 марта</a:t>
            </a:r>
          </a:p>
          <a:p>
            <a:pPr algn="ctr"/>
            <a:r>
              <a:rPr lang="ru-RU" sz="9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(абз.27 </a:t>
            </a:r>
            <a:r>
              <a:rPr lang="ru-RU" sz="9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9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«б», </a:t>
            </a:r>
            <a:r>
              <a:rPr lang="ru-RU" sz="9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9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«в» п. 30)</a:t>
            </a:r>
            <a:endParaRPr lang="ru-RU" sz="9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(на официальном сайте сетевой организации или ином официальном сайте в сети «Интернет»)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58614" y="1072618"/>
            <a:ext cx="1143000" cy="1200286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9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Ежегодно</a:t>
            </a:r>
          </a:p>
          <a:p>
            <a:pPr algn="ctr"/>
            <a:r>
              <a:rPr lang="ru-RU" sz="9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(абз.7-8 </a:t>
            </a:r>
            <a:r>
              <a:rPr lang="ru-RU" sz="9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9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«б», </a:t>
            </a:r>
            <a:r>
              <a:rPr lang="ru-RU" sz="9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9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«г» п. 30)</a:t>
            </a:r>
            <a:endParaRPr lang="ru-RU" sz="9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(на официальном сайте сетевой организации или ином официальном сайте в сети «Интернет»)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73251" y="1072618"/>
            <a:ext cx="1143000" cy="1200286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9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Ежеквартально</a:t>
            </a:r>
          </a:p>
          <a:p>
            <a:pPr algn="ctr"/>
            <a:r>
              <a:rPr lang="ru-RU" sz="9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(абз.13-16, 33 </a:t>
            </a:r>
            <a:r>
              <a:rPr lang="ru-RU" sz="9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9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«б» п. 30)</a:t>
            </a:r>
            <a:endParaRPr lang="ru-RU" sz="9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(на официальном сайте сетевой организации или ином официальном сайте в сети «Интернет»)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87888" y="1072618"/>
            <a:ext cx="1143000" cy="1041932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9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Ежедневно</a:t>
            </a:r>
          </a:p>
          <a:p>
            <a:pPr algn="ctr"/>
            <a:r>
              <a:rPr lang="ru-RU" sz="9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(абз.2 </a:t>
            </a:r>
            <a:r>
              <a:rPr lang="ru-RU" sz="9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9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«б» п. 30)</a:t>
            </a:r>
            <a:endParaRPr lang="ru-RU" sz="9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(на официальном сайте сетевой организации или ином официальном сайте в сети «Интернет»)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4937" y="3001068"/>
            <a:ext cx="4038463" cy="942281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9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Ежегодно</a:t>
            </a:r>
            <a:r>
              <a:rPr lang="ru-RU" sz="9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до 15 апреля</a:t>
            </a:r>
          </a:p>
          <a:p>
            <a:pPr algn="ctr"/>
            <a:r>
              <a:rPr lang="ru-RU" sz="9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900" b="1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9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«д» п. 30)</a:t>
            </a:r>
            <a:endParaRPr lang="ru-RU" sz="9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(на официальном сайте в сети «Интернет» (https://invest.gosuslugi.ru) с использованием усиленной квалифицированной электронной подписи</a:t>
            </a:r>
            <a:r>
              <a:rPr lang="ru-RU" sz="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ru-RU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 </a:t>
            </a:r>
            <a:r>
              <a:rPr lang="ru-RU" sz="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раскрывается </a:t>
            </a:r>
            <a:r>
              <a:rPr lang="ru-RU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форме электронных документов в соответствии с формами, правилами заполнения указанных форм и требованиями к их форматам раскрытия, утвержденными Минэнерго </a:t>
            </a:r>
            <a:r>
              <a:rPr lang="ru-RU" sz="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России</a:t>
            </a:r>
            <a:endParaRPr lang="ru-RU" sz="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69680" y="3001067"/>
            <a:ext cx="4038463" cy="942281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ru-RU" sz="9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Ежеквартально, не позднее чем через 45 дней после окончания отчетного квартала, а также ежегодно, до 1 апреля</a:t>
            </a:r>
          </a:p>
          <a:p>
            <a:pPr lvl="0" algn="ctr"/>
            <a:r>
              <a:rPr lang="ru-RU" sz="9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9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9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9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«е» </a:t>
            </a:r>
            <a:r>
              <a:rPr lang="ru-RU" sz="9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п. </a:t>
            </a:r>
            <a:r>
              <a:rPr lang="ru-RU" sz="9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30)</a:t>
            </a:r>
            <a:endParaRPr lang="ru-RU" sz="9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(на официальном сайте в сети «Интернет» (</a:t>
            </a:r>
            <a:r>
              <a:rPr lang="en-US" sz="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https://invest.gosuslugi.ru</a:t>
            </a:r>
            <a:r>
              <a:rPr lang="ru-RU" sz="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с использованием усиленной квалифицированной электронной подписи)</a:t>
            </a:r>
            <a:endParaRPr lang="ru-RU" sz="105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3258614" y="2772467"/>
            <a:ext cx="322786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5105400" y="2772466"/>
            <a:ext cx="304800" cy="2286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215255" y="2436305"/>
            <a:ext cx="4508850" cy="3003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 части инвестиционных программам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60380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00989" y="285750"/>
            <a:ext cx="8340725" cy="6155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kern="0" dirty="0" smtClean="0">
                <a:solidFill>
                  <a:schemeClr val="tx1"/>
                </a:solidFill>
              </a:rPr>
              <a:t>6.3. Раскрытие информации производителями электрической энергии</a:t>
            </a:r>
            <a:endParaRPr lang="ru-RU" kern="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1123950"/>
            <a:ext cx="2438400" cy="1828800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9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Ежегодно</a:t>
            </a:r>
            <a:r>
              <a:rPr lang="ru-RU" sz="9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не позднее 1 июня</a:t>
            </a:r>
          </a:p>
          <a:p>
            <a:pPr algn="ctr"/>
            <a:endParaRPr lang="ru-RU" sz="900" b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(п. 35, 37-38)</a:t>
            </a:r>
          </a:p>
          <a:p>
            <a:pPr algn="ctr"/>
            <a:endParaRPr lang="ru-RU" sz="900" b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(в официальном печатном </a:t>
            </a:r>
            <a:r>
              <a:rPr lang="ru-RU" sz="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издании)</a:t>
            </a:r>
          </a:p>
          <a:p>
            <a:pPr algn="ctr"/>
            <a:endParaRPr lang="ru-RU" sz="8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 размещение сведений </a:t>
            </a:r>
            <a:r>
              <a:rPr lang="ru-RU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 составе и характере раскрываемой информации со ссылкой на адрес сайта в сети </a:t>
            </a:r>
            <a:r>
              <a:rPr lang="ru-RU" sz="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«Интернет», </a:t>
            </a:r>
            <a:r>
              <a:rPr lang="ru-RU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где информация размещается в полном объеме.</a:t>
            </a:r>
          </a:p>
          <a:p>
            <a:pPr algn="ctr"/>
            <a:endParaRPr lang="ru-RU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57600" y="2038350"/>
            <a:ext cx="3276600" cy="1790700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9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Ежегодно</a:t>
            </a:r>
            <a:r>
              <a:rPr lang="ru-RU" sz="9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9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 15 апреля</a:t>
            </a:r>
          </a:p>
          <a:p>
            <a:pPr algn="ctr"/>
            <a:endParaRPr lang="ru-RU" sz="9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(п 35, 37-38)</a:t>
            </a:r>
          </a:p>
          <a:p>
            <a:pPr algn="ctr"/>
            <a:endParaRPr lang="ru-RU" sz="900" b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официальном сайте в сети «Интернет» (</a:t>
            </a:r>
            <a:r>
              <a:rPr lang="en-US" sz="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https://invest.gosuslugi.ru</a:t>
            </a:r>
            <a:r>
              <a:rPr lang="ru-RU" sz="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с использованием усиленной квалифицированной электронной подписи</a:t>
            </a:r>
            <a:r>
              <a:rPr lang="ru-RU" sz="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0" algn="ctr"/>
            <a:endParaRPr lang="ru-RU" sz="8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 в </a:t>
            </a:r>
            <a:r>
              <a:rPr lang="ru-RU" sz="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абз</a:t>
            </a:r>
            <a:r>
              <a:rPr lang="ru-RU" sz="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 </a:t>
            </a:r>
            <a:r>
              <a:rPr lang="ru-RU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п 36 </a:t>
            </a:r>
            <a:r>
              <a:rPr lang="ru-RU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раскрывается в форме электронных документов в соответствии с формами, правилами заполнения указанных форм и требованиями к их форматам раскрытия, утвержденными </a:t>
            </a:r>
            <a:r>
              <a:rPr lang="ru-RU" sz="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Минэнерго России</a:t>
            </a:r>
            <a:endParaRPr lang="ru-RU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endParaRPr lang="ru-RU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57600" y="1123950"/>
            <a:ext cx="3276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 части инвестиционных программ</a:t>
            </a:r>
            <a:endParaRPr lang="ru-RU" b="1" dirty="0"/>
          </a:p>
        </p:txBody>
      </p:sp>
      <p:sp>
        <p:nvSpPr>
          <p:cNvPr id="8" name="Стрелка вниз 7"/>
          <p:cNvSpPr/>
          <p:nvPr/>
        </p:nvSpPr>
        <p:spPr>
          <a:xfrm>
            <a:off x="5105400" y="1657350"/>
            <a:ext cx="4572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екст 9"/>
          <p:cNvSpPr>
            <a:spLocks noGrp="1"/>
          </p:cNvSpPr>
          <p:nvPr>
            <p:ph type="body" idx="1"/>
          </p:nvPr>
        </p:nvSpPr>
        <p:spPr>
          <a:xfrm>
            <a:off x="284709" y="4101972"/>
            <a:ext cx="8249691" cy="461665"/>
          </a:xfrm>
        </p:spPr>
        <p:txBody>
          <a:bodyPr/>
          <a:lstStyle/>
          <a:p>
            <a:pPr algn="ctr"/>
            <a:r>
              <a:rPr lang="ru-RU" sz="1000" b="1" i="1" dirty="0" smtClean="0">
                <a:solidFill>
                  <a:schemeClr val="accent2">
                    <a:lumMod val="50000"/>
                  </a:schemeClr>
                </a:solidFill>
              </a:rPr>
              <a:t>В обязательном порядке в срок, не превышающий 10 дней со дня опубликования отчетной информации либо изменений к ней, в РСТ Камчатского края направляют уведомление о месте ее опубликования в формате вышеуказанных шаблонов, либо на бумажном носителе</a:t>
            </a:r>
            <a:endParaRPr lang="ru-RU" sz="1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493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09550"/>
            <a:ext cx="7772400" cy="92333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6.4. Раскрытие информации гарантирующими поставщиками, энергоснабжающими и энергосбытовыми организациями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7684" y="1597037"/>
            <a:ext cx="1615033" cy="1066800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9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sz="9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реже одного раза в год</a:t>
            </a:r>
          </a:p>
          <a:p>
            <a:pPr algn="ctr"/>
            <a:r>
              <a:rPr lang="ru-RU" sz="9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9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9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«а-в» за </a:t>
            </a:r>
            <a:r>
              <a:rPr lang="ru-RU" sz="900" b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искл</a:t>
            </a:r>
            <a:r>
              <a:rPr lang="ru-RU" sz="9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абз.5 </a:t>
            </a:r>
            <a:r>
              <a:rPr lang="ru-RU" sz="900" b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9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«в»</a:t>
            </a:r>
            <a:r>
              <a:rPr lang="ru-RU" sz="9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п. </a:t>
            </a:r>
            <a:r>
              <a:rPr lang="ru-RU" sz="9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45)</a:t>
            </a:r>
          </a:p>
          <a:p>
            <a:pPr algn="ctr"/>
            <a:r>
              <a:rPr lang="ru-RU" sz="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(в официальном печатном </a:t>
            </a:r>
            <a:r>
              <a:rPr lang="ru-RU" sz="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издании)</a:t>
            </a:r>
            <a:endParaRPr lang="ru-RU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8200" y="1603294"/>
            <a:ext cx="1524000" cy="913172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9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Ежемесячно </a:t>
            </a:r>
          </a:p>
          <a:p>
            <a:pPr algn="ctr"/>
            <a:r>
              <a:rPr lang="ru-RU" sz="9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900" b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9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«г» п</a:t>
            </a:r>
            <a:r>
              <a:rPr lang="ru-RU" sz="9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9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45, </a:t>
            </a:r>
            <a:r>
              <a:rPr lang="ru-RU" sz="900" b="1" dirty="0" err="1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9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«ж» п 49)</a:t>
            </a:r>
          </a:p>
          <a:p>
            <a:pPr algn="ctr"/>
            <a:r>
              <a:rPr lang="ru-RU" sz="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(в электронных средствах массовой </a:t>
            </a:r>
            <a:r>
              <a:rPr lang="ru-RU" sz="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информации)</a:t>
            </a:r>
            <a:endParaRPr lang="ru-RU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66009" y="1608597"/>
            <a:ext cx="1762499" cy="1066807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Предоставление по письменному запросу </a:t>
            </a:r>
          </a:p>
          <a:p>
            <a:pPr algn="ctr"/>
            <a:r>
              <a:rPr lang="ru-RU" sz="9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900" b="1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9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9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д» </a:t>
            </a:r>
            <a:r>
              <a:rPr lang="ru-RU" sz="9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п. </a:t>
            </a:r>
            <a:r>
              <a:rPr lang="ru-RU" sz="9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45)</a:t>
            </a:r>
            <a:endParaRPr lang="ru-RU" sz="9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(в течение 7 дней с момента поступления запроса)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781800" y="1606388"/>
            <a:ext cx="1676400" cy="913172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9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Ежегодно, не позднее 1 июня</a:t>
            </a:r>
            <a:endParaRPr lang="ru-RU" sz="9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9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9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9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«е» п</a:t>
            </a:r>
            <a:r>
              <a:rPr lang="ru-RU" sz="9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9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45)</a:t>
            </a:r>
          </a:p>
          <a:p>
            <a:pPr algn="ctr"/>
            <a:r>
              <a:rPr lang="ru-RU" sz="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(в официальном печатном </a:t>
            </a:r>
            <a:r>
              <a:rPr lang="ru-RU" sz="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издании)</a:t>
            </a:r>
            <a:endParaRPr lang="ru-RU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94209" y="3365641"/>
            <a:ext cx="5943600" cy="575470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9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Ежегодно, до 15 апреля</a:t>
            </a:r>
            <a:endParaRPr lang="ru-RU" sz="9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(п</a:t>
            </a:r>
            <a:r>
              <a:rPr lang="ru-RU" sz="9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9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46)</a:t>
            </a:r>
          </a:p>
          <a:p>
            <a:pPr lvl="0" algn="ctr"/>
            <a:r>
              <a:rPr lang="ru-RU" sz="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(на официальном сайте в сети «Интернет» (</a:t>
            </a:r>
            <a:r>
              <a:rPr lang="en-US" sz="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https://invest.gosuslugi.ru</a:t>
            </a:r>
            <a:r>
              <a:rPr lang="ru-RU" sz="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с использованием усиленной квалифицированной электронной подписи)</a:t>
            </a:r>
            <a:endParaRPr lang="ru-RU" sz="105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Текст 9"/>
          <p:cNvSpPr txBox="1">
            <a:spLocks/>
          </p:cNvSpPr>
          <p:nvPr/>
        </p:nvSpPr>
        <p:spPr>
          <a:xfrm>
            <a:off x="284709" y="4101972"/>
            <a:ext cx="8249691" cy="461665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i="1" kern="0" smtClean="0">
                <a:solidFill>
                  <a:schemeClr val="accent2">
                    <a:lumMod val="50000"/>
                  </a:schemeClr>
                </a:solidFill>
              </a:rPr>
              <a:t>В обязательном порядке в срок, не превышающий 10 дней со дня опубликования отчетной информации либо изменений к ней, в РСТ Камчатского края направляют уведомление о месте ее опубликования в формате вышеуказанных шаблонов, либо на бумажном носителе</a:t>
            </a:r>
            <a:endParaRPr lang="ru-RU" sz="1000" b="1" i="1" kern="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94309" y="2802845"/>
            <a:ext cx="4343400" cy="3215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В части инвестиционных программ</a:t>
            </a:r>
            <a:endParaRPr lang="ru-RU" sz="1600" b="1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4399309" y="3148431"/>
            <a:ext cx="533400" cy="2172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234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/>
          <p:cNvSpPr/>
          <p:nvPr/>
        </p:nvSpPr>
        <p:spPr>
          <a:xfrm>
            <a:off x="224937" y="1434480"/>
            <a:ext cx="8610600" cy="2485772"/>
          </a:xfrm>
          <a:custGeom>
            <a:avLst/>
            <a:gdLst/>
            <a:ahLst/>
            <a:cxnLst/>
            <a:rect l="l" t="t" r="r" b="b"/>
            <a:pathLst>
              <a:path w="3851910" h="4486910">
                <a:moveTo>
                  <a:pt x="3653891" y="0"/>
                </a:moveTo>
                <a:lnTo>
                  <a:pt x="197548" y="0"/>
                </a:lnTo>
                <a:lnTo>
                  <a:pt x="152251" y="5221"/>
                </a:lnTo>
                <a:lnTo>
                  <a:pt x="110670" y="20093"/>
                </a:lnTo>
                <a:lnTo>
                  <a:pt x="73990" y="43427"/>
                </a:lnTo>
                <a:lnTo>
                  <a:pt x="43398" y="74034"/>
                </a:lnTo>
                <a:lnTo>
                  <a:pt x="20078" y="110726"/>
                </a:lnTo>
                <a:lnTo>
                  <a:pt x="5217" y="152315"/>
                </a:lnTo>
                <a:lnTo>
                  <a:pt x="0" y="197612"/>
                </a:lnTo>
                <a:lnTo>
                  <a:pt x="0" y="4288815"/>
                </a:lnTo>
                <a:lnTo>
                  <a:pt x="5217" y="4334112"/>
                </a:lnTo>
                <a:lnTo>
                  <a:pt x="20078" y="4375693"/>
                </a:lnTo>
                <a:lnTo>
                  <a:pt x="43398" y="4412373"/>
                </a:lnTo>
                <a:lnTo>
                  <a:pt x="73990" y="4442965"/>
                </a:lnTo>
                <a:lnTo>
                  <a:pt x="110670" y="4466285"/>
                </a:lnTo>
                <a:lnTo>
                  <a:pt x="152251" y="4481146"/>
                </a:lnTo>
                <a:lnTo>
                  <a:pt x="197548" y="4486363"/>
                </a:lnTo>
                <a:lnTo>
                  <a:pt x="3653891" y="4486363"/>
                </a:lnTo>
                <a:lnTo>
                  <a:pt x="3699188" y="4481146"/>
                </a:lnTo>
                <a:lnTo>
                  <a:pt x="3740776" y="4466285"/>
                </a:lnTo>
                <a:lnTo>
                  <a:pt x="3777468" y="4442965"/>
                </a:lnTo>
                <a:lnTo>
                  <a:pt x="3808076" y="4412373"/>
                </a:lnTo>
                <a:lnTo>
                  <a:pt x="3831410" y="4375693"/>
                </a:lnTo>
                <a:lnTo>
                  <a:pt x="3846282" y="4334112"/>
                </a:lnTo>
                <a:lnTo>
                  <a:pt x="3851503" y="4288815"/>
                </a:lnTo>
                <a:lnTo>
                  <a:pt x="3851503" y="197612"/>
                </a:lnTo>
                <a:lnTo>
                  <a:pt x="3846282" y="152315"/>
                </a:lnTo>
                <a:lnTo>
                  <a:pt x="3831410" y="110726"/>
                </a:lnTo>
                <a:lnTo>
                  <a:pt x="3808076" y="74034"/>
                </a:lnTo>
                <a:lnTo>
                  <a:pt x="3777468" y="43427"/>
                </a:lnTo>
                <a:lnTo>
                  <a:pt x="3740776" y="20093"/>
                </a:lnTo>
                <a:lnTo>
                  <a:pt x="3699188" y="5221"/>
                </a:lnTo>
                <a:lnTo>
                  <a:pt x="3653891" y="0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4937" y="1581150"/>
            <a:ext cx="8610600" cy="2339102"/>
          </a:xfrm>
          <a:ln>
            <a:solidFill>
              <a:schemeClr val="accent1"/>
            </a:solidFill>
          </a:ln>
        </p:spPr>
        <p:txBody>
          <a:bodyPr/>
          <a:lstStyle/>
          <a:p>
            <a:pPr marL="457200" indent="-457200" algn="just">
              <a:spcAft>
                <a:spcPts val="600"/>
              </a:spcAft>
              <a:buAutoNum type="arabicPeriod"/>
            </a:pPr>
            <a:r>
              <a:rPr lang="ru-RU" dirty="0"/>
              <a:t>Непредоставление (предоставление не полной) информации </a:t>
            </a:r>
            <a:r>
              <a:rPr lang="ru-RU" dirty="0" smtClean="0"/>
              <a:t>о </a:t>
            </a:r>
            <a:r>
              <a:rPr lang="ru-RU" dirty="0"/>
              <a:t>регулируемой деятельности, подлежащей раскрытию.</a:t>
            </a:r>
          </a:p>
          <a:p>
            <a:pPr marL="457200" indent="-457200" algn="just">
              <a:spcAft>
                <a:spcPts val="600"/>
              </a:spcAft>
              <a:buAutoNum type="arabicPeriod"/>
            </a:pPr>
            <a:r>
              <a:rPr lang="ru-RU" dirty="0"/>
              <a:t>Нарушение форм предоставления и (или) заполнения информации, подлежащей раскрытию</a:t>
            </a:r>
            <a:r>
              <a:rPr lang="ru-RU" dirty="0" smtClean="0"/>
              <a:t>.</a:t>
            </a:r>
            <a:endParaRPr lang="ru-RU" dirty="0"/>
          </a:p>
          <a:p>
            <a:pPr marL="457200" indent="-457200" algn="just">
              <a:spcAft>
                <a:spcPts val="600"/>
              </a:spcAft>
              <a:buAutoNum type="arabicPeriod"/>
            </a:pPr>
            <a:r>
              <a:rPr lang="ru-RU" dirty="0"/>
              <a:t>Нарушение сроков </a:t>
            </a:r>
            <a:r>
              <a:rPr lang="ru-RU" dirty="0" smtClean="0"/>
              <a:t>предоставления </a:t>
            </a:r>
            <a:r>
              <a:rPr lang="ru-RU" dirty="0"/>
              <a:t>информации</a:t>
            </a:r>
            <a:r>
              <a:rPr lang="ru-RU" dirty="0" smtClean="0"/>
              <a:t>.</a:t>
            </a:r>
          </a:p>
          <a:p>
            <a:pPr marL="457200" indent="-457200" algn="just">
              <a:spcAft>
                <a:spcPts val="600"/>
              </a:spcAft>
              <a:buAutoNum type="arabicPeriod"/>
            </a:pPr>
            <a:r>
              <a:rPr lang="ru-RU" dirty="0" err="1" smtClean="0"/>
              <a:t>Непредоставление</a:t>
            </a:r>
            <a:r>
              <a:rPr lang="ru-RU" dirty="0" smtClean="0"/>
              <a:t> уведомлений о размещении информации. </a:t>
            </a:r>
            <a:endParaRPr lang="ru-RU" dirty="0"/>
          </a:p>
          <a:p>
            <a:endParaRPr lang="ru-RU" sz="1800" dirty="0"/>
          </a:p>
          <a:p>
            <a:pPr algn="ctr"/>
            <a:endParaRPr lang="ru-RU" sz="1800" dirty="0" smtClean="0"/>
          </a:p>
        </p:txBody>
      </p:sp>
      <p:sp>
        <p:nvSpPr>
          <p:cNvPr id="4" name="object 2"/>
          <p:cNvSpPr>
            <a:spLocks noGrp="1"/>
          </p:cNvSpPr>
          <p:nvPr>
            <p:ph type="title"/>
          </p:nvPr>
        </p:nvSpPr>
        <p:spPr>
          <a:xfrm>
            <a:off x="332210" y="361950"/>
            <a:ext cx="8249691" cy="615553"/>
          </a:xfrm>
          <a:custGeom>
            <a:avLst/>
            <a:gdLst/>
            <a:ahLst/>
            <a:cxnLst/>
            <a:rect l="l" t="t" r="r" b="b"/>
            <a:pathLst>
              <a:path w="7705090" h="360045">
                <a:moveTo>
                  <a:pt x="7451980" y="0"/>
                </a:moveTo>
                <a:lnTo>
                  <a:pt x="0" y="0"/>
                </a:lnTo>
                <a:lnTo>
                  <a:pt x="0" y="359918"/>
                </a:lnTo>
                <a:lnTo>
                  <a:pt x="7704837" y="359918"/>
                </a:lnTo>
                <a:lnTo>
                  <a:pt x="745198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r>
              <a:rPr lang="ru-RU" dirty="0" smtClean="0"/>
              <a:t>8. </a:t>
            </a:r>
            <a:r>
              <a:rPr lang="ru-RU" dirty="0"/>
              <a:t>Основные нарушения </a:t>
            </a:r>
            <a:r>
              <a:rPr lang="ru-RU" dirty="0" smtClean="0"/>
              <a:t>стандартов </a:t>
            </a:r>
            <a:r>
              <a:rPr lang="ru-RU" dirty="0"/>
              <a:t>раскрытия </a:t>
            </a:r>
            <a:r>
              <a:rPr lang="ru-RU" dirty="0" smtClean="0"/>
              <a:t>информации </a:t>
            </a:r>
            <a:r>
              <a:rPr lang="ru-RU" dirty="0" err="1" smtClean="0"/>
              <a:t>ресурсоснабжающими</a:t>
            </a:r>
            <a:r>
              <a:rPr lang="ru-RU" dirty="0" smtClean="0"/>
              <a:t> организациями</a:t>
            </a:r>
            <a:endParaRPr lang="ru-RU" dirty="0"/>
          </a:p>
        </p:txBody>
      </p:sp>
      <p:sp>
        <p:nvSpPr>
          <p:cNvPr id="7" name="object 24"/>
          <p:cNvSpPr/>
          <p:nvPr/>
        </p:nvSpPr>
        <p:spPr>
          <a:xfrm>
            <a:off x="7315200" y="2647951"/>
            <a:ext cx="1520337" cy="121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349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34493"/>
            <a:ext cx="8340725" cy="615553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ru-RU" dirty="0" smtClean="0"/>
              <a:t>9. Ответственность за нарушения стандартов раскрытия информации </a:t>
            </a:r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581545" y="750046"/>
            <a:ext cx="7939634" cy="4229525"/>
            <a:chOff x="581545" y="750046"/>
            <a:chExt cx="7939634" cy="4229525"/>
          </a:xfrm>
        </p:grpSpPr>
        <p:pic>
          <p:nvPicPr>
            <p:cNvPr id="5" name="Рисунок 4">
              <a:hlinkClick r:id="" action="ppaction://noaction" highlightClick="1"/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00" r="926" b="5555"/>
            <a:stretch/>
          </p:blipFill>
          <p:spPr>
            <a:xfrm>
              <a:off x="581545" y="750046"/>
              <a:ext cx="7939634" cy="4229525"/>
            </a:xfrm>
            <a:prstGeom prst="rect">
              <a:avLst/>
            </a:prstGeom>
          </p:spPr>
        </p:pic>
        <p:pic>
          <p:nvPicPr>
            <p:cNvPr id="7" name="Рисунок 6">
              <a:hlinkClick r:id="" action="ppaction://noaction" highlightClick="1"/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00" t="45588" r="14853" b="51362"/>
            <a:stretch/>
          </p:blipFill>
          <p:spPr bwMode="auto">
            <a:xfrm>
              <a:off x="4419600" y="4705350"/>
              <a:ext cx="2986088" cy="1524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4063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>
            <a:spLocks noGrp="1"/>
          </p:cNvSpPr>
          <p:nvPr>
            <p:ph type="title"/>
          </p:nvPr>
        </p:nvSpPr>
        <p:spPr>
          <a:xfrm>
            <a:off x="228600" y="133351"/>
            <a:ext cx="8534400" cy="615553"/>
          </a:xfrm>
          <a:custGeom>
            <a:avLst/>
            <a:gdLst/>
            <a:ahLst/>
            <a:cxnLst/>
            <a:rect l="l" t="t" r="r" b="b"/>
            <a:pathLst>
              <a:path w="8594725" h="360045">
                <a:moveTo>
                  <a:pt x="8122704" y="0"/>
                </a:moveTo>
                <a:lnTo>
                  <a:pt x="0" y="0"/>
                </a:lnTo>
                <a:lnTo>
                  <a:pt x="0" y="360044"/>
                </a:lnTo>
                <a:lnTo>
                  <a:pt x="8594128" y="360044"/>
                </a:lnTo>
                <a:lnTo>
                  <a:pt x="8122704" y="0"/>
                </a:lnTo>
                <a:close/>
              </a:path>
            </a:pathLst>
          </a:custGeom>
          <a:solidFill>
            <a:srgbClr val="87BB23"/>
          </a:solidFill>
        </p:spPr>
        <p:txBody>
          <a:bodyPr wrap="square" lIns="0" tIns="0" rIns="0" bIns="0" rtlCol="0"/>
          <a:lstStyle/>
          <a:p>
            <a:r>
              <a:rPr lang="ru-RU" dirty="0" smtClean="0"/>
              <a:t>10. Основные причины нарушений в сфере стандартов </a:t>
            </a:r>
            <a:br>
              <a:rPr lang="ru-RU" dirty="0" smtClean="0"/>
            </a:br>
            <a:r>
              <a:rPr lang="ru-RU" dirty="0" smtClean="0"/>
              <a:t>раскрытия информации и мероприятия по их устранению</a:t>
            </a:r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647729865"/>
              </p:ext>
            </p:extLst>
          </p:nvPr>
        </p:nvGraphicFramePr>
        <p:xfrm>
          <a:off x="191219" y="1200150"/>
          <a:ext cx="4609381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1" name="Группа 10"/>
          <p:cNvGrpSpPr/>
          <p:nvPr/>
        </p:nvGrpSpPr>
        <p:grpSpPr>
          <a:xfrm>
            <a:off x="4370306" y="1047750"/>
            <a:ext cx="4568919" cy="3797242"/>
            <a:chOff x="4425151" y="915639"/>
            <a:chExt cx="4479208" cy="3874238"/>
          </a:xfrm>
          <a:solidFill>
            <a:srgbClr val="FFCCFF"/>
          </a:solidFill>
        </p:grpSpPr>
        <p:sp>
          <p:nvSpPr>
            <p:cNvPr id="12" name="Полилиния 11"/>
            <p:cNvSpPr/>
            <p:nvPr/>
          </p:nvSpPr>
          <p:spPr>
            <a:xfrm>
              <a:off x="4425151" y="915639"/>
              <a:ext cx="4332821" cy="56952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165752" tIns="165752" rIns="165752" bIns="165752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latin typeface="Liberation Sans Narrow"/>
                </a:rPr>
                <a:t>Мероприятия по устранению нарушений</a:t>
              </a:r>
              <a:endParaRPr lang="ru-RU" sz="1200" kern="1200" dirty="0">
                <a:latin typeface="Liberation Sans Narrow"/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6515939" y="1771577"/>
              <a:ext cx="215311" cy="382646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-1" tIns="42150" rIns="63226" bIns="42151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 dirty="0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5850958" y="2310158"/>
              <a:ext cx="1637888" cy="247971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201793" tIns="201793" rIns="201793" bIns="201793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latin typeface="Liberation Sans Narrow"/>
                </a:rPr>
                <a:t>Определение перечня лиц, ответственных за систематическое ведение работы по стандартам раскрытия информации </a:t>
              </a:r>
              <a:endParaRPr lang="ru-RU" sz="1200" kern="1200" dirty="0"/>
            </a:p>
          </p:txBody>
        </p:sp>
        <p:sp>
          <p:nvSpPr>
            <p:cNvPr id="15" name="Полилиния 14"/>
            <p:cNvSpPr/>
            <p:nvPr/>
          </p:nvSpPr>
          <p:spPr>
            <a:xfrm rot="19402607">
              <a:off x="8119987" y="1838121"/>
              <a:ext cx="224076" cy="415589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0" tIns="42151" rIns="63225" bIns="4215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 dirty="0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4425151" y="2599101"/>
              <a:ext cx="1345505" cy="179947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201793" tIns="201793" rIns="201793" bIns="201793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latin typeface="Liberation Sans Narrow"/>
                </a:rPr>
                <a:t>Организация внутреннего контроля</a:t>
              </a:r>
              <a:endParaRPr lang="ru-RU" sz="1200" kern="1200" dirty="0">
                <a:latin typeface="Liberation Sans Narrow"/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 rot="12046294">
              <a:off x="5127915" y="1840643"/>
              <a:ext cx="239911" cy="406715"/>
            </a:xfrm>
            <a:prstGeom prst="up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63225" tIns="42152" rIns="0" bIns="4215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 dirty="0"/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7559691" y="2623671"/>
              <a:ext cx="1344668" cy="179946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201793" tIns="201793" rIns="201793" bIns="201793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kern="1200" dirty="0" smtClean="0">
                  <a:latin typeface="Liberation Sans Narrow"/>
                </a:rPr>
                <a:t>Проведение обучения сотрудников</a:t>
              </a:r>
              <a:endParaRPr lang="ru-RU" sz="1200" kern="1200" dirty="0">
                <a:latin typeface="Liberation Sans Narrow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57200" y="863084"/>
            <a:ext cx="334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 smtClean="0"/>
              <a:t>Основные причины нарушений: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671" y="3973183"/>
            <a:ext cx="680232" cy="686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object 31"/>
          <p:cNvSpPr/>
          <p:nvPr/>
        </p:nvSpPr>
        <p:spPr>
          <a:xfrm>
            <a:off x="4722951" y="3951091"/>
            <a:ext cx="699541" cy="69954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AutoShape 5" descr="ÐÐ½Ð°Ð»Ð¸ÑÐ¸ÐºÐ° Ð±ÐµÑÐ¿Ð»Ð°ÑÐ½ÑÐ¹ Ð·Ð½Ð°ÑÐ¾Ð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AutoShape 7" descr="ÐÐ½Ð°Ð»Ð¸ÑÐ¸ÐºÐ° Ð±ÐµÑÐ¿Ð»Ð°ÑÐ½ÑÐ¹ Ð·Ð½Ð°ÑÐ¾Ðº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171" y="4345828"/>
            <a:ext cx="628544" cy="62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290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766" y="134493"/>
            <a:ext cx="8777834" cy="307777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ru-RU" dirty="0" smtClean="0"/>
              <a:t>11. Координационная работа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766" y="742950"/>
            <a:ext cx="8777834" cy="3200876"/>
          </a:xfrm>
        </p:spPr>
        <p:txBody>
          <a:bodyPr/>
          <a:lstStyle/>
          <a:p>
            <a:pPr marL="342900" indent="-342900" algn="just">
              <a:buAutoNum type="arabicPeriod"/>
            </a:pPr>
            <a:r>
              <a:rPr lang="ru-RU" dirty="0" smtClean="0"/>
              <a:t>Своевременное продление сертификата ЭЦП для работы в программе «ЕИАС Мониторинг» (сообщение о необходимости замены ЭЦП появляются за 30 календарных дней до окончания);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Проверка перед отправкой шаблона отчетного периода на Титульном листе, а также листа «Проверка» (этот лист не должен содержать ошибки);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Код шаблона подгружаемой формы должен совпадать с кодом отчетной формы требуемого отчета в программе </a:t>
            </a:r>
            <a:r>
              <a:rPr lang="ru-RU" dirty="0"/>
              <a:t>«ЕИАС Мониторинг</a:t>
            </a:r>
            <a:r>
              <a:rPr lang="ru-RU" dirty="0" smtClean="0"/>
              <a:t>»;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Необходимо отслеживать актуальность направляемых форм. Это можно сделать на официальном сайте ФАС России - </a:t>
            </a:r>
            <a:r>
              <a:rPr lang="en-US" u="sng" dirty="0" smtClean="0">
                <a:hlinkClick r:id="rId2"/>
              </a:rPr>
              <a:t>http</a:t>
            </a:r>
            <a:r>
              <a:rPr lang="en-US" u="sng" dirty="0">
                <a:hlinkClick r:id="rId2"/>
              </a:rPr>
              <a:t>://</a:t>
            </a:r>
            <a:r>
              <a:rPr lang="en-US" u="sng" dirty="0" smtClean="0">
                <a:hlinkClick r:id="rId2"/>
              </a:rPr>
              <a:t>eias.fas.gov.ru</a:t>
            </a:r>
            <a:r>
              <a:rPr lang="ru-RU" dirty="0" smtClean="0"/>
              <a:t>, в разделе «Отчетные формы»;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Отслеживание состояния статуса отправленных шаблонов (оперативное устранение выявленных замечаний при статусе «отклонен регулятором»);</a:t>
            </a:r>
          </a:p>
          <a:p>
            <a:pPr marL="342900" indent="-342900" algn="just">
              <a:buAutoNum type="arabicPeriod"/>
            </a:pPr>
            <a:r>
              <a:rPr lang="ru-RU" dirty="0" smtClean="0"/>
              <a:t>Еженедельный мониторинг программы «ЕИАС Мониторинг» на наличие сообщений в разделах: «Сообщения», «Запросы регулятора».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357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766" y="134493"/>
            <a:ext cx="8777834" cy="307777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12. Техническая поддержка ФГИС ЕИАС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766" y="1047750"/>
            <a:ext cx="8777833" cy="3339376"/>
          </a:xfrm>
        </p:spPr>
        <p:txBody>
          <a:bodyPr/>
          <a:lstStyle/>
          <a:p>
            <a:pPr algn="ctr"/>
            <a:r>
              <a:rPr lang="ru-RU" dirty="0" smtClean="0"/>
              <a:t>Сопровождение пользователей ФГИС ЕИАС осуществляется по адресу</a:t>
            </a:r>
          </a:p>
          <a:p>
            <a:pPr algn="ctr"/>
            <a:r>
              <a:rPr lang="en-US" sz="2500" dirty="0" smtClean="0">
                <a:hlinkClick r:id="rId2"/>
              </a:rPr>
              <a:t>http</a:t>
            </a:r>
            <a:r>
              <a:rPr lang="en-US" sz="2500" dirty="0">
                <a:hlinkClick r:id="rId2"/>
              </a:rPr>
              <a:t>://sp.eias.ru</a:t>
            </a:r>
            <a:r>
              <a:rPr lang="en-US" sz="2500" dirty="0" smtClean="0">
                <a:hlinkClick r:id="rId2"/>
              </a:rPr>
              <a:t>/</a:t>
            </a:r>
            <a:endParaRPr lang="ru-RU" sz="2500" dirty="0" smtClean="0"/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Здесь Вы можете ознакомиться с распространенными ошибками в разделе «База знаний», либо написать свой запрос в службу поддержки, а также ознакомиться с ответами на ранее направленные Вами запросы.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При обращении в службу поддержки необходимо:</a:t>
            </a:r>
          </a:p>
          <a:p>
            <a:pPr marL="342900" indent="-342900" algn="ctr">
              <a:buAutoNum type="arabicPeriod"/>
            </a:pPr>
            <a:r>
              <a:rPr lang="ru-RU" dirty="0" smtClean="0"/>
              <a:t>Знать ИНН организации</a:t>
            </a:r>
          </a:p>
          <a:p>
            <a:pPr marL="342900" indent="-342900" algn="ctr">
              <a:buAutoNum type="arabicPeriod"/>
            </a:pPr>
            <a:r>
              <a:rPr lang="ru-RU" dirty="0" smtClean="0"/>
              <a:t>Знать код шаблона</a:t>
            </a:r>
          </a:p>
          <a:p>
            <a:pPr marL="342900" indent="-342900" algn="ctr">
              <a:buAutoNum type="arabicPeriod"/>
            </a:pPr>
            <a:r>
              <a:rPr lang="ru-RU" dirty="0" smtClean="0"/>
              <a:t>Грамотно описать причину ошибки, либо описать действия, которые привели к ошибке.</a:t>
            </a:r>
          </a:p>
          <a:p>
            <a:pPr marL="342900" indent="-342900" algn="ctr">
              <a:buAutoNum type="arabicPeriod"/>
            </a:pPr>
            <a:r>
              <a:rPr lang="ru-RU" dirty="0" smtClean="0"/>
              <a:t>Приветствуются дополнительные материалы: </a:t>
            </a:r>
            <a:r>
              <a:rPr lang="ru-RU" dirty="0" err="1" smtClean="0"/>
              <a:t>принт-скрин</a:t>
            </a:r>
            <a:r>
              <a:rPr lang="ru-RU" dirty="0" smtClean="0"/>
              <a:t> ошибок или неисправный шаблон с ошибкой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1921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845168"/>
            <a:ext cx="9143999" cy="2194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35416" y="1352550"/>
            <a:ext cx="5354320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4000" b="0" spc="-5" dirty="0">
                <a:solidFill>
                  <a:srgbClr val="077D9A"/>
                </a:solidFill>
                <a:latin typeface="Liberation Sans Narrow"/>
                <a:cs typeface="Liberation Sans Narrow"/>
              </a:rPr>
              <a:t>СПАСИБО ЗА</a:t>
            </a:r>
            <a:r>
              <a:rPr sz="4000" b="0" spc="-70" dirty="0">
                <a:solidFill>
                  <a:srgbClr val="077D9A"/>
                </a:solidFill>
                <a:latin typeface="Liberation Sans Narrow"/>
                <a:cs typeface="Liberation Sans Narrow"/>
              </a:rPr>
              <a:t> </a:t>
            </a:r>
            <a:r>
              <a:rPr sz="4000" b="0" spc="-5" dirty="0">
                <a:solidFill>
                  <a:srgbClr val="077D9A"/>
                </a:solidFill>
                <a:latin typeface="Liberation Sans Narrow"/>
                <a:cs typeface="Liberation Sans Narrow"/>
              </a:rPr>
              <a:t>ВНИМАНИЕ!</a:t>
            </a:r>
            <a:endParaRPr sz="4000" dirty="0">
              <a:latin typeface="Liberation Sans Narrow"/>
              <a:cs typeface="Liberation Sans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5507" y="4837214"/>
            <a:ext cx="345071" cy="1969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7036689" y="4804003"/>
            <a:ext cx="365645" cy="241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158234" y="4808931"/>
            <a:ext cx="90868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-5" dirty="0" smtClean="0">
                <a:solidFill>
                  <a:srgbClr val="585858"/>
                </a:solidFill>
                <a:latin typeface="Arial"/>
                <a:cs typeface="Arial"/>
              </a:rPr>
              <a:t>kamgov</a:t>
            </a:r>
            <a:r>
              <a:rPr sz="1200" spc="-5" dirty="0" smtClean="0">
                <a:solidFill>
                  <a:srgbClr val="585858"/>
                </a:solidFill>
                <a:latin typeface="Arial"/>
                <a:cs typeface="Arial"/>
              </a:rPr>
              <a:t>.ru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65403" y="4808931"/>
            <a:ext cx="130556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585858"/>
                </a:solidFill>
                <a:latin typeface="Arial"/>
                <a:cs typeface="Arial"/>
              </a:rPr>
              <a:t>+7 </a:t>
            </a:r>
            <a:r>
              <a:rPr sz="1100" dirty="0" smtClean="0">
                <a:solidFill>
                  <a:srgbClr val="585858"/>
                </a:solidFill>
                <a:latin typeface="Arial"/>
                <a:cs typeface="Arial"/>
              </a:rPr>
              <a:t>(</a:t>
            </a:r>
            <a:r>
              <a:rPr lang="ru-RU" sz="1100" dirty="0" smtClean="0">
                <a:solidFill>
                  <a:srgbClr val="585858"/>
                </a:solidFill>
                <a:latin typeface="Arial"/>
                <a:cs typeface="Arial"/>
              </a:rPr>
              <a:t>4152</a:t>
            </a:r>
            <a:r>
              <a:rPr sz="1100" dirty="0" smtClean="0">
                <a:solidFill>
                  <a:srgbClr val="585858"/>
                </a:solidFill>
                <a:latin typeface="Arial"/>
                <a:cs typeface="Arial"/>
              </a:rPr>
              <a:t>) </a:t>
            </a:r>
            <a:r>
              <a:rPr lang="ru-RU" sz="1100" dirty="0" smtClean="0">
                <a:solidFill>
                  <a:srgbClr val="585858"/>
                </a:solidFill>
                <a:latin typeface="Arial"/>
                <a:cs typeface="Arial"/>
              </a:rPr>
              <a:t>42-83-81</a:t>
            </a:r>
            <a:endParaRPr sz="1100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32726" y="4808931"/>
            <a:ext cx="15132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dirty="0" smtClean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SLTarif@kamgov.ru</a:t>
            </a:r>
            <a:endParaRPr sz="1200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5"/>
          <p:cNvSpPr/>
          <p:nvPr/>
        </p:nvSpPr>
        <p:spPr>
          <a:xfrm>
            <a:off x="152400" y="578209"/>
            <a:ext cx="8229600" cy="744665"/>
          </a:xfrm>
          <a:custGeom>
            <a:avLst/>
            <a:gdLst/>
            <a:ahLst/>
            <a:cxnLst/>
            <a:rect l="l" t="t" r="r" b="b"/>
            <a:pathLst>
              <a:path w="3851910" h="4486910">
                <a:moveTo>
                  <a:pt x="3653891" y="0"/>
                </a:moveTo>
                <a:lnTo>
                  <a:pt x="197548" y="0"/>
                </a:lnTo>
                <a:lnTo>
                  <a:pt x="152251" y="5221"/>
                </a:lnTo>
                <a:lnTo>
                  <a:pt x="110670" y="20093"/>
                </a:lnTo>
                <a:lnTo>
                  <a:pt x="73990" y="43427"/>
                </a:lnTo>
                <a:lnTo>
                  <a:pt x="43398" y="74034"/>
                </a:lnTo>
                <a:lnTo>
                  <a:pt x="20078" y="110726"/>
                </a:lnTo>
                <a:lnTo>
                  <a:pt x="5217" y="152315"/>
                </a:lnTo>
                <a:lnTo>
                  <a:pt x="0" y="197612"/>
                </a:lnTo>
                <a:lnTo>
                  <a:pt x="0" y="4288815"/>
                </a:lnTo>
                <a:lnTo>
                  <a:pt x="5217" y="4334112"/>
                </a:lnTo>
                <a:lnTo>
                  <a:pt x="20078" y="4375693"/>
                </a:lnTo>
                <a:lnTo>
                  <a:pt x="43398" y="4412373"/>
                </a:lnTo>
                <a:lnTo>
                  <a:pt x="73990" y="4442965"/>
                </a:lnTo>
                <a:lnTo>
                  <a:pt x="110670" y="4466285"/>
                </a:lnTo>
                <a:lnTo>
                  <a:pt x="152251" y="4481146"/>
                </a:lnTo>
                <a:lnTo>
                  <a:pt x="197548" y="4486363"/>
                </a:lnTo>
                <a:lnTo>
                  <a:pt x="3653891" y="4486363"/>
                </a:lnTo>
                <a:lnTo>
                  <a:pt x="3699188" y="4481146"/>
                </a:lnTo>
                <a:lnTo>
                  <a:pt x="3740776" y="4466285"/>
                </a:lnTo>
                <a:lnTo>
                  <a:pt x="3777468" y="4442965"/>
                </a:lnTo>
                <a:lnTo>
                  <a:pt x="3808076" y="4412373"/>
                </a:lnTo>
                <a:lnTo>
                  <a:pt x="3831410" y="4375693"/>
                </a:lnTo>
                <a:lnTo>
                  <a:pt x="3846282" y="4334112"/>
                </a:lnTo>
                <a:lnTo>
                  <a:pt x="3851503" y="4288815"/>
                </a:lnTo>
                <a:lnTo>
                  <a:pt x="3851503" y="197612"/>
                </a:lnTo>
                <a:lnTo>
                  <a:pt x="3846282" y="152315"/>
                </a:lnTo>
                <a:lnTo>
                  <a:pt x="3831410" y="110726"/>
                </a:lnTo>
                <a:lnTo>
                  <a:pt x="3808076" y="74034"/>
                </a:lnTo>
                <a:lnTo>
                  <a:pt x="3777468" y="43427"/>
                </a:lnTo>
                <a:lnTo>
                  <a:pt x="3740776" y="20093"/>
                </a:lnTo>
                <a:lnTo>
                  <a:pt x="3699188" y="5221"/>
                </a:lnTo>
                <a:lnTo>
                  <a:pt x="3653891" y="0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0" name="object 2"/>
          <p:cNvSpPr/>
          <p:nvPr/>
        </p:nvSpPr>
        <p:spPr>
          <a:xfrm>
            <a:off x="152400" y="1352550"/>
            <a:ext cx="8839200" cy="3733800"/>
          </a:xfrm>
          <a:custGeom>
            <a:avLst/>
            <a:gdLst/>
            <a:ahLst/>
            <a:cxnLst/>
            <a:rect l="l" t="t" r="r" b="b"/>
            <a:pathLst>
              <a:path w="3825240" h="4486910">
                <a:moveTo>
                  <a:pt x="3663823" y="0"/>
                </a:moveTo>
                <a:lnTo>
                  <a:pt x="161417" y="0"/>
                </a:lnTo>
                <a:lnTo>
                  <a:pt x="118503" y="5765"/>
                </a:lnTo>
                <a:lnTo>
                  <a:pt x="79944" y="22036"/>
                </a:lnTo>
                <a:lnTo>
                  <a:pt x="47275" y="47275"/>
                </a:lnTo>
                <a:lnTo>
                  <a:pt x="22036" y="79944"/>
                </a:lnTo>
                <a:lnTo>
                  <a:pt x="5765" y="118503"/>
                </a:lnTo>
                <a:lnTo>
                  <a:pt x="0" y="161417"/>
                </a:lnTo>
                <a:lnTo>
                  <a:pt x="0" y="4324959"/>
                </a:lnTo>
                <a:lnTo>
                  <a:pt x="5765" y="4367861"/>
                </a:lnTo>
                <a:lnTo>
                  <a:pt x="22036" y="4406411"/>
                </a:lnTo>
                <a:lnTo>
                  <a:pt x="47275" y="4439072"/>
                </a:lnTo>
                <a:lnTo>
                  <a:pt x="79944" y="4464305"/>
                </a:lnTo>
                <a:lnTo>
                  <a:pt x="118503" y="4480573"/>
                </a:lnTo>
                <a:lnTo>
                  <a:pt x="161417" y="4486338"/>
                </a:lnTo>
                <a:lnTo>
                  <a:pt x="3663823" y="4486338"/>
                </a:lnTo>
                <a:lnTo>
                  <a:pt x="3706736" y="4480573"/>
                </a:lnTo>
                <a:lnTo>
                  <a:pt x="3745295" y="4464305"/>
                </a:lnTo>
                <a:lnTo>
                  <a:pt x="3777964" y="4439072"/>
                </a:lnTo>
                <a:lnTo>
                  <a:pt x="3803203" y="4406411"/>
                </a:lnTo>
                <a:lnTo>
                  <a:pt x="3819474" y="4367861"/>
                </a:lnTo>
                <a:lnTo>
                  <a:pt x="3825240" y="4324959"/>
                </a:lnTo>
                <a:lnTo>
                  <a:pt x="3825240" y="161417"/>
                </a:lnTo>
                <a:lnTo>
                  <a:pt x="3819474" y="118503"/>
                </a:lnTo>
                <a:lnTo>
                  <a:pt x="3803203" y="79944"/>
                </a:lnTo>
                <a:lnTo>
                  <a:pt x="3777964" y="47275"/>
                </a:lnTo>
                <a:lnTo>
                  <a:pt x="3745295" y="22036"/>
                </a:lnTo>
                <a:lnTo>
                  <a:pt x="3706736" y="5765"/>
                </a:lnTo>
                <a:lnTo>
                  <a:pt x="3663823" y="0"/>
                </a:lnTo>
                <a:close/>
              </a:path>
            </a:pathLst>
          </a:custGeom>
          <a:solidFill>
            <a:srgbClr val="EBF0D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3416" y="1266285"/>
            <a:ext cx="8585784" cy="4201150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endParaRPr lang="ru-RU" sz="300" dirty="0"/>
          </a:p>
          <a:p>
            <a:pPr algn="just">
              <a:spcAft>
                <a:spcPts val="600"/>
              </a:spcAft>
            </a:pPr>
            <a:r>
              <a:rPr lang="ru-RU" dirty="0"/>
              <a:t>Стандарты раскрытия информации утверждены </a:t>
            </a:r>
            <a:r>
              <a:rPr lang="ru-RU" dirty="0" smtClean="0"/>
              <a:t>следующими нормативными правовыми </a:t>
            </a:r>
            <a:r>
              <a:rPr lang="ru-RU" dirty="0"/>
              <a:t>актами (далее – Стандарты):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/>
              <a:t>Постановление Правительства РФ от </a:t>
            </a:r>
            <a:r>
              <a:rPr lang="ru-RU" dirty="0" smtClean="0"/>
              <a:t>21.01.2004 № </a:t>
            </a:r>
            <a:r>
              <a:rPr lang="ru-RU" dirty="0"/>
              <a:t>24 </a:t>
            </a:r>
            <a:r>
              <a:rPr lang="ru-RU" dirty="0" smtClean="0"/>
              <a:t>«Об </a:t>
            </a:r>
            <a:r>
              <a:rPr lang="ru-RU" dirty="0"/>
              <a:t>утверждении </a:t>
            </a:r>
            <a:r>
              <a:rPr lang="ru-RU" dirty="0" smtClean="0"/>
              <a:t>стандартов </a:t>
            </a:r>
            <a:r>
              <a:rPr lang="ru-RU" dirty="0"/>
              <a:t>раскрытия информации субъектами оптового и розничных рынков электрической </a:t>
            </a:r>
            <a:r>
              <a:rPr lang="ru-RU" dirty="0" smtClean="0"/>
              <a:t>энергии»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/>
              <a:t>Постановление Правительства Российской Федерации от 17.01.2013 № 6 </a:t>
            </a:r>
            <a:br>
              <a:rPr lang="ru-RU" dirty="0"/>
            </a:br>
            <a:r>
              <a:rPr lang="ru-RU" dirty="0"/>
              <a:t>«О стандартах раскрытия информации в сфере водоснабжения </a:t>
            </a:r>
            <a:br>
              <a:rPr lang="ru-RU" dirty="0"/>
            </a:br>
            <a:r>
              <a:rPr lang="ru-RU" dirty="0"/>
              <a:t>и водоотведения»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 smtClean="0"/>
              <a:t>Постановление </a:t>
            </a:r>
            <a:r>
              <a:rPr lang="ru-RU" dirty="0"/>
              <a:t>Правительства Российской Федерации от 05.07.2013 № </a:t>
            </a:r>
            <a:r>
              <a:rPr lang="ru-RU" dirty="0" smtClean="0"/>
              <a:t>570</a:t>
            </a:r>
            <a:br>
              <a:rPr lang="ru-RU" dirty="0" smtClean="0"/>
            </a:br>
            <a:r>
              <a:rPr lang="ru-RU" dirty="0" smtClean="0"/>
              <a:t>«О </a:t>
            </a:r>
            <a:r>
              <a:rPr lang="ru-RU" dirty="0"/>
              <a:t>стандартах раскрытия информации теплоснабжающими организациями, теплосетевыми организациями и органами регулирования»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dirty="0" smtClean="0"/>
              <a:t>Постановление </a:t>
            </a:r>
            <a:r>
              <a:rPr lang="ru-RU" dirty="0"/>
              <a:t>Правительства Российской Федерации от 21.06.2016 № </a:t>
            </a:r>
            <a:r>
              <a:rPr lang="ru-RU" dirty="0" smtClean="0"/>
              <a:t>564</a:t>
            </a:r>
            <a:br>
              <a:rPr lang="ru-RU" dirty="0" smtClean="0"/>
            </a:br>
            <a:r>
              <a:rPr lang="ru-RU" dirty="0" smtClean="0"/>
              <a:t>«Об </a:t>
            </a:r>
            <a:r>
              <a:rPr lang="ru-RU" dirty="0"/>
              <a:t>утверждении стандартов раскрытия информации в области обращения с твердыми коммунальными отходами»</a:t>
            </a:r>
          </a:p>
          <a:p>
            <a:endParaRPr lang="ru-RU" dirty="0"/>
          </a:p>
        </p:txBody>
      </p:sp>
      <p:sp>
        <p:nvSpPr>
          <p:cNvPr id="4" name="object 3"/>
          <p:cNvSpPr>
            <a:spLocks noGrp="1"/>
          </p:cNvSpPr>
          <p:nvPr>
            <p:ph type="title"/>
          </p:nvPr>
        </p:nvSpPr>
        <p:spPr>
          <a:xfrm>
            <a:off x="213766" y="134493"/>
            <a:ext cx="8701634" cy="307777"/>
          </a:xfrm>
          <a:custGeom>
            <a:avLst/>
            <a:gdLst/>
            <a:ahLst/>
            <a:cxnLst/>
            <a:rect l="l" t="t" r="r" b="b"/>
            <a:pathLst>
              <a:path w="7847330" h="360045">
                <a:moveTo>
                  <a:pt x="7589786" y="0"/>
                </a:moveTo>
                <a:lnTo>
                  <a:pt x="0" y="0"/>
                </a:lnTo>
                <a:lnTo>
                  <a:pt x="0" y="360044"/>
                </a:lnTo>
                <a:lnTo>
                  <a:pt x="7847215" y="360044"/>
                </a:lnTo>
                <a:lnTo>
                  <a:pt x="7589786" y="0"/>
                </a:lnTo>
                <a:close/>
              </a:path>
            </a:pathLst>
          </a:custGeom>
          <a:solidFill>
            <a:srgbClr val="00A178"/>
          </a:solidFill>
        </p:spPr>
        <p:txBody>
          <a:bodyPr wrap="square" lIns="0" tIns="0" rIns="0" bIns="0" rtlCol="0"/>
          <a:lstStyle/>
          <a:p>
            <a:r>
              <a:rPr lang="ru-RU" dirty="0"/>
              <a:t>1. Нормативная </a:t>
            </a:r>
            <a:r>
              <a:rPr lang="ru-RU" dirty="0" smtClean="0"/>
              <a:t>база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528535"/>
            <a:ext cx="762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Liberation Sans Narrow"/>
              </a:rPr>
              <a:t>Раскрытие </a:t>
            </a:r>
            <a:r>
              <a:rPr lang="ru-RU" sz="1600" dirty="0">
                <a:latin typeface="Liberation Sans Narrow"/>
              </a:rPr>
              <a:t>информации – обеспечение доступа неограниченного круга лиц к информации о регулируемой деятельности независимо от цели ее получения.</a:t>
            </a: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736600"/>
            <a:ext cx="4699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https://im0-tub-ru.yandex.net/i?id=ffff6aec0af8b7db93c7ed7ab1732f8f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00" y="590550"/>
            <a:ext cx="1016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0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5"/>
          <p:cNvSpPr/>
          <p:nvPr/>
        </p:nvSpPr>
        <p:spPr>
          <a:xfrm>
            <a:off x="204896" y="895350"/>
            <a:ext cx="8634304" cy="1301041"/>
          </a:xfrm>
          <a:custGeom>
            <a:avLst/>
            <a:gdLst/>
            <a:ahLst/>
            <a:cxnLst/>
            <a:rect l="l" t="t" r="r" b="b"/>
            <a:pathLst>
              <a:path w="3851910" h="4486910">
                <a:moveTo>
                  <a:pt x="3653891" y="0"/>
                </a:moveTo>
                <a:lnTo>
                  <a:pt x="197548" y="0"/>
                </a:lnTo>
                <a:lnTo>
                  <a:pt x="152251" y="5221"/>
                </a:lnTo>
                <a:lnTo>
                  <a:pt x="110670" y="20093"/>
                </a:lnTo>
                <a:lnTo>
                  <a:pt x="73990" y="43427"/>
                </a:lnTo>
                <a:lnTo>
                  <a:pt x="43398" y="74034"/>
                </a:lnTo>
                <a:lnTo>
                  <a:pt x="20078" y="110726"/>
                </a:lnTo>
                <a:lnTo>
                  <a:pt x="5217" y="152315"/>
                </a:lnTo>
                <a:lnTo>
                  <a:pt x="0" y="197612"/>
                </a:lnTo>
                <a:lnTo>
                  <a:pt x="0" y="4288815"/>
                </a:lnTo>
                <a:lnTo>
                  <a:pt x="5217" y="4334112"/>
                </a:lnTo>
                <a:lnTo>
                  <a:pt x="20078" y="4375693"/>
                </a:lnTo>
                <a:lnTo>
                  <a:pt x="43398" y="4412373"/>
                </a:lnTo>
                <a:lnTo>
                  <a:pt x="73990" y="4442965"/>
                </a:lnTo>
                <a:lnTo>
                  <a:pt x="110670" y="4466285"/>
                </a:lnTo>
                <a:lnTo>
                  <a:pt x="152251" y="4481146"/>
                </a:lnTo>
                <a:lnTo>
                  <a:pt x="197548" y="4486363"/>
                </a:lnTo>
                <a:lnTo>
                  <a:pt x="3653891" y="4486363"/>
                </a:lnTo>
                <a:lnTo>
                  <a:pt x="3699188" y="4481146"/>
                </a:lnTo>
                <a:lnTo>
                  <a:pt x="3740776" y="4466285"/>
                </a:lnTo>
                <a:lnTo>
                  <a:pt x="3777468" y="4442965"/>
                </a:lnTo>
                <a:lnTo>
                  <a:pt x="3808076" y="4412373"/>
                </a:lnTo>
                <a:lnTo>
                  <a:pt x="3831410" y="4375693"/>
                </a:lnTo>
                <a:lnTo>
                  <a:pt x="3846282" y="4334112"/>
                </a:lnTo>
                <a:lnTo>
                  <a:pt x="3851503" y="4288815"/>
                </a:lnTo>
                <a:lnTo>
                  <a:pt x="3851503" y="197612"/>
                </a:lnTo>
                <a:lnTo>
                  <a:pt x="3846282" y="152315"/>
                </a:lnTo>
                <a:lnTo>
                  <a:pt x="3831410" y="110726"/>
                </a:lnTo>
                <a:lnTo>
                  <a:pt x="3808076" y="74034"/>
                </a:lnTo>
                <a:lnTo>
                  <a:pt x="3777468" y="43427"/>
                </a:lnTo>
                <a:lnTo>
                  <a:pt x="3740776" y="20093"/>
                </a:lnTo>
                <a:lnTo>
                  <a:pt x="3699188" y="5221"/>
                </a:lnTo>
                <a:lnTo>
                  <a:pt x="3653891" y="0"/>
                </a:lnTo>
                <a:close/>
              </a:path>
            </a:pathLst>
          </a:custGeom>
          <a:solidFill>
            <a:srgbClr val="DBEDF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017" y="1276350"/>
            <a:ext cx="8433384" cy="692497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endParaRPr lang="ru-RU" sz="300" dirty="0"/>
          </a:p>
          <a:p>
            <a:pPr algn="just">
              <a:spcAft>
                <a:spcPts val="600"/>
              </a:spcAft>
            </a:pPr>
            <a:endParaRPr lang="ru-RU" dirty="0" smtClean="0"/>
          </a:p>
          <a:p>
            <a:pPr algn="just">
              <a:spcAft>
                <a:spcPts val="600"/>
              </a:spcAft>
            </a:pPr>
            <a:endParaRPr lang="ru-RU" dirty="0"/>
          </a:p>
        </p:txBody>
      </p:sp>
      <p:sp>
        <p:nvSpPr>
          <p:cNvPr id="4" name="object 3"/>
          <p:cNvSpPr>
            <a:spLocks noGrp="1"/>
          </p:cNvSpPr>
          <p:nvPr>
            <p:ph type="title"/>
          </p:nvPr>
        </p:nvSpPr>
        <p:spPr>
          <a:xfrm>
            <a:off x="213766" y="134493"/>
            <a:ext cx="8625434" cy="307777"/>
          </a:xfrm>
          <a:custGeom>
            <a:avLst/>
            <a:gdLst/>
            <a:ahLst/>
            <a:cxnLst/>
            <a:rect l="l" t="t" r="r" b="b"/>
            <a:pathLst>
              <a:path w="7847330" h="360045">
                <a:moveTo>
                  <a:pt x="7589786" y="0"/>
                </a:moveTo>
                <a:lnTo>
                  <a:pt x="0" y="0"/>
                </a:lnTo>
                <a:lnTo>
                  <a:pt x="0" y="360044"/>
                </a:lnTo>
                <a:lnTo>
                  <a:pt x="7847215" y="360044"/>
                </a:lnTo>
                <a:lnTo>
                  <a:pt x="7589786" y="0"/>
                </a:lnTo>
                <a:close/>
              </a:path>
            </a:pathLst>
          </a:custGeom>
          <a:solidFill>
            <a:srgbClr val="00A178"/>
          </a:solidFill>
        </p:spPr>
        <p:txBody>
          <a:bodyPr wrap="square" lIns="0" tIns="0" rIns="0" bIns="0" rtlCol="0"/>
          <a:lstStyle/>
          <a:p>
            <a:r>
              <a:rPr lang="ru-RU" dirty="0" smtClean="0"/>
              <a:t> 2. Порядок раскрытия информации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915957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600" dirty="0">
                <a:latin typeface="Liberation Sans Narrow"/>
              </a:rPr>
              <a:t>В целях повышения открытости данных о деятельности регулируемых организаций, постановлением Правительства Российской Федерации от </a:t>
            </a:r>
            <a:r>
              <a:rPr lang="ru-RU" sz="1600" dirty="0" smtClean="0">
                <a:latin typeface="Liberation Sans Narrow"/>
              </a:rPr>
              <a:t>31.03.2018 № 390 </a:t>
            </a:r>
            <a:r>
              <a:rPr lang="ru-RU" sz="1600" dirty="0">
                <a:latin typeface="Liberation Sans Narrow"/>
              </a:rPr>
              <a:t>изменен порядок раскрытия </a:t>
            </a:r>
            <a:r>
              <a:rPr lang="ru-RU" sz="1600" dirty="0" smtClean="0">
                <a:latin typeface="Liberation Sans Narrow"/>
              </a:rPr>
              <a:t>информации </a:t>
            </a:r>
            <a:r>
              <a:rPr lang="ru-RU" sz="1600" dirty="0">
                <a:latin typeface="Liberation Sans Narrow"/>
              </a:rPr>
              <a:t>в сфере теплоснабжения, водоснабжения и водоотведения, в области обращения с твердыми коммунальными </a:t>
            </a:r>
            <a:r>
              <a:rPr lang="ru-RU" sz="1600" dirty="0" smtClean="0">
                <a:latin typeface="Liberation Sans Narrow"/>
              </a:rPr>
              <a:t>отходами</a:t>
            </a:r>
            <a:endParaRPr lang="ru-RU" sz="1600" dirty="0">
              <a:latin typeface="Liberation Sans Narrow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57800" y="3790950"/>
            <a:ext cx="1981200" cy="92554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Liberation Sans Narrow"/>
              </a:rPr>
              <a:t>ФГИС «ЕИАС»</a:t>
            </a:r>
            <a:endParaRPr lang="ru-RU" dirty="0">
              <a:latin typeface="Liberation Sans Narrow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0" y="3790950"/>
            <a:ext cx="1905000" cy="9255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Liberation Sans Narrow"/>
              </a:rPr>
              <a:t>ГИС ЖКХ</a:t>
            </a:r>
            <a:endParaRPr lang="ru-RU" dirty="0">
              <a:latin typeface="Liberation Sans Narrow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29000" y="2451879"/>
            <a:ext cx="1981200" cy="9255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Liberation Sans Narrow"/>
              </a:rPr>
              <a:t>РСО</a:t>
            </a:r>
            <a:endParaRPr lang="ru-RU" dirty="0">
              <a:latin typeface="Liberation Sans Narrow"/>
            </a:endParaRPr>
          </a:p>
        </p:txBody>
      </p:sp>
      <p:sp>
        <p:nvSpPr>
          <p:cNvPr id="7" name="Стрелка влево 6"/>
          <p:cNvSpPr/>
          <p:nvPr/>
        </p:nvSpPr>
        <p:spPr>
          <a:xfrm rot="19313635">
            <a:off x="2667000" y="3279055"/>
            <a:ext cx="304800" cy="228600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лево 12"/>
          <p:cNvSpPr/>
          <p:nvPr/>
        </p:nvSpPr>
        <p:spPr>
          <a:xfrm rot="12822448">
            <a:off x="5676943" y="3246588"/>
            <a:ext cx="304800" cy="228600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204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467870"/>
              </p:ext>
            </p:extLst>
          </p:nvPr>
        </p:nvGraphicFramePr>
        <p:xfrm>
          <a:off x="213766" y="384611"/>
          <a:ext cx="8458200" cy="5026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640"/>
                <a:gridCol w="1294994"/>
                <a:gridCol w="990600"/>
                <a:gridCol w="1295400"/>
                <a:gridCol w="1371600"/>
                <a:gridCol w="1813966"/>
              </a:tblGrid>
              <a:tr h="434539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Вид</a:t>
                      </a:r>
                      <a:r>
                        <a:rPr lang="ru-RU" sz="1000" baseline="0" dirty="0" smtClean="0"/>
                        <a:t> деятельности</a:t>
                      </a:r>
                      <a:endParaRPr lang="ru-RU" sz="1000" dirty="0">
                        <a:latin typeface="Liberation Sans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ФГИС</a:t>
                      </a:r>
                      <a:r>
                        <a:rPr lang="ru-RU" sz="1000" baseline="0" dirty="0" smtClean="0"/>
                        <a:t> ЕИАС </a:t>
                      </a:r>
                    </a:p>
                    <a:p>
                      <a:pPr algn="ctr"/>
                      <a:r>
                        <a:rPr lang="ru-RU" sz="1000" baseline="0" dirty="0" smtClean="0"/>
                        <a:t>(посредством ГИС ЖКХ)</a:t>
                      </a:r>
                      <a:endParaRPr lang="ru-RU" sz="1000" dirty="0">
                        <a:latin typeface="Liberation Sans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Сайт организации</a:t>
                      </a:r>
                      <a:endParaRPr lang="ru-RU" sz="1000" dirty="0">
                        <a:latin typeface="Liberation Sans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aseline="0" dirty="0" smtClean="0"/>
                        <a:t>Сайт органа регулирования</a:t>
                      </a:r>
                      <a:endParaRPr lang="ru-RU" sz="1000" dirty="0">
                        <a:latin typeface="Liberation Sans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Печатное издание</a:t>
                      </a:r>
                      <a:endParaRPr lang="ru-RU" sz="1000" dirty="0">
                        <a:latin typeface="Liberation Sans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Предоставление</a:t>
                      </a:r>
                      <a:r>
                        <a:rPr lang="ru-RU" sz="1000" baseline="0" dirty="0" smtClean="0"/>
                        <a:t> по запросу</a:t>
                      </a:r>
                      <a:endParaRPr lang="ru-RU" sz="1000" dirty="0">
                        <a:latin typeface="Liberation Sans Narrow"/>
                      </a:endParaRPr>
                    </a:p>
                  </a:txBody>
                  <a:tcPr anchor="ctr"/>
                </a:tc>
              </a:tr>
              <a:tr h="419299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Теплоснабжение</a:t>
                      </a:r>
                      <a:endParaRPr lang="ru-RU" sz="1100" dirty="0">
                        <a:latin typeface="Liberation Sans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Обязательно</a:t>
                      </a:r>
                      <a:endParaRPr lang="ru-RU" sz="900" dirty="0">
                        <a:latin typeface="Liberation Sans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да</a:t>
                      </a:r>
                      <a:endParaRPr lang="ru-RU" sz="900" dirty="0">
                        <a:latin typeface="Liberation Sans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случае отсутствия доступа к сети Интернет</a:t>
                      </a:r>
                      <a:endParaRPr lang="ru-RU" sz="900" dirty="0">
                        <a:latin typeface="Liberation Sans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В случае отсутствия доступа к сети Интернет</a:t>
                      </a:r>
                      <a:endParaRPr lang="ru-RU" sz="900" dirty="0">
                        <a:latin typeface="Liberation Sans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На основании письменного запроса заинтересованного лица</a:t>
                      </a:r>
                      <a:endParaRPr lang="ru-RU" sz="900" dirty="0">
                        <a:latin typeface="Liberation Sans Narrow"/>
                      </a:endParaRPr>
                    </a:p>
                  </a:txBody>
                  <a:tcPr anchor="ctr"/>
                </a:tc>
              </a:tr>
              <a:tr h="682790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Холодное водоснабжение и водоотведение</a:t>
                      </a:r>
                      <a:endParaRPr lang="ru-RU" sz="1100" dirty="0">
                        <a:latin typeface="Liberation Sans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Обязательно</a:t>
                      </a:r>
                      <a:endParaRPr lang="ru-RU" sz="900" dirty="0">
                        <a:latin typeface="Liberation Sans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-</a:t>
                      </a:r>
                      <a:endParaRPr lang="ru-RU" sz="900" dirty="0">
                        <a:latin typeface="Liberation Sans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В случае отсутствия доступа к сети Интернет</a:t>
                      </a:r>
                      <a:endParaRPr lang="ru-RU" sz="900" dirty="0">
                        <a:latin typeface="Liberation Sans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В случае отсутствия доступа к сети Интернет</a:t>
                      </a:r>
                      <a:endParaRPr lang="ru-RU" sz="900" dirty="0">
                        <a:latin typeface="Liberation Sans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baseline="0" dirty="0" smtClean="0"/>
                        <a:t>На основании письменных запросов потребителей товаров и услуг регулируемых организаций</a:t>
                      </a:r>
                      <a:endParaRPr lang="ru-RU" sz="900" dirty="0">
                        <a:latin typeface="Liberation Sans Narrow"/>
                      </a:endParaRPr>
                    </a:p>
                  </a:txBody>
                  <a:tcPr anchor="ctr"/>
                </a:tc>
              </a:tr>
              <a:tr h="605189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Горячее водоснабжение</a:t>
                      </a:r>
                      <a:endParaRPr lang="ru-RU" sz="1100" dirty="0">
                        <a:latin typeface="Liberation Sans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Обязательно</a:t>
                      </a:r>
                      <a:endParaRPr lang="ru-RU" sz="900" dirty="0">
                        <a:latin typeface="Liberation Sans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-</a:t>
                      </a:r>
                      <a:endParaRPr lang="ru-RU" sz="900" dirty="0">
                        <a:latin typeface="Liberation Sans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В случае отсутствия доступа к сети Интернет</a:t>
                      </a:r>
                      <a:endParaRPr lang="ru-RU" sz="900" dirty="0">
                        <a:latin typeface="Liberation Sans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В случае отсутствия доступа к сети Интернет</a:t>
                      </a:r>
                      <a:endParaRPr lang="ru-RU" sz="900" dirty="0">
                        <a:latin typeface="Liberation Sans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baseline="0" dirty="0" smtClean="0"/>
                        <a:t>На основании письменных запросов потребителей товаров и услуг регулируемых организаций</a:t>
                      </a:r>
                      <a:endParaRPr lang="ru-RU" sz="900" b="0" i="0" u="none" strike="noStrike" baseline="0" dirty="0" smtClean="0">
                        <a:solidFill>
                          <a:schemeClr val="dk1"/>
                        </a:solidFill>
                        <a:latin typeface="Liberation Sans Narrow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62176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+mn-lt"/>
                        </a:rPr>
                        <a:t>Обращение</a:t>
                      </a:r>
                      <a:r>
                        <a:rPr lang="ru-RU" sz="1100" baseline="0" dirty="0" smtClean="0">
                          <a:latin typeface="+mn-lt"/>
                        </a:rPr>
                        <a:t> с твердыми коммунальными отходами</a:t>
                      </a:r>
                      <a:endParaRPr lang="ru-RU" sz="1100" dirty="0">
                        <a:latin typeface="Liberation Sans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Обязательно</a:t>
                      </a:r>
                      <a:endParaRPr lang="ru-RU" sz="900" dirty="0">
                        <a:latin typeface="Liberation Sans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-</a:t>
                      </a:r>
                      <a:endParaRPr lang="ru-RU" sz="900" dirty="0">
                        <a:latin typeface="Liberation Sans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В случае отсутствия доступа к сети Интернет</a:t>
                      </a:r>
                      <a:endParaRPr lang="ru-RU" sz="900" dirty="0">
                        <a:latin typeface="Liberation Sans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В случае отсутствия доступа к сети Интернет</a:t>
                      </a:r>
                      <a:endParaRPr lang="ru-RU" sz="900" dirty="0">
                        <a:latin typeface="Liberation Sans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baseline="0" dirty="0" smtClean="0"/>
                        <a:t>На основании письменных запросов потребителей товаров и услуг регулируемых организаций, </a:t>
                      </a:r>
                      <a:r>
                        <a:rPr lang="ru-RU" sz="900" b="0" i="0" u="none" strike="noStrike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 также запросов, поступивших в электронном виде</a:t>
                      </a:r>
                      <a:endParaRPr lang="ru-RU" sz="900" dirty="0">
                        <a:latin typeface="Liberation Sans Narrow"/>
                      </a:endParaRPr>
                    </a:p>
                  </a:txBody>
                  <a:tcPr anchor="ctr"/>
                </a:tc>
              </a:tr>
              <a:tr h="1395299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/>
                        <a:t>Электроэнергия</a:t>
                      </a:r>
                      <a:endParaRPr lang="ru-RU" sz="1100" dirty="0">
                        <a:latin typeface="Liberation Sans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/>
                        <a:t>-</a:t>
                      </a:r>
                      <a:endParaRPr lang="ru-RU" sz="900" dirty="0">
                        <a:latin typeface="Liberation Sans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Liberation Sans Narrow"/>
                        </a:rPr>
                        <a:t>Да и (или) ином официальном сайте в сети «Интернет», </a:t>
                      </a:r>
                      <a:r>
                        <a:rPr lang="ru-RU" sz="800" b="0" i="0" u="none" strike="noStrike" baseline="0" dirty="0" smtClean="0">
                          <a:latin typeface="Arial" panose="020B0604020202020204" pitchFamily="34" charset="0"/>
                        </a:rPr>
                        <a:t>определяемом Правительством Российской Федерации</a:t>
                      </a:r>
                    </a:p>
                    <a:p>
                      <a:pPr algn="ctr"/>
                      <a:endParaRPr lang="ru-RU" sz="800" dirty="0" smtClean="0">
                        <a:latin typeface="Liberation Sans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>
                        <a:latin typeface="Liberation Sans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/>
                        <a:t>Да и (или) в случае невозможности размещения на официальном сайте  организации или ином официальном сайте в сети "Интернет", определяемом Правительством Российской Федерации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900" dirty="0">
                        <a:latin typeface="Liberation Sans Narrow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baseline="0" dirty="0" smtClean="0"/>
                        <a:t>На основании письменных запросов  заинтересованных лиц при условии возмещения ими расходов, связанных с предоставлением информации</a:t>
                      </a:r>
                      <a:endParaRPr lang="ru-RU" sz="900" dirty="0">
                        <a:latin typeface="Liberation Sans Narrow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object 2"/>
          <p:cNvSpPr>
            <a:spLocks noGrp="1"/>
          </p:cNvSpPr>
          <p:nvPr>
            <p:ph type="title"/>
          </p:nvPr>
        </p:nvSpPr>
        <p:spPr>
          <a:xfrm>
            <a:off x="213766" y="63105"/>
            <a:ext cx="8458200" cy="307777"/>
          </a:xfrm>
          <a:custGeom>
            <a:avLst/>
            <a:gdLst/>
            <a:ahLst/>
            <a:cxnLst/>
            <a:rect l="l" t="t" r="r" b="b"/>
            <a:pathLst>
              <a:path w="8136890" h="360045">
                <a:moveTo>
                  <a:pt x="7869937" y="0"/>
                </a:moveTo>
                <a:lnTo>
                  <a:pt x="0" y="0"/>
                </a:lnTo>
                <a:lnTo>
                  <a:pt x="0" y="360044"/>
                </a:lnTo>
                <a:lnTo>
                  <a:pt x="8136891" y="360044"/>
                </a:lnTo>
                <a:lnTo>
                  <a:pt x="7869937" y="0"/>
                </a:lnTo>
                <a:close/>
              </a:path>
            </a:pathLst>
          </a:custGeom>
          <a:solidFill>
            <a:srgbClr val="017D9B"/>
          </a:solidFill>
        </p:spPr>
        <p:txBody>
          <a:bodyPr wrap="square" lIns="0" tIns="0" rIns="0" bIns="0" rtlCol="0"/>
          <a:lstStyle/>
          <a:p>
            <a:r>
              <a:rPr lang="ru-RU" dirty="0" smtClean="0"/>
              <a:t>3. Способы раскрытия информации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479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object 2"/>
          <p:cNvSpPr>
            <a:spLocks noGrp="1"/>
          </p:cNvSpPr>
          <p:nvPr>
            <p:ph type="title"/>
          </p:nvPr>
        </p:nvSpPr>
        <p:spPr>
          <a:xfrm>
            <a:off x="213766" y="134493"/>
            <a:ext cx="8340725" cy="615553"/>
          </a:xfrm>
          <a:custGeom>
            <a:avLst/>
            <a:gdLst/>
            <a:ahLst/>
            <a:cxnLst/>
            <a:rect l="l" t="t" r="r" b="b"/>
            <a:pathLst>
              <a:path w="8136890" h="360045">
                <a:moveTo>
                  <a:pt x="7869937" y="0"/>
                </a:moveTo>
                <a:lnTo>
                  <a:pt x="0" y="0"/>
                </a:lnTo>
                <a:lnTo>
                  <a:pt x="0" y="360044"/>
                </a:lnTo>
                <a:lnTo>
                  <a:pt x="8136891" y="360044"/>
                </a:lnTo>
                <a:lnTo>
                  <a:pt x="7869937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r>
              <a:rPr lang="ru-RU" dirty="0" smtClean="0"/>
              <a:t>4. Формы и периодичность раскрытия информации организациями коммунального комплекса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" t="12517" r="2393" b="1109"/>
          <a:stretch/>
        </p:blipFill>
        <p:spPr>
          <a:xfrm>
            <a:off x="990600" y="794239"/>
            <a:ext cx="6400800" cy="434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36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>
            <a:spLocks noGrp="1"/>
          </p:cNvSpPr>
          <p:nvPr>
            <p:ph type="ctrTitle"/>
          </p:nvPr>
        </p:nvSpPr>
        <p:spPr>
          <a:xfrm>
            <a:off x="304800" y="133351"/>
            <a:ext cx="8305800" cy="615553"/>
          </a:xfrm>
          <a:custGeom>
            <a:avLst/>
            <a:gdLst/>
            <a:ahLst/>
            <a:cxnLst/>
            <a:rect l="l" t="t" r="r" b="b"/>
            <a:pathLst>
              <a:path w="8136890" h="360045">
                <a:moveTo>
                  <a:pt x="7869937" y="0"/>
                </a:moveTo>
                <a:lnTo>
                  <a:pt x="0" y="0"/>
                </a:lnTo>
                <a:lnTo>
                  <a:pt x="0" y="360044"/>
                </a:lnTo>
                <a:lnTo>
                  <a:pt x="8136891" y="360044"/>
                </a:lnTo>
                <a:lnTo>
                  <a:pt x="7869937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r>
              <a:rPr lang="ru-RU" dirty="0" smtClean="0"/>
              <a:t>4.1. Формы и периодичность раскрытия информации организациями коммунального комплекса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971550"/>
            <a:ext cx="27432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Информация о выводе объектов теплоснабжения из эксплуатации и основаниях ограничения, прекращения подачи тепловой энергии потребителям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5764" y="2109753"/>
            <a:ext cx="2743200" cy="2308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hlinkClick r:id="rId2"/>
              </a:rPr>
              <a:t>FAS.JKH.OPEN.INFO.LIMIT.WARM</a:t>
            </a:r>
            <a:endParaRPr lang="ru-RU" sz="900" dirty="0"/>
          </a:p>
        </p:txBody>
      </p:sp>
      <p:sp>
        <p:nvSpPr>
          <p:cNvPr id="10" name="TextBox 9"/>
          <p:cNvSpPr txBox="1"/>
          <p:nvPr/>
        </p:nvSpPr>
        <p:spPr>
          <a:xfrm>
            <a:off x="320150" y="2978730"/>
            <a:ext cx="274320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00" dirty="0" err="1" smtClean="0"/>
              <a:t>пп</a:t>
            </a:r>
            <a:r>
              <a:rPr lang="ru-RU" sz="900" dirty="0" smtClean="0"/>
              <a:t>. «е», «ж» п. 20 ПП РФ № 570</a:t>
            </a:r>
          </a:p>
          <a:p>
            <a:pPr algn="ctr"/>
            <a:r>
              <a:rPr lang="ru-RU" sz="900" dirty="0"/>
              <a:t>Ежеквартально, </a:t>
            </a:r>
            <a:br>
              <a:rPr lang="ru-RU" sz="900" dirty="0"/>
            </a:br>
            <a:r>
              <a:rPr lang="ru-RU" sz="900" dirty="0"/>
              <a:t>в течение 10 календарных дней </a:t>
            </a:r>
            <a:br>
              <a:rPr lang="ru-RU" sz="900" dirty="0"/>
            </a:br>
            <a:r>
              <a:rPr lang="ru-RU" sz="900" dirty="0"/>
              <a:t>по завершению </a:t>
            </a:r>
            <a:r>
              <a:rPr lang="ru-RU" sz="900" dirty="0" smtClean="0"/>
              <a:t>квартала (п. 12 (1) Стандартов)</a:t>
            </a:r>
            <a:endParaRPr lang="ru-RU" sz="900" dirty="0"/>
          </a:p>
        </p:txBody>
      </p:sp>
      <p:sp>
        <p:nvSpPr>
          <p:cNvPr id="11" name="TextBox 10"/>
          <p:cNvSpPr txBox="1"/>
          <p:nvPr/>
        </p:nvSpPr>
        <p:spPr>
          <a:xfrm>
            <a:off x="3581400" y="971549"/>
            <a:ext cx="22098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Информация об условиях, на которых осуществляется поставка товаров (оказание услуг) организациями сферы теплоснабжения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81400" y="2109753"/>
            <a:ext cx="2209800" cy="2308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hlinkClick r:id="rId3"/>
              </a:rPr>
              <a:t>FAS.JKH.OPEN.INFO.TERMS.WARM</a:t>
            </a:r>
            <a:endParaRPr lang="ru-RU" sz="900" dirty="0"/>
          </a:p>
        </p:txBody>
      </p:sp>
      <p:sp>
        <p:nvSpPr>
          <p:cNvPr id="13" name="TextBox 12"/>
          <p:cNvSpPr txBox="1"/>
          <p:nvPr/>
        </p:nvSpPr>
        <p:spPr>
          <a:xfrm>
            <a:off x="3581400" y="2978729"/>
            <a:ext cx="22098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00" dirty="0" err="1" smtClean="0"/>
              <a:t>пп</a:t>
            </a:r>
            <a:r>
              <a:rPr lang="ru-RU" sz="900" dirty="0" smtClean="0"/>
              <a:t>. 24 ПП РФ № 570</a:t>
            </a:r>
          </a:p>
          <a:p>
            <a:pPr algn="ctr"/>
            <a:r>
              <a:rPr lang="ru-RU" sz="900" dirty="0"/>
              <a:t>Ежегодно, </a:t>
            </a:r>
            <a:br>
              <a:rPr lang="ru-RU" sz="900" dirty="0"/>
            </a:br>
            <a:r>
              <a:rPr lang="ru-RU" sz="900" dirty="0"/>
              <a:t>до 1 марта текущего </a:t>
            </a:r>
            <a:r>
              <a:rPr lang="ru-RU" sz="900" dirty="0" smtClean="0"/>
              <a:t>года (п. 12 (1) Стандартов)</a:t>
            </a:r>
            <a:endParaRPr lang="ru-RU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6477000" y="971550"/>
            <a:ext cx="21336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Информация об инвестиционных программах регулируемой организации в области обращения с твердыми коммунальными отходами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77000" y="2109752"/>
            <a:ext cx="2133600" cy="2308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hlinkClick r:id="rId4"/>
              </a:rPr>
              <a:t>FAS.JKH.OPEN.INFO.INVEST.TKO</a:t>
            </a:r>
            <a:endParaRPr lang="ru-RU" sz="900" dirty="0"/>
          </a:p>
        </p:txBody>
      </p:sp>
      <p:sp>
        <p:nvSpPr>
          <p:cNvPr id="16" name="TextBox 15"/>
          <p:cNvSpPr txBox="1"/>
          <p:nvPr/>
        </p:nvSpPr>
        <p:spPr>
          <a:xfrm>
            <a:off x="6477000" y="2978729"/>
            <a:ext cx="21336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00" dirty="0" err="1" smtClean="0"/>
              <a:t>пп</a:t>
            </a:r>
            <a:r>
              <a:rPr lang="ru-RU" sz="900" dirty="0" smtClean="0"/>
              <a:t>. 23 ПП РФ № 564</a:t>
            </a:r>
          </a:p>
          <a:p>
            <a:pPr algn="ctr"/>
            <a:r>
              <a:rPr lang="ru-RU" sz="900" dirty="0" smtClean="0"/>
              <a:t>Не </a:t>
            </a:r>
            <a:r>
              <a:rPr lang="ru-RU" sz="900" dirty="0"/>
              <a:t>позднее 30 календарных дней со дня утверждения инвестиционной </a:t>
            </a:r>
            <a:r>
              <a:rPr lang="ru-RU" sz="900" dirty="0" smtClean="0"/>
              <a:t>программы</a:t>
            </a:r>
            <a:endParaRPr lang="ru-RU" sz="900" dirty="0"/>
          </a:p>
        </p:txBody>
      </p:sp>
      <p:cxnSp>
        <p:nvCxnSpPr>
          <p:cNvPr id="18" name="Прямая со стрелкой 17"/>
          <p:cNvCxnSpPr>
            <a:stCxn id="8" idx="2"/>
            <a:endCxn id="9" idx="0"/>
          </p:cNvCxnSpPr>
          <p:nvPr/>
        </p:nvCxnSpPr>
        <p:spPr>
          <a:xfrm>
            <a:off x="1676400" y="1617881"/>
            <a:ext cx="10964" cy="491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9" idx="2"/>
            <a:endCxn id="10" idx="0"/>
          </p:cNvCxnSpPr>
          <p:nvPr/>
        </p:nvCxnSpPr>
        <p:spPr>
          <a:xfrm>
            <a:off x="1687364" y="2340585"/>
            <a:ext cx="4386" cy="638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1" idx="2"/>
            <a:endCxn id="12" idx="0"/>
          </p:cNvCxnSpPr>
          <p:nvPr/>
        </p:nvCxnSpPr>
        <p:spPr>
          <a:xfrm>
            <a:off x="4686300" y="1617880"/>
            <a:ext cx="0" cy="4918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2" idx="2"/>
            <a:endCxn id="13" idx="0"/>
          </p:cNvCxnSpPr>
          <p:nvPr/>
        </p:nvCxnSpPr>
        <p:spPr>
          <a:xfrm>
            <a:off x="4686300" y="2340585"/>
            <a:ext cx="0" cy="638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4" idx="2"/>
            <a:endCxn id="15" idx="0"/>
          </p:cNvCxnSpPr>
          <p:nvPr/>
        </p:nvCxnSpPr>
        <p:spPr>
          <a:xfrm>
            <a:off x="7543800" y="1617881"/>
            <a:ext cx="0" cy="4918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5" idx="2"/>
            <a:endCxn id="16" idx="0"/>
          </p:cNvCxnSpPr>
          <p:nvPr/>
        </p:nvCxnSpPr>
        <p:spPr>
          <a:xfrm>
            <a:off x="7543800" y="2340584"/>
            <a:ext cx="0" cy="638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845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09550"/>
            <a:ext cx="8340725" cy="384721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500" dirty="0" smtClean="0"/>
              <a:t>5. Это важно!</a:t>
            </a:r>
            <a:endParaRPr lang="ru-RU" sz="25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0999" y="742950"/>
            <a:ext cx="8340725" cy="4175852"/>
          </a:xfrm>
        </p:spPr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sz="2500" dirty="0" smtClean="0"/>
              <a:t>Регулируемые </a:t>
            </a:r>
            <a:r>
              <a:rPr lang="ru-RU" sz="2500" dirty="0"/>
              <a:t>организации не позднее дня, следующего за днем размещения информации в информационно-аналитической системе, уведомляют </a:t>
            </a:r>
            <a:r>
              <a:rPr lang="ru-RU" sz="2500" dirty="0" smtClean="0"/>
              <a:t>Региональную службу по тарифам Камчатского края о </a:t>
            </a:r>
            <a:r>
              <a:rPr lang="ru-RU" sz="2500" dirty="0"/>
              <a:t>размещении </a:t>
            </a:r>
            <a:r>
              <a:rPr lang="ru-RU" sz="2500" dirty="0" smtClean="0"/>
              <a:t>Стандартов раскрытия информации </a:t>
            </a:r>
            <a:r>
              <a:rPr lang="ru-RU" sz="2500" dirty="0"/>
              <a:t>в информационно-аналитической </a:t>
            </a:r>
            <a:r>
              <a:rPr lang="ru-RU" sz="2500" dirty="0" smtClean="0"/>
              <a:t>системе</a:t>
            </a:r>
          </a:p>
          <a:p>
            <a:pPr algn="ctr"/>
            <a:r>
              <a:rPr lang="ru-RU" dirty="0" smtClean="0"/>
              <a:t>(</a:t>
            </a:r>
            <a:r>
              <a:rPr lang="ru-RU" dirty="0"/>
              <a:t>п. 10 </a:t>
            </a:r>
            <a:r>
              <a:rPr lang="ru-RU" dirty="0" smtClean="0"/>
              <a:t>Постановление Правительства РФ от 17.01.2013 </a:t>
            </a:r>
            <a:r>
              <a:rPr lang="ru-RU" dirty="0"/>
              <a:t>№ </a:t>
            </a:r>
            <a:r>
              <a:rPr lang="ru-RU" dirty="0" smtClean="0"/>
              <a:t>6;</a:t>
            </a:r>
          </a:p>
          <a:p>
            <a:pPr algn="ctr"/>
            <a:r>
              <a:rPr lang="ru-RU" dirty="0" smtClean="0"/>
              <a:t>п. 11 </a:t>
            </a:r>
            <a:r>
              <a:rPr lang="ru-RU" dirty="0"/>
              <a:t>Постановление Правительства РФ от </a:t>
            </a:r>
            <a:r>
              <a:rPr lang="ru-RU" dirty="0" smtClean="0"/>
              <a:t>05.07.2013 </a:t>
            </a:r>
            <a:r>
              <a:rPr lang="ru-RU" dirty="0"/>
              <a:t>№ </a:t>
            </a:r>
            <a:r>
              <a:rPr lang="ru-RU" dirty="0" smtClean="0"/>
              <a:t>570;</a:t>
            </a:r>
          </a:p>
          <a:p>
            <a:pPr algn="ctr"/>
            <a:r>
              <a:rPr lang="ru-RU" dirty="0" smtClean="0"/>
              <a:t>п. </a:t>
            </a:r>
            <a:r>
              <a:rPr lang="ru-RU" dirty="0"/>
              <a:t>8 Постановление Правительства РФ от </a:t>
            </a:r>
            <a:r>
              <a:rPr lang="ru-RU" dirty="0" smtClean="0"/>
              <a:t>21.06.20163 № 564 )</a:t>
            </a:r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6601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766" y="134493"/>
            <a:ext cx="8340725" cy="615553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6. Раскрытие информации организациями в сфере электроэнергетики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600" y="1123950"/>
            <a:ext cx="2133600" cy="1143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10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Ежегодно, не позднее 1 апреля (</a:t>
            </a:r>
            <a:r>
              <a:rPr lang="ru-RU" sz="1000" b="1" dirty="0" err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10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«а» п. 12) </a:t>
            </a:r>
            <a:endParaRPr lang="ru-RU" sz="1000" b="1" dirty="0" smtClean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1000" b="1" dirty="0" smtClean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0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при наличии </a:t>
            </a:r>
            <a:r>
              <a:rPr lang="ru-RU" sz="1000" b="1" dirty="0" smtClean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ИПР</a:t>
            </a:r>
          </a:p>
          <a:p>
            <a:pPr algn="ctr">
              <a:lnSpc>
                <a:spcPct val="115000"/>
              </a:lnSpc>
            </a:pP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9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(на официальном сайте в сети </a:t>
            </a:r>
            <a:r>
              <a:rPr lang="ru-RU" sz="900" dirty="0" smtClean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«Интернет» </a:t>
            </a:r>
            <a:r>
              <a:rPr lang="ru-RU" sz="9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9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https://invest.gosuslugi.ru</a:t>
            </a:r>
            <a:r>
              <a:rPr lang="ru-RU" sz="9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900" dirty="0" smtClean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63761" y="1116412"/>
            <a:ext cx="2476500" cy="20649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10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Ежегодно, за 10 дней до представления в регулирующий орган предложения об установлении цен (тарифов) </a:t>
            </a:r>
            <a:endParaRPr lang="ru-RU" sz="1000" b="1" dirty="0" smtClean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1000" b="1" dirty="0" smtClean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000" b="1" dirty="0" err="1" smtClean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1000" b="1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«г» п. </a:t>
            </a:r>
            <a:r>
              <a:rPr lang="ru-RU" sz="1000" b="1" dirty="0" smtClean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12)</a:t>
            </a:r>
          </a:p>
          <a:p>
            <a:pPr algn="ctr">
              <a:lnSpc>
                <a:spcPct val="115000"/>
              </a:lnSpc>
            </a:pP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9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(на официальных сайтах регулируемых организаций или ином официальном сайте в сети </a:t>
            </a:r>
            <a:r>
              <a:rPr lang="ru-RU" sz="900" dirty="0" smtClean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«Интернет», </a:t>
            </a:r>
            <a:r>
              <a:rPr lang="ru-RU" sz="900" dirty="0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 (или) в периодическом печатном издании, в котором публикуются нормативные правовые акты органа исполнительной власти в области регулирования тарифов)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67400" y="1123950"/>
            <a:ext cx="2276475" cy="1752600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ru-RU" sz="1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Ежегодно, не позднее 1 июня </a:t>
            </a:r>
            <a:endParaRPr lang="ru-RU" sz="1000" b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10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0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1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«а» п. 12) </a:t>
            </a:r>
            <a:endParaRPr lang="ru-RU" sz="1000" b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10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случае отсутствия </a:t>
            </a:r>
            <a:r>
              <a:rPr lang="ru-RU" sz="10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ИПР</a:t>
            </a:r>
          </a:p>
          <a:p>
            <a:pPr algn="ctr">
              <a:lnSpc>
                <a:spcPct val="115000"/>
              </a:lnSpc>
            </a:pP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9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(в электронных средствах массовой информации, на официальных сайтах субъектов рынков электрической энергии или ином официальном сайте в сети </a:t>
            </a:r>
            <a:r>
              <a:rPr lang="ru-RU" sz="9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«Интернет», </a:t>
            </a:r>
            <a:r>
              <a:rPr lang="ru-RU" sz="9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(или) в официальном печатном издании</a:t>
            </a:r>
            <a:r>
              <a:rPr lang="ru-RU" sz="9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Текст 9"/>
          <p:cNvSpPr>
            <a:spLocks noGrp="1"/>
          </p:cNvSpPr>
          <p:nvPr>
            <p:ph type="body" idx="1"/>
          </p:nvPr>
        </p:nvSpPr>
        <p:spPr>
          <a:xfrm>
            <a:off x="284709" y="4101972"/>
            <a:ext cx="8249691" cy="461665"/>
          </a:xfrm>
        </p:spPr>
        <p:txBody>
          <a:bodyPr/>
          <a:lstStyle/>
          <a:p>
            <a:pPr algn="ctr"/>
            <a:r>
              <a:rPr lang="ru-RU" sz="1000" b="1" i="1" dirty="0" smtClean="0">
                <a:solidFill>
                  <a:schemeClr val="accent2">
                    <a:lumMod val="50000"/>
                  </a:schemeClr>
                </a:solidFill>
              </a:rPr>
              <a:t>В обязательном порядке в срок, не превышающий 10 дней со дня опубликования отчетной информации либо изменений к ней, в РСТ Камчатского края направляют уведомление о месте ее опубликования в формате вышеуказанных шаблонов, либо на бумажном носителе</a:t>
            </a:r>
            <a:endParaRPr lang="ru-RU" sz="10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127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27542" y="131049"/>
            <a:ext cx="8340725" cy="622045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6.1. Раскрытие информации сетевыми организациями в сфере электроэнергетики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267775" y="4380761"/>
            <a:ext cx="8249691" cy="276999"/>
          </a:xfrm>
        </p:spPr>
        <p:txBody>
          <a:bodyPr/>
          <a:lstStyle/>
          <a:p>
            <a:pPr algn="ctr"/>
            <a:r>
              <a:rPr lang="ru-RU" sz="900" b="1" i="1" dirty="0" smtClean="0">
                <a:solidFill>
                  <a:schemeClr val="accent2">
                    <a:lumMod val="50000"/>
                  </a:schemeClr>
                </a:solidFill>
              </a:rPr>
              <a:t>В обязательном порядке в срок, не превышающий 10 дней со дня опубликования отчетной информации либо изменений к ней, в РСТ Камчатского края направляют уведомление о месте ее опубликования в формате вышеуказанных шаблонов, либо на бумажном носителе</a:t>
            </a:r>
            <a:endParaRPr lang="ru-RU" sz="9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9000" y="840190"/>
            <a:ext cx="1676400" cy="893359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9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Ежегодно, до 1 марта </a:t>
            </a:r>
            <a:endParaRPr lang="ru-RU" sz="900" b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9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9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«а», абз.1-5 </a:t>
            </a:r>
            <a:r>
              <a:rPr lang="ru-RU" sz="9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9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«г», </a:t>
            </a:r>
            <a:r>
              <a:rPr lang="ru-RU" sz="9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9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«з», абз.2 </a:t>
            </a:r>
            <a:r>
              <a:rPr lang="ru-RU" sz="9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9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ru-RU" sz="9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о» п</a:t>
            </a:r>
            <a:r>
              <a:rPr lang="ru-RU" sz="9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19</a:t>
            </a:r>
            <a:r>
              <a:rPr lang="ru-RU" sz="9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ru-RU" sz="8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официальном сайте сетевой организации или ином официальном сайте в сети </a:t>
            </a:r>
            <a:r>
              <a:rPr lang="ru-RU" sz="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«Интернет»)</a:t>
            </a:r>
            <a:endParaRPr lang="ru-RU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22120" y="855265"/>
            <a:ext cx="1654968" cy="810952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9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Ежеквартально </a:t>
            </a:r>
            <a:endParaRPr lang="ru-RU" sz="900" b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9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абз.6-8 </a:t>
            </a:r>
            <a:r>
              <a:rPr lang="ru-RU" sz="9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9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«г», </a:t>
            </a:r>
            <a:r>
              <a:rPr lang="ru-RU" sz="9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9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«е» п. 19)</a:t>
            </a:r>
            <a:endParaRPr lang="ru-RU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(на официальном сайте сетевой организации или ином официальном сайте в сети </a:t>
            </a:r>
            <a:r>
              <a:rPr lang="ru-RU" sz="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«Интернет»)</a:t>
            </a:r>
            <a:endParaRPr lang="ru-RU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86206" y="1824176"/>
            <a:ext cx="1562782" cy="977011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9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мере обновления, но не реже одного раза в месяц </a:t>
            </a:r>
            <a:endParaRPr lang="ru-RU" sz="900" b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9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абз.9 </a:t>
            </a:r>
            <a:r>
              <a:rPr lang="ru-RU" sz="9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9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«г», </a:t>
            </a:r>
            <a:r>
              <a:rPr lang="ru-RU" sz="9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9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«т» п. 19</a:t>
            </a:r>
            <a:r>
              <a:rPr lang="ru-RU" sz="9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ru-RU" sz="8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официальном сайте сетевой организации или ином официальном сайте в сети </a:t>
            </a:r>
            <a:r>
              <a:rPr lang="ru-RU" sz="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«Интернет</a:t>
            </a:r>
            <a:r>
              <a:rPr lang="ru-RU" sz="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»)</a:t>
            </a:r>
            <a:endParaRPr lang="ru-RU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03046" y="1819844"/>
            <a:ext cx="1259211" cy="1073718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9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Предоставление по письменному запросу </a:t>
            </a:r>
            <a:endParaRPr lang="ru-RU" sz="900" b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9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9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«д», </a:t>
            </a:r>
            <a:r>
              <a:rPr lang="ru-RU" sz="9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9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«з», </a:t>
            </a:r>
            <a:r>
              <a:rPr lang="ru-RU" sz="9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9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«р» п. 19</a:t>
            </a:r>
            <a:r>
              <a:rPr lang="ru-RU" sz="9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ru-RU" sz="8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течение 7 дней с момента поступления запроса</a:t>
            </a:r>
            <a:r>
              <a:rPr lang="ru-RU" sz="8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3767" y="855265"/>
            <a:ext cx="1310233" cy="748411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9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Ежемесячно </a:t>
            </a:r>
            <a:endParaRPr lang="ru-RU" sz="900" b="1" dirty="0" smtClean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9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9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«д» п. 19</a:t>
            </a:r>
            <a:r>
              <a:rPr lang="ru-RU" sz="9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ru-RU" sz="8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официальном сайте сетевой организации или ином официальном сайте в сети </a:t>
            </a:r>
            <a:r>
              <a:rPr lang="ru-RU" sz="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8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Интернет»)</a:t>
            </a:r>
            <a:endParaRPr lang="ru-RU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593202" y="844880"/>
            <a:ext cx="1924265" cy="888669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9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Ежегодно, до 1 </a:t>
            </a:r>
            <a:r>
              <a:rPr lang="ru-RU" sz="9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апреля </a:t>
            </a:r>
          </a:p>
          <a:p>
            <a:pPr algn="ctr"/>
            <a:r>
              <a:rPr lang="ru-RU" sz="9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9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9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9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«б» п</a:t>
            </a:r>
            <a:r>
              <a:rPr lang="ru-RU" sz="9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9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12)</a:t>
            </a:r>
          </a:p>
          <a:p>
            <a:pPr algn="ctr"/>
            <a:r>
              <a:rPr lang="ru-RU" sz="8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официальном сайте сетевой организации или ином официальном сайте в сети </a:t>
            </a:r>
            <a:r>
              <a:rPr lang="ru-RU" sz="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«Интернет» и (или) в печатных средствах массовой информации)</a:t>
            </a:r>
            <a:endParaRPr lang="ru-RU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049697" y="1823949"/>
            <a:ext cx="1252640" cy="977464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9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раза в год в конце каждого полугодия текущего года</a:t>
            </a:r>
          </a:p>
          <a:p>
            <a:pPr algn="ctr"/>
            <a:r>
              <a:rPr lang="ru-RU" sz="9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9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9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9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«ж» п</a:t>
            </a:r>
            <a:r>
              <a:rPr lang="ru-RU" sz="9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9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19)</a:t>
            </a:r>
          </a:p>
          <a:p>
            <a:pPr algn="ctr"/>
            <a:r>
              <a:rPr lang="ru-RU" sz="8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(субъектам оперативно-диспетчерского управления</a:t>
            </a:r>
            <a:r>
              <a:rPr lang="ru-RU" sz="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81600" y="840190"/>
            <a:ext cx="1268234" cy="893359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9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позднее </a:t>
            </a:r>
            <a:r>
              <a:rPr lang="ru-RU" sz="9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ru-RU" sz="9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апреля </a:t>
            </a:r>
          </a:p>
          <a:p>
            <a:pPr algn="ctr"/>
            <a:r>
              <a:rPr lang="ru-RU" sz="9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9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9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9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«с» п</a:t>
            </a:r>
            <a:r>
              <a:rPr lang="ru-RU" sz="9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9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19)</a:t>
            </a:r>
          </a:p>
          <a:p>
            <a:pPr algn="ctr"/>
            <a:r>
              <a:rPr lang="ru-RU" sz="8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официальном сайте сетевой организации или ином официальном сайте в сети </a:t>
            </a:r>
            <a:r>
              <a:rPr lang="ru-RU" sz="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«Интернет</a:t>
            </a:r>
            <a:r>
              <a:rPr lang="ru-RU" sz="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»)</a:t>
            </a:r>
            <a:endParaRPr lang="ru-RU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91071" y="1826488"/>
            <a:ext cx="1726395" cy="1386349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9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течение 5 дней со дня </a:t>
            </a:r>
            <a:r>
              <a:rPr lang="ru-RU" sz="9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поступления в сетевую организацию решения регулирующего органа об установлении тарифов</a:t>
            </a:r>
          </a:p>
          <a:p>
            <a:pPr algn="ctr"/>
            <a:r>
              <a:rPr lang="ru-RU" sz="9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9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9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9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«б» п</a:t>
            </a:r>
            <a:r>
              <a:rPr lang="ru-RU" sz="9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9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19)</a:t>
            </a:r>
          </a:p>
          <a:p>
            <a:pPr algn="ctr"/>
            <a:r>
              <a:rPr lang="ru-RU" sz="8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официальном сайте сетевой организации или ином официальном сайте в сети </a:t>
            </a:r>
            <a:r>
              <a:rPr lang="ru-RU" sz="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«Интернет</a:t>
            </a:r>
            <a:r>
              <a:rPr lang="ru-RU" sz="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»)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7542" y="1819844"/>
            <a:ext cx="2069053" cy="1225531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9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sz="9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дней до представления в регулирующий орган сведений </a:t>
            </a:r>
            <a:r>
              <a:rPr lang="ru-RU" sz="9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 расходах за технологическое присоединение (план)</a:t>
            </a:r>
            <a:endParaRPr lang="ru-RU" sz="9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9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9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9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«в» п</a:t>
            </a:r>
            <a:r>
              <a:rPr lang="ru-RU" sz="9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9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19)</a:t>
            </a:r>
          </a:p>
          <a:p>
            <a:pPr algn="ctr"/>
            <a:r>
              <a:rPr lang="ru-RU" sz="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(на официальном сайте территориальной сетевой организации или ином официальном сайте в сети </a:t>
            </a:r>
            <a:r>
              <a:rPr lang="ru-RU" sz="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Интернет», и (или) в периодическом печатном </a:t>
            </a:r>
            <a:r>
              <a:rPr lang="ru-RU" sz="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издании)</a:t>
            </a:r>
            <a:endParaRPr lang="ru-RU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59867" y="3364195"/>
            <a:ext cx="3640666" cy="730557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9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жеквартально</a:t>
            </a:r>
            <a:r>
              <a:rPr lang="ru-RU" sz="9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не позднее чем через 45 дней после окончания отчетного квартала, а также ежегодно, до 1 апреля</a:t>
            </a:r>
          </a:p>
          <a:p>
            <a:pPr algn="ctr"/>
            <a:r>
              <a:rPr lang="ru-RU" sz="9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9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9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9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«н» п</a:t>
            </a:r>
            <a:r>
              <a:rPr lang="ru-RU" sz="9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9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19)</a:t>
            </a:r>
          </a:p>
          <a:p>
            <a:pPr algn="ctr"/>
            <a:r>
              <a:rPr lang="ru-RU" sz="8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официальном сайте </a:t>
            </a:r>
            <a:r>
              <a:rPr lang="ru-RU" sz="800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сети </a:t>
            </a:r>
            <a:r>
              <a:rPr lang="ru-RU" sz="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«Интернет» </a:t>
            </a:r>
            <a:r>
              <a:rPr lang="ru-RU" sz="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invest.gosuslugi.ru</a:t>
            </a:r>
            <a:r>
              <a:rPr lang="ru-RU" sz="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с </a:t>
            </a:r>
            <a:r>
              <a:rPr lang="ru-RU" sz="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использованием усиленной квалифицированной электронной </a:t>
            </a:r>
            <a:r>
              <a:rPr lang="ru-RU" sz="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подписи)</a:t>
            </a:r>
            <a:endParaRPr lang="ru-RU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449604" y="2997761"/>
            <a:ext cx="4143598" cy="212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В части инвестиционных программ</a:t>
            </a:r>
            <a:endParaRPr lang="ru-RU" sz="1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27542" y="3364195"/>
            <a:ext cx="4496858" cy="899013"/>
          </a:xfrm>
          <a:prstGeom prst="rect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900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Ежегодно</a:t>
            </a:r>
            <a:r>
              <a:rPr lang="ru-RU" sz="9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до 1 марта</a:t>
            </a:r>
          </a:p>
          <a:p>
            <a:pPr algn="ctr"/>
            <a:r>
              <a:rPr lang="ru-RU" sz="9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9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пп</a:t>
            </a:r>
            <a:r>
              <a:rPr lang="ru-RU" sz="9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9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«м» п</a:t>
            </a:r>
            <a:r>
              <a:rPr lang="ru-RU" sz="9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9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19)</a:t>
            </a:r>
          </a:p>
          <a:p>
            <a:pPr lvl="0" algn="ctr"/>
            <a:r>
              <a:rPr lang="ru-RU" sz="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(на официальном сайте в сети «Интернет» (https://invest.gosuslugi.ru) с использованием усиленной квалифицированной электронной подписи)</a:t>
            </a:r>
          </a:p>
          <a:p>
            <a:pPr lvl="0" algn="ctr"/>
            <a:r>
              <a:rPr lang="ru-RU" sz="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 раскрывается в форме электронных документов в соответствии с формами, правилами заполнения указанных форм и требованиями к их форматам раскрытия, утвержденными Минэнерго России</a:t>
            </a:r>
            <a:endParaRPr lang="ru-RU" sz="8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3581399" y="3209936"/>
            <a:ext cx="468297" cy="1542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5403046" y="3209936"/>
            <a:ext cx="412671" cy="1542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312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8585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2513</TotalTime>
  <Words>2215</Words>
  <Application>Microsoft Office PowerPoint</Application>
  <PresentationFormat>Экран (16:9)</PresentationFormat>
  <Paragraphs>234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Liberation Sans Narrow</vt:lpstr>
      <vt:lpstr>Tahoma</vt:lpstr>
      <vt:lpstr>Times New Roman</vt:lpstr>
      <vt:lpstr>Wingdings</vt:lpstr>
      <vt:lpstr>Office Theme</vt:lpstr>
      <vt:lpstr>Презентация PowerPoint</vt:lpstr>
      <vt:lpstr>1. Нормативная база</vt:lpstr>
      <vt:lpstr> 2. Порядок раскрытия информации</vt:lpstr>
      <vt:lpstr>3. Способы раскрытия информации</vt:lpstr>
      <vt:lpstr>4. Формы и периодичность раскрытия информации организациями коммунального комплекса</vt:lpstr>
      <vt:lpstr>4.1. Формы и периодичность раскрытия информации организациями коммунального комплекса</vt:lpstr>
      <vt:lpstr>5. Это важно!</vt:lpstr>
      <vt:lpstr>6. Раскрытие информации организациями в сфере электроэнергетики</vt:lpstr>
      <vt:lpstr>6.1. Раскрытие информации сетевыми организациями в сфере электроэнергетики</vt:lpstr>
      <vt:lpstr>Презентация PowerPoint</vt:lpstr>
      <vt:lpstr>Презентация PowerPoint</vt:lpstr>
      <vt:lpstr>6.4. Раскрытие информации гарантирующими поставщиками, энергоснабжающими и энергосбытовыми организациями</vt:lpstr>
      <vt:lpstr>8. Основные нарушения стандартов раскрытия информации ресурсоснабжающими организациями</vt:lpstr>
      <vt:lpstr>9. Ответственность за нарушения стандартов раскрытия информации </vt:lpstr>
      <vt:lpstr>10. Основные причины нарушений в сфере стандартов  раскрытия информации и мероприятия по их устранению</vt:lpstr>
      <vt:lpstr>11. Координационная работа </vt:lpstr>
      <vt:lpstr>12. Техническая поддержка ФГИС ЕИАС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Лебедева Ксения Юрьевна</cp:lastModifiedBy>
  <cp:revision>192</cp:revision>
  <cp:lastPrinted>2019-10-02T01:00:45Z</cp:lastPrinted>
  <dcterms:created xsi:type="dcterms:W3CDTF">2019-03-18T08:10:10Z</dcterms:created>
  <dcterms:modified xsi:type="dcterms:W3CDTF">2019-10-06T21:38:36Z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2019-03-04T00:00:00Z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2019-03-18T00:00:00Z</vt:filetime>
  </property>
</Properties>
</file>