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5" r:id="rId3"/>
    <p:sldId id="286" r:id="rId4"/>
    <p:sldId id="287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6" autoAdjust="0"/>
    <p:restoredTop sz="83953" autoAdjust="0"/>
  </p:normalViewPr>
  <p:slideViewPr>
    <p:cSldViewPr snapToGrid="0">
      <p:cViewPr varScale="1">
        <p:scale>
          <a:sx n="57" d="100"/>
          <a:sy n="57" d="100"/>
        </p:scale>
        <p:origin x="72" y="9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3937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6412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0490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04.10.2024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0283569"/>
              </p:ext>
            </p:extLst>
          </p:nvPr>
        </p:nvGraphicFramePr>
        <p:xfrm>
          <a:off x="83420" y="583660"/>
          <a:ext cx="11978878" cy="61770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652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8374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8521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65761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0739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1868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9066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61091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937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856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910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80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829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88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0624" y="-19456"/>
            <a:ext cx="10627469" cy="700391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</a:t>
            </a:r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ДФО за декабрь 2023 года и текущий период 2024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0138508"/>
              </p:ext>
            </p:extLst>
          </p:nvPr>
        </p:nvGraphicFramePr>
        <p:xfrm>
          <a:off x="136186" y="680935"/>
          <a:ext cx="11887201" cy="607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231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1079770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888089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833707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829957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823745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875490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86576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817123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817124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846306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57591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614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(Якутия)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край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область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обл.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АО</a:t>
                      </a:r>
                    </a:p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45423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автомобильный</a:t>
                      </a:r>
                      <a:r>
                        <a:rPr lang="ru-RU" sz="1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4388875"/>
                  </a:ext>
                </a:extLst>
              </a:tr>
              <a:tr h="43598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233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6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371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80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491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386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75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714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608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12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03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4015" y="126319"/>
            <a:ext cx="11800462" cy="43788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(тарифы) на нефтепродукты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2000" dirty="0"/>
          </a:p>
        </p:txBody>
      </p:sp>
      <p:graphicFrame>
        <p:nvGraphicFramePr>
          <p:cNvPr id="20" name="Объект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37449"/>
              </p:ext>
            </p:extLst>
          </p:nvPr>
        </p:nvGraphicFramePr>
        <p:xfrm>
          <a:off x="120785" y="636971"/>
          <a:ext cx="11980424" cy="6201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006">
                  <a:extLst>
                    <a:ext uri="{9D8B030D-6E8A-4147-A177-3AD203B41FA5}">
                      <a16:colId xmlns:a16="http://schemas.microsoft.com/office/drawing/2014/main" val="2757781639"/>
                    </a:ext>
                  </a:extLst>
                </a:gridCol>
                <a:gridCol w="1071664">
                  <a:extLst>
                    <a:ext uri="{9D8B030D-6E8A-4147-A177-3AD203B41FA5}">
                      <a16:colId xmlns:a16="http://schemas.microsoft.com/office/drawing/2014/main" val="3805768029"/>
                    </a:ext>
                  </a:extLst>
                </a:gridCol>
                <a:gridCol w="933856">
                  <a:extLst>
                    <a:ext uri="{9D8B030D-6E8A-4147-A177-3AD203B41FA5}">
                      <a16:colId xmlns:a16="http://schemas.microsoft.com/office/drawing/2014/main" val="2080095685"/>
                    </a:ext>
                  </a:extLst>
                </a:gridCol>
                <a:gridCol w="972766">
                  <a:extLst>
                    <a:ext uri="{9D8B030D-6E8A-4147-A177-3AD203B41FA5}">
                      <a16:colId xmlns:a16="http://schemas.microsoft.com/office/drawing/2014/main" val="3843726452"/>
                    </a:ext>
                  </a:extLst>
                </a:gridCol>
                <a:gridCol w="904672">
                  <a:extLst>
                    <a:ext uri="{9D8B030D-6E8A-4147-A177-3AD203B41FA5}">
                      <a16:colId xmlns:a16="http://schemas.microsoft.com/office/drawing/2014/main" val="2467812455"/>
                    </a:ext>
                  </a:extLst>
                </a:gridCol>
                <a:gridCol w="856034">
                  <a:extLst>
                    <a:ext uri="{9D8B030D-6E8A-4147-A177-3AD203B41FA5}">
                      <a16:colId xmlns:a16="http://schemas.microsoft.com/office/drawing/2014/main" val="555537300"/>
                    </a:ext>
                  </a:extLst>
                </a:gridCol>
                <a:gridCol w="875489">
                  <a:extLst>
                    <a:ext uri="{9D8B030D-6E8A-4147-A177-3AD203B41FA5}">
                      <a16:colId xmlns:a16="http://schemas.microsoft.com/office/drawing/2014/main" val="3508563604"/>
                    </a:ext>
                  </a:extLst>
                </a:gridCol>
                <a:gridCol w="894945">
                  <a:extLst>
                    <a:ext uri="{9D8B030D-6E8A-4147-A177-3AD203B41FA5}">
                      <a16:colId xmlns:a16="http://schemas.microsoft.com/office/drawing/2014/main" val="3224298470"/>
                    </a:ext>
                  </a:extLst>
                </a:gridCol>
                <a:gridCol w="826851">
                  <a:extLst>
                    <a:ext uri="{9D8B030D-6E8A-4147-A177-3AD203B41FA5}">
                      <a16:colId xmlns:a16="http://schemas.microsoft.com/office/drawing/2014/main" val="509935238"/>
                    </a:ext>
                  </a:extLst>
                </a:gridCol>
                <a:gridCol w="778213">
                  <a:extLst>
                    <a:ext uri="{9D8B030D-6E8A-4147-A177-3AD203B41FA5}">
                      <a16:colId xmlns:a16="http://schemas.microsoft.com/office/drawing/2014/main" val="2275320693"/>
                    </a:ext>
                  </a:extLst>
                </a:gridCol>
                <a:gridCol w="836579">
                  <a:extLst>
                    <a:ext uri="{9D8B030D-6E8A-4147-A177-3AD203B41FA5}">
                      <a16:colId xmlns:a16="http://schemas.microsoft.com/office/drawing/2014/main" val="1350417571"/>
                    </a:ext>
                  </a:extLst>
                </a:gridCol>
                <a:gridCol w="807395">
                  <a:extLst>
                    <a:ext uri="{9D8B030D-6E8A-4147-A177-3AD203B41FA5}">
                      <a16:colId xmlns:a16="http://schemas.microsoft.com/office/drawing/2014/main" val="2746112127"/>
                    </a:ext>
                  </a:extLst>
                </a:gridCol>
                <a:gridCol w="1108954">
                  <a:extLst>
                    <a:ext uri="{9D8B030D-6E8A-4147-A177-3AD203B41FA5}">
                      <a16:colId xmlns:a16="http://schemas.microsoft.com/office/drawing/2014/main" val="4252533460"/>
                    </a:ext>
                  </a:extLst>
                </a:gridCol>
              </a:tblGrid>
              <a:tr h="63735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05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Нефтепродукт/субъект8188</a:t>
                      </a:r>
                      <a:endParaRPr lang="ru-RU" sz="10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 (Якутия)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2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0505814"/>
                  </a:ext>
                </a:extLst>
              </a:tr>
              <a:tr h="357196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2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7598389"/>
                  </a:ext>
                </a:extLst>
              </a:tr>
              <a:tr h="4474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28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65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073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14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92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109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30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47471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ru-RU" sz="1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747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17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325219"/>
              </p:ext>
            </p:extLst>
          </p:nvPr>
        </p:nvGraphicFramePr>
        <p:xfrm>
          <a:off x="447471" y="1001949"/>
          <a:ext cx="11420274" cy="4263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265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27542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28719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16191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691948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1935804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1935805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21958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цена поставщика, имеющего наибольшую долю рынка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нефтетрейдеры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6968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4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3413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3,103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0,563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1,153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0,210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"Зимнее"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3707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"Летнее"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4,500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5,472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0,475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,52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8" y="59615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</a:t>
            </a:r>
          </a:p>
          <a:p>
            <a:pPr algn="ctr"/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04.10.2024</a:t>
            </a:r>
            <a:r>
              <a:rPr lang="ru-RU" sz="20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данным АО «ННК-</a:t>
            </a:r>
            <a:r>
              <a:rPr lang="ru-RU" sz="1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на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04.10.2024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7292242"/>
              </p:ext>
            </p:extLst>
          </p:nvPr>
        </p:nvGraphicFramePr>
        <p:xfrm>
          <a:off x="116732" y="398835"/>
          <a:ext cx="3853906" cy="3067176"/>
        </p:xfrm>
        <a:graphic>
          <a:graphicData uri="http://schemas.openxmlformats.org/drawingml/2006/table">
            <a:tbl>
              <a:tblPr/>
              <a:tblGrid>
                <a:gridCol w="1003614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23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1805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0155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36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"Тосмар")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(иных поставщиков)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6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1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988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68,00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74,00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6752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90,40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97,00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221828"/>
              </p:ext>
            </p:extLst>
          </p:nvPr>
        </p:nvGraphicFramePr>
        <p:xfrm>
          <a:off x="8046721" y="3579222"/>
          <a:ext cx="4087615" cy="2872378"/>
        </p:xfrm>
        <a:graphic>
          <a:graphicData uri="http://schemas.openxmlformats.org/drawingml/2006/table">
            <a:tbl>
              <a:tblPr/>
              <a:tblGrid>
                <a:gridCol w="111799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9787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717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855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804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«РН-</a:t>
                      </a:r>
                      <a:r>
                        <a:rPr lang="ru-RU" sz="105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67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632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50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91,14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268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44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96,95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96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47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115,68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882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98,85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2155434"/>
              </p:ext>
            </p:extLst>
          </p:nvPr>
        </p:nvGraphicFramePr>
        <p:xfrm>
          <a:off x="8056606" y="408562"/>
          <a:ext cx="4077729" cy="3057449"/>
        </p:xfrm>
        <a:graphic>
          <a:graphicData uri="http://schemas.openxmlformats.org/drawingml/2006/table">
            <a:tbl>
              <a:tblPr/>
              <a:tblGrid>
                <a:gridCol w="1046205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48714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8281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44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01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5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Максимальная розничная цена АЗС независимых </a:t>
                      </a:r>
                      <a:r>
                        <a:rPr kumimoji="0" lang="ru-RU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нефтетрейдеров</a:t>
                      </a: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**</a:t>
                      </a:r>
                      <a:endParaRPr kumimoji="0" lang="ru-RU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2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180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56,83</a:t>
                      </a:r>
                      <a:endParaRPr lang="ru-RU" sz="14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6,50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28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72,11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104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855920"/>
              </p:ext>
            </p:extLst>
          </p:nvPr>
        </p:nvGraphicFramePr>
        <p:xfrm>
          <a:off x="112965" y="3536301"/>
          <a:ext cx="3819542" cy="2915301"/>
        </p:xfrm>
        <a:graphic>
          <a:graphicData uri="http://schemas.openxmlformats.org/drawingml/2006/table">
            <a:tbl>
              <a:tblPr/>
              <a:tblGrid>
                <a:gridCol w="996946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7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8988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3322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690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«Чукотснаб»)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(АО «Чукотснаб»)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99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5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38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66,00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502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031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65,00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4597621"/>
              </p:ext>
            </p:extLst>
          </p:nvPr>
        </p:nvGraphicFramePr>
        <p:xfrm>
          <a:off x="4069492" y="408562"/>
          <a:ext cx="3888259" cy="3058568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1829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6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509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«ННК-Камчатнефтепродукт»)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34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54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180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6,05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99,00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268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427879"/>
              </p:ext>
            </p:extLst>
          </p:nvPr>
        </p:nvGraphicFramePr>
        <p:xfrm>
          <a:off x="4021477" y="3528657"/>
          <a:ext cx="3936274" cy="3009832"/>
        </p:xfrm>
        <a:graphic>
          <a:graphicData uri="http://schemas.openxmlformats.org/drawingml/2006/table">
            <a:tbl>
              <a:tblPr/>
              <a:tblGrid>
                <a:gridCol w="99277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4112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3321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84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(ПАО ННК-Хабаровскнефтепродукт)</a:t>
                      </a:r>
                      <a:endParaRPr lang="ru-RU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независимых нефтетрейдеров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925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337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55,77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84,00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890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37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755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"летнее" 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91,90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482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"зимнее"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485668"/>
            <a:ext cx="546788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2965" y="6642844"/>
            <a:ext cx="59506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000" dirty="0" smtClean="0">
                <a:solidFill>
                  <a:prstClr val="black"/>
                </a:solidFill>
              </a:rPr>
              <a:t>*</a:t>
            </a:r>
            <a:r>
              <a:rPr lang="en-US" sz="1000" dirty="0" smtClean="0">
                <a:solidFill>
                  <a:prstClr val="black"/>
                </a:solidFill>
              </a:rPr>
              <a:t>* 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на дату </a:t>
            </a:r>
            <a:r>
              <a:rPr lang="ru-RU" sz="1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04.10.202</a:t>
            </a:r>
            <a:r>
              <a:rPr lang="en-US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представлена, сведения указаны по данным предыдущего периода</a:t>
            </a: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28101</TotalTime>
  <Words>1086</Words>
  <Application>Microsoft Office PowerPoint</Application>
  <PresentationFormat>Широкоэкранный</PresentationFormat>
  <Paragraphs>568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1115</cp:revision>
  <cp:lastPrinted>2023-10-06T02:12:00Z</cp:lastPrinted>
  <dcterms:created xsi:type="dcterms:W3CDTF">2020-12-04T06:58:51Z</dcterms:created>
  <dcterms:modified xsi:type="dcterms:W3CDTF">2024-10-03T21:44:58Z</dcterms:modified>
</cp:coreProperties>
</file>