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285" r:id="rId3"/>
    <p:sldId id="286" r:id="rId4"/>
    <p:sldId id="287" r:id="rId5"/>
    <p:sldId id="282" r:id="rId6"/>
    <p:sldId id="284" r:id="rId7"/>
  </p:sldIdLst>
  <p:sldSz cx="12192000" cy="6858000"/>
  <p:notesSz cx="6815138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36" autoAdjust="0"/>
    <p:restoredTop sz="83953" autoAdjust="0"/>
  </p:normalViewPr>
  <p:slideViewPr>
    <p:cSldViewPr snapToGrid="0">
      <p:cViewPr varScale="1">
        <p:scale>
          <a:sx n="97" d="100"/>
          <a:sy n="97" d="100"/>
        </p:scale>
        <p:origin x="8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60335" y="0"/>
            <a:ext cx="2953226" cy="499091"/>
          </a:xfrm>
          <a:prstGeom prst="rect">
            <a:avLst/>
          </a:prstGeom>
        </p:spPr>
        <p:txBody>
          <a:bodyPr vert="horz" lIns="91641" tIns="45821" rIns="91641" bIns="45821" rtlCol="0"/>
          <a:lstStyle>
            <a:lvl1pPr algn="r">
              <a:defRPr sz="1200"/>
            </a:lvl1pPr>
          </a:lstStyle>
          <a:p>
            <a:fld id="{27EE5C4F-ACD4-4F2F-AAB3-0969A6B3157B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1244600"/>
            <a:ext cx="5967412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641" tIns="45821" rIns="91641" bIns="458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515" y="4787125"/>
            <a:ext cx="5452110" cy="3916740"/>
          </a:xfrm>
          <a:prstGeom prst="rect">
            <a:avLst/>
          </a:prstGeom>
        </p:spPr>
        <p:txBody>
          <a:bodyPr vert="horz" lIns="91641" tIns="45821" rIns="91641" bIns="45821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60335" y="9448186"/>
            <a:ext cx="2953226" cy="499090"/>
          </a:xfrm>
          <a:prstGeom prst="rect">
            <a:avLst/>
          </a:prstGeom>
        </p:spPr>
        <p:txBody>
          <a:bodyPr vert="horz" lIns="91641" tIns="45821" rIns="91641" bIns="45821" rtlCol="0" anchor="b"/>
          <a:lstStyle>
            <a:lvl1pPr algn="r">
              <a:defRPr sz="1200"/>
            </a:lvl1pPr>
          </a:lstStyle>
          <a:p>
            <a:fld id="{AB5AE2F0-AAD2-4206-91C1-7740FDB339D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638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08260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3937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6412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данных Федеральной службы государственной статистики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5AE2F0-AAD2-4206-91C1-7740FDB339D7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04904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97782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5AE2F0-AAD2-4206-91C1-7740FDB339D7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0081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3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75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244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018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55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4850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692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3745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1511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4438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6534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94A4D-8446-43AD-B97F-9DB0D178855F}" type="datetimeFigureOut">
              <a:rPr lang="ru-RU" smtClean="0"/>
              <a:t>16.02.2024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AFC90-A59C-49DD-8E3B-4608EAD54BC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0230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61392" y="923191"/>
            <a:ext cx="9144000" cy="764931"/>
          </a:xfrm>
        </p:spPr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3726" y="1210317"/>
            <a:ext cx="9144000" cy="4448175"/>
          </a:xfrm>
        </p:spPr>
        <p:txBody>
          <a:bodyPr>
            <a:normAutofit/>
          </a:bodyPr>
          <a:lstStyle/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средних потребительских ценах 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2023 год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текущий период 2024 года</a:t>
            </a:r>
          </a:p>
        </p:txBody>
      </p:sp>
    </p:spTree>
    <p:extLst>
      <p:ext uri="{BB962C8B-B14F-4D97-AF65-F5344CB8AC3E}">
        <p14:creationId xmlns:p14="http://schemas.microsoft.com/office/powerpoint/2010/main" val="1014923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0"/>
            <a:ext cx="10562617" cy="50583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(тарифы) на нефтепродукты</a:t>
            </a:r>
            <a:r>
              <a:rPr lang="en-US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2591233"/>
              </p:ext>
            </p:extLst>
          </p:nvPr>
        </p:nvGraphicFramePr>
        <p:xfrm>
          <a:off x="83420" y="583660"/>
          <a:ext cx="11978878" cy="61770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6652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83749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8521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65761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0739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1868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90663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61091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автомобильный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ru-RU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АИ-92,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2022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4333544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47,18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37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57,14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55,47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</a:t>
                      </a:r>
                      <a:r>
                        <a:rPr lang="ru-RU" sz="12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47,65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56,69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50,95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856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48,37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50,87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50,27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910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49,44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54,54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59,89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61,36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63,53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51,57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55,20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280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62,41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55,05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65,05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8290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62,06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54,81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65,59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988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62,29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50,26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65,13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53,31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52,74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53,29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66,62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54,19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63,00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919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624" y="-19456"/>
            <a:ext cx="10627469" cy="700391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</a:t>
            </a:r>
            <a:r>
              <a:rPr lang="ru-RU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нефтепродукты в Российской Федерации, Камчатском крае и субъектах ДФО за декабрь 2022 года и текущий период 2023 года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2022045"/>
              </p:ext>
            </p:extLst>
          </p:nvPr>
        </p:nvGraphicFramePr>
        <p:xfrm>
          <a:off x="136186" y="680935"/>
          <a:ext cx="11887201" cy="6078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231">
                  <a:extLst>
                    <a:ext uri="{9D8B030D-6E8A-4147-A177-3AD203B41FA5}">
                      <a16:colId xmlns:a16="http://schemas.microsoft.com/office/drawing/2014/main" val="340974327"/>
                    </a:ext>
                  </a:extLst>
                </a:gridCol>
                <a:gridCol w="1079770">
                  <a:extLst>
                    <a:ext uri="{9D8B030D-6E8A-4147-A177-3AD203B41FA5}">
                      <a16:colId xmlns:a16="http://schemas.microsoft.com/office/drawing/2014/main" val="1700919341"/>
                    </a:ext>
                  </a:extLst>
                </a:gridCol>
                <a:gridCol w="888089">
                  <a:extLst>
                    <a:ext uri="{9D8B030D-6E8A-4147-A177-3AD203B41FA5}">
                      <a16:colId xmlns:a16="http://schemas.microsoft.com/office/drawing/2014/main" val="2119211557"/>
                    </a:ext>
                  </a:extLst>
                </a:gridCol>
                <a:gridCol w="833707">
                  <a:extLst>
                    <a:ext uri="{9D8B030D-6E8A-4147-A177-3AD203B41FA5}">
                      <a16:colId xmlns:a16="http://schemas.microsoft.com/office/drawing/2014/main" val="2519507403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1692593369"/>
                    </a:ext>
                  </a:extLst>
                </a:gridCol>
                <a:gridCol w="829957">
                  <a:extLst>
                    <a:ext uri="{9D8B030D-6E8A-4147-A177-3AD203B41FA5}">
                      <a16:colId xmlns:a16="http://schemas.microsoft.com/office/drawing/2014/main" val="3434439023"/>
                    </a:ext>
                  </a:extLst>
                </a:gridCol>
                <a:gridCol w="823745">
                  <a:extLst>
                    <a:ext uri="{9D8B030D-6E8A-4147-A177-3AD203B41FA5}">
                      <a16:colId xmlns:a16="http://schemas.microsoft.com/office/drawing/2014/main" val="2500613959"/>
                    </a:ext>
                  </a:extLst>
                </a:gridCol>
                <a:gridCol w="875490">
                  <a:extLst>
                    <a:ext uri="{9D8B030D-6E8A-4147-A177-3AD203B41FA5}">
                      <a16:colId xmlns:a16="http://schemas.microsoft.com/office/drawing/2014/main" val="3800530471"/>
                    </a:ext>
                  </a:extLst>
                </a:gridCol>
                <a:gridCol w="865762">
                  <a:extLst>
                    <a:ext uri="{9D8B030D-6E8A-4147-A177-3AD203B41FA5}">
                      <a16:colId xmlns:a16="http://schemas.microsoft.com/office/drawing/2014/main" val="3637591551"/>
                    </a:ext>
                  </a:extLst>
                </a:gridCol>
                <a:gridCol w="817123">
                  <a:extLst>
                    <a:ext uri="{9D8B030D-6E8A-4147-A177-3AD203B41FA5}">
                      <a16:colId xmlns:a16="http://schemas.microsoft.com/office/drawing/2014/main" val="1243391290"/>
                    </a:ext>
                  </a:extLst>
                </a:gridCol>
                <a:gridCol w="817124">
                  <a:extLst>
                    <a:ext uri="{9D8B030D-6E8A-4147-A177-3AD203B41FA5}">
                      <a16:colId xmlns:a16="http://schemas.microsoft.com/office/drawing/2014/main" val="276822078"/>
                    </a:ext>
                  </a:extLst>
                </a:gridCol>
                <a:gridCol w="846306">
                  <a:extLst>
                    <a:ext uri="{9D8B030D-6E8A-4147-A177-3AD203B41FA5}">
                      <a16:colId xmlns:a16="http://schemas.microsoft.com/office/drawing/2014/main" val="2365635126"/>
                    </a:ext>
                  </a:extLst>
                </a:gridCol>
                <a:gridCol w="1157591">
                  <a:extLst>
                    <a:ext uri="{9D8B030D-6E8A-4147-A177-3AD203B41FA5}">
                      <a16:colId xmlns:a16="http://schemas.microsoft.com/office/drawing/2014/main" val="3674627463"/>
                    </a:ext>
                  </a:extLst>
                </a:gridCol>
              </a:tblGrid>
              <a:tr h="661481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Саха (Якутия)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край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область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обл.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АО</a:t>
                      </a:r>
                    </a:p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8351738"/>
                  </a:ext>
                </a:extLst>
              </a:tr>
              <a:tr h="445423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Бензин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автомобильный</a:t>
                      </a:r>
                      <a:r>
                        <a:rPr lang="ru-RU" sz="1200" b="1" baseline="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1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АИ-95,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52,01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58,07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4388875"/>
                  </a:ext>
                </a:extLst>
              </a:tr>
              <a:tr h="43598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57,39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87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50,63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51,62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3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52,13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463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52,30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71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53,73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53,03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580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52,78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57,56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52,84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59,48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491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61,96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53,97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61,63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53,82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60,57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386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61,03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75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56,36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58,43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57,25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714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55,34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608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58,52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55,95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56,46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123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58,58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67,26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55,56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55,69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69,30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57,06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503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4015" y="126319"/>
            <a:ext cx="11800462" cy="437886"/>
          </a:xfrm>
        </p:spPr>
        <p:txBody>
          <a:bodyPr>
            <a:no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Средние потребительские цены (тарифы) на нефтепродукты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Российской Федерации, Камчатском крае и субъектах ДФО за декабрь 2022 года и текущий период 2023 года</a:t>
            </a:r>
            <a:endParaRPr lang="ru-RU" sz="2000" dirty="0"/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2389186"/>
              </p:ext>
            </p:extLst>
          </p:nvPr>
        </p:nvGraphicFramePr>
        <p:xfrm>
          <a:off x="120785" y="636971"/>
          <a:ext cx="11980424" cy="62015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3006">
                  <a:extLst>
                    <a:ext uri="{9D8B030D-6E8A-4147-A177-3AD203B41FA5}">
                      <a16:colId xmlns:a16="http://schemas.microsoft.com/office/drawing/2014/main" val="2757781639"/>
                    </a:ext>
                  </a:extLst>
                </a:gridCol>
                <a:gridCol w="1071664">
                  <a:extLst>
                    <a:ext uri="{9D8B030D-6E8A-4147-A177-3AD203B41FA5}">
                      <a16:colId xmlns:a16="http://schemas.microsoft.com/office/drawing/2014/main" val="3805768029"/>
                    </a:ext>
                  </a:extLst>
                </a:gridCol>
                <a:gridCol w="933856">
                  <a:extLst>
                    <a:ext uri="{9D8B030D-6E8A-4147-A177-3AD203B41FA5}">
                      <a16:colId xmlns:a16="http://schemas.microsoft.com/office/drawing/2014/main" val="2080095685"/>
                    </a:ext>
                  </a:extLst>
                </a:gridCol>
                <a:gridCol w="972766">
                  <a:extLst>
                    <a:ext uri="{9D8B030D-6E8A-4147-A177-3AD203B41FA5}">
                      <a16:colId xmlns:a16="http://schemas.microsoft.com/office/drawing/2014/main" val="3843726452"/>
                    </a:ext>
                  </a:extLst>
                </a:gridCol>
                <a:gridCol w="904672">
                  <a:extLst>
                    <a:ext uri="{9D8B030D-6E8A-4147-A177-3AD203B41FA5}">
                      <a16:colId xmlns:a16="http://schemas.microsoft.com/office/drawing/2014/main" val="2467812455"/>
                    </a:ext>
                  </a:extLst>
                </a:gridCol>
                <a:gridCol w="856034">
                  <a:extLst>
                    <a:ext uri="{9D8B030D-6E8A-4147-A177-3AD203B41FA5}">
                      <a16:colId xmlns:a16="http://schemas.microsoft.com/office/drawing/2014/main" val="555537300"/>
                    </a:ext>
                  </a:extLst>
                </a:gridCol>
                <a:gridCol w="875489">
                  <a:extLst>
                    <a:ext uri="{9D8B030D-6E8A-4147-A177-3AD203B41FA5}">
                      <a16:colId xmlns:a16="http://schemas.microsoft.com/office/drawing/2014/main" val="3508563604"/>
                    </a:ext>
                  </a:extLst>
                </a:gridCol>
                <a:gridCol w="894945">
                  <a:extLst>
                    <a:ext uri="{9D8B030D-6E8A-4147-A177-3AD203B41FA5}">
                      <a16:colId xmlns:a16="http://schemas.microsoft.com/office/drawing/2014/main" val="3224298470"/>
                    </a:ext>
                  </a:extLst>
                </a:gridCol>
                <a:gridCol w="826851">
                  <a:extLst>
                    <a:ext uri="{9D8B030D-6E8A-4147-A177-3AD203B41FA5}">
                      <a16:colId xmlns:a16="http://schemas.microsoft.com/office/drawing/2014/main" val="509935238"/>
                    </a:ext>
                  </a:extLst>
                </a:gridCol>
                <a:gridCol w="778213">
                  <a:extLst>
                    <a:ext uri="{9D8B030D-6E8A-4147-A177-3AD203B41FA5}">
                      <a16:colId xmlns:a16="http://schemas.microsoft.com/office/drawing/2014/main" val="2275320693"/>
                    </a:ext>
                  </a:extLst>
                </a:gridCol>
                <a:gridCol w="836579">
                  <a:extLst>
                    <a:ext uri="{9D8B030D-6E8A-4147-A177-3AD203B41FA5}">
                      <a16:colId xmlns:a16="http://schemas.microsoft.com/office/drawing/2014/main" val="1350417571"/>
                    </a:ext>
                  </a:extLst>
                </a:gridCol>
                <a:gridCol w="807395">
                  <a:extLst>
                    <a:ext uri="{9D8B030D-6E8A-4147-A177-3AD203B41FA5}">
                      <a16:colId xmlns:a16="http://schemas.microsoft.com/office/drawing/2014/main" val="2746112127"/>
                    </a:ext>
                  </a:extLst>
                </a:gridCol>
                <a:gridCol w="1108954">
                  <a:extLst>
                    <a:ext uri="{9D8B030D-6E8A-4147-A177-3AD203B41FA5}">
                      <a16:colId xmlns:a16="http://schemas.microsoft.com/office/drawing/2014/main" val="4252533460"/>
                    </a:ext>
                  </a:extLst>
                </a:gridCol>
              </a:tblGrid>
              <a:tr h="637352"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Нефтепродукт/субъект8188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Камчатский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ДФО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Республика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 (Якутия)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Приморский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Хабаровский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край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Амурская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Магаданская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Сахалинская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Еврейская</a:t>
                      </a:r>
                      <a:r>
                        <a:rPr lang="ru-RU" sz="1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Чукотский </a:t>
                      </a:r>
                      <a:r>
                        <a:rPr lang="ru-RU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ru-RU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505814"/>
                  </a:ext>
                </a:extLst>
              </a:tr>
              <a:tr h="357196">
                <a:tc rowSpan="1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6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Дизельное </a:t>
                      </a:r>
                      <a:r>
                        <a:rPr lang="ru-RU" sz="1600" dirty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топливо,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(руб./л)</a:t>
                      </a: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72,74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68,75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75,61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2022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7598389"/>
                  </a:ext>
                </a:extLst>
              </a:tr>
              <a:tr h="4474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58,94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69,50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76,76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68,16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77,51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январь 2023</a:t>
                      </a:r>
                      <a:endParaRPr lang="ru-RU" sz="12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8289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58,54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62,96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64,66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февраль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965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70,98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</a:t>
                      </a:r>
                      <a:r>
                        <a:rPr lang="ru-RU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67,89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r>
                        <a:rPr lang="ru-RU" sz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66,53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76,58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64,08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74,27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64,77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апрель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907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67,67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661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58,33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63,29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77,66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июнь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72,87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58,80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64,59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75,79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74,09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64,19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июль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6928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73,51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61,19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63,60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64,75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74,88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65,17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август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109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69,93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76,18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65,99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80,33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75,84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630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64,06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71,54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81,71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67,98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66,45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67,36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79,32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77,92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68,86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октябрь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7471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79,05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64,20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73,85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70,35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67,70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71,02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84,04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80,10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71,12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747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79,55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64,37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74,57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81,80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69,97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68,85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71,68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80,62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83,58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71,93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ru-RU" sz="120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</a:t>
                      </a:r>
                      <a:r>
                        <a:rPr lang="ru-RU" sz="1200" baseline="0" dirty="0" smtClean="0">
                          <a:solidFill>
                            <a:schemeClr val="bg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2023</a:t>
                      </a:r>
                      <a:endParaRPr lang="ru-RU" sz="1200" dirty="0" smtClean="0">
                        <a:solidFill>
                          <a:schemeClr val="bg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317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550041"/>
              </p:ext>
            </p:extLst>
          </p:nvPr>
        </p:nvGraphicFramePr>
        <p:xfrm>
          <a:off x="447471" y="1001949"/>
          <a:ext cx="11420274" cy="42633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84265">
                  <a:extLst>
                    <a:ext uri="{9D8B030D-6E8A-4147-A177-3AD203B41FA5}">
                      <a16:colId xmlns:a16="http://schemas.microsoft.com/office/drawing/2014/main" val="2249247971"/>
                    </a:ext>
                  </a:extLst>
                </a:gridCol>
                <a:gridCol w="1727542">
                  <a:extLst>
                    <a:ext uri="{9D8B030D-6E8A-4147-A177-3AD203B41FA5}">
                      <a16:colId xmlns:a16="http://schemas.microsoft.com/office/drawing/2014/main" val="1819158657"/>
                    </a:ext>
                  </a:extLst>
                </a:gridCol>
                <a:gridCol w="1428719">
                  <a:extLst>
                    <a:ext uri="{9D8B030D-6E8A-4147-A177-3AD203B41FA5}">
                      <a16:colId xmlns:a16="http://schemas.microsoft.com/office/drawing/2014/main" val="810213332"/>
                    </a:ext>
                  </a:extLst>
                </a:gridCol>
                <a:gridCol w="1116191">
                  <a:extLst>
                    <a:ext uri="{9D8B030D-6E8A-4147-A177-3AD203B41FA5}">
                      <a16:colId xmlns:a16="http://schemas.microsoft.com/office/drawing/2014/main" val="1426438776"/>
                    </a:ext>
                  </a:extLst>
                </a:gridCol>
                <a:gridCol w="1691948">
                  <a:extLst>
                    <a:ext uri="{9D8B030D-6E8A-4147-A177-3AD203B41FA5}">
                      <a16:colId xmlns:a16="http://schemas.microsoft.com/office/drawing/2014/main" val="2406359539"/>
                    </a:ext>
                  </a:extLst>
                </a:gridCol>
                <a:gridCol w="1935804">
                  <a:extLst>
                    <a:ext uri="{9D8B030D-6E8A-4147-A177-3AD203B41FA5}">
                      <a16:colId xmlns:a16="http://schemas.microsoft.com/office/drawing/2014/main" val="3646067851"/>
                    </a:ext>
                  </a:extLst>
                </a:gridCol>
                <a:gridCol w="1935805">
                  <a:extLst>
                    <a:ext uri="{9D8B030D-6E8A-4147-A177-3AD203B41FA5}">
                      <a16:colId xmlns:a16="http://schemas.microsoft.com/office/drawing/2014/main" val="781871841"/>
                    </a:ext>
                  </a:extLst>
                </a:gridCol>
              </a:tblGrid>
              <a:tr h="219584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Среднемесячное потребление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нефтебазах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на АЗС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Обеспеченность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Розничная цена поставщика, имеющего наибольшую долю рынка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Максимальная розничная цена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(иные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нефтетрейдеры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76225166"/>
                  </a:ext>
                </a:extLst>
              </a:tr>
              <a:tr h="6968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тыс. тонн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сут</a:t>
                      </a: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руб./литр</a:t>
                      </a:r>
                      <a:endParaRPr lang="ru-RU" sz="24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0677633"/>
                  </a:ext>
                </a:extLst>
              </a:tr>
              <a:tr h="3413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Регулятор - 92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6,560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8,383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0,490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8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744809"/>
                  </a:ext>
                </a:extLst>
              </a:tr>
              <a:tr h="3336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Премиум - 95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1,587 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2,333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0,243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800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8469662"/>
                  </a:ext>
                </a:extLst>
              </a:tr>
              <a:tr h="3089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"Зимнее"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4,637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1,327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0,526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                                                                            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7287190"/>
                  </a:ext>
                </a:extLst>
              </a:tr>
              <a:tr h="37070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ДТ "Летнее"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3538842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203058" y="59615"/>
            <a:ext cx="979575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Цены </a:t>
            </a:r>
            <a:r>
              <a:rPr lang="ru-RU" sz="2000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на моторное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топливо в Камчатском крае</a:t>
            </a:r>
          </a:p>
          <a:p>
            <a:pPr algn="ctr"/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по состоянию на 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16.02.2024</a:t>
            </a:r>
            <a:r>
              <a:rPr lang="ru-RU" sz="2000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* </a:t>
            </a:r>
            <a:endParaRPr lang="ru-RU" sz="2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10984" y="6431522"/>
            <a:ext cx="546788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Согласно данным АО «ННК-</a:t>
            </a:r>
            <a:r>
              <a:rPr lang="ru-RU" sz="12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Камчатнефтепродукт</a:t>
            </a: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33820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24628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9770" y="4110"/>
            <a:ext cx="98346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Цены на моторное топливо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в регионах ДФО 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состоянию на </a:t>
            </a:r>
            <a:r>
              <a:rPr lang="ru-RU" b="1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16.02.2024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5255851"/>
              </p:ext>
            </p:extLst>
          </p:nvPr>
        </p:nvGraphicFramePr>
        <p:xfrm>
          <a:off x="116732" y="398835"/>
          <a:ext cx="3853906" cy="3067176"/>
        </p:xfrm>
        <a:graphic>
          <a:graphicData uri="http://schemas.openxmlformats.org/drawingml/2006/table">
            <a:tbl>
              <a:tblPr/>
              <a:tblGrid>
                <a:gridCol w="1003614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23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1805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01556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Магаданская область</a:t>
                      </a:r>
                      <a:endParaRPr lang="ru-RU" sz="1200" b="0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360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"Тосмар")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(иных поставщиков)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6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601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60,50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988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66,40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75,50</a:t>
                      </a:r>
                    </a:p>
                  </a:txBody>
                  <a:tcPr marL="8372" marR="8372" marT="8372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75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71,70</a:t>
                      </a:r>
                      <a:endParaRPr lang="ru-RU" sz="1400" b="1" i="0" u="none" strike="noStrike" dirty="0" smtClean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7</a:t>
                      </a:r>
                      <a:r>
                        <a:rPr lang="ru-RU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5</a:t>
                      </a:r>
                      <a:r>
                        <a:rPr lang="en-GB" sz="14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,50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5284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2633096"/>
              </p:ext>
            </p:extLst>
          </p:nvPr>
        </p:nvGraphicFramePr>
        <p:xfrm>
          <a:off x="8046721" y="3579222"/>
          <a:ext cx="4087615" cy="2872378"/>
        </p:xfrm>
        <a:graphic>
          <a:graphicData uri="http://schemas.openxmlformats.org/drawingml/2006/table">
            <a:tbl>
              <a:tblPr/>
              <a:tblGrid>
                <a:gridCol w="1117992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497875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7174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85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Сахалинская </a:t>
                      </a:r>
                      <a:r>
                        <a:rPr kumimoji="0" lang="ru-RU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область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4804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(ООО «РН-</a:t>
                      </a:r>
                      <a:r>
                        <a:rPr lang="ru-RU" sz="1050" b="1" i="0" u="none" strike="noStrike" dirty="0" err="1" smtClean="0">
                          <a:effectLst/>
                          <a:latin typeface="Times New Roman" panose="02020603050405020304" pitchFamily="18" charset="0"/>
                        </a:rPr>
                        <a:t>Востокнефтепродукт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3678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36320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55,48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2686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57,32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96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73,47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882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298408"/>
              </p:ext>
            </p:extLst>
          </p:nvPr>
        </p:nvGraphicFramePr>
        <p:xfrm>
          <a:off x="8056606" y="408562"/>
          <a:ext cx="4077729" cy="3057449"/>
        </p:xfrm>
        <a:graphic>
          <a:graphicData uri="http://schemas.openxmlformats.org/drawingml/2006/table">
            <a:tbl>
              <a:tblPr/>
              <a:tblGrid>
                <a:gridCol w="1046205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48714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48281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6644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Приморский край</a:t>
                      </a:r>
                      <a:endParaRPr lang="ru-RU" sz="12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01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</a:t>
                      </a:r>
                      <a:r>
                        <a:rPr lang="ru-RU" sz="105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 «ННК-Приморнефтепродукт»</a:t>
                      </a: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Максимальная розничная цена АЗС независимых </a:t>
                      </a:r>
                      <a:r>
                        <a:rPr kumimoji="0" lang="ru-RU" sz="105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нефтетрейдеров</a:t>
                      </a:r>
                      <a:endParaRPr kumimoji="0" lang="ru-RU" sz="105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62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71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53,62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3,77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54,38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</a:t>
                      </a:r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4,79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3288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kumimoji="0" lang="ru-RU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37104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66,61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68,63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54185"/>
              </p:ext>
            </p:extLst>
          </p:nvPr>
        </p:nvGraphicFramePr>
        <p:xfrm>
          <a:off x="116732" y="3514145"/>
          <a:ext cx="3819542" cy="3005188"/>
        </p:xfrm>
        <a:graphic>
          <a:graphicData uri="http://schemas.openxmlformats.org/drawingml/2006/table">
            <a:tbl>
              <a:tblPr/>
              <a:tblGrid>
                <a:gridCol w="996946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53270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89888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4041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Чукотский АО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95811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«Чукотснаб»)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(АО «Чукотснаб»)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576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4933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68,00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535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73,00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36106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15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65,00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72,00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8629682"/>
              </p:ext>
            </p:extLst>
          </p:nvPr>
        </p:nvGraphicFramePr>
        <p:xfrm>
          <a:off x="4069492" y="408562"/>
          <a:ext cx="3888259" cy="3058568"/>
        </p:xfrm>
        <a:graphic>
          <a:graphicData uri="http://schemas.openxmlformats.org/drawingml/2006/table">
            <a:tbl>
              <a:tblPr/>
              <a:tblGrid>
                <a:gridCol w="103796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6378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243914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29182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6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Камчатский край </a:t>
                      </a:r>
                      <a:endParaRPr lang="ru-RU" sz="1600" b="1" i="0" u="none" strike="noStrike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2509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(АО «ННК-Камчатнефтепродукт»)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Максимальная розничная цена (иные поставщики)</a:t>
                      </a:r>
                    </a:p>
                    <a:p>
                      <a:pPr algn="ctr" fontAlgn="ctr"/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3346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54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58,15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                                                                                                                                                                                                                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41801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62,61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79,61 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4093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2682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74,42</a:t>
                      </a:r>
                      <a:endParaRPr lang="ru-RU" sz="1400" b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99,00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309594"/>
              </p:ext>
            </p:extLst>
          </p:nvPr>
        </p:nvGraphicFramePr>
        <p:xfrm>
          <a:off x="4045484" y="3526435"/>
          <a:ext cx="3936274" cy="3009832"/>
        </p:xfrm>
        <a:graphic>
          <a:graphicData uri="http://schemas.openxmlformats.org/drawingml/2006/table">
            <a:tbl>
              <a:tblPr/>
              <a:tblGrid>
                <a:gridCol w="992777">
                  <a:extLst>
                    <a:ext uri="{9D8B030D-6E8A-4147-A177-3AD203B41FA5}">
                      <a16:colId xmlns:a16="http://schemas.microsoft.com/office/drawing/2014/main" val="1892151248"/>
                    </a:ext>
                  </a:extLst>
                </a:gridCol>
                <a:gridCol w="1602377">
                  <a:extLst>
                    <a:ext uri="{9D8B030D-6E8A-4147-A177-3AD203B41FA5}">
                      <a16:colId xmlns:a16="http://schemas.microsoft.com/office/drawing/2014/main" val="2657241242"/>
                    </a:ext>
                  </a:extLst>
                </a:gridCol>
                <a:gridCol w="1341120">
                  <a:extLst>
                    <a:ext uri="{9D8B030D-6E8A-4147-A177-3AD203B41FA5}">
                      <a16:colId xmlns:a16="http://schemas.microsoft.com/office/drawing/2014/main" val="485229573"/>
                    </a:ext>
                  </a:extLst>
                </a:gridCol>
              </a:tblGrid>
              <a:tr h="33219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Хабаровский край 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1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405301"/>
                  </a:ext>
                </a:extLst>
              </a:tr>
              <a:tr h="83842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Наименование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поставщика, имеющего наибольшую долю рынка (ПАО ННК-Хабаровскнефтепродукт)</a:t>
                      </a:r>
                      <a:endParaRPr lang="ru-RU" sz="105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1" i="0" u="none" strike="noStrike" dirty="0" smtClean="0">
                          <a:effectLst/>
                          <a:latin typeface="Times New Roman" panose="02020603050405020304" pitchFamily="18" charset="0"/>
                        </a:rPr>
                        <a:t>Розничная цена независимых нефтетрейдеров </a:t>
                      </a:r>
                      <a:r>
                        <a:rPr lang="ru-RU" sz="1000" b="1" i="0" u="none" strike="noStrike" baseline="0" dirty="0" smtClean="0">
                          <a:effectLst/>
                          <a:latin typeface="Times New Roman" panose="02020603050405020304" pitchFamily="18" charset="0"/>
                        </a:rPr>
                        <a:t>где отсутствуют АЗС ВИНК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5841540"/>
                  </a:ext>
                </a:extLst>
              </a:tr>
              <a:tr h="29255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руб./литр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7263368"/>
                  </a:ext>
                </a:extLst>
              </a:tr>
              <a:tr h="43378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Регулятор - 92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52,87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84,00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3742143"/>
                  </a:ext>
                </a:extLst>
              </a:tr>
              <a:tr h="38904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Премиум - 95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55,33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71,00</a:t>
                      </a: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7539080"/>
                  </a:ext>
                </a:extLst>
              </a:tr>
              <a:tr h="27555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"летнее" 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66,22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92,90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093606"/>
                  </a:ext>
                </a:extLst>
              </a:tr>
              <a:tr h="44828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50" b="1" i="0" u="none" strike="noStrike" dirty="0">
                          <a:effectLst/>
                          <a:latin typeface="Times New Roman" panose="02020603050405020304" pitchFamily="18" charset="0"/>
                        </a:rPr>
                        <a:t>ДТ "зимнее"</a:t>
                      </a:r>
                    </a:p>
                  </a:txBody>
                  <a:tcPr marL="8372" marR="8372" marT="83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4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-</a:t>
                      </a:r>
                      <a:endParaRPr lang="ru-RU" sz="1400" b="1" i="0" u="none" strike="noStrike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8372" marR="8372" marT="83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772125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16732" y="6516450"/>
            <a:ext cx="1847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4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23876</TotalTime>
  <Words>1174</Words>
  <Application>Microsoft Office PowerPoint</Application>
  <PresentationFormat>Широкоэкранный</PresentationFormat>
  <Paragraphs>697</Paragraphs>
  <Slides>6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 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Средние потребительские цены (тарифы) на нефтепродукты в Российской Федерации, Камчатском крае и субъектах ДФО за декабрь 2022 года и текущий период 2023 года</vt:lpstr>
      <vt:lpstr>Презентация PowerPoint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Спирина Наталия Анатольевна</dc:creator>
  <cp:lastModifiedBy>Брагин Кирилл Валерьевич</cp:lastModifiedBy>
  <cp:revision>1023</cp:revision>
  <cp:lastPrinted>2023-10-06T02:12:00Z</cp:lastPrinted>
  <dcterms:created xsi:type="dcterms:W3CDTF">2020-12-04T06:58:51Z</dcterms:created>
  <dcterms:modified xsi:type="dcterms:W3CDTF">2024-02-15T21:26:36Z</dcterms:modified>
</cp:coreProperties>
</file>