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85" r:id="rId3"/>
    <p:sldId id="286" r:id="rId4"/>
    <p:sldId id="287" r:id="rId5"/>
    <p:sldId id="282" r:id="rId6"/>
    <p:sldId id="284" r:id="rId7"/>
  </p:sldIdLst>
  <p:sldSz cx="12192000" cy="6858000"/>
  <p:notesSz cx="6815138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36" autoAdjust="0"/>
    <p:restoredTop sz="83953" autoAdjust="0"/>
  </p:normalViewPr>
  <p:slideViewPr>
    <p:cSldViewPr snapToGrid="0">
      <p:cViewPr varScale="1">
        <p:scale>
          <a:sx n="65" d="100"/>
          <a:sy n="65" d="100"/>
        </p:scale>
        <p:origin x="9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24.05.2024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4600"/>
            <a:ext cx="5967412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41" tIns="45821" rIns="91641" bIns="4582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515" y="4787125"/>
            <a:ext cx="5452110" cy="3916740"/>
          </a:xfrm>
          <a:prstGeom prst="rect">
            <a:avLst/>
          </a:prstGeom>
        </p:spPr>
        <p:txBody>
          <a:bodyPr vert="horz" lIns="91641" tIns="45821" rIns="91641" bIns="4582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335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0826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39374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04904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081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24.05.2024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24.05.2024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24.05.2024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24.05.2024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24.05.2024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24.05.2024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24.05.2024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24.05.2024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24.05.2024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24.05.2024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24.05.2024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24.05.2024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2023 год</a:t>
            </a: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текущий период 2024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2023 года и текущий период 2024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2935749"/>
              </p:ext>
            </p:extLst>
          </p:nvPr>
        </p:nvGraphicFramePr>
        <p:xfrm>
          <a:off x="83420" y="583660"/>
          <a:ext cx="11978878" cy="6177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652">
                  <a:extLst>
                    <a:ext uri="{9D8B030D-6E8A-4147-A177-3AD203B41FA5}">
                      <a16:colId xmlns:a16="http://schemas.microsoft.com/office/drawing/2014/main" xmlns="" val="340974327"/>
                    </a:ext>
                  </a:extLst>
                </a:gridCol>
                <a:gridCol w="1083749">
                  <a:extLst>
                    <a:ext uri="{9D8B030D-6E8A-4147-A177-3AD203B41FA5}">
                      <a16:colId xmlns:a16="http://schemas.microsoft.com/office/drawing/2014/main" xmlns="" val="170091934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xmlns="" val="2119211557"/>
                    </a:ext>
                  </a:extLst>
                </a:gridCol>
                <a:gridCol w="885217">
                  <a:extLst>
                    <a:ext uri="{9D8B030D-6E8A-4147-A177-3AD203B41FA5}">
                      <a16:colId xmlns:a16="http://schemas.microsoft.com/office/drawing/2014/main" xmlns="" val="2519507403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xmlns="" val="1692593369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xmlns="" val="3434439023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xmlns="" val="2500613959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xmlns="" val="3800530471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xmlns="" val="363759155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xmlns="" val="1243391290"/>
                    </a:ext>
                  </a:extLst>
                </a:gridCol>
                <a:gridCol w="865761">
                  <a:extLst>
                    <a:ext uri="{9D8B030D-6E8A-4147-A177-3AD203B41FA5}">
                      <a16:colId xmlns:a16="http://schemas.microsoft.com/office/drawing/2014/main" xmlns="" val="276822078"/>
                    </a:ext>
                  </a:extLst>
                </a:gridCol>
                <a:gridCol w="807396">
                  <a:extLst>
                    <a:ext uri="{9D8B030D-6E8A-4147-A177-3AD203B41FA5}">
                      <a16:colId xmlns:a16="http://schemas.microsoft.com/office/drawing/2014/main" xmlns="" val="2365635126"/>
                    </a:ext>
                  </a:extLst>
                </a:gridCol>
                <a:gridCol w="1118681">
                  <a:extLst>
                    <a:ext uri="{9D8B030D-6E8A-4147-A177-3AD203B41FA5}">
                      <a16:colId xmlns:a16="http://schemas.microsoft.com/office/drawing/2014/main" xmlns="" val="3674627463"/>
                    </a:ext>
                  </a:extLst>
                </a:gridCol>
              </a:tblGrid>
              <a:tr h="69066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18351738"/>
                  </a:ext>
                </a:extLst>
              </a:tr>
              <a:tr h="461091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62,29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53,29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74333544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65,43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937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96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</a:t>
                      </a:r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50,83</a:t>
                      </a:r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54,08</a:t>
                      </a:r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54,06</a:t>
                      </a:r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53,16</a:t>
                      </a:r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65,22</a:t>
                      </a:r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64,38</a:t>
                      </a:r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54,47</a:t>
                      </a:r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085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41829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988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919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624" y="-19456"/>
            <a:ext cx="10627469" cy="70039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2023 года и текущий период 2024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796639"/>
              </p:ext>
            </p:extLst>
          </p:nvPr>
        </p:nvGraphicFramePr>
        <p:xfrm>
          <a:off x="136186" y="680935"/>
          <a:ext cx="11887201" cy="60453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231">
                  <a:extLst>
                    <a:ext uri="{9D8B030D-6E8A-4147-A177-3AD203B41FA5}">
                      <a16:colId xmlns:a16="http://schemas.microsoft.com/office/drawing/2014/main" xmlns="" val="340974327"/>
                    </a:ext>
                  </a:extLst>
                </a:gridCol>
                <a:gridCol w="1079770">
                  <a:extLst>
                    <a:ext uri="{9D8B030D-6E8A-4147-A177-3AD203B41FA5}">
                      <a16:colId xmlns:a16="http://schemas.microsoft.com/office/drawing/2014/main" xmlns="" val="1700919341"/>
                    </a:ext>
                  </a:extLst>
                </a:gridCol>
                <a:gridCol w="888089">
                  <a:extLst>
                    <a:ext uri="{9D8B030D-6E8A-4147-A177-3AD203B41FA5}">
                      <a16:colId xmlns:a16="http://schemas.microsoft.com/office/drawing/2014/main" xmlns="" val="2119211557"/>
                    </a:ext>
                  </a:extLst>
                </a:gridCol>
                <a:gridCol w="833707">
                  <a:extLst>
                    <a:ext uri="{9D8B030D-6E8A-4147-A177-3AD203B41FA5}">
                      <a16:colId xmlns:a16="http://schemas.microsoft.com/office/drawing/2014/main" xmlns="" val="2519507403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xmlns="" val="1692593369"/>
                    </a:ext>
                  </a:extLst>
                </a:gridCol>
                <a:gridCol w="829957">
                  <a:extLst>
                    <a:ext uri="{9D8B030D-6E8A-4147-A177-3AD203B41FA5}">
                      <a16:colId xmlns:a16="http://schemas.microsoft.com/office/drawing/2014/main" xmlns="" val="3434439023"/>
                    </a:ext>
                  </a:extLst>
                </a:gridCol>
                <a:gridCol w="823745">
                  <a:extLst>
                    <a:ext uri="{9D8B030D-6E8A-4147-A177-3AD203B41FA5}">
                      <a16:colId xmlns:a16="http://schemas.microsoft.com/office/drawing/2014/main" xmlns="" val="2500613959"/>
                    </a:ext>
                  </a:extLst>
                </a:gridCol>
                <a:gridCol w="875490">
                  <a:extLst>
                    <a:ext uri="{9D8B030D-6E8A-4147-A177-3AD203B41FA5}">
                      <a16:colId xmlns:a16="http://schemas.microsoft.com/office/drawing/2014/main" xmlns="" val="380053047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xmlns="" val="3637591551"/>
                    </a:ext>
                  </a:extLst>
                </a:gridCol>
                <a:gridCol w="817123">
                  <a:extLst>
                    <a:ext uri="{9D8B030D-6E8A-4147-A177-3AD203B41FA5}">
                      <a16:colId xmlns:a16="http://schemas.microsoft.com/office/drawing/2014/main" xmlns="" val="1243391290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xmlns="" val="276822078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xmlns="" val="2365635126"/>
                    </a:ext>
                  </a:extLst>
                </a:gridCol>
                <a:gridCol w="1157591">
                  <a:extLst>
                    <a:ext uri="{9D8B030D-6E8A-4147-A177-3AD203B41FA5}">
                      <a16:colId xmlns:a16="http://schemas.microsoft.com/office/drawing/2014/main" xmlns="" val="3674627463"/>
                    </a:ext>
                  </a:extLst>
                </a:gridCol>
              </a:tblGrid>
              <a:tr h="66148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18351738"/>
                  </a:ext>
                </a:extLst>
              </a:tr>
              <a:tr h="445423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автомобильный</a:t>
                      </a:r>
                      <a:r>
                        <a:rPr lang="ru-RU" sz="1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67,26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04388875"/>
                  </a:ext>
                </a:extLst>
              </a:tr>
              <a:tr h="4359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56,13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87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4233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46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</a:t>
                      </a: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55,66</a:t>
                      </a: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59,26</a:t>
                      </a: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67,72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56,06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56,56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56,24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67,89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537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5580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538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5775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4714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44608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612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503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015" y="126319"/>
            <a:ext cx="11800462" cy="43788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нефтепродукты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2023 года и текущий период 2024 года</a:t>
            </a:r>
            <a:endParaRPr lang="ru-RU" sz="2000" dirty="0"/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0282601"/>
              </p:ext>
            </p:extLst>
          </p:nvPr>
        </p:nvGraphicFramePr>
        <p:xfrm>
          <a:off x="120785" y="636971"/>
          <a:ext cx="11980424" cy="6201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006">
                  <a:extLst>
                    <a:ext uri="{9D8B030D-6E8A-4147-A177-3AD203B41FA5}">
                      <a16:colId xmlns:a16="http://schemas.microsoft.com/office/drawing/2014/main" xmlns="" val="2757781639"/>
                    </a:ext>
                  </a:extLst>
                </a:gridCol>
                <a:gridCol w="1071664">
                  <a:extLst>
                    <a:ext uri="{9D8B030D-6E8A-4147-A177-3AD203B41FA5}">
                      <a16:colId xmlns:a16="http://schemas.microsoft.com/office/drawing/2014/main" xmlns="" val="3805768029"/>
                    </a:ext>
                  </a:extLst>
                </a:gridCol>
                <a:gridCol w="933856">
                  <a:extLst>
                    <a:ext uri="{9D8B030D-6E8A-4147-A177-3AD203B41FA5}">
                      <a16:colId xmlns:a16="http://schemas.microsoft.com/office/drawing/2014/main" xmlns="" val="2080095685"/>
                    </a:ext>
                  </a:extLst>
                </a:gridCol>
                <a:gridCol w="972766">
                  <a:extLst>
                    <a:ext uri="{9D8B030D-6E8A-4147-A177-3AD203B41FA5}">
                      <a16:colId xmlns:a16="http://schemas.microsoft.com/office/drawing/2014/main" xmlns="" val="3843726452"/>
                    </a:ext>
                  </a:extLst>
                </a:gridCol>
                <a:gridCol w="904672">
                  <a:extLst>
                    <a:ext uri="{9D8B030D-6E8A-4147-A177-3AD203B41FA5}">
                      <a16:colId xmlns:a16="http://schemas.microsoft.com/office/drawing/2014/main" xmlns="" val="2467812455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xmlns="" val="555537300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xmlns="" val="3508563604"/>
                    </a:ext>
                  </a:extLst>
                </a:gridCol>
                <a:gridCol w="894945">
                  <a:extLst>
                    <a:ext uri="{9D8B030D-6E8A-4147-A177-3AD203B41FA5}">
                      <a16:colId xmlns:a16="http://schemas.microsoft.com/office/drawing/2014/main" xmlns="" val="3224298470"/>
                    </a:ext>
                  </a:extLst>
                </a:gridCol>
                <a:gridCol w="826851">
                  <a:extLst>
                    <a:ext uri="{9D8B030D-6E8A-4147-A177-3AD203B41FA5}">
                      <a16:colId xmlns:a16="http://schemas.microsoft.com/office/drawing/2014/main" xmlns="" val="509935238"/>
                    </a:ext>
                  </a:extLst>
                </a:gridCol>
                <a:gridCol w="778213">
                  <a:extLst>
                    <a:ext uri="{9D8B030D-6E8A-4147-A177-3AD203B41FA5}">
                      <a16:colId xmlns:a16="http://schemas.microsoft.com/office/drawing/2014/main" xmlns="" val="2275320693"/>
                    </a:ext>
                  </a:extLst>
                </a:gridCol>
                <a:gridCol w="836579">
                  <a:extLst>
                    <a:ext uri="{9D8B030D-6E8A-4147-A177-3AD203B41FA5}">
                      <a16:colId xmlns:a16="http://schemas.microsoft.com/office/drawing/2014/main" xmlns="" val="1350417571"/>
                    </a:ext>
                  </a:extLst>
                </a:gridCol>
                <a:gridCol w="807395">
                  <a:extLst>
                    <a:ext uri="{9D8B030D-6E8A-4147-A177-3AD203B41FA5}">
                      <a16:colId xmlns:a16="http://schemas.microsoft.com/office/drawing/2014/main" xmlns="" val="2746112127"/>
                    </a:ext>
                  </a:extLst>
                </a:gridCol>
                <a:gridCol w="1108954">
                  <a:extLst>
                    <a:ext uri="{9D8B030D-6E8A-4147-A177-3AD203B41FA5}">
                      <a16:colId xmlns:a16="http://schemas.microsoft.com/office/drawing/2014/main" xmlns="" val="4252533460"/>
                    </a:ext>
                  </a:extLst>
                </a:gridCol>
              </a:tblGrid>
              <a:tr h="637352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Нефтепродукт/субъект8188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 (Якутия)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80505814"/>
                  </a:ext>
                </a:extLst>
              </a:tr>
              <a:tr h="357196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79,55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74,57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71,68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83,58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37598389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76,37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965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81,42</a:t>
                      </a: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65,15</a:t>
                      </a: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76,15</a:t>
                      </a: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70,44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69,48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71,38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79,28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86,27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72,42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190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6614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6109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4630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4474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317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3461178"/>
              </p:ext>
            </p:extLst>
          </p:nvPr>
        </p:nvGraphicFramePr>
        <p:xfrm>
          <a:off x="447471" y="1001949"/>
          <a:ext cx="11420274" cy="42633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265">
                  <a:extLst>
                    <a:ext uri="{9D8B030D-6E8A-4147-A177-3AD203B41FA5}">
                      <a16:colId xmlns:a16="http://schemas.microsoft.com/office/drawing/2014/main" xmlns="" val="2249247971"/>
                    </a:ext>
                  </a:extLst>
                </a:gridCol>
                <a:gridCol w="1727542">
                  <a:extLst>
                    <a:ext uri="{9D8B030D-6E8A-4147-A177-3AD203B41FA5}">
                      <a16:colId xmlns:a16="http://schemas.microsoft.com/office/drawing/2014/main" xmlns="" val="1819158657"/>
                    </a:ext>
                  </a:extLst>
                </a:gridCol>
                <a:gridCol w="1428719">
                  <a:extLst>
                    <a:ext uri="{9D8B030D-6E8A-4147-A177-3AD203B41FA5}">
                      <a16:colId xmlns:a16="http://schemas.microsoft.com/office/drawing/2014/main" xmlns="" val="810213332"/>
                    </a:ext>
                  </a:extLst>
                </a:gridCol>
                <a:gridCol w="1116191">
                  <a:extLst>
                    <a:ext uri="{9D8B030D-6E8A-4147-A177-3AD203B41FA5}">
                      <a16:colId xmlns:a16="http://schemas.microsoft.com/office/drawing/2014/main" xmlns="" val="1426438776"/>
                    </a:ext>
                  </a:extLst>
                </a:gridCol>
                <a:gridCol w="1691948">
                  <a:extLst>
                    <a:ext uri="{9D8B030D-6E8A-4147-A177-3AD203B41FA5}">
                      <a16:colId xmlns:a16="http://schemas.microsoft.com/office/drawing/2014/main" xmlns="" val="2406359539"/>
                    </a:ext>
                  </a:extLst>
                </a:gridCol>
                <a:gridCol w="1935804">
                  <a:extLst>
                    <a:ext uri="{9D8B030D-6E8A-4147-A177-3AD203B41FA5}">
                      <a16:colId xmlns:a16="http://schemas.microsoft.com/office/drawing/2014/main" xmlns="" val="3646067851"/>
                    </a:ext>
                  </a:extLst>
                </a:gridCol>
                <a:gridCol w="1935805">
                  <a:extLst>
                    <a:ext uri="{9D8B030D-6E8A-4147-A177-3AD203B41FA5}">
                      <a16:colId xmlns:a16="http://schemas.microsoft.com/office/drawing/2014/main" xmlns="" val="781871841"/>
                    </a:ext>
                  </a:extLst>
                </a:gridCol>
              </a:tblGrid>
              <a:tr h="219584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цена поставщика, имеющего наибольшую долю рынка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нефтетрейдеры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76225166"/>
                  </a:ext>
                </a:extLst>
              </a:tr>
              <a:tr h="6968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10677633"/>
                  </a:ext>
                </a:extLst>
              </a:tr>
              <a:tr h="341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11,259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0,468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58,75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12744809"/>
                  </a:ext>
                </a:extLst>
              </a:tr>
              <a:tr h="333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3,112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0,182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79,61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08469662"/>
                  </a:ext>
                </a:extLst>
              </a:tr>
              <a:tr h="308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"Зимнее"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67287190"/>
                  </a:ext>
                </a:extLst>
              </a:tr>
              <a:tr h="370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"Летнее"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4,500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9,175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0,427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75,47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8" y="59615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</a:t>
            </a:r>
          </a:p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24.05.2024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данным АО «ННК-</a:t>
            </a:r>
            <a:r>
              <a:rPr lang="ru-RU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24.05.2024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4936576"/>
              </p:ext>
            </p:extLst>
          </p:nvPr>
        </p:nvGraphicFramePr>
        <p:xfrm>
          <a:off x="116732" y="398835"/>
          <a:ext cx="3853906" cy="3067176"/>
        </p:xfrm>
        <a:graphic>
          <a:graphicData uri="http://schemas.openxmlformats.org/drawingml/2006/table">
            <a:tbl>
              <a:tblPr/>
              <a:tblGrid>
                <a:gridCol w="1003614">
                  <a:extLst>
                    <a:ext uri="{9D8B030D-6E8A-4147-A177-3AD203B41FA5}">
                      <a16:colId xmlns:a16="http://schemas.microsoft.com/office/drawing/2014/main" xmlns="" val="1892151248"/>
                    </a:ext>
                  </a:extLst>
                </a:gridCol>
                <a:gridCol w="1532238">
                  <a:extLst>
                    <a:ext uri="{9D8B030D-6E8A-4147-A177-3AD203B41FA5}">
                      <a16:colId xmlns:a16="http://schemas.microsoft.com/office/drawing/2014/main" xmlns="" val="2657241242"/>
                    </a:ext>
                  </a:extLst>
                </a:gridCol>
                <a:gridCol w="1318054">
                  <a:extLst>
                    <a:ext uri="{9D8B030D-6E8A-4147-A177-3AD203B41FA5}">
                      <a16:colId xmlns:a16="http://schemas.microsoft.com/office/drawing/2014/main" xmlns="" val="485229573"/>
                    </a:ext>
                  </a:extLst>
                </a:gridCol>
              </a:tblGrid>
              <a:tr h="30155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53405301"/>
                  </a:ext>
                </a:extLst>
              </a:tr>
              <a:tr h="8236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"Тосмар")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(иных поставщиков)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45841540"/>
                  </a:ext>
                </a:extLst>
              </a:tr>
              <a:tr h="262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47263368"/>
                  </a:ext>
                </a:extLst>
              </a:tr>
              <a:tr h="460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60,50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  <a:r>
                        <a:rPr lang="en-US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33742143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66,40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71,00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97539080"/>
                  </a:ext>
                </a:extLst>
              </a:tr>
              <a:tr h="3675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71,70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r>
                        <a:rPr lang="en-GB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,50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6093606"/>
                  </a:ext>
                </a:extLst>
              </a:tr>
              <a:tr h="452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74,00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88,00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3121674"/>
              </p:ext>
            </p:extLst>
          </p:nvPr>
        </p:nvGraphicFramePr>
        <p:xfrm>
          <a:off x="8046721" y="3579222"/>
          <a:ext cx="4087615" cy="2872378"/>
        </p:xfrm>
        <a:graphic>
          <a:graphicData uri="http://schemas.openxmlformats.org/drawingml/2006/table">
            <a:tbl>
              <a:tblPr/>
              <a:tblGrid>
                <a:gridCol w="1117992">
                  <a:extLst>
                    <a:ext uri="{9D8B030D-6E8A-4147-A177-3AD203B41FA5}">
                      <a16:colId xmlns:a16="http://schemas.microsoft.com/office/drawing/2014/main" xmlns="" val="1892151248"/>
                    </a:ext>
                  </a:extLst>
                </a:gridCol>
                <a:gridCol w="1497875">
                  <a:extLst>
                    <a:ext uri="{9D8B030D-6E8A-4147-A177-3AD203B41FA5}">
                      <a16:colId xmlns:a16="http://schemas.microsoft.com/office/drawing/2014/main" xmlns="" val="2657241242"/>
                    </a:ext>
                  </a:extLst>
                </a:gridCol>
                <a:gridCol w="1471748">
                  <a:extLst>
                    <a:ext uri="{9D8B030D-6E8A-4147-A177-3AD203B41FA5}">
                      <a16:colId xmlns:a16="http://schemas.microsoft.com/office/drawing/2014/main" xmlns="" val="485229573"/>
                    </a:ext>
                  </a:extLst>
                </a:gridCol>
              </a:tblGrid>
              <a:tr h="2985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53405301"/>
                  </a:ext>
                </a:extLst>
              </a:tr>
              <a:tr h="8480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«РН-</a:t>
                      </a:r>
                      <a:r>
                        <a:rPr lang="ru-RU" sz="105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45841540"/>
                  </a:ext>
                </a:extLst>
              </a:tr>
              <a:tr h="3678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47263368"/>
                  </a:ext>
                </a:extLst>
              </a:tr>
              <a:tr h="3632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56,08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91,14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33742143"/>
                  </a:ext>
                </a:extLst>
              </a:tr>
              <a:tr h="3268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57,92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96,95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97539080"/>
                  </a:ext>
                </a:extLst>
              </a:tr>
              <a:tr h="279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74,52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115,68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6093606"/>
                  </a:ext>
                </a:extLst>
              </a:tr>
              <a:tr h="3882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2432255"/>
              </p:ext>
            </p:extLst>
          </p:nvPr>
        </p:nvGraphicFramePr>
        <p:xfrm>
          <a:off x="8056606" y="408562"/>
          <a:ext cx="4077729" cy="3057449"/>
        </p:xfrm>
        <a:graphic>
          <a:graphicData uri="http://schemas.openxmlformats.org/drawingml/2006/table">
            <a:tbl>
              <a:tblPr/>
              <a:tblGrid>
                <a:gridCol w="1046205">
                  <a:extLst>
                    <a:ext uri="{9D8B030D-6E8A-4147-A177-3AD203B41FA5}">
                      <a16:colId xmlns:a16="http://schemas.microsoft.com/office/drawing/2014/main" xmlns="" val="1892151248"/>
                    </a:ext>
                  </a:extLst>
                </a:gridCol>
                <a:gridCol w="1548714">
                  <a:extLst>
                    <a:ext uri="{9D8B030D-6E8A-4147-A177-3AD203B41FA5}">
                      <a16:colId xmlns:a16="http://schemas.microsoft.com/office/drawing/2014/main" xmlns="" val="2657241242"/>
                    </a:ext>
                  </a:extLst>
                </a:gridCol>
                <a:gridCol w="1482810">
                  <a:extLst>
                    <a:ext uri="{9D8B030D-6E8A-4147-A177-3AD203B41FA5}">
                      <a16:colId xmlns:a16="http://schemas.microsoft.com/office/drawing/2014/main" xmlns="" val="485229573"/>
                    </a:ext>
                  </a:extLst>
                </a:gridCol>
              </a:tblGrid>
              <a:tr h="266441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край*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53405301"/>
                  </a:ext>
                </a:extLst>
              </a:tr>
              <a:tr h="82015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5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Максимальная розничная цена АЗС независимых </a:t>
                      </a:r>
                      <a:r>
                        <a:rPr kumimoji="0" lang="ru-RU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нефтетрейдеров</a:t>
                      </a:r>
                      <a:endParaRPr kumimoji="0" lang="ru-RU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45841540"/>
                  </a:ext>
                </a:extLst>
              </a:tr>
              <a:tr h="2622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47263368"/>
                  </a:ext>
                </a:extLst>
              </a:tr>
              <a:tr h="4718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54,17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3,77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33742143"/>
                  </a:ext>
                </a:extLst>
              </a:tr>
              <a:tr h="432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54,89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4,79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97539080"/>
                  </a:ext>
                </a:extLst>
              </a:tr>
              <a:tr h="432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67,67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6093606"/>
                  </a:ext>
                </a:extLst>
              </a:tr>
              <a:tr h="3710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68,63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6529390"/>
              </p:ext>
            </p:extLst>
          </p:nvPr>
        </p:nvGraphicFramePr>
        <p:xfrm>
          <a:off x="116732" y="3514145"/>
          <a:ext cx="3819542" cy="3005188"/>
        </p:xfrm>
        <a:graphic>
          <a:graphicData uri="http://schemas.openxmlformats.org/drawingml/2006/table">
            <a:tbl>
              <a:tblPr/>
              <a:tblGrid>
                <a:gridCol w="996946">
                  <a:extLst>
                    <a:ext uri="{9D8B030D-6E8A-4147-A177-3AD203B41FA5}">
                      <a16:colId xmlns:a16="http://schemas.microsoft.com/office/drawing/2014/main" xmlns="" val="1892151248"/>
                    </a:ext>
                  </a:extLst>
                </a:gridCol>
                <a:gridCol w="1532708">
                  <a:extLst>
                    <a:ext uri="{9D8B030D-6E8A-4147-A177-3AD203B41FA5}">
                      <a16:colId xmlns:a16="http://schemas.microsoft.com/office/drawing/2014/main" xmlns="" val="2657241242"/>
                    </a:ext>
                  </a:extLst>
                </a:gridCol>
                <a:gridCol w="1289888">
                  <a:extLst>
                    <a:ext uri="{9D8B030D-6E8A-4147-A177-3AD203B41FA5}">
                      <a16:colId xmlns:a16="http://schemas.microsoft.com/office/drawing/2014/main" xmlns="" val="485229573"/>
                    </a:ext>
                  </a:extLst>
                </a:gridCol>
              </a:tblGrid>
              <a:tr h="240413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Чукотский АО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53405301"/>
                  </a:ext>
                </a:extLst>
              </a:tr>
              <a:tr h="8958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«Чукотснаб»)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(АО «Чукотснаб»)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45841540"/>
                  </a:ext>
                </a:extLst>
              </a:tr>
              <a:tr h="2576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47263368"/>
                  </a:ext>
                </a:extLst>
              </a:tr>
              <a:tr h="4493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33742143"/>
                  </a:ext>
                </a:extLst>
              </a:tr>
              <a:tr h="3853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97539080"/>
                  </a:ext>
                </a:extLst>
              </a:tr>
              <a:tr h="3610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6093606"/>
                  </a:ext>
                </a:extLst>
              </a:tr>
              <a:tr h="4156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0198671"/>
              </p:ext>
            </p:extLst>
          </p:nvPr>
        </p:nvGraphicFramePr>
        <p:xfrm>
          <a:off x="4069492" y="408562"/>
          <a:ext cx="3888259" cy="3058568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xmlns="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xmlns="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xmlns="" val="485229573"/>
                    </a:ext>
                  </a:extLst>
                </a:gridCol>
              </a:tblGrid>
              <a:tr h="29182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53405301"/>
                  </a:ext>
                </a:extLst>
              </a:tr>
              <a:tr h="8250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«ННК-Камчатнефтепродукт»)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45841540"/>
                  </a:ext>
                </a:extLst>
              </a:tr>
              <a:tr h="233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47263368"/>
                  </a:ext>
                </a:extLst>
              </a:tr>
              <a:tr h="454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58,75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33742143"/>
                  </a:ext>
                </a:extLst>
              </a:tr>
              <a:tr h="4180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63,21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79,61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9753908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75,47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99,00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6093606"/>
                  </a:ext>
                </a:extLst>
              </a:tr>
              <a:tr h="4268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1299287"/>
              </p:ext>
            </p:extLst>
          </p:nvPr>
        </p:nvGraphicFramePr>
        <p:xfrm>
          <a:off x="4045484" y="3526435"/>
          <a:ext cx="3936274" cy="3009832"/>
        </p:xfrm>
        <a:graphic>
          <a:graphicData uri="http://schemas.openxmlformats.org/drawingml/2006/table">
            <a:tbl>
              <a:tblPr/>
              <a:tblGrid>
                <a:gridCol w="992777">
                  <a:extLst>
                    <a:ext uri="{9D8B030D-6E8A-4147-A177-3AD203B41FA5}">
                      <a16:colId xmlns:a16="http://schemas.microsoft.com/office/drawing/2014/main" xmlns="" val="1892151248"/>
                    </a:ext>
                  </a:extLst>
                </a:gridCol>
                <a:gridCol w="1602377">
                  <a:extLst>
                    <a:ext uri="{9D8B030D-6E8A-4147-A177-3AD203B41FA5}">
                      <a16:colId xmlns:a16="http://schemas.microsoft.com/office/drawing/2014/main" xmlns="" val="2657241242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xmlns="" val="485229573"/>
                    </a:ext>
                  </a:extLst>
                </a:gridCol>
              </a:tblGrid>
              <a:tr h="33219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край*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53405301"/>
                  </a:ext>
                </a:extLst>
              </a:tr>
              <a:tr h="8384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(ПАО ННК-Хабаровскнефтепродукт)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независимых нефтетрейдеров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отсутствуют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45841540"/>
                  </a:ext>
                </a:extLst>
              </a:tr>
              <a:tr h="2925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47263368"/>
                  </a:ext>
                </a:extLst>
              </a:tr>
              <a:tr h="4337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53,17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84,00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33742143"/>
                  </a:ext>
                </a:extLst>
              </a:tr>
              <a:tr h="3890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55,63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97539080"/>
                  </a:ext>
                </a:extLst>
              </a:tr>
              <a:tr h="2755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66,22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92,90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6093606"/>
                  </a:ext>
                </a:extLst>
              </a:tr>
              <a:tr h="4482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17772125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16732" y="6516450"/>
            <a:ext cx="69878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sz="1400" dirty="0">
                <a:solidFill>
                  <a:prstClr val="black"/>
                </a:solidFill>
              </a:rPr>
              <a:t>*</a:t>
            </a:r>
            <a:r>
              <a:rPr lang="en-US" sz="1400" dirty="0">
                <a:solidFill>
                  <a:prstClr val="black"/>
                </a:solidFill>
              </a:rPr>
              <a:t> 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на дату </a:t>
            </a: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24.</a:t>
            </a:r>
            <a:r>
              <a:rPr lang="en-US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5.202</a:t>
            </a:r>
            <a:r>
              <a:rPr lang="en-US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представлена, сведения указаны по данным предыдущего периода</a:t>
            </a:r>
          </a:p>
        </p:txBody>
      </p:sp>
    </p:spTree>
    <p:extLst>
      <p:ext uri="{BB962C8B-B14F-4D97-AF65-F5344CB8AC3E}">
        <p14:creationId xmlns:p14="http://schemas.microsoft.com/office/powerpoint/2010/main" val="21614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24946</TotalTime>
  <Words>927</Words>
  <Application>Microsoft Office PowerPoint</Application>
  <PresentationFormat>Широкоэкранный</PresentationFormat>
  <Paragraphs>434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Винник Ярослава Владимировна</cp:lastModifiedBy>
  <cp:revision>1060</cp:revision>
  <cp:lastPrinted>2023-10-06T02:12:00Z</cp:lastPrinted>
  <dcterms:created xsi:type="dcterms:W3CDTF">2020-12-04T06:58:51Z</dcterms:created>
  <dcterms:modified xsi:type="dcterms:W3CDTF">2024-05-24T03:55:19Z</dcterms:modified>
</cp:coreProperties>
</file>