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0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F2136E2-4701-0FC5-57B3-62EF183AA4A7}">
  <a:tblStyle styleId="{5F2136E2-4701-0FC5-57B3-62EF183AA4A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 hidden="0"/>
          <p:cNvSpPr>
            <a:spLocks noGrp="1"/>
          </p:cNvSpPr>
          <p:nvPr isPhoto="0" userDrawn="0">
            <p:ph type="hdr" sz="quarter" hasCustomPrompt="0"/>
          </p:nvPr>
        </p:nvSpPr>
        <p:spPr bwMode="auto"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 hidden="0"/>
          <p:cNvSpPr>
            <a:spLocks noGrp="1"/>
          </p:cNvSpPr>
          <p:nvPr isPhoto="0" userDrawn="0">
            <p:ph type="dt" idx="1" hasCustomPrompt="0"/>
          </p:nvPr>
        </p:nvSpPr>
        <p:spPr bwMode="auto">
          <a:xfrm>
            <a:off x="3860334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pPr>
              <a:defRPr/>
            </a:pPr>
            <a:fld id="{27EE5C4F-ACD4-4F2F-AAB3-0969A6B3157B}" type="datetimeFigureOut">
              <a:rPr lang="ru-RU"/>
              <a:t/>
            </a:fld>
            <a:endParaRPr lang="ru-RU"/>
          </a:p>
        </p:txBody>
      </p:sp>
      <p:sp>
        <p:nvSpPr>
          <p:cNvPr id="4" name="Образ слайда 3" hidden="0"/>
          <p:cNvSpPr>
            <a:spLocks noChangeAspect="1" noGrp="1" noRot="1"/>
          </p:cNvSpPr>
          <p:nvPr isPhoto="0" userDrawn="0">
            <p:ph type="sldImg" idx="2" hasCustomPrompt="0"/>
          </p:nvPr>
        </p:nvSpPr>
        <p:spPr bwMode="auto"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Заметки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4" hasCustomPrompt="0"/>
          </p:nvPr>
        </p:nvSpPr>
        <p:spPr bwMode="auto"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5" hasCustomPrompt="0"/>
          </p:nvPr>
        </p:nvSpPr>
        <p:spPr bwMode="auto">
          <a:xfrm>
            <a:off x="3860334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pPr>
              <a:defRPr/>
            </a:pPr>
            <a:fld id="{AB5AE2F0-AAD2-4206-91C1-7740FDB339D7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 hidden="0"/>
          <p:cNvSpPr>
            <a:spLocks noChangeAspect="1" noGrp="1" noRot="1"/>
          </p:cNvSpPr>
          <p:nvPr isPhoto="0" userDrawn="0">
            <p:ph type="sldImg" hasCustomPrompt="0"/>
          </p:nvPr>
        </p:nvSpPr>
        <p:spPr bwMode="auto"/>
      </p:sp>
      <p:sp>
        <p:nvSpPr>
          <p:cNvPr id="3" name="Заметки 2" hidden="0"/>
          <p:cNvSpPr>
            <a:spLocks noGrp="1"/>
          </p:cNvSpPr>
          <p:nvPr isPhoto="0" userDrawn="0">
            <p:ph type="body"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 sz="1400" b="1">
                <a:latin typeface="Times New Roman"/>
                <a:cs typeface="Times New Roman"/>
              </a:rPr>
              <a:t>*</a:t>
            </a:r>
            <a:r>
              <a:rPr lang="ru-RU">
                <a:latin typeface="Times New Roman"/>
                <a:cs typeface="Times New Roman"/>
              </a:rPr>
              <a:t> - Согласно данных Федеральной службы государственной статистики</a:t>
            </a:r>
            <a:endParaRPr lang="ru-RU">
              <a:latin typeface="Times New Roman"/>
              <a:cs typeface="Times New Roman"/>
            </a:endParaRPr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0" hasCustomPrompt="0"/>
          </p:nvPr>
        </p:nvSpPr>
        <p:spPr bwMode="auto"/>
        <p:txBody>
          <a:bodyPr/>
          <a:lstStyle/>
          <a:p>
            <a:pPr>
              <a:defRPr/>
            </a:pPr>
            <a:fld id="{AB5AE2F0-AAD2-4206-91C1-7740FDB339D7}" type="slidenum">
              <a:rPr lang="ru-RU"/>
              <a:t/>
            </a:fld>
            <a:endParaRPr lang="ru-RU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 hidden="0"/>
          <p:cNvSpPr>
            <a:spLocks noChangeAspect="1" noGrp="1" noRot="1"/>
          </p:cNvSpPr>
          <p:nvPr isPhoto="0" userDrawn="0">
            <p:ph type="sldImg" hasCustomPrompt="0"/>
          </p:nvPr>
        </p:nvSpPr>
        <p:spPr bwMode="auto"/>
      </p:sp>
      <p:sp>
        <p:nvSpPr>
          <p:cNvPr id="3" name="Заметки 2" hidden="0"/>
          <p:cNvSpPr>
            <a:spLocks noGrp="1"/>
          </p:cNvSpPr>
          <p:nvPr isPhoto="0" userDrawn="0">
            <p:ph type="body" idx="1" hasCustomPrompt="0"/>
          </p:nvPr>
        </p:nvSpPr>
        <p:spPr bwMode="auto"/>
        <p:txBody>
          <a:bodyPr/>
          <a:lstStyle/>
          <a:p>
            <a:pPr defTabSz="916412">
              <a:defRPr/>
            </a:pPr>
            <a:r>
              <a:rPr lang="ru-RU" sz="1400" b="1">
                <a:solidFill>
                  <a:prstClr val="black"/>
                </a:solidFill>
                <a:latin typeface="Times New Roman"/>
                <a:cs typeface="Times New Roman"/>
              </a:rPr>
              <a:t>*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- Согласно данных Федеральной службы государственной статистики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0" hasCustomPrompt="0"/>
          </p:nvPr>
        </p:nvSpPr>
        <p:spPr bwMode="auto"/>
        <p:txBody>
          <a:bodyPr/>
          <a:lstStyle/>
          <a:p>
            <a:pPr>
              <a:defRPr/>
            </a:pPr>
            <a:fld id="{AB5AE2F0-AAD2-4206-91C1-7740FDB339D7}" type="slidenum">
              <a:rPr lang="ru-RU"/>
              <a:t/>
            </a:fld>
            <a:endParaRPr lang="ru-RU"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 hidden="0"/>
          <p:cNvSpPr>
            <a:spLocks noChangeAspect="1" noGrp="1" noRot="1"/>
          </p:cNvSpPr>
          <p:nvPr isPhoto="0" userDrawn="0">
            <p:ph type="sldImg" hasCustomPrompt="0"/>
          </p:nvPr>
        </p:nvSpPr>
        <p:spPr bwMode="auto"/>
      </p:sp>
      <p:sp>
        <p:nvSpPr>
          <p:cNvPr id="3" name="Заметки 2" hidden="0"/>
          <p:cNvSpPr>
            <a:spLocks noGrp="1"/>
          </p:cNvSpPr>
          <p:nvPr isPhoto="0" userDrawn="0">
            <p:ph type="body" idx="1" hasCustomPrompt="0"/>
          </p:nvPr>
        </p:nvSpPr>
        <p:spPr bwMode="auto"/>
        <p:txBody>
          <a:bodyPr/>
          <a:lstStyle/>
          <a:p>
            <a:pPr defTabSz="916412">
              <a:defRPr/>
            </a:pPr>
            <a:r>
              <a:rPr lang="ru-RU" sz="1400" b="1">
                <a:solidFill>
                  <a:prstClr val="black"/>
                </a:solidFill>
                <a:latin typeface="Times New Roman"/>
                <a:cs typeface="Times New Roman"/>
              </a:rPr>
              <a:t>*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- Согласно данных Федеральной службы государственной статистики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0" hasCustomPrompt="0"/>
          </p:nvPr>
        </p:nvSpPr>
        <p:spPr bwMode="auto"/>
        <p:txBody>
          <a:bodyPr/>
          <a:lstStyle/>
          <a:p>
            <a:pPr>
              <a:defRPr/>
            </a:pPr>
            <a:fld id="{AB5AE2F0-AAD2-4206-91C1-7740FDB339D7}" type="slidenum">
              <a:rPr lang="ru-RU"/>
              <a:t/>
            </a:fld>
            <a:endParaRPr lang="ru-RU"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694A4D-8446-43AD-B97F-9DB0D178855F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3AFC90-A59C-49DD-8E3B-4608EAD54BC0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ru-RU"/>
            </a:br>
            <a:endParaRPr lang="ru-RU"/>
          </a:p>
        </p:txBody>
      </p:sp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3200" b="1">
              <a:latin typeface="Times New Roman"/>
              <a:cs typeface="Times New Roman"/>
            </a:endParaRPr>
          </a:p>
          <a:p>
            <a:pPr>
              <a:defRPr/>
            </a:pPr>
            <a:endParaRPr lang="ru-RU" sz="32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3200" b="1">
                <a:latin typeface="Times New Roman"/>
                <a:cs typeface="Times New Roman"/>
              </a:rPr>
              <a:t>Информация о </a:t>
            </a:r>
            <a:r>
              <a:rPr lang="ru-RU" sz="3200" b="1">
                <a:latin typeface="Times New Roman"/>
                <a:cs typeface="Times New Roman"/>
              </a:rPr>
              <a:t>средних потребительских ценах </a:t>
            </a:r>
            <a:r>
              <a:rPr lang="ru-RU" sz="3200" b="1">
                <a:latin typeface="Times New Roman"/>
                <a:cs typeface="Times New Roman"/>
              </a:rPr>
              <a:t>на </a:t>
            </a:r>
            <a:r>
              <a:rPr lang="ru-RU" sz="3200" b="1">
                <a:latin typeface="Times New Roman"/>
                <a:cs typeface="Times New Roman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198" y="0"/>
            <a:ext cx="10562616" cy="5058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Средние потребительские цены </a:t>
            </a: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(тарифы) на нефтепродукты</a:t>
            </a:r>
            <a:r>
              <a:rPr lang="en-US" sz="2000" b="1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/>
          </a:p>
        </p:txBody>
      </p:sp>
      <p:graphicFrame>
        <p:nvGraphicFramePr>
          <p:cNvPr id="4" name="Объект 3" hidden="0"/>
          <p:cNvGraphicFramePr>
            <a:graphicFrameLocks xmlns:a="http://schemas.openxmlformats.org/drawingml/2006/main" noGrp="1"/>
          </p:cNvGraphicFramePr>
          <p:nvPr isPhoto="0" userDrawn="0">
            <p:ph idx="1" hasCustomPrompt="0"/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{5F2136E2-4701-0FC5-57B3-62EF183AA4A7}</a:tableStyleId>
              </a:tblPr>
              <a:tblGrid>
                <a:gridCol w="1196652"/>
                <a:gridCol w="1083749"/>
                <a:gridCol w="865762"/>
                <a:gridCol w="885217"/>
                <a:gridCol w="856034"/>
                <a:gridCol w="875489"/>
                <a:gridCol w="817124"/>
                <a:gridCol w="865762"/>
                <a:gridCol w="875489"/>
                <a:gridCol w="865762"/>
                <a:gridCol w="865761"/>
                <a:gridCol w="807396"/>
                <a:gridCol w="1118681"/>
              </a:tblGrid>
              <a:tr h="69066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Нефтепродукт/субъект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Камчатский край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РФ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ДФО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Республика Саха (Якутия)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Приморский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 край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Хабаровский край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Амурская область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Магаданская обл.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Сахалинская обл.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Еврейская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 АО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Чукотский АО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Период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61091">
                <a:tc rowSpan="13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Бензин 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автомобильный 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марки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/>
                          <a:ea typeface="Arial"/>
                          <a:cs typeface="Times New Roman"/>
                        </a:rPr>
                        <a:t>АИ-92, 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(руб./л)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55,87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47,21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50,81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56,72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49,58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49,48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49,10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56,82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55,31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50,03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63,00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декабрь 2022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7473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55,99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47,18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50,50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56,77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49,57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49,48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49,08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57,90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55,38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50,03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63,00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январь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9378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55,99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47,14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50,49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56,75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49,53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49,48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49,07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57,90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55,47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50,03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63,00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февраль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69650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56,98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47,17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50,82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56,72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49,93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50,15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57,14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55,47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50,29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60,00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март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28017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58,2</a:t>
                      </a:r>
                      <a:r>
                        <a:rPr lang="ru-RU" sz="1200" b="1">
                          <a:latin typeface="Times New Roman"/>
                          <a:cs typeface="Times New Roman"/>
                        </a:rPr>
                        <a:t>0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47,21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51,01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56,68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50,17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50,15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49,4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57,02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55,73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50,59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60,00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апрель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89107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58,46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47,65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51,42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56,69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50,53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50,50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50,13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56,92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57,00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50,95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60,00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май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08561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58,52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48,37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51,76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56,8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50,87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50,50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50,27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58,55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57,36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51,05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60,00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июнь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89107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59,69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49,44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52,84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59,79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51,52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51,56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51,53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58,96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58,13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54,54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60,00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июль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18289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61,69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50,55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54,03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59,89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52,81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52,40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52,38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61,16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61,36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52,58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63,00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август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18289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63,53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51,57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55,20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60,04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53,88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52,53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53,30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63,83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63,95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53,59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63,00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сентябрь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28017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октябрь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18290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ноябрь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98834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декабрь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Средние потребительские цены (тарифы) на </a:t>
            </a:r>
            <a:r>
              <a:rPr lang="ru-RU" sz="2000" b="1">
                <a:solidFill>
                  <a:prstClr val="black"/>
                </a:solidFill>
                <a:latin typeface="Times New Roman"/>
                <a:cs typeface="Times New Roman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/>
          </a:p>
        </p:txBody>
      </p:sp>
      <p:graphicFrame>
        <p:nvGraphicFramePr>
          <p:cNvPr id="4" name="Объект 3" hidden="0"/>
          <p:cNvGraphicFramePr>
            <a:graphicFrameLocks xmlns:a="http://schemas.openxmlformats.org/drawingml/2006/main" noGrp="1"/>
          </p:cNvGraphicFramePr>
          <p:nvPr isPhoto="0" userDrawn="0">
            <p:ph idx="1" hasCustomPrompt="0"/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{5F2136E2-4701-0FC5-57B3-62EF183AA4A7}</a:tableStyleId>
              </a:tblPr>
              <a:tblGrid>
                <a:gridCol w="1206231"/>
                <a:gridCol w="1079770"/>
                <a:gridCol w="888089"/>
                <a:gridCol w="833707"/>
                <a:gridCol w="846306"/>
                <a:gridCol w="829957"/>
                <a:gridCol w="823745"/>
                <a:gridCol w="875490"/>
                <a:gridCol w="865762"/>
                <a:gridCol w="817123"/>
                <a:gridCol w="817124"/>
                <a:gridCol w="846306"/>
                <a:gridCol w="1157591"/>
              </a:tblGrid>
              <a:tr h="6614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Нефтепродукт/субъект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Камчатский край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РФ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ДФО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Республика Саха (Якутия)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Приморский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 край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Хабаровский край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Амурская область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Магаданская обл.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Сахалинская обл.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Еврейская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 АО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Чукотский АО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Период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5423">
                <a:tc rowSpan="13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Бензин </a:t>
                      </a:r>
                      <a:r>
                        <a:rPr lang="ru-RU" sz="12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автомобильный</a:t>
                      </a:r>
                      <a:r>
                        <a:rPr lang="ru-RU" sz="12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марки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АИ-95, 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(руб./л)</a:t>
                      </a: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58,35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51,35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52,94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57,04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50,63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51,62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52,01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57,46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58,07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52,17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декабрь</a:t>
                      </a: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2022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35984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58,35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51,41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52,82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57,39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50,63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51,62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51,98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55,82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58,16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52,17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январь 2023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28714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58,35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51,39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52,81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57,26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50,63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51,62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51,97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55,82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58,25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52,17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февраль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42333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59,23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51,41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53,12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51,03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52,26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52,13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55,82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58,15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52,45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март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24638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60,24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51,42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53,30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51,33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52,26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52,30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56,37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58,12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52,77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апрель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53717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60,54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51,96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53,73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57,52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51,7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52,66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53,03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56,37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59,32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53,13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май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55809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60,54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52,78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54,06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57,56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51,96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52,84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53,17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59,19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59,48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53,19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июнь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44914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61,96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53,97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55,52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61,63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52,95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53,82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54,45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59,19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60,57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53,68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июль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53863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63,88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55,23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57,06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61,70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54,85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54,86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55,52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61,03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64,72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55,12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август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57754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66,32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56,36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58,43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61,79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56,46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57,25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63,55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67,50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56,76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сентябрь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47142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октябрь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6081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ноябрь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61234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декабрь</a:t>
                      </a: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2023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>
                <a:latin typeface="Times New Roman"/>
                <a:cs typeface="Times New Roman"/>
              </a:rPr>
              <a:t>Средние потребительские цены (тарифы) на нефтепродукты </a:t>
            </a:r>
            <a:r>
              <a:rPr lang="ru-RU" sz="2000" b="1">
                <a:latin typeface="Times New Roman"/>
                <a:cs typeface="Times New Roman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/>
          </a:p>
        </p:txBody>
      </p:sp>
      <p:graphicFrame>
        <p:nvGraphicFramePr>
          <p:cNvPr id="20" name="Объект 19" hidden="0"/>
          <p:cNvGraphicFramePr>
            <a:graphicFrameLocks xmlns:a="http://schemas.openxmlformats.org/drawingml/2006/main" noGrp="1"/>
          </p:cNvGraphicFramePr>
          <p:nvPr isPhoto="0" userDrawn="0">
            <p:ph idx="1" hasCustomPrompt="0"/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{5F2136E2-4701-0FC5-57B3-62EF183AA4A7}</a:tableStyleId>
              </a:tblPr>
              <a:tblGrid>
                <a:gridCol w="1113006"/>
                <a:gridCol w="1071664"/>
                <a:gridCol w="933856"/>
                <a:gridCol w="972766"/>
                <a:gridCol w="904672"/>
                <a:gridCol w="856034"/>
                <a:gridCol w="875489"/>
                <a:gridCol w="894945"/>
                <a:gridCol w="826851"/>
                <a:gridCol w="778213"/>
                <a:gridCol w="836579"/>
                <a:gridCol w="807395"/>
                <a:gridCol w="1108954"/>
              </a:tblGrid>
              <a:tr h="637351">
                <a:tc>
                  <a:txBody>
                    <a:bodyPr/>
                    <a:p>
                      <a:pPr algn="ctr"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050">
                          <a:latin typeface="Times New Roman"/>
                          <a:cs typeface="Times New Roman"/>
                        </a:rPr>
                        <a:t>Нефтепродукт/субъект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Камчатский 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край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РФ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ДФО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Республика 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Саха (Якутия)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Приморский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край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Хабаровский 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край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Амурская 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область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Магаданская 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обл.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Сахалинская 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обл.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Еврейская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АО</a:t>
                      </a:r>
                      <a:endParaRPr lang="ru-RU" sz="120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latin typeface="Times New Roman"/>
                          <a:cs typeface="Times New Roman"/>
                        </a:rPr>
                        <a:t>Чукотский </a:t>
                      </a:r>
                      <a:r>
                        <a:rPr lang="ru-RU" sz="1200">
                          <a:latin typeface="Times New Roman"/>
                          <a:cs typeface="Times New Roman"/>
                        </a:rPr>
                        <a:t>АО</a:t>
                      </a:r>
                      <a:endParaRPr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Период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57196">
                <a:tc rowSpan="13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Дизельное </a:t>
                      </a:r>
                      <a:r>
                        <a:rPr lang="ru-RU" sz="16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топливо,</a:t>
                      </a:r>
                      <a:endParaRPr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(руб./л)</a:t>
                      </a: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72,74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58,37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68,75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75,61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63,80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63,20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67,70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76,04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77,22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65,93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декабрь</a:t>
                      </a: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2022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7473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73,50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58,94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69,50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76,76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64,45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64,08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68,16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80,98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77,51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66,53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январь 2023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18289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70,35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58,54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68,24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76,98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63,41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62,96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64,66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80,98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77,33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66,53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февраль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69651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70,98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58,3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67,89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76,58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63,21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64,08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63,7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76,19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76,45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66,53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март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7472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72,33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58,17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67,68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76,58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63,07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64,08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63,79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76,19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74,27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64,77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апрель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19073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72,33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58,17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67,67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76,11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63,10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64,59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63,93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77,88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73,88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64,36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май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66144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72,87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58,33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67,73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76,12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63,29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64,59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63,86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77,66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73,88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64,36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июнь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66928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72,87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58,80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67,73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76,05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63,36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64,59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63,86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75,79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74,09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64,19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июль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66928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73,51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61,19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68,05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75,97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63,60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64,75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64,05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76,22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74,88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65,17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август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61092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76,20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65,04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69,93</a:t>
                      </a: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76,18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65,92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65,99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66,84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80,33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75,84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67,58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65,00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сентябрь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46304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октябрь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7471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ноябрь 2023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47472">
                <a:tc vMerge="1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1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декабрь</a:t>
                      </a:r>
                      <a:r>
                        <a:rPr lang="ru-RU" sz="12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2023</a:t>
                      </a:r>
                      <a:endParaRPr lang="ru-RU" sz="12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{5F2136E2-4701-0FC5-57B3-62EF183AA4A7}</a:tableStyleId>
              </a:tblPr>
              <a:tblGrid>
                <a:gridCol w="1584265"/>
                <a:gridCol w="1727542"/>
                <a:gridCol w="1428719"/>
                <a:gridCol w="1116191"/>
                <a:gridCol w="1691948"/>
                <a:gridCol w="1935804"/>
                <a:gridCol w="1935805"/>
              </a:tblGrid>
              <a:tr h="2195844">
                <a:tc rowSpan="2"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Среднемесячное потребление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Наличие на нефтебазах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Наличие на АЗС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Обеспеченность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Розничная цена поставщика, имеющего наибольшую долю рынка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Максимальная розничная цена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(иные </a:t>
                      </a:r>
                      <a:r>
                        <a:rPr lang="ru-RU" sz="1600">
                          <a:latin typeface="Times New Roman"/>
                          <a:cs typeface="Times New Roman"/>
                        </a:rPr>
                        <a:t>нефтетрейдеры</a:t>
                      </a:r>
                      <a:r>
                        <a:rPr lang="ru-RU" sz="1600">
                          <a:latin typeface="Times New Roman"/>
                          <a:cs typeface="Times New Roman"/>
                        </a:rPr>
                        <a:t>)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  <a:tr h="686875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тыс. тонн</a:t>
                      </a:r>
                      <a:endParaRPr lang="ru-RU" sz="24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тыс. тонн</a:t>
                      </a:r>
                      <a:endParaRPr lang="ru-RU" sz="24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тыс. тонн</a:t>
                      </a:r>
                      <a:endParaRPr lang="ru-RU" sz="24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сут</a:t>
                      </a:r>
                      <a:r>
                        <a:rPr lang="ru-RU" sz="18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lang="ru-RU" sz="24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руб./литр</a:t>
                      </a:r>
                      <a:endParaRPr lang="ru-RU" sz="24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руб./литр</a:t>
                      </a:r>
                      <a:endParaRPr lang="ru-RU" sz="2400">
                        <a:solidFill>
                          <a:schemeClr val="bg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341343"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Регулятор - 92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6,560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2,907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0,400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Times New Roman"/>
                          <a:cs typeface="Times New Roman"/>
                        </a:rPr>
                        <a:t>56,26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Times New Roman"/>
                          <a:cs typeface="Times New Roman"/>
                        </a:rPr>
                        <a:t>73,90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>
                        <a:solidFill>
                          <a:schemeClr val="dk1"/>
                        </a:solidFill>
                        <a:latin typeface="Times New Roman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  <a:tr h="333632"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Премиум - 95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Times New Roman"/>
                          <a:cs typeface="Times New Roman"/>
                        </a:rPr>
                        <a:t>1,587  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0,837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0,218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Times New Roman"/>
                          <a:cs typeface="Times New Roman"/>
                        </a:rPr>
                        <a:t>60,57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77,90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  <a:tr h="308919"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ДТ "Зимнее"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Times New Roman"/>
                          <a:cs typeface="Times New Roman"/>
                        </a:rPr>
                        <a:t>4,637 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2,383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0,478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72,00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Times New Roman"/>
                          <a:cs typeface="Times New Roman"/>
                        </a:rPr>
                        <a:t>81,00                                                                            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  <a:tr h="370703"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ДТ "Летнее"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Times New Roman"/>
                          <a:cs typeface="Times New Roman"/>
                        </a:rPr>
                        <a:t>2,442 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3,552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000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800">
                        <a:solidFill>
                          <a:schemeClr val="dk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72,00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Times New Roman"/>
                          <a:cs typeface="Times New Roman"/>
                        </a:rPr>
                        <a:t>80,50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 hidden="0"/>
          <p:cNvSpPr/>
          <p:nvPr isPhoto="0" userDrawn="0"/>
        </p:nvSpPr>
        <p:spPr bwMode="auto">
          <a:xfrm>
            <a:off x="1203057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i="1">
                <a:latin typeface="Times New Roman"/>
                <a:ea typeface="Calibri"/>
              </a:rPr>
              <a:t>Цены </a:t>
            </a:r>
            <a:r>
              <a:rPr lang="ru-RU" sz="2000" b="1" i="1">
                <a:latin typeface="Times New Roman"/>
                <a:ea typeface="Calibri"/>
              </a:rPr>
              <a:t>на моторное </a:t>
            </a:r>
            <a:r>
              <a:rPr lang="ru-RU" sz="2000" b="1" i="1">
                <a:latin typeface="Times New Roman"/>
                <a:ea typeface="Calibri"/>
              </a:rPr>
              <a:t>топливо в Камчатском крае</a:t>
            </a:r>
            <a:endParaRPr/>
          </a:p>
          <a:p>
            <a:pPr algn="ctr">
              <a:defRPr/>
            </a:pPr>
            <a:r>
              <a:rPr lang="ru-RU" sz="2000" b="1" i="1">
                <a:latin typeface="Times New Roman"/>
                <a:ea typeface="Calibri"/>
              </a:rPr>
              <a:t>по состоянию на 10.11.2023* </a:t>
            </a:r>
            <a:endParaRPr lang="ru-RU" sz="2000"/>
          </a:p>
        </p:txBody>
      </p:sp>
      <p:sp>
        <p:nvSpPr>
          <p:cNvPr id="2" name="Прямоугольник 1" hidden="0"/>
          <p:cNvSpPr/>
          <p:nvPr isPhoto="0" userDrawn="0"/>
        </p:nvSpPr>
        <p:spPr bwMode="auto"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>
                <a:solidFill>
                  <a:prstClr val="black"/>
                </a:solidFill>
                <a:latin typeface="Times New Roman"/>
                <a:cs typeface="Times New Roman"/>
              </a:rPr>
              <a:t>*</a:t>
            </a:r>
            <a:r>
              <a:rPr lang="ru-RU" sz="1200">
                <a:solidFill>
                  <a:prstClr val="black"/>
                </a:solidFill>
                <a:latin typeface="Times New Roman"/>
                <a:cs typeface="Times New Roman"/>
              </a:rPr>
              <a:t> - Согласно данным АО «ННК-</a:t>
            </a:r>
            <a:r>
              <a:rPr lang="ru-RU" sz="1200">
                <a:solidFill>
                  <a:prstClr val="black"/>
                </a:solidFill>
                <a:latin typeface="Times New Roman"/>
                <a:cs typeface="Times New Roman"/>
              </a:rPr>
              <a:t>Камчатнефтепродукт</a:t>
            </a:r>
            <a:r>
              <a:rPr lang="ru-RU" sz="1200">
                <a:solidFill>
                  <a:prstClr val="black"/>
                </a:solidFill>
                <a:latin typeface="Times New Roman"/>
                <a:cs typeface="Times New Roman"/>
              </a:rPr>
              <a:t>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</a:br>
            <a:endParaRPr lang="ru-RU"/>
          </a:p>
        </p:txBody>
      </p:sp>
      <p:sp>
        <p:nvSpPr>
          <p:cNvPr id="4" name="Прямоугольник 3" hidden="0"/>
          <p:cNvSpPr/>
          <p:nvPr isPhoto="0" userDrawn="0"/>
        </p:nvSpPr>
        <p:spPr bwMode="auto"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i="1">
                <a:latin typeface="Times New Roman"/>
                <a:ea typeface="Calibri"/>
              </a:rPr>
              <a:t>Цены на моторное топливо </a:t>
            </a:r>
            <a:r>
              <a:rPr lang="ru-RU" b="1" i="1">
                <a:latin typeface="Times New Roman"/>
                <a:ea typeface="Calibri"/>
              </a:rPr>
              <a:t>в регионах ДФО по </a:t>
            </a:r>
            <a:r>
              <a:rPr lang="ru-RU" b="1" i="1">
                <a:latin typeface="Times New Roman"/>
                <a:ea typeface="Calibri"/>
              </a:rPr>
              <a:t>состоянию на </a:t>
            </a:r>
            <a:r>
              <a:rPr lang="ru-RU" b="1" i="1">
                <a:latin typeface="Times New Roman"/>
                <a:ea typeface="Calibri"/>
              </a:rPr>
              <a:t>10.11.2023</a:t>
            </a:r>
            <a:endParaRPr lang="ru-RU"/>
          </a:p>
        </p:txBody>
      </p:sp>
      <p:graphicFrame>
        <p:nvGraphicFramePr>
          <p:cNvPr id="5" name="Таблица 4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1003614"/>
                <a:gridCol w="1532238"/>
                <a:gridCol w="1318054"/>
              </a:tblGrid>
              <a:tr h="301556">
                <a:tc gridSpan="3"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Магаданская область </a:t>
                      </a:r>
                      <a:endParaRPr lang="ru-RU" sz="1200" b="0" i="0" u="none" strike="noStrike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823609"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Наименование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Максимальная розничная цена (иных поставщиков)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262647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46016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Регулятор - 92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60,50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latin typeface="Times New Roman"/>
                        </a:rPr>
                        <a:t>75,00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883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Премиум - 95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latin typeface="Times New Roman"/>
                        </a:rPr>
                        <a:t>66,40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latin typeface="Times New Roman"/>
                        </a:rPr>
                        <a:t>69,90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752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"летнее" 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400" b="1" i="0" u="none" strike="noStrike">
                          <a:latin typeface="Times New Roman"/>
                        </a:rPr>
                        <a:t>71,70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GB" sz="1400" b="1" i="0" u="none" strike="noStrike">
                          <a:latin typeface="Times New Roman"/>
                        </a:rPr>
                        <a:t>7</a:t>
                      </a:r>
                      <a:r>
                        <a:rPr lang="ru-RU" sz="1400" b="1" i="0" u="none" strike="noStrike">
                          <a:latin typeface="Times New Roman"/>
                        </a:rPr>
                        <a:t>5</a:t>
                      </a:r>
                      <a:r>
                        <a:rPr lang="en-GB" sz="1400" b="1" i="0" u="none" strike="noStrike">
                          <a:latin typeface="Times New Roman"/>
                        </a:rPr>
                        <a:t>,50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284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"зимнее"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74,00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81,85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1117992"/>
                <a:gridCol w="1497875"/>
                <a:gridCol w="1471748"/>
              </a:tblGrid>
              <a:tr h="298550">
                <a:tc gridSpan="3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Сахалинская </a:t>
                      </a:r>
                      <a:r>
                        <a:rPr lang="ru-RU" sz="1200" b="1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Arial"/>
                          <a:cs typeface="Arial"/>
                        </a:rPr>
                        <a:t>область 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848047"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Наименование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>
                          <a:latin typeface="Times New Roman"/>
                        </a:rPr>
                        <a:t>Востокнефтепродукт</a:t>
                      </a:r>
                      <a:r>
                        <a:rPr lang="ru-RU" sz="1050" b="1" i="0" u="none" strike="noStrike">
                          <a:latin typeface="Times New Roman"/>
                        </a:rPr>
                        <a:t>»)</a:t>
                      </a: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Максимальная розничная цена (иные поставщики)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367883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43454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Регулятор - 92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53,73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82,00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120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Премиум - 95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55,48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76,00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724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"летнее" 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71,12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88,00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663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"зимнее"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-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85,00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1046205"/>
                <a:gridCol w="1548714"/>
                <a:gridCol w="1482810"/>
              </a:tblGrid>
              <a:tr h="266441">
                <a:tc gridSpan="3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>
                          <a:latin typeface="Times New Roman"/>
                        </a:rPr>
                        <a:t>Приморский край 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820152"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Наименование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>
                          <a:latin typeface="Times New Roman"/>
                        </a:rPr>
                        <a:t> «ННК-Приморнефтепродукт»</a:t>
                      </a:r>
                      <a:r>
                        <a:rPr lang="ru-RU" sz="1050" b="1" i="0" u="none" strike="noStrike">
                          <a:latin typeface="Times New Roman"/>
                        </a:rPr>
                        <a:t>)</a:t>
                      </a: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Arial"/>
                          <a:cs typeface="Arial"/>
                        </a:rPr>
                        <a:t>Максимальная розничная цена АЗС независимых </a:t>
                      </a:r>
                      <a:r>
                        <a:rPr lang="ru-RU" sz="1050" b="1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Arial"/>
                          <a:cs typeface="Arial"/>
                        </a:rPr>
                        <a:t>нефтетрейдеров</a:t>
                      </a:r>
                      <a:endParaRPr lang="ru-RU" sz="1050" b="1" i="0" u="none" strike="noStrike" cap="none" spc="0">
                        <a:ln>
                          <a:noFill/>
                        </a:ln>
                        <a:solidFill>
                          <a:prstClr val="black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262237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47180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Регулятор - 92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52,10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52,</a:t>
                      </a: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09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288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Премиум - 95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52,89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53,</a:t>
                      </a: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09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288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"летнее" 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64,82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Arial"/>
                          <a:cs typeface="Arial"/>
                        </a:rPr>
                        <a:t>-</a:t>
                      </a:r>
                      <a:endParaRPr lang="ru-RU" sz="1400" b="1" i="0" u="none" strike="noStrike" cap="none" spc="0">
                        <a:ln>
                          <a:noFill/>
                        </a:ln>
                        <a:solidFill>
                          <a:prstClr val="black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104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"зимнее"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64,82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66,47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116732" y="3569108"/>
          <a:ext cx="3819542" cy="3264216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996945"/>
                <a:gridCol w="1532708"/>
                <a:gridCol w="1289888"/>
              </a:tblGrid>
              <a:tr h="264190">
                <a:tc gridSpan="3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>
                          <a:latin typeface="Times New Roman"/>
                        </a:rPr>
                        <a:t>Чукотский АО </a:t>
                      </a:r>
                      <a:endParaRPr lang="ru-RU" sz="100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895811"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Наименование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Максимальная розничная цена (АО «Чукотснаб»)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257606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449336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Регулятор - 92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63,00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68,00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673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Премиум - 95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66,00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73,00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380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"летнее" 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-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-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673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"зимнее"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65,00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72,00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1037967"/>
                <a:gridCol w="1606377"/>
                <a:gridCol w="1243914"/>
              </a:tblGrid>
              <a:tr h="291828">
                <a:tc gridSpan="3"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1" i="0" u="none" strike="noStrike">
                          <a:latin typeface="Times New Roman"/>
                        </a:rPr>
                        <a:t>Камчатский край </a:t>
                      </a:r>
                      <a:endParaRPr lang="ru-RU" sz="1600" b="1" i="0" u="none" strike="noStrike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825098"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Наименование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Максимальная розничная цена (иные поставщики)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233464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45404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Регулятор - 92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cs typeface="Times New Roman"/>
                        </a:rPr>
                        <a:t>56,26</a:t>
                      </a: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cs typeface="Times New Roman"/>
                        </a:rPr>
                        <a:t>73,90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>
                        <a:solidFill>
                          <a:schemeClr val="dk1"/>
                        </a:solidFill>
                        <a:latin typeface="Times New Roman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8011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Премиум - 95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cs typeface="Times New Roman"/>
                        </a:rPr>
                        <a:t>60,57</a:t>
                      </a: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77,90 </a:t>
                      </a: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930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"летнее" 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72,00</a:t>
                      </a: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682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"зимнее"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Arial"/>
                          <a:cs typeface="Times New Roman"/>
                        </a:rPr>
                        <a:t>72,00</a:t>
                      </a: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cs typeface="Times New Roman"/>
                        </a:rPr>
                        <a:t>81,00</a:t>
                      </a:r>
                      <a:endParaRPr/>
                    </a:p>
                  </a:txBody>
                  <a:tcPr marL="68580" marR="68580" marT="0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 firstRow="0" firstCol="0" lastRow="0" lastCol="0" bandRow="0" bandCol="0"/>
              <a:tblGrid>
                <a:gridCol w="992777"/>
                <a:gridCol w="1602377"/>
                <a:gridCol w="1341120"/>
              </a:tblGrid>
              <a:tr h="332195">
                <a:tc gridSpan="3"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Хабаровский край 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1270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838424">
                <a:tc rowSpan="2"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Наименование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i="0" u="none" strike="noStrike">
                          <a:latin typeface="Times New Roman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>
                          <a:latin typeface="Times New Roman"/>
                        </a:rPr>
                        <a:t>где отсутствуют АЗС ВИНК</a:t>
                      </a:r>
                      <a:endParaRPr lang="ru-RU" sz="1000" b="1" i="0" u="none" strike="noStrike">
                        <a:latin typeface="Times New Roman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292552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руб./литр</a:t>
                      </a:r>
                      <a:endParaRPr/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433786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Регулятор - 92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51,15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84,00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2199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Премиум - 95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53,52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72,00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6405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"летнее" 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64,44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90,00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865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050" b="1" i="0" u="none" strike="noStrike">
                          <a:latin typeface="Times New Roman"/>
                        </a:rPr>
                        <a:t>ДТ "зимнее"</a:t>
                      </a:r>
                      <a:endParaRPr/>
                    </a:p>
                  </a:txBody>
                  <a:tcPr marL="8372" marR="8372" marT="8372" marB="0" anchor="ctr">
                    <a:lnL w="1270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-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635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6350" algn="ctr">
                      <a:solidFill>
                        <a:srgbClr val="000000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algn="ctr" defTabSz="914400">
                        <a:defRPr/>
                      </a:pPr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Times New Roman"/>
                          <a:ea typeface="Arial"/>
                          <a:cs typeface="Arial"/>
                        </a:rPr>
                        <a:t>-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latin typeface="Times New Roman"/>
                        <a:ea typeface="Arial"/>
                        <a:cs typeface="Arial"/>
                      </a:endParaRPr>
                    </a:p>
                  </a:txBody>
                  <a:tcPr marL="8372" marR="8372" marT="8372" marB="0" anchor="ctr">
                    <a:lnL w="6350" algn="ctr">
                      <a:solidFill>
                        <a:srgbClr val="000000"/>
                      </a:solidFill>
                    </a:lnL>
                    <a:lnR w="12700" algn="ctr">
                      <a:solidFill>
                        <a:srgbClr val="000000"/>
                      </a:solidFill>
                    </a:lnR>
                    <a:lnT w="6350" algn="ctr">
                      <a:solidFill>
                        <a:srgbClr val="000000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R7-Office/7.1.1.35</Application>
  <DocSecurity>0</DocSecurity>
  <PresentationFormat>Широкоэкранный</PresentationFormat>
  <Paragraphs>0</Paragraphs>
  <Slides>6</Slides>
  <Notes>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 1</vt:lpstr>
      <vt:lpstr>Slide 1</vt:lpstr>
      <vt:lpstr>Slide 2</vt:lpstr>
      <vt:lpstr>Slide 3</vt:lpstr>
      <vt:lpstr>Slide 4</vt:lpstr>
      <vt:lpstr>Slide 5</vt:lpstr>
      <vt:lpstr>Slide 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Спирина Наталия Анатольевна</dc:creator>
  <cp:keywords/>
  <dc:description/>
  <dc:identifier/>
  <dc:language/>
  <cp:lastModifiedBy>Винник Ярослава Владимировна</cp:lastModifiedBy>
  <cp:revision>993</cp:revision>
  <dcterms:created xsi:type="dcterms:W3CDTF">2020-12-04T06:58:51Z</dcterms:created>
  <dcterms:modified xsi:type="dcterms:W3CDTF">2023-11-09T21:59:51Z</dcterms:modified>
  <cp:category/>
  <cp:contentStatus/>
  <cp:version/>
</cp:coreProperties>
</file>