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sldIdLst>
    <p:sldId id="256" r:id="rId2"/>
    <p:sldId id="285" r:id="rId3"/>
    <p:sldId id="286" r:id="rId4"/>
    <p:sldId id="287" r:id="rId5"/>
    <p:sldId id="282" r:id="rId6"/>
    <p:sldId id="284" r:id="rId7"/>
  </p:sldIdLst>
  <p:sldSz cx="12192000" cy="6858000"/>
  <p:notesSz cx="6815138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6" autoAdjust="0"/>
    <p:restoredTop sz="83953" autoAdjust="0"/>
  </p:normalViewPr>
  <p:slideViewPr>
    <p:cSldViewPr snapToGrid="0">
      <p:cViewPr varScale="1">
        <p:scale>
          <a:sx n="57" d="100"/>
          <a:sy n="57" d="100"/>
        </p:scale>
        <p:origin x="72" y="9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0335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r">
              <a:defRPr sz="1200"/>
            </a:lvl1pPr>
          </a:lstStyle>
          <a:p>
            <a:fld id="{27EE5C4F-ACD4-4F2F-AAB3-0969A6B3157B}" type="datetimeFigureOut">
              <a:rPr lang="ru-RU" smtClean="0"/>
              <a:t>06.09.2024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4600"/>
            <a:ext cx="5967412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41" tIns="45821" rIns="91641" bIns="4582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515" y="4787125"/>
            <a:ext cx="5452110" cy="3916740"/>
          </a:xfrm>
          <a:prstGeom prst="rect">
            <a:avLst/>
          </a:prstGeom>
        </p:spPr>
        <p:txBody>
          <a:bodyPr vert="horz" lIns="91641" tIns="45821" rIns="91641" bIns="4582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0335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r">
              <a:defRPr sz="1200"/>
            </a:lvl1pPr>
          </a:lstStyle>
          <a:p>
            <a:fld id="{AB5AE2F0-AAD2-4206-91C1-7740FDB339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638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08260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6412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939374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6412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04904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778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0081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06.09.2024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3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06.09.2024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75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06.09.2024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24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06.09.2024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01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06.09.2024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75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06.09.2024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85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06.09.2024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69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06.09.2024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74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06.09.2024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511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06.09.2024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438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06.09.2024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534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94A4D-8446-43AD-B97F-9DB0D178855F}" type="datetimeFigureOut">
              <a:rPr lang="ru-RU" smtClean="0"/>
              <a:t>06.09.2024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23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1392" y="923191"/>
            <a:ext cx="9144000" cy="764931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3726" y="1210317"/>
            <a:ext cx="9144000" cy="4448175"/>
          </a:xfrm>
        </p:spPr>
        <p:txBody>
          <a:bodyPr>
            <a:normAutofit/>
          </a:bodyPr>
          <a:lstStyle/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средних потребительских ценах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</a:t>
            </a:r>
            <a:r>
              <a:rPr lang="ru-RU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ДФО </a:t>
            </a:r>
          </a:p>
          <a:p>
            <a:r>
              <a:rPr lang="ru-RU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декабрь 2023 года</a:t>
            </a:r>
            <a:endPara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текущий период 2024 года</a:t>
            </a:r>
          </a:p>
        </p:txBody>
      </p:sp>
    </p:spTree>
    <p:extLst>
      <p:ext uri="{BB962C8B-B14F-4D97-AF65-F5344CB8AC3E}">
        <p14:creationId xmlns:p14="http://schemas.microsoft.com/office/powerpoint/2010/main" val="101492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2023 года и текущий период 2024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1907413"/>
              </p:ext>
            </p:extLst>
          </p:nvPr>
        </p:nvGraphicFramePr>
        <p:xfrm>
          <a:off x="83420" y="583660"/>
          <a:ext cx="11978878" cy="6177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6652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8374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8521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65761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0739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1868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9066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61091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автомобильный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АИ-92,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62,29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50,26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54,99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52,74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53,29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50,56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53,05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65,43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37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61,78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67,30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856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63,95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54,76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65,77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55,04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64,67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52,90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55,06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54,75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69,01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1829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988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919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624" y="-19456"/>
            <a:ext cx="10627469" cy="700391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2023 года и текущий период 2024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6489696"/>
              </p:ext>
            </p:extLst>
          </p:nvPr>
        </p:nvGraphicFramePr>
        <p:xfrm>
          <a:off x="136186" y="680935"/>
          <a:ext cx="11887201" cy="6078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231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79770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88089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3370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29957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23745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75490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17123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5759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6148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45423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автомобильный</a:t>
                      </a:r>
                      <a:r>
                        <a:rPr lang="ru-RU" sz="1200" b="1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АИ-95,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67,26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69,06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388875"/>
                  </a:ext>
                </a:extLst>
              </a:tr>
              <a:tr h="43598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62,64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56,13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7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33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65,73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6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37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65,84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56,46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66,99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57,44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580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56,52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66,99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49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60,39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58,07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68,45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386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75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714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608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12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5032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015" y="126319"/>
            <a:ext cx="11800462" cy="43788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нефтепродукты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2023 года и текущий период 2024 года</a:t>
            </a:r>
            <a:endParaRPr lang="ru-RU" sz="2000" dirty="0"/>
          </a:p>
        </p:txBody>
      </p:sp>
      <p:graphicFrame>
        <p:nvGraphicFramePr>
          <p:cNvPr id="20" name="Объект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0340234"/>
              </p:ext>
            </p:extLst>
          </p:nvPr>
        </p:nvGraphicFramePr>
        <p:xfrm>
          <a:off x="120785" y="636971"/>
          <a:ext cx="11980424" cy="6201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3006">
                  <a:extLst>
                    <a:ext uri="{9D8B030D-6E8A-4147-A177-3AD203B41FA5}">
                      <a16:colId xmlns:a16="http://schemas.microsoft.com/office/drawing/2014/main" val="2757781639"/>
                    </a:ext>
                  </a:extLst>
                </a:gridCol>
                <a:gridCol w="1071664">
                  <a:extLst>
                    <a:ext uri="{9D8B030D-6E8A-4147-A177-3AD203B41FA5}">
                      <a16:colId xmlns:a16="http://schemas.microsoft.com/office/drawing/2014/main" val="3805768029"/>
                    </a:ext>
                  </a:extLst>
                </a:gridCol>
                <a:gridCol w="933856">
                  <a:extLst>
                    <a:ext uri="{9D8B030D-6E8A-4147-A177-3AD203B41FA5}">
                      <a16:colId xmlns:a16="http://schemas.microsoft.com/office/drawing/2014/main" val="2080095685"/>
                    </a:ext>
                  </a:extLst>
                </a:gridCol>
                <a:gridCol w="972766">
                  <a:extLst>
                    <a:ext uri="{9D8B030D-6E8A-4147-A177-3AD203B41FA5}">
                      <a16:colId xmlns:a16="http://schemas.microsoft.com/office/drawing/2014/main" val="3843726452"/>
                    </a:ext>
                  </a:extLst>
                </a:gridCol>
                <a:gridCol w="904672">
                  <a:extLst>
                    <a:ext uri="{9D8B030D-6E8A-4147-A177-3AD203B41FA5}">
                      <a16:colId xmlns:a16="http://schemas.microsoft.com/office/drawing/2014/main" val="2467812455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555537300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508563604"/>
                    </a:ext>
                  </a:extLst>
                </a:gridCol>
                <a:gridCol w="894945">
                  <a:extLst>
                    <a:ext uri="{9D8B030D-6E8A-4147-A177-3AD203B41FA5}">
                      <a16:colId xmlns:a16="http://schemas.microsoft.com/office/drawing/2014/main" val="3224298470"/>
                    </a:ext>
                  </a:extLst>
                </a:gridCol>
                <a:gridCol w="826851">
                  <a:extLst>
                    <a:ext uri="{9D8B030D-6E8A-4147-A177-3AD203B41FA5}">
                      <a16:colId xmlns:a16="http://schemas.microsoft.com/office/drawing/2014/main" val="509935238"/>
                    </a:ext>
                  </a:extLst>
                </a:gridCol>
                <a:gridCol w="778213">
                  <a:extLst>
                    <a:ext uri="{9D8B030D-6E8A-4147-A177-3AD203B41FA5}">
                      <a16:colId xmlns:a16="http://schemas.microsoft.com/office/drawing/2014/main" val="2275320693"/>
                    </a:ext>
                  </a:extLst>
                </a:gridCol>
                <a:gridCol w="836579">
                  <a:extLst>
                    <a:ext uri="{9D8B030D-6E8A-4147-A177-3AD203B41FA5}">
                      <a16:colId xmlns:a16="http://schemas.microsoft.com/office/drawing/2014/main" val="1350417571"/>
                    </a:ext>
                  </a:extLst>
                </a:gridCol>
                <a:gridCol w="807395">
                  <a:extLst>
                    <a:ext uri="{9D8B030D-6E8A-4147-A177-3AD203B41FA5}">
                      <a16:colId xmlns:a16="http://schemas.microsoft.com/office/drawing/2014/main" val="2746112127"/>
                    </a:ext>
                  </a:extLst>
                </a:gridCol>
                <a:gridCol w="1108954">
                  <a:extLst>
                    <a:ext uri="{9D8B030D-6E8A-4147-A177-3AD203B41FA5}">
                      <a16:colId xmlns:a16="http://schemas.microsoft.com/office/drawing/2014/main" val="4252533460"/>
                    </a:ext>
                  </a:extLst>
                </a:gridCol>
              </a:tblGrid>
              <a:tr h="637352"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Нефтепродукт/субъект8188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 (Якутия)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0505814"/>
                  </a:ext>
                </a:extLst>
              </a:tr>
              <a:tr h="357196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Дизельное 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топливо,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79,55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74,57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71,68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83,58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7598389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81,08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76,37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70,78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70,70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70,44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69,48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79,28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0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82,12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65,38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70,40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70,22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70,86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86,29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72,95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614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82,42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65,78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71,50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86,22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83,04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76,85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71,72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72,11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79,55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86,49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72,65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109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630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747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3170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2718549"/>
              </p:ext>
            </p:extLst>
          </p:nvPr>
        </p:nvGraphicFramePr>
        <p:xfrm>
          <a:off x="447471" y="1001949"/>
          <a:ext cx="11420274" cy="42633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4265">
                  <a:extLst>
                    <a:ext uri="{9D8B030D-6E8A-4147-A177-3AD203B41FA5}">
                      <a16:colId xmlns:a16="http://schemas.microsoft.com/office/drawing/2014/main" val="2249247971"/>
                    </a:ext>
                  </a:extLst>
                </a:gridCol>
                <a:gridCol w="1727542">
                  <a:extLst>
                    <a:ext uri="{9D8B030D-6E8A-4147-A177-3AD203B41FA5}">
                      <a16:colId xmlns:a16="http://schemas.microsoft.com/office/drawing/2014/main" val="1819158657"/>
                    </a:ext>
                  </a:extLst>
                </a:gridCol>
                <a:gridCol w="1428719">
                  <a:extLst>
                    <a:ext uri="{9D8B030D-6E8A-4147-A177-3AD203B41FA5}">
                      <a16:colId xmlns:a16="http://schemas.microsoft.com/office/drawing/2014/main" val="810213332"/>
                    </a:ext>
                  </a:extLst>
                </a:gridCol>
                <a:gridCol w="1116191">
                  <a:extLst>
                    <a:ext uri="{9D8B030D-6E8A-4147-A177-3AD203B41FA5}">
                      <a16:colId xmlns:a16="http://schemas.microsoft.com/office/drawing/2014/main" val="1426438776"/>
                    </a:ext>
                  </a:extLst>
                </a:gridCol>
                <a:gridCol w="1691948">
                  <a:extLst>
                    <a:ext uri="{9D8B030D-6E8A-4147-A177-3AD203B41FA5}">
                      <a16:colId xmlns:a16="http://schemas.microsoft.com/office/drawing/2014/main" val="2406359539"/>
                    </a:ext>
                  </a:extLst>
                </a:gridCol>
                <a:gridCol w="1935804">
                  <a:extLst>
                    <a:ext uri="{9D8B030D-6E8A-4147-A177-3AD203B41FA5}">
                      <a16:colId xmlns:a16="http://schemas.microsoft.com/office/drawing/2014/main" val="3646067851"/>
                    </a:ext>
                  </a:extLst>
                </a:gridCol>
                <a:gridCol w="1935805">
                  <a:extLst>
                    <a:ext uri="{9D8B030D-6E8A-4147-A177-3AD203B41FA5}">
                      <a16:colId xmlns:a16="http://schemas.microsoft.com/office/drawing/2014/main" val="781871841"/>
                    </a:ext>
                  </a:extLst>
                </a:gridCol>
              </a:tblGrid>
              <a:tr h="219584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Среднемесячное потребление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нефтебазах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АЗС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Розничная цена поставщика, имеющего наибольшую долю рынка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Максимальная розничная цена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(иные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нефтетрейдеры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6225166"/>
                  </a:ext>
                </a:extLst>
              </a:tr>
              <a:tr h="6968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</a:t>
                      </a: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677633"/>
                  </a:ext>
                </a:extLst>
              </a:tr>
              <a:tr h="3413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Регулятор - 92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6,560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6,155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0,429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1,10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744809"/>
                  </a:ext>
                </a:extLst>
              </a:tr>
              <a:tr h="333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Премиум - 95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1,587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014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0,200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5,67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79,61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8469662"/>
                  </a:ext>
                </a:extLst>
              </a:tr>
              <a:tr h="3089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"Зимнее"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                                                                      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7287190"/>
                  </a:ext>
                </a:extLst>
              </a:tr>
              <a:tr h="3707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"Летнее"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4,500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3,644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0,501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3538842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03058" y="59615"/>
            <a:ext cx="97957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Цены </a:t>
            </a: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на моторное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топливо в Камчатском крае</a:t>
            </a:r>
          </a:p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 состоянию на </a:t>
            </a:r>
            <a:r>
              <a:rPr lang="en-US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06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.0</a:t>
            </a:r>
            <a:r>
              <a:rPr lang="en-US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9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.2024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* 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0984" y="6431522"/>
            <a:ext cx="546788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данным АО «ННК-</a:t>
            </a:r>
            <a:r>
              <a:rPr lang="ru-RU" sz="1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Камчатнефтепродукт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33820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462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9770" y="4110"/>
            <a:ext cx="9834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Цены на моторное топливо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 регионах ДФО по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состоянию на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06.09.2024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*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4294903"/>
              </p:ext>
            </p:extLst>
          </p:nvPr>
        </p:nvGraphicFramePr>
        <p:xfrm>
          <a:off x="116732" y="398835"/>
          <a:ext cx="3853906" cy="3067176"/>
        </p:xfrm>
        <a:graphic>
          <a:graphicData uri="http://schemas.openxmlformats.org/drawingml/2006/table">
            <a:tbl>
              <a:tblPr/>
              <a:tblGrid>
                <a:gridCol w="1003614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23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1805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0155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Магаданская область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360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"Тосмар")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(иных поставщиков)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26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01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63,25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79,00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988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68,00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70,30</a:t>
                      </a:r>
                    </a:p>
                  </a:txBody>
                  <a:tcPr marL="8372" marR="8372" marT="8372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675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76,70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88,50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528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87,50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87,50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7462777"/>
              </p:ext>
            </p:extLst>
          </p:nvPr>
        </p:nvGraphicFramePr>
        <p:xfrm>
          <a:off x="8046721" y="3579222"/>
          <a:ext cx="4087615" cy="2872378"/>
        </p:xfrm>
        <a:graphic>
          <a:graphicData uri="http://schemas.openxmlformats.org/drawingml/2006/table">
            <a:tbl>
              <a:tblPr/>
              <a:tblGrid>
                <a:gridCol w="1117992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497875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7174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85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Сахалинская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область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4804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«РН-</a:t>
                      </a:r>
                      <a:r>
                        <a:rPr lang="ru-RU" sz="105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Востокнефтепродукт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3678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3632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8,27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91,14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268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60,20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96,95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279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</a:t>
                      </a:r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7,17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115,68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8821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98,85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1375441"/>
              </p:ext>
            </p:extLst>
          </p:nvPr>
        </p:nvGraphicFramePr>
        <p:xfrm>
          <a:off x="8056606" y="408562"/>
          <a:ext cx="4077729" cy="3057449"/>
        </p:xfrm>
        <a:graphic>
          <a:graphicData uri="http://schemas.openxmlformats.org/drawingml/2006/table">
            <a:tbl>
              <a:tblPr/>
              <a:tblGrid>
                <a:gridCol w="1046205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48714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8281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6441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Приморский </a:t>
                      </a: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край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015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</a:t>
                      </a:r>
                      <a:r>
                        <a:rPr lang="ru-RU" sz="105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«ННК-Приморнефтепродукт»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Максимальная розничная цена АЗС независимых </a:t>
                      </a:r>
                      <a:r>
                        <a:rPr kumimoji="0" lang="ru-RU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нефтетрейдеров</a:t>
                      </a:r>
                      <a:endParaRPr kumimoji="0" lang="ru-RU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22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7180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56,60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6,50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328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57,37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7,57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328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70,76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72,11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710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4123738"/>
              </p:ext>
            </p:extLst>
          </p:nvPr>
        </p:nvGraphicFramePr>
        <p:xfrm>
          <a:off x="112965" y="3536301"/>
          <a:ext cx="3819542" cy="3005188"/>
        </p:xfrm>
        <a:graphic>
          <a:graphicData uri="http://schemas.openxmlformats.org/drawingml/2006/table">
            <a:tbl>
              <a:tblPr/>
              <a:tblGrid>
                <a:gridCol w="996946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70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8988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40413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Чукотский АО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9581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«Чукотснаб»)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(АО «Чукотснаб»)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576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493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8535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610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156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581002"/>
              </p:ext>
            </p:extLst>
          </p:nvPr>
        </p:nvGraphicFramePr>
        <p:xfrm>
          <a:off x="4069492" y="408562"/>
          <a:ext cx="3888259" cy="3058568"/>
        </p:xfrm>
        <a:graphic>
          <a:graphicData uri="http://schemas.openxmlformats.org/drawingml/2006/table">
            <a:tbl>
              <a:tblPr/>
              <a:tblGrid>
                <a:gridCol w="103796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637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4391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1829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Камчатский край </a:t>
                      </a:r>
                      <a:endParaRPr lang="ru-RU" sz="16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509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«ННК-Камчатнефтепродукт»)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334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540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1,10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4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180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65,67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79,61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8,20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99,00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268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5267883"/>
              </p:ext>
            </p:extLst>
          </p:nvPr>
        </p:nvGraphicFramePr>
        <p:xfrm>
          <a:off x="4021477" y="3528657"/>
          <a:ext cx="3936274" cy="3009832"/>
        </p:xfrm>
        <a:graphic>
          <a:graphicData uri="http://schemas.openxmlformats.org/drawingml/2006/table">
            <a:tbl>
              <a:tblPr/>
              <a:tblGrid>
                <a:gridCol w="99277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2377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4112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3219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Хабаровский край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3842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(ПАО ННК-Хабаровскнефтепродукт)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независимых нефтетрейдеров 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где отсутствуют АЗС ВИНК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925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337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55,</a:t>
                      </a:r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84,00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890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8,15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73,50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2755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70,01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91,90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482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112965" y="6611779"/>
            <a:ext cx="5467883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</a:t>
            </a:r>
            <a:r>
              <a:rPr lang="en-US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данным, предоставляемым субъектами ДФО</a:t>
            </a:r>
            <a:endParaRPr lang="ru-RU" sz="1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4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27991</TotalTime>
  <Words>1032</Words>
  <Application>Microsoft Office PowerPoint</Application>
  <PresentationFormat>Широкоэкранный</PresentationFormat>
  <Paragraphs>534</Paragraphs>
  <Slides>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 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Презентация PowerPoint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Спирина Наталия Анатольевна</dc:creator>
  <cp:lastModifiedBy>Брагин Кирилл Валерьевич</cp:lastModifiedBy>
  <cp:revision>1107</cp:revision>
  <cp:lastPrinted>2023-10-06T02:12:00Z</cp:lastPrinted>
  <dcterms:created xsi:type="dcterms:W3CDTF">2020-12-04T06:58:51Z</dcterms:created>
  <dcterms:modified xsi:type="dcterms:W3CDTF">2024-09-05T21:59:45Z</dcterms:modified>
</cp:coreProperties>
</file>