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8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.xml" ContentType="application/vnd.openxmlformats-officedocument.presentationml.notesSlide+xml"/>
  <Override PartName="/ppt/charts/chart6.xml" ContentType="application/vnd.openxmlformats-officedocument.drawingml.chart+xml"/>
  <Override PartName="/ppt/notesSlides/notesSlide2.xml" ContentType="application/vnd.openxmlformats-officedocument.presentationml.notesSlide+xml"/>
  <Override PartName="/ppt/charts/chart7.xml" ContentType="application/vnd.openxmlformats-officedocument.drawingml.chart+xml"/>
  <Override PartName="/ppt/notesSlides/notesSlide3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4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notesSlides/notesSlide5.xml" ContentType="application/vnd.openxmlformats-officedocument.presentationml.notesSlide+xml"/>
  <Override PartName="/ppt/charts/chart16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7.xml" ContentType="application/vnd.openxmlformats-officedocument.drawingml.chart+xml"/>
  <Override PartName="/ppt/notesSlides/notesSlide9.xml" ContentType="application/vnd.openxmlformats-officedocument.presentationml.notesSlide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61" r:id="rId2"/>
    <p:sldMasterId id="2147483685" r:id="rId3"/>
    <p:sldMasterId id="2147483710" r:id="rId4"/>
    <p:sldMasterId id="2147483723" r:id="rId5"/>
    <p:sldMasterId id="2147483736" r:id="rId6"/>
    <p:sldMasterId id="2147483749" r:id="rId7"/>
  </p:sldMasterIdLst>
  <p:notesMasterIdLst>
    <p:notesMasterId r:id="rId31"/>
  </p:notesMasterIdLst>
  <p:sldIdLst>
    <p:sldId id="332" r:id="rId8"/>
    <p:sldId id="371" r:id="rId9"/>
    <p:sldId id="372" r:id="rId10"/>
    <p:sldId id="382" r:id="rId11"/>
    <p:sldId id="378" r:id="rId12"/>
    <p:sldId id="379" r:id="rId13"/>
    <p:sldId id="380" r:id="rId14"/>
    <p:sldId id="381" r:id="rId15"/>
    <p:sldId id="369" r:id="rId16"/>
    <p:sldId id="370" r:id="rId17"/>
    <p:sldId id="360" r:id="rId18"/>
    <p:sldId id="361" r:id="rId19"/>
    <p:sldId id="362" r:id="rId20"/>
    <p:sldId id="365" r:id="rId21"/>
    <p:sldId id="366" r:id="rId22"/>
    <p:sldId id="367" r:id="rId23"/>
    <p:sldId id="368" r:id="rId24"/>
    <p:sldId id="374" r:id="rId25"/>
    <p:sldId id="375" r:id="rId26"/>
    <p:sldId id="376" r:id="rId27"/>
    <p:sldId id="377" r:id="rId28"/>
    <p:sldId id="383" r:id="rId29"/>
    <p:sldId id="322" r:id="rId30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C11DAA"/>
    <a:srgbClr val="606EF6"/>
    <a:srgbClr val="9966FF"/>
    <a:srgbClr val="B7D40A"/>
    <a:srgbClr val="3EAAEC"/>
    <a:srgbClr val="CCCCFF"/>
    <a:srgbClr val="000000"/>
    <a:srgbClr val="8BB832"/>
    <a:srgbClr val="6744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419" autoAdjust="0"/>
    <p:restoredTop sz="94685" autoAdjust="0"/>
  </p:normalViewPr>
  <p:slideViewPr>
    <p:cSldViewPr>
      <p:cViewPr varScale="1">
        <p:scale>
          <a:sx n="88" d="100"/>
          <a:sy n="88" d="100"/>
        </p:scale>
        <p:origin x="96" y="3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tableStyles" Target="tableStyles.xml"/><Relationship Id="rId8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7.xlsx"/><Relationship Id="rId1" Type="http://schemas.openxmlformats.org/officeDocument/2006/relationships/image" Target="../media/image7.jpeg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7451830748964423"/>
          <c:y val="6.0240891108717404E-3"/>
          <c:w val="0.39865652237311783"/>
          <c:h val="0.7180299411176535"/>
        </c:manualLayout>
      </c:layout>
      <c:bar3D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9172048"/>
        <c:axId val="219172608"/>
        <c:axId val="0"/>
      </c:bar3DChart>
      <c:catAx>
        <c:axId val="219172048"/>
        <c:scaling>
          <c:orientation val="minMax"/>
        </c:scaling>
        <c:delete val="1"/>
        <c:axPos val="b"/>
        <c:majorTickMark val="out"/>
        <c:minorTickMark val="none"/>
        <c:tickLblPos val="nextTo"/>
        <c:crossAx val="219172608"/>
        <c:crosses val="autoZero"/>
        <c:auto val="1"/>
        <c:lblAlgn val="ctr"/>
        <c:lblOffset val="100"/>
        <c:noMultiLvlLbl val="0"/>
      </c:catAx>
      <c:valAx>
        <c:axId val="21917260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191720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1">
                <a:latin typeface="+mj-lt"/>
              </a:defRPr>
            </a:pPr>
            <a:r>
              <a:rPr lang="ru-RU" sz="1200" b="1" dirty="0" smtClean="0">
                <a:latin typeface="+mj-lt"/>
              </a:rPr>
              <a:t>Субсидии краевого бюджета РСО для льготных тарифов на КУ населению</a:t>
            </a:r>
            <a:endParaRPr lang="ru-RU" sz="1200" b="1" dirty="0">
              <a:latin typeface="+mj-lt"/>
            </a:endParaRPr>
          </a:p>
        </c:rich>
      </c:tx>
      <c:layout>
        <c:manualLayout>
          <c:xMode val="edge"/>
          <c:yMode val="edge"/>
          <c:x val="0.12461501191225666"/>
          <c:y val="2.8534106345490958E-3"/>
        </c:manualLayout>
      </c:layout>
      <c:overlay val="1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1883718167117233"/>
          <c:y val="0.1698394169014433"/>
          <c:w val="0.7125747602118282"/>
          <c:h val="0.7528271632669210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invertIfNegative val="0"/>
          <c:dPt>
            <c:idx val="1"/>
            <c:invertIfNegative val="0"/>
            <c:bubble3D val="0"/>
            <c:spPr>
              <a:solidFill>
                <a:srgbClr val="800000"/>
              </a:solidFill>
              <a:ln>
                <a:solidFill>
                  <a:schemeClr val="tx1"/>
                </a:solidFill>
              </a:ln>
            </c:spPr>
          </c:dPt>
          <c:dLbls>
            <c:dLbl>
              <c:idx val="0"/>
              <c:layout>
                <c:manualLayout>
                  <c:x val="3.801793344837634E-2"/>
                  <c:y val="-2.3812032688858481E-2"/>
                </c:manualLayout>
              </c:layout>
              <c:tx>
                <c:rich>
                  <a:bodyPr/>
                  <a:lstStyle/>
                  <a:p>
                    <a:r>
                      <a:rPr lang="en-US" sz="1000" dirty="0"/>
                      <a:t>4 </a:t>
                    </a:r>
                    <a:r>
                      <a:rPr lang="en-US" sz="1000" dirty="0" smtClean="0"/>
                      <a:t>824</a:t>
                    </a:r>
                    <a:endParaRPr lang="en-US" sz="10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6889110289486121E-2"/>
                  <c:y val="-3.5718049033287722E-2"/>
                </c:manualLayout>
              </c:layout>
              <c:tx>
                <c:rich>
                  <a:bodyPr/>
                  <a:lstStyle/>
                  <a:p>
                    <a:r>
                      <a:rPr lang="en-US" sz="1000" dirty="0" smtClean="0"/>
                      <a:t>5173</a:t>
                    </a:r>
                  </a:p>
                  <a:p>
                    <a:endParaRPr lang="en-US" sz="10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408461419007221"/>
                      <c:h val="4.1456748911302618E-2"/>
                    </c:manualLayout>
                  </c15:layout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Лист1!$B$2:$B$3</c:f>
              <c:numCache>
                <c:formatCode>#,##0</c:formatCode>
                <c:ptCount val="2"/>
                <c:pt idx="0">
                  <c:v>4824.2</c:v>
                </c:pt>
                <c:pt idx="1">
                  <c:v>5173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226227696"/>
        <c:axId val="226228256"/>
        <c:axId val="0"/>
      </c:bar3DChart>
      <c:catAx>
        <c:axId val="226227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226228256"/>
        <c:crosses val="autoZero"/>
        <c:auto val="1"/>
        <c:lblAlgn val="ctr"/>
        <c:lblOffset val="100"/>
        <c:noMultiLvlLbl val="0"/>
      </c:catAx>
      <c:valAx>
        <c:axId val="226228256"/>
        <c:scaling>
          <c:orientation val="minMax"/>
          <c:min val="0"/>
        </c:scaling>
        <c:delete val="0"/>
        <c:axPos val="l"/>
        <c:majorGridlines/>
        <c:minorGridlines>
          <c:spPr>
            <a:ln>
              <a:noFill/>
            </a:ln>
          </c:spPr>
        </c:minorGridlines>
        <c:numFmt formatCode="#,##0" sourceLinked="1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26227696"/>
        <c:crosses val="autoZero"/>
        <c:crossBetween val="between"/>
        <c:majorUnit val="5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1">
                <a:latin typeface="+mj-lt"/>
              </a:defRPr>
            </a:pPr>
            <a:r>
              <a:rPr lang="ru-RU" sz="1200" b="1" dirty="0" smtClean="0">
                <a:latin typeface="+mj-lt"/>
              </a:rPr>
              <a:t>Субсидии краевого бюджета исполнителям КУ по ограничению платы граждан за КУ до установленного уровня</a:t>
            </a:r>
            <a:endParaRPr lang="ru-RU" sz="1200" b="1" dirty="0">
              <a:latin typeface="+mj-lt"/>
            </a:endParaRPr>
          </a:p>
        </c:rich>
      </c:tx>
      <c:layout>
        <c:manualLayout>
          <c:xMode val="edge"/>
          <c:yMode val="edge"/>
          <c:x val="0.12461501191225666"/>
          <c:y val="2.8534106345490958E-3"/>
        </c:manualLayout>
      </c:layout>
      <c:overlay val="1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596217704205705"/>
          <c:y val="0.20555746593473104"/>
          <c:w val="0.82464294090780033"/>
          <c:h val="0.7171091142336332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invertIfNegative val="0"/>
          <c:dPt>
            <c:idx val="1"/>
            <c:invertIfNegative val="0"/>
            <c:bubble3D val="0"/>
            <c:spPr>
              <a:solidFill>
                <a:srgbClr val="800000"/>
              </a:solidFill>
              <a:ln>
                <a:solidFill>
                  <a:schemeClr val="tx1"/>
                </a:solidFill>
              </a:ln>
            </c:spPr>
          </c:dPt>
          <c:dLbls>
            <c:dLbl>
              <c:idx val="0"/>
              <c:layout>
                <c:manualLayout>
                  <c:x val="4.4908328791760334E-17"/>
                  <c:y val="-2.6193235957744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2.14308294199726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Лист1!$B$2:$B$3</c:f>
              <c:numCache>
                <c:formatCode>#,##0</c:formatCode>
                <c:ptCount val="2"/>
                <c:pt idx="0">
                  <c:v>77</c:v>
                </c:pt>
                <c:pt idx="1">
                  <c:v>61.3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160690208"/>
        <c:axId val="160690768"/>
        <c:axId val="0"/>
      </c:bar3DChart>
      <c:catAx>
        <c:axId val="160690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60690768"/>
        <c:crosses val="autoZero"/>
        <c:auto val="1"/>
        <c:lblAlgn val="ctr"/>
        <c:lblOffset val="100"/>
        <c:noMultiLvlLbl val="0"/>
      </c:catAx>
      <c:valAx>
        <c:axId val="160690768"/>
        <c:scaling>
          <c:orientation val="minMax"/>
          <c:min val="0"/>
        </c:scaling>
        <c:delete val="0"/>
        <c:axPos val="l"/>
        <c:majorGridlines/>
        <c:numFmt formatCode="#,##0" sourceLinked="1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60690208"/>
        <c:crosses val="autoZero"/>
        <c:crossBetween val="between"/>
        <c:majorUnit val="5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1">
                <a:latin typeface="+mj-lt"/>
              </a:defRPr>
            </a:pPr>
            <a:r>
              <a:rPr lang="ru-RU" sz="1200" b="1" dirty="0" smtClean="0">
                <a:latin typeface="+mj-lt"/>
              </a:rPr>
              <a:t>Субсидии краевого бюджета РСО в связи с превышением фактического объема ТЭ над утвержденной величиной на нагрев воды для ГВС</a:t>
            </a:r>
            <a:endParaRPr lang="ru-RU" sz="1200" b="1" dirty="0">
              <a:latin typeface="+mj-lt"/>
            </a:endParaRPr>
          </a:p>
        </c:rich>
      </c:tx>
      <c:layout>
        <c:manualLayout>
          <c:xMode val="edge"/>
          <c:yMode val="edge"/>
          <c:x val="0.12461501191225666"/>
          <c:y val="2.8534106345490958E-3"/>
        </c:manualLayout>
      </c:layout>
      <c:overlay val="1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596217704205705"/>
          <c:y val="0.20555746593473104"/>
          <c:w val="0.82464294090780033"/>
          <c:h val="0.7171091142336332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invertIfNegative val="0"/>
          <c:dPt>
            <c:idx val="1"/>
            <c:invertIfNegative val="0"/>
            <c:bubble3D val="0"/>
            <c:spPr>
              <a:solidFill>
                <a:srgbClr val="800000"/>
              </a:solidFill>
              <a:ln>
                <a:solidFill>
                  <a:schemeClr val="tx1"/>
                </a:solidFill>
              </a:ln>
            </c:spPr>
          </c:dPt>
          <c:dLbls>
            <c:dLbl>
              <c:idx val="0"/>
              <c:layout>
                <c:manualLayout>
                  <c:x val="4.4908328791760334E-17"/>
                  <c:y val="-2.6193235957744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2.14308294199726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Лист1!$B$2:$B$3</c:f>
              <c:numCache>
                <c:formatCode>#,##0</c:formatCode>
                <c:ptCount val="2"/>
                <c:pt idx="0">
                  <c:v>230</c:v>
                </c:pt>
                <c:pt idx="1">
                  <c:v>238.3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234218272"/>
        <c:axId val="234218832"/>
        <c:axId val="0"/>
      </c:bar3DChart>
      <c:catAx>
        <c:axId val="234218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234218832"/>
        <c:crosses val="autoZero"/>
        <c:auto val="1"/>
        <c:lblAlgn val="ctr"/>
        <c:lblOffset val="100"/>
        <c:noMultiLvlLbl val="0"/>
      </c:catAx>
      <c:valAx>
        <c:axId val="234218832"/>
        <c:scaling>
          <c:orientation val="minMax"/>
        </c:scaling>
        <c:delete val="0"/>
        <c:axPos val="l"/>
        <c:majorGridlines/>
        <c:numFmt formatCode="#,##0" sourceLinked="1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34218272"/>
        <c:crosses val="autoZero"/>
        <c:crossBetween val="between"/>
        <c:majorUnit val="2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6386104700079454E-3"/>
          <c:y val="2.0409358185208313E-2"/>
          <c:w val="0.63560393204220733"/>
          <c:h val="0.9591812836295833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ln w="9525">
              <a:solidFill>
                <a:srgbClr val="000000"/>
              </a:solidFill>
            </a:ln>
          </c:spPr>
          <c:explosion val="28"/>
          <c:dPt>
            <c:idx val="0"/>
            <c:bubble3D val="0"/>
            <c:spPr>
              <a:solidFill>
                <a:srgbClr val="3EAAEC"/>
              </a:solidFill>
              <a:ln w="9525">
                <a:solidFill>
                  <a:srgbClr val="000000"/>
                </a:solidFill>
              </a:ln>
            </c:spPr>
          </c:dPt>
          <c:dPt>
            <c:idx val="1"/>
            <c:bubble3D val="0"/>
            <c:spPr>
              <a:solidFill>
                <a:srgbClr val="F6C6EF"/>
              </a:solidFill>
              <a:ln w="9525">
                <a:solidFill>
                  <a:srgbClr val="000000"/>
                </a:solidFill>
              </a:ln>
            </c:spPr>
          </c:dPt>
          <c:dPt>
            <c:idx val="2"/>
            <c:bubble3D val="0"/>
            <c:spPr>
              <a:solidFill>
                <a:srgbClr val="C11DAA"/>
              </a:solidFill>
              <a:ln w="9525">
                <a:solidFill>
                  <a:srgbClr val="000000"/>
                </a:solidFill>
              </a:ln>
            </c:spPr>
          </c:dPt>
          <c:dPt>
            <c:idx val="3"/>
            <c:bubble3D val="0"/>
            <c:spPr>
              <a:solidFill>
                <a:srgbClr val="8BB832"/>
              </a:solidFill>
              <a:ln w="9525">
                <a:solidFill>
                  <a:srgbClr val="000000"/>
                </a:solidFill>
              </a:ln>
            </c:spPr>
          </c:dPt>
          <c:dPt>
            <c:idx val="4"/>
            <c:bubble3D val="0"/>
            <c:spPr>
              <a:solidFill>
                <a:srgbClr val="6744E6"/>
              </a:solidFill>
              <a:ln w="9525">
                <a:solidFill>
                  <a:srgbClr val="000000"/>
                </a:solidFill>
              </a:ln>
            </c:spPr>
          </c:dPt>
          <c:dLbls>
            <c:dLbl>
              <c:idx val="0"/>
              <c:layout>
                <c:manualLayout>
                  <c:x val="-0.21888001636421178"/>
                  <c:y val="-0.1176233654583566"/>
                </c:manualLayout>
              </c:layout>
              <c:tx>
                <c:rich>
                  <a:bodyPr/>
                  <a:lstStyle/>
                  <a:p>
                    <a:r>
                      <a:rPr lang="ru-RU" sz="2800" baseline="0" dirty="0" smtClean="0">
                        <a:latin typeface="Calibri" pitchFamily="34" charset="0"/>
                        <a:cs typeface="Times New Roman" panose="02020603050405020304" pitchFamily="18" charset="0"/>
                      </a:rPr>
                      <a:t>384 </a:t>
                    </a:r>
                    <a:r>
                      <a:rPr lang="ru-RU" sz="1400" baseline="0" dirty="0" smtClean="0">
                        <a:latin typeface="Calibri" pitchFamily="34" charset="0"/>
                        <a:cs typeface="Times New Roman" panose="02020603050405020304" pitchFamily="18" charset="0"/>
                      </a:rPr>
                      <a:t>многодетные</a:t>
                    </a:r>
                    <a:endParaRPr lang="ru-RU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5.0102975855068663E-2"/>
                  <c:y val="1.1105481860987374E-2"/>
                </c:manualLayout>
              </c:layout>
              <c:tx>
                <c:rich>
                  <a:bodyPr/>
                  <a:lstStyle/>
                  <a:p>
                    <a:r>
                      <a:rPr lang="ru-RU" sz="2800" baseline="0" dirty="0" smtClean="0">
                        <a:latin typeface="Calibri" pitchFamily="34" charset="0"/>
                        <a:cs typeface="Times New Roman" panose="02020603050405020304" pitchFamily="18" charset="0"/>
                      </a:rPr>
                      <a:t>194 </a:t>
                    </a:r>
                  </a:p>
                  <a:p>
                    <a:r>
                      <a:rPr lang="ru-RU" sz="1400" baseline="0" dirty="0" smtClean="0">
                        <a:latin typeface="Calibri" pitchFamily="34" charset="0"/>
                        <a:cs typeface="Times New Roman" panose="02020603050405020304" pitchFamily="18" charset="0"/>
                      </a:rPr>
                      <a:t>семьи с детьми инвалидами</a:t>
                    </a:r>
                    <a:endParaRPr lang="ru-RU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5662974909495102E-2"/>
                  <c:y val="-1.3186144031667956E-3"/>
                </c:manualLayout>
              </c:layout>
              <c:tx>
                <c:rich>
                  <a:bodyPr/>
                  <a:lstStyle/>
                  <a:p>
                    <a:pPr>
                      <a:defRPr sz="2800" baseline="0">
                        <a:latin typeface="Calibri" pitchFamily="34" charset="0"/>
                        <a:cs typeface="Times New Roman" panose="02020603050405020304" pitchFamily="18" charset="0"/>
                      </a:defRPr>
                    </a:pPr>
                    <a:r>
                      <a:rPr lang="en-US" dirty="0" smtClean="0"/>
                      <a:t>7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3.3066731441671621E-3"/>
                  <c:y val="-4.0666925469784003E-2"/>
                </c:manualLayout>
              </c:layout>
              <c:tx>
                <c:rich>
                  <a:bodyPr/>
                  <a:lstStyle/>
                  <a:p>
                    <a:pPr>
                      <a:defRPr sz="2800" baseline="0">
                        <a:latin typeface="Calibri" pitchFamily="34" charset="0"/>
                        <a:cs typeface="Times New Roman" panose="02020603050405020304" pitchFamily="18" charset="0"/>
                      </a:defRPr>
                    </a:pPr>
                    <a:r>
                      <a:rPr lang="en-US" dirty="0" smtClean="0"/>
                      <a:t>4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4.6835440289924431E-2"/>
                  <c:y val="0.10830490660219715"/>
                </c:manualLayout>
              </c:layout>
              <c:tx>
                <c:rich>
                  <a:bodyPr/>
                  <a:lstStyle/>
                  <a:p>
                    <a:r>
                      <a:rPr lang="en-US" sz="2800" baseline="0" dirty="0" smtClean="0">
                        <a:latin typeface="Calibri" pitchFamily="34" charset="0"/>
                        <a:cs typeface="Times New Roman" panose="02020603050405020304" pitchFamily="18" charset="0"/>
                      </a:rPr>
                      <a:t>40</a:t>
                    </a:r>
                    <a:endParaRPr lang="en-US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aseline="0">
                    <a:latin typeface="Calibri" pitchFamily="34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Многодетные семьи</c:v>
                </c:pt>
                <c:pt idx="1">
                  <c:v>Семьи с детьми-инвалидами</c:v>
                </c:pt>
                <c:pt idx="2">
                  <c:v>Спасатели</c:v>
                </c:pt>
                <c:pt idx="3">
                  <c:v>Ветераны боевых действий</c:v>
                </c:pt>
                <c:pt idx="4">
                  <c:v>Иные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384</c:v>
                </c:pt>
                <c:pt idx="1">
                  <c:v>194</c:v>
                </c:pt>
                <c:pt idx="2">
                  <c:v>7</c:v>
                </c:pt>
                <c:pt idx="3">
                  <c:v>4</c:v>
                </c:pt>
                <c:pt idx="4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  <c:txPr>
        <a:bodyPr/>
        <a:lstStyle/>
        <a:p>
          <a:pPr>
            <a:defRPr sz="1700" baseline="0">
              <a:latin typeface="Calibri" pitchFamily="34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Состоящие на учете по состоянию на 31 декабря отчетного года</c:v>
                </c:pt>
              </c:strCache>
            </c:strRef>
          </c:tx>
          <c:spPr>
            <a:solidFill>
              <a:srgbClr val="606EF6"/>
            </a:solidFill>
            <a:ln w="9525">
              <a:solidFill>
                <a:srgbClr val="000000"/>
              </a:solidFill>
            </a:ln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baseline="0" dirty="0" smtClean="0">
                        <a:latin typeface="Calibri" pitchFamily="34" charset="0"/>
                      </a:rPr>
                      <a:t>357 </a:t>
                    </a:r>
                  </a:p>
                  <a:p>
                    <a:r>
                      <a:rPr lang="ru-RU" sz="1600" baseline="0" dirty="0" smtClean="0">
                        <a:latin typeface="Calibri" pitchFamily="34" charset="0"/>
                      </a:rPr>
                      <a:t>семей</a:t>
                    </a:r>
                    <a:endParaRPr lang="ru-RU" sz="16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ru-RU" baseline="0" dirty="0" smtClean="0">
                        <a:latin typeface="Calibri" pitchFamily="34" charset="0"/>
                      </a:rPr>
                      <a:t>449 </a:t>
                    </a:r>
                  </a:p>
                  <a:p>
                    <a:r>
                      <a:rPr lang="ru-RU" sz="1600" baseline="0" dirty="0" smtClean="0">
                        <a:latin typeface="Calibri" pitchFamily="34" charset="0"/>
                      </a:rPr>
                      <a:t>семей</a:t>
                    </a:r>
                    <a:endParaRPr lang="ru-RU" sz="16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ru-RU" baseline="0" dirty="0" smtClean="0">
                        <a:latin typeface="Calibri" pitchFamily="34" charset="0"/>
                      </a:rPr>
                      <a:t>521</a:t>
                    </a:r>
                  </a:p>
                  <a:p>
                    <a:r>
                      <a:rPr lang="ru-RU" sz="1600" b="1" baseline="0" dirty="0" smtClean="0">
                        <a:latin typeface="Calibri" pitchFamily="34" charset="0"/>
                      </a:rPr>
                      <a:t>семья</a:t>
                    </a:r>
                    <a:r>
                      <a:rPr lang="ru-RU" baseline="0" dirty="0" smtClean="0">
                        <a:latin typeface="Calibri" pitchFamily="34" charset="0"/>
                      </a:rPr>
                      <a:t> </a:t>
                    </a:r>
                    <a:endParaRPr lang="ru-RU" sz="16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ru-RU" baseline="0" dirty="0" smtClean="0">
                        <a:latin typeface="Calibri" pitchFamily="34" charset="0"/>
                      </a:rPr>
                      <a:t>586 </a:t>
                    </a:r>
                  </a:p>
                  <a:p>
                    <a:r>
                      <a:rPr lang="ru-RU" sz="1600" baseline="0" dirty="0" smtClean="0">
                        <a:latin typeface="Calibri" pitchFamily="34" charset="0"/>
                      </a:rPr>
                      <a:t>семей</a:t>
                    </a:r>
                    <a:endParaRPr lang="ru-RU" sz="16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ru-RU" dirty="0" smtClean="0"/>
                      <a:t>629</a:t>
                    </a:r>
                  </a:p>
                  <a:p>
                    <a:r>
                      <a:rPr lang="ru-RU" sz="1600" dirty="0" smtClean="0"/>
                      <a:t>семей</a:t>
                    </a:r>
                    <a:endParaRPr lang="ru-RU" sz="16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 baseline="0">
                    <a:latin typeface="Calibri" pitchFamily="34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357</c:v>
                </c:pt>
                <c:pt idx="1">
                  <c:v>449</c:v>
                </c:pt>
                <c:pt idx="2">
                  <c:v>521</c:v>
                </c:pt>
                <c:pt idx="3">
                  <c:v>586</c:v>
                </c:pt>
                <c:pt idx="4">
                  <c:v>629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Обеспеченные жилыми помещениями по состоянию на 31 декабря отчетного года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 w="9525">
              <a:solidFill>
                <a:srgbClr val="000000"/>
              </a:solidFill>
            </a:ln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baseline="0" dirty="0" smtClean="0">
                        <a:latin typeface="Calibri" pitchFamily="34" charset="0"/>
                      </a:rPr>
                      <a:t>73 </a:t>
                    </a:r>
                  </a:p>
                  <a:p>
                    <a:r>
                      <a:rPr lang="ru-RU" sz="1600" baseline="0" dirty="0" smtClean="0">
                        <a:latin typeface="Calibri" pitchFamily="34" charset="0"/>
                      </a:rPr>
                      <a:t>семьи</a:t>
                    </a:r>
                    <a:endParaRPr lang="ru-RU" sz="16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ru-RU" baseline="0" smtClean="0">
                        <a:latin typeface="Calibri" pitchFamily="34" charset="0"/>
                      </a:rPr>
                      <a:t>34</a:t>
                    </a:r>
                  </a:p>
                  <a:p>
                    <a:r>
                      <a:rPr lang="ru-RU" sz="1600" baseline="0" smtClean="0">
                        <a:latin typeface="Calibri" pitchFamily="34" charset="0"/>
                      </a:rPr>
                      <a:t>семьи</a:t>
                    </a:r>
                    <a:endParaRPr lang="ru-RU" sz="160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ru-RU" baseline="0" dirty="0" smtClean="0">
                        <a:latin typeface="Calibri" pitchFamily="34" charset="0"/>
                      </a:rPr>
                      <a:t>49</a:t>
                    </a:r>
                  </a:p>
                  <a:p>
                    <a:r>
                      <a:rPr lang="ru-RU" sz="1600" baseline="0" dirty="0" smtClean="0">
                        <a:latin typeface="Calibri" pitchFamily="34" charset="0"/>
                      </a:rPr>
                      <a:t>семей</a:t>
                    </a:r>
                    <a:r>
                      <a:rPr lang="ru-RU" baseline="0" dirty="0" smtClean="0">
                        <a:latin typeface="Calibri" pitchFamily="34" charset="0"/>
                      </a:rPr>
                      <a:t> </a:t>
                    </a:r>
                    <a:endParaRPr lang="ru-RU" sz="1600" dirty="0" smtClean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ru-RU" baseline="0" dirty="0" smtClean="0">
                        <a:latin typeface="Calibri" pitchFamily="34" charset="0"/>
                      </a:rPr>
                      <a:t>47 </a:t>
                    </a:r>
                  </a:p>
                  <a:p>
                    <a:r>
                      <a:rPr lang="ru-RU" sz="1600" baseline="0" dirty="0" smtClean="0">
                        <a:latin typeface="Calibri" pitchFamily="34" charset="0"/>
                      </a:rPr>
                      <a:t>семей</a:t>
                    </a:r>
                    <a:endParaRPr lang="ru-RU" sz="16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ru-RU" dirty="0" smtClean="0"/>
                      <a:t>59</a:t>
                    </a:r>
                  </a:p>
                  <a:p>
                    <a:r>
                      <a:rPr lang="ru-RU" sz="1600" dirty="0" smtClean="0"/>
                      <a:t>семей</a:t>
                    </a:r>
                    <a:endParaRPr lang="ru-RU" sz="16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 baseline="0">
                    <a:latin typeface="Calibri" pitchFamily="34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73</c:v>
                </c:pt>
                <c:pt idx="1">
                  <c:v>34</c:v>
                </c:pt>
                <c:pt idx="2">
                  <c:v>49</c:v>
                </c:pt>
                <c:pt idx="3">
                  <c:v>47</c:v>
                </c:pt>
                <c:pt idx="4">
                  <c:v>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18312704"/>
        <c:axId val="318313264"/>
      </c:barChart>
      <c:catAx>
        <c:axId val="3183127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0" i="0" baseline="0">
                <a:latin typeface="Calibri" pitchFamily="34" charset="0"/>
                <a:cs typeface="Times New Roman" panose="02020603050405020304" pitchFamily="18" charset="0"/>
              </a:defRPr>
            </a:pPr>
            <a:endParaRPr lang="ru-RU"/>
          </a:p>
        </c:txPr>
        <c:crossAx val="318313264"/>
        <c:crosses val="autoZero"/>
        <c:auto val="1"/>
        <c:lblAlgn val="ctr"/>
        <c:lblOffset val="100"/>
        <c:noMultiLvlLbl val="0"/>
      </c:catAx>
      <c:valAx>
        <c:axId val="3183132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0" baseline="0">
                <a:latin typeface="Calibri" pitchFamily="34" charset="0"/>
                <a:cs typeface="Times New Roman" panose="02020603050405020304" pitchFamily="18" charset="0"/>
              </a:defRPr>
            </a:pPr>
            <a:endParaRPr lang="ru-RU"/>
          </a:p>
        </c:txPr>
        <c:crossAx val="318312704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baseline="0">
              <a:latin typeface="Calibri" pitchFamily="34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4044546515018951E-2"/>
          <c:y val="8.4580894717875499E-2"/>
          <c:w val="0.5983998007193545"/>
          <c:h val="0.67022311052918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Участники основного мероприятия, включенные в список граждан, подтвердивших свое участие в основном мероприятии в планируем году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rgbClr val="000000"/>
              </a:solidFill>
            </a:ln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baseline="0" dirty="0" smtClean="0">
                        <a:latin typeface="Calibri" pitchFamily="34" charset="0"/>
                      </a:rPr>
                      <a:t>1082 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baseline="0">
                    <a:latin typeface="Calibri" pitchFamily="34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991</c:v>
                </c:pt>
                <c:pt idx="1">
                  <c:v>987</c:v>
                </c:pt>
                <c:pt idx="2">
                  <c:v>814</c:v>
                </c:pt>
                <c:pt idx="3">
                  <c:v>692</c:v>
                </c:pt>
                <c:pt idx="4">
                  <c:v>649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жилищных субсидий, выданных в пределах средств федерального бюджета, предусмотренных Камчатскому краю</c:v>
                </c:pt>
              </c:strCache>
            </c:strRef>
          </c:tx>
          <c:spPr>
            <a:solidFill>
              <a:srgbClr val="B7D40A"/>
            </a:solidFill>
            <a:ln>
              <a:solidFill>
                <a:srgbClr val="000000"/>
              </a:solidFill>
            </a:ln>
          </c:spPr>
          <c:invertIfNegative val="0"/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4.1851212309428889E-3"/>
                  <c:y val="-1.1096369809747167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>
                        <a:latin typeface="Calibri" pitchFamily="34" charset="0"/>
                      </a:rPr>
                      <a:t>64</a:t>
                    </a:r>
                    <a:endParaRPr lang="en-US" sz="12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2131897186300639E-3"/>
                  <c:y val="2.4158274651370549E-3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>
                        <a:latin typeface="Calibri" pitchFamily="34" charset="0"/>
                      </a:rPr>
                      <a:t>64</a:t>
                    </a:r>
                    <a:endParaRPr lang="en-US" sz="12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9997260659937533E-3"/>
                  <c:y val="-6.6577457908025437E-3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>
                        <a:latin typeface="Calibri" pitchFamily="34" charset="0"/>
                      </a:rPr>
                      <a:t>95</a:t>
                    </a:r>
                    <a:endParaRPr lang="en-US" sz="14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baseline="0">
                    <a:latin typeface="Calibri" pitchFamily="34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64</c:v>
                </c:pt>
                <c:pt idx="1">
                  <c:v>95</c:v>
                </c:pt>
                <c:pt idx="2">
                  <c:v>92</c:v>
                </c:pt>
                <c:pt idx="3">
                  <c:v>67</c:v>
                </c:pt>
                <c:pt idx="4">
                  <c:v>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8446816"/>
        <c:axId val="228447376"/>
      </c:barChart>
      <c:catAx>
        <c:axId val="228446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aseline="0">
                <a:latin typeface="Calibri" pitchFamily="34" charset="0"/>
                <a:cs typeface="Times New Roman" panose="02020603050405020304" pitchFamily="18" charset="0"/>
              </a:defRPr>
            </a:pPr>
            <a:endParaRPr lang="ru-RU"/>
          </a:p>
        </c:txPr>
        <c:crossAx val="228447376"/>
        <c:crosses val="autoZero"/>
        <c:auto val="1"/>
        <c:lblAlgn val="ctr"/>
        <c:lblOffset val="100"/>
        <c:noMultiLvlLbl val="0"/>
      </c:catAx>
      <c:valAx>
        <c:axId val="2284473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aseline="0">
                <a:latin typeface="Calibri" pitchFamily="34" charset="0"/>
                <a:cs typeface="Times New Roman" panose="02020603050405020304" pitchFamily="18" charset="0"/>
              </a:defRPr>
            </a:pPr>
            <a:endParaRPr lang="ru-RU"/>
          </a:p>
        </c:txPr>
        <c:crossAx val="228446816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400" baseline="0">
                <a:latin typeface="Calibri" pitchFamily="34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 baseline="0">
                <a:latin typeface="Calibri" pitchFamily="34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1978393129807194"/>
          <c:y val="8.3245872935156978E-2"/>
          <c:w val="0.2726881621001318"/>
          <c:h val="0.65373371148378623"/>
        </c:manualLayout>
      </c:layout>
      <c:overlay val="0"/>
      <c:txPr>
        <a:bodyPr/>
        <a:lstStyle/>
        <a:p>
          <a:pPr>
            <a:defRPr sz="1200" baseline="0">
              <a:latin typeface="Calibri" pitchFamily="34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0"/>
      <c:hPercent val="50"/>
      <c:rotY val="10"/>
      <c:depthPercent val="80"/>
      <c:rAngAx val="1"/>
    </c:view3D>
    <c:floor>
      <c:thickness val="0"/>
      <c:spPr>
        <a:noFill/>
        <a:ln w="9525">
          <a:noFill/>
        </a:ln>
        <a:scene3d>
          <a:camera prst="orthographicFront"/>
          <a:lightRig rig="threePt" dir="t"/>
        </a:scene3d>
        <a:sp3d>
          <a:contourClr>
            <a:srgbClr val="000000"/>
          </a:contourClr>
        </a:sp3d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1.903158837934844E-2"/>
          <c:y val="3.0862582816153384E-2"/>
          <c:w val="0.95255013087836538"/>
          <c:h val="0.61767378294309072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отремонтированных многоквартирных домов</c:v>
                </c:pt>
              </c:strCache>
            </c:strRef>
          </c:tx>
          <c:spPr>
            <a:ln>
              <a:solidFill>
                <a:schemeClr val="accent1">
                  <a:lumMod val="40000"/>
                  <a:lumOff val="60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0"/>
                  <c:y val="7.60426677204863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6694901333854421E-3"/>
                  <c:y val="7.60426677204863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3247619506630473E-3"/>
                  <c:y val="7.12900009879559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6.939815623852711E-3"/>
                  <c:y val="7.36663343542210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  <c:pt idx="3">
                  <c:v>2018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198</c:v>
                </c:pt>
                <c:pt idx="1">
                  <c:v>239</c:v>
                </c:pt>
                <c:pt idx="2">
                  <c:v>186</c:v>
                </c:pt>
                <c:pt idx="3">
                  <c:v>268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отремонтированных объектов общего имущества</c:v>
                </c:pt>
              </c:strCache>
            </c:strRef>
          </c:tx>
          <c:spPr>
            <a:ln>
              <a:solidFill>
                <a:schemeClr val="accent2">
                  <a:lumMod val="60000"/>
                  <a:lumOff val="40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-2.8563463574105712E-3"/>
                  <c:y val="8.55480011855471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5.7126927148211425E-3"/>
                  <c:y val="8.07953344530167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5.7126927148211425E-3"/>
                  <c:y val="9.03006679180775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7759262495410234E-3"/>
                  <c:y val="9.9806001383138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  <c:pt idx="3">
                  <c:v>2018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346</c:v>
                </c:pt>
                <c:pt idx="1">
                  <c:v>358</c:v>
                </c:pt>
                <c:pt idx="2">
                  <c:v>515</c:v>
                </c:pt>
                <c:pt idx="3">
                  <c:v>558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07401552"/>
        <c:axId val="307402112"/>
        <c:axId val="219436032"/>
      </c:bar3DChart>
      <c:catAx>
        <c:axId val="3074015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07402112"/>
        <c:crosses val="autoZero"/>
        <c:auto val="1"/>
        <c:lblAlgn val="ctr"/>
        <c:lblOffset val="100"/>
        <c:noMultiLvlLbl val="0"/>
      </c:catAx>
      <c:valAx>
        <c:axId val="3074021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07401552"/>
        <c:crosses val="autoZero"/>
        <c:crossBetween val="between"/>
      </c:valAx>
      <c:serAx>
        <c:axId val="219436032"/>
        <c:scaling>
          <c:orientation val="minMax"/>
        </c:scaling>
        <c:delete val="1"/>
        <c:axPos val="b"/>
        <c:majorTickMark val="out"/>
        <c:minorTickMark val="none"/>
        <c:tickLblPos val="nextTo"/>
        <c:crossAx val="307402112"/>
        <c:crosses val="autoZero"/>
      </c:ser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1.8977160362144245E-2"/>
          <c:y val="0.74447006643255098"/>
          <c:w val="0.96674110785080292"/>
          <c:h val="0.25552993356744896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728113564705784"/>
          <c:y val="2.6139667028917169E-2"/>
          <c:w val="0.85583628872613837"/>
          <c:h val="0.78612999703613229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Начислено взносов</c:v>
                </c:pt>
              </c:strCache>
            </c:strRef>
          </c:tx>
          <c:spPr>
            <a:ln>
              <a:solidFill>
                <a:schemeClr val="tx2">
                  <a:lumMod val="20000"/>
                  <a:lumOff val="80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-0.18913611369287248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4901633200044498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10889655030801748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2015 год
87,21%</c:v>
                </c:pt>
                <c:pt idx="1">
                  <c:v>2016 год 
89,33%</c:v>
                </c:pt>
                <c:pt idx="2">
                  <c:v>2017 год 
91,60 %</c:v>
                </c:pt>
                <c:pt idx="3">
                  <c:v>2018 год 96,48%</c:v>
                </c:pt>
              </c:strCache>
            </c:strRef>
          </c:cat>
          <c:val>
            <c:numRef>
              <c:f>Лист1!$B$2:$B$5</c:f>
              <c:numCache>
                <c:formatCode>0.00" млн.руб."</c:formatCode>
                <c:ptCount val="4"/>
                <c:pt idx="0">
                  <c:v>518.53</c:v>
                </c:pt>
                <c:pt idx="1">
                  <c:v>541.71</c:v>
                </c:pt>
                <c:pt idx="2">
                  <c:v>565.91</c:v>
                </c:pt>
                <c:pt idx="3">
                  <c:v>597.95000000000005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Оплачено взносов</c:v>
                </c:pt>
              </c:strCache>
            </c:strRef>
          </c:tx>
          <c:spPr>
            <a:ln>
              <a:solidFill>
                <a:schemeClr val="accent2">
                  <a:lumMod val="40000"/>
                  <a:lumOff val="60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-0.19343466173134685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9200181238518871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18053901761592372"/>
                  <c:y val="2.37633336626519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2015 год
87,21%</c:v>
                </c:pt>
                <c:pt idx="1">
                  <c:v>2016 год 
89,33%</c:v>
                </c:pt>
                <c:pt idx="2">
                  <c:v>2017 год 
91,60 %</c:v>
                </c:pt>
                <c:pt idx="3">
                  <c:v>2018 год 96,48%</c:v>
                </c:pt>
              </c:strCache>
            </c:strRef>
          </c:cat>
          <c:val>
            <c:numRef>
              <c:f>Лист1!$C$2:$C$5</c:f>
              <c:numCache>
                <c:formatCode>0.00" млн.руб."</c:formatCode>
                <c:ptCount val="4"/>
                <c:pt idx="0">
                  <c:v>452.25</c:v>
                </c:pt>
                <c:pt idx="1">
                  <c:v>483.89</c:v>
                </c:pt>
                <c:pt idx="2">
                  <c:v>518.4</c:v>
                </c:pt>
                <c:pt idx="3">
                  <c:v>576.89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31727248"/>
        <c:axId val="231727808"/>
        <c:axId val="0"/>
      </c:bar3DChart>
      <c:catAx>
        <c:axId val="23172724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231727808"/>
        <c:crosses val="autoZero"/>
        <c:auto val="1"/>
        <c:lblAlgn val="ctr"/>
        <c:lblOffset val="100"/>
        <c:noMultiLvlLbl val="0"/>
      </c:catAx>
      <c:valAx>
        <c:axId val="231727808"/>
        <c:scaling>
          <c:orientation val="minMax"/>
        </c:scaling>
        <c:delete val="1"/>
        <c:axPos val="b"/>
        <c:numFmt formatCode="0.00&quot; млн.руб.&quot;" sourceLinked="1"/>
        <c:majorTickMark val="out"/>
        <c:minorTickMark val="none"/>
        <c:tickLblPos val="nextTo"/>
        <c:crossAx val="23172724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8.7798689856713047E-3"/>
          <c:y val="0.83802107190223429"/>
          <c:w val="0.97259308951427315"/>
          <c:h val="0.13191120072569854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 dirty="0" smtClean="0"/>
              <a:t>Финансирование мероприятий из средств федерального и краевого бюджетов в</a:t>
            </a:r>
            <a:r>
              <a:rPr lang="ru-RU" sz="1600" baseline="0" dirty="0" smtClean="0"/>
              <a:t> рамках государственной программы, </a:t>
            </a:r>
          </a:p>
          <a:p>
            <a:pPr>
              <a:defRPr sz="1600"/>
            </a:pPr>
            <a:r>
              <a:rPr lang="ru-RU" sz="1600" baseline="0" dirty="0" smtClean="0"/>
              <a:t>млн. руб.</a:t>
            </a:r>
          </a:p>
        </c:rich>
      </c:tx>
      <c:layout>
        <c:manualLayout>
          <c:xMode val="edge"/>
          <c:yMode val="edge"/>
          <c:x val="0.13422635189450555"/>
          <c:y val="0"/>
        </c:manualLayout>
      </c:layout>
      <c:overlay val="0"/>
    </c:title>
    <c:autoTitleDeleted val="0"/>
    <c:view3D>
      <c:rotX val="10"/>
      <c:rotY val="3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5760672185849063E-2"/>
          <c:y val="0.33991300665454294"/>
          <c:w val="0.769748707942573"/>
          <c:h val="0.56927609481799513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Лист1!$B$1</c:f>
              <c:strCache>
                <c:ptCount val="1"/>
                <c:pt idx="0">
                  <c:v>предусмотрено</c:v>
                </c:pt>
              </c:strCache>
            </c:strRef>
          </c:tx>
          <c:spPr>
            <a:solidFill>
              <a:srgbClr val="9966FF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-1.8180930088227746E-2"/>
                  <c:y val="-7.14187107656753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Лист1!$B$2</c:f>
              <c:numCache>
                <c:formatCode>General</c:formatCode>
                <c:ptCount val="1"/>
                <c:pt idx="0">
                  <c:v>99.5</c:v>
                </c:pt>
              </c:numCache>
            </c:numRef>
          </c:val>
        </c:ser>
        <c:ser>
          <c:idx val="2"/>
          <c:order val="1"/>
          <c:tx>
            <c:strRef>
              <c:f>Лист1!$C$1</c:f>
              <c:strCache>
                <c:ptCount val="1"/>
                <c:pt idx="0">
                  <c:v>профинансировано</c:v>
                </c:pt>
              </c:strCache>
            </c:strRef>
          </c:tx>
          <c:spPr>
            <a:solidFill>
              <a:srgbClr val="B7D40A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0.25643510874270675"/>
                  <c:y val="9.49864190726129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Лист1!$C$2</c:f>
              <c:numCache>
                <c:formatCode>General</c:formatCode>
                <c:ptCount val="1"/>
                <c:pt idx="0">
                  <c:v>99.3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231730608"/>
        <c:axId val="230816032"/>
        <c:axId val="0"/>
      </c:bar3DChart>
      <c:catAx>
        <c:axId val="231730608"/>
        <c:scaling>
          <c:orientation val="minMax"/>
        </c:scaling>
        <c:delete val="1"/>
        <c:axPos val="b"/>
        <c:majorTickMark val="none"/>
        <c:minorTickMark val="none"/>
        <c:tickLblPos val="nextTo"/>
        <c:crossAx val="230816032"/>
        <c:crosses val="autoZero"/>
        <c:auto val="1"/>
        <c:lblAlgn val="ctr"/>
        <c:lblOffset val="100"/>
        <c:noMultiLvlLbl val="0"/>
      </c:catAx>
      <c:valAx>
        <c:axId val="230816032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231730608"/>
        <c:crosses val="autoZero"/>
        <c:crossBetween val="between"/>
        <c:majorUnit val="50"/>
      </c:valAx>
    </c:plotArea>
    <c:legend>
      <c:legendPos val="b"/>
      <c:layout>
        <c:manualLayout>
          <c:xMode val="edge"/>
          <c:yMode val="edge"/>
          <c:x val="4.2511815001229088E-2"/>
          <c:y val="0.8152367046293616"/>
          <c:w val="0.88624946667906956"/>
          <c:h val="0.15424194238419162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 dirty="0" smtClean="0"/>
              <a:t>Объем средств, предусмотренных на реализацию Программы, </a:t>
            </a:r>
          </a:p>
          <a:p>
            <a:pPr>
              <a:defRPr sz="1600"/>
            </a:pPr>
            <a:r>
              <a:rPr lang="ru-RU" sz="1600" dirty="0" smtClean="0"/>
              <a:t>млн. руб.</a:t>
            </a:r>
            <a:endParaRPr lang="ru-RU" sz="1600" dirty="0"/>
          </a:p>
        </c:rich>
      </c:tx>
      <c:layout>
        <c:manualLayout>
          <c:xMode val="edge"/>
          <c:yMode val="edge"/>
          <c:x val="0.18471477736968528"/>
          <c:y val="4.2143966444111128E-2"/>
        </c:manualLayout>
      </c:layout>
      <c:overlay val="0"/>
    </c:title>
    <c:autoTitleDeleted val="0"/>
    <c:view3D>
      <c:rotX val="15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6379374639331184E-2"/>
          <c:y val="3.8631940243236643E-2"/>
          <c:w val="0.75265436625410675"/>
          <c:h val="0.9613680307595647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Pt>
            <c:idx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solidFill>
                  <a:schemeClr val="tx2">
                    <a:lumMod val="75000"/>
                  </a:schemeClr>
                </a:solidFill>
              </a:ln>
            </c:spPr>
          </c:dPt>
          <c:dPt>
            <c:idx val="1"/>
            <c:bubble3D val="0"/>
            <c:explosion val="26"/>
            <c:spPr>
              <a:solidFill>
                <a:srgbClr val="606EF6"/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c:spPr>
          </c:dPt>
          <c:dLbls>
            <c:dLbl>
              <c:idx val="1"/>
              <c:layout>
                <c:manualLayout>
                  <c:x val="2.6457727010422677E-2"/>
                  <c:y val="-4.533734554958620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федеральный бюджет</c:v>
                </c:pt>
                <c:pt idx="1">
                  <c:v>краевой бюджет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69.5</c:v>
                </c:pt>
                <c:pt idx="1">
                  <c:v>29.9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15074107676699072"/>
          <c:y val="0.71473374083562302"/>
          <c:w val="0.51853733560272575"/>
          <c:h val="0.1932096225404958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view3D>
      <c:rotX val="10"/>
      <c:rotY val="3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088833666355557"/>
          <c:y val="9.2862372509968316E-2"/>
          <c:w val="0.769748707942573"/>
          <c:h val="0.56927609481799513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Лист1!$B$1</c:f>
              <c:strCache>
                <c:ptCount val="1"/>
                <c:pt idx="0">
                  <c:v>предусмотрено</c:v>
                </c:pt>
              </c:strCache>
            </c:strRef>
          </c:tx>
          <c:spPr>
            <a:solidFill>
              <a:srgbClr val="3EAAEC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-7.1816310841350704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sz="1600" dirty="0" smtClean="0"/>
                      <a:t>637,96</a:t>
                    </a:r>
                    <a:endParaRPr lang="en-US" sz="16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618547099483402"/>
                      <c:h val="0.17448291441905159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Лист1!$B$2</c:f>
              <c:numCache>
                <c:formatCode>General</c:formatCode>
                <c:ptCount val="1"/>
                <c:pt idx="0">
                  <c:v>637.96</c:v>
                </c:pt>
              </c:numCache>
            </c:numRef>
          </c:val>
        </c:ser>
        <c:ser>
          <c:idx val="2"/>
          <c:order val="1"/>
          <c:tx>
            <c:strRef>
              <c:f>Лист1!$C$1</c:f>
              <c:strCache>
                <c:ptCount val="1"/>
                <c:pt idx="0">
                  <c:v>профинансировано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0.14542802945373515"/>
                  <c:y val="-2.9730848037325102E-2"/>
                </c:manualLayout>
              </c:layout>
              <c:tx>
                <c:rich>
                  <a:bodyPr/>
                  <a:lstStyle/>
                  <a:p>
                    <a:r>
                      <a:rPr lang="en-US" sz="1600" dirty="0" smtClean="0"/>
                      <a:t>575,49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823139328449633"/>
                      <c:h val="0.17448291441905159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Лист1!$C$2</c:f>
              <c:numCache>
                <c:formatCode>General</c:formatCode>
                <c:ptCount val="1"/>
                <c:pt idx="0">
                  <c:v>637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224618832"/>
        <c:axId val="224619392"/>
        <c:axId val="0"/>
      </c:bar3DChart>
      <c:catAx>
        <c:axId val="224618832"/>
        <c:scaling>
          <c:orientation val="minMax"/>
        </c:scaling>
        <c:delete val="1"/>
        <c:axPos val="b"/>
        <c:majorTickMark val="none"/>
        <c:minorTickMark val="none"/>
        <c:tickLblPos val="nextTo"/>
        <c:crossAx val="224619392"/>
        <c:crosses val="autoZero"/>
        <c:auto val="1"/>
        <c:lblAlgn val="ctr"/>
        <c:lblOffset val="100"/>
        <c:noMultiLvlLbl val="0"/>
      </c:catAx>
      <c:valAx>
        <c:axId val="22461939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224618832"/>
        <c:crosses val="autoZero"/>
        <c:crossBetween val="between"/>
        <c:majorUnit val="10"/>
      </c:valAx>
    </c:plotArea>
    <c:legend>
      <c:legendPos val="b"/>
      <c:layout>
        <c:manualLayout>
          <c:xMode val="edge"/>
          <c:yMode val="edge"/>
          <c:x val="5.6875125289774571E-2"/>
          <c:y val="0.71196924144784546"/>
          <c:w val="0.88624946667906956"/>
          <c:h val="7.6198466286213254E-2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9065726159230099"/>
          <c:y val="0.16975409030711425"/>
          <c:w val="0.41702900014476507"/>
          <c:h val="0.6476679242060389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hade val="51000"/>
                      <a:satMod val="130000"/>
                    </a:schemeClr>
                  </a:gs>
                  <a:gs pos="80000">
                    <a:schemeClr val="accent6">
                      <a:shade val="93000"/>
                      <a:satMod val="130000"/>
                    </a:schemeClr>
                  </a:gs>
                  <a:gs pos="100000">
                    <a:schemeClr val="accent6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hade val="51000"/>
                      <a:satMod val="130000"/>
                    </a:schemeClr>
                  </a:gs>
                  <a:gs pos="80000">
                    <a:schemeClr val="accent1">
                      <a:lumMod val="60000"/>
                      <a:shade val="93000"/>
                      <a:satMod val="130000"/>
                    </a:schemeClr>
                  </a:gs>
                  <a:gs pos="100000">
                    <a:schemeClr val="accent1">
                      <a:lumMod val="6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shade val="51000"/>
                      <a:satMod val="130000"/>
                    </a:schemeClr>
                  </a:gs>
                  <a:gs pos="80000">
                    <a:schemeClr val="accent2">
                      <a:lumMod val="60000"/>
                      <a:shade val="93000"/>
                      <a:satMod val="130000"/>
                    </a:schemeClr>
                  </a:gs>
                  <a:gs pos="100000">
                    <a:schemeClr val="accent2">
                      <a:lumMod val="6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Pt>
            <c:idx val="8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shade val="51000"/>
                      <a:satMod val="130000"/>
                    </a:schemeClr>
                  </a:gs>
                  <a:gs pos="80000">
                    <a:schemeClr val="accent3">
                      <a:lumMod val="60000"/>
                      <a:shade val="93000"/>
                      <a:satMod val="130000"/>
                    </a:schemeClr>
                  </a:gs>
                  <a:gs pos="100000">
                    <a:schemeClr val="accent3">
                      <a:lumMod val="6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Lbls>
            <c:dLbl>
              <c:idx val="0"/>
              <c:layout>
                <c:manualLayout>
                  <c:x val="-9.6592113987609279E-2"/>
                  <c:y val="-6.04780428520122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5386691514314185"/>
                  <c:y val="-0.10988893754953409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5492459537378073"/>
                  <c:y val="1.7740290559615943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7.0932633860372185E-2"/>
                  <c:y val="9.7187902997276851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7.6759514302488951E-2"/>
                  <c:y val="0.1271415777262884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0.24287621256422465"/>
                  <c:y val="0.11753404687687041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0.23354023478690128"/>
                  <c:y val="-8.9080904805129341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0.13057429027933157"/>
                  <c:y val="-0.15693310642992336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7.8682237339821756E-2"/>
                  <c:y val="-2.1353873850392276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spPr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жилищный фонд</c:v>
                </c:pt>
                <c:pt idx="1">
                  <c:v>котельные</c:v>
                </c:pt>
                <c:pt idx="2">
                  <c:v>ЦТП</c:v>
                </c:pt>
                <c:pt idx="3">
                  <c:v>тепловые сети</c:v>
                </c:pt>
                <c:pt idx="4">
                  <c:v>водопроводные сети</c:v>
                </c:pt>
                <c:pt idx="5">
                  <c:v>канализ. сети</c:v>
                </c:pt>
                <c:pt idx="6">
                  <c:v>электрические сети</c:v>
                </c:pt>
                <c:pt idx="7">
                  <c:v>ремонт дорог</c:v>
                </c:pt>
                <c:pt idx="8">
                  <c:v>другие виды работ</c:v>
                </c:pt>
              </c:strCache>
            </c:strRef>
          </c:cat>
          <c:val>
            <c:numRef>
              <c:f>Лист1!$B$2:$B$10</c:f>
              <c:numCache>
                <c:formatCode>0.000</c:formatCode>
                <c:ptCount val="9"/>
                <c:pt idx="0">
                  <c:v>243.928</c:v>
                </c:pt>
                <c:pt idx="1">
                  <c:v>142.91499999999999</c:v>
                </c:pt>
                <c:pt idx="2">
                  <c:v>8.5359999999999996</c:v>
                </c:pt>
                <c:pt idx="3">
                  <c:v>193.59</c:v>
                </c:pt>
                <c:pt idx="4">
                  <c:v>178.67099999999999</c:v>
                </c:pt>
                <c:pt idx="5">
                  <c:v>51.813000000000002</c:v>
                </c:pt>
                <c:pt idx="6">
                  <c:v>7.3360000000000003</c:v>
                </c:pt>
                <c:pt idx="7">
                  <c:v>579.50300000000004</c:v>
                </c:pt>
                <c:pt idx="8">
                  <c:v>81.593999999999994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3333333333333332E-3"/>
          <c:y val="0.10185188016546476"/>
          <c:w val="0.59355686789151352"/>
          <c:h val="0.89814814814814814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</c:spPr>
          </c:dPt>
          <c:dPt>
            <c:idx val="1"/>
            <c:bubble3D val="0"/>
            <c:spPr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c:spPr>
          </c:dPt>
          <c:dPt>
            <c:idx val="2"/>
            <c:bubble3D val="0"/>
            <c:spPr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</c:spPr>
          </c:dPt>
          <c:dPt>
            <c:idx val="3"/>
            <c:bubble3D val="0"/>
            <c:spPr>
              <a:gradFill>
                <a:gsLst>
                  <a:gs pos="0">
                    <a:srgbClr val="D6B19C"/>
                  </a:gs>
                  <a:gs pos="30000">
                    <a:srgbClr val="D49E6C"/>
                  </a:gs>
                  <a:gs pos="70000">
                    <a:srgbClr val="A65528"/>
                  </a:gs>
                  <a:gs pos="100000">
                    <a:srgbClr val="663012"/>
                  </a:gs>
                </a:gsLst>
                <a:lin ang="5400000" scaled="0"/>
              </a:gradFill>
            </c:spPr>
          </c:dPt>
          <c:dLbls>
            <c:dLbl>
              <c:idx val="0"/>
              <c:layout>
                <c:manualLayout>
                  <c:x val="-6.787554172007576E-2"/>
                  <c:y val="-0.15944450616598155"/>
                </c:manualLayout>
              </c:layout>
              <c:tx>
                <c:rich>
                  <a:bodyPr/>
                  <a:lstStyle/>
                  <a:p>
                    <a:r>
                      <a:rPr lang="ru-RU" b="1" i="1" dirty="0"/>
                      <a:t>сети теплоснабжения; </a:t>
                    </a:r>
                  </a:p>
                  <a:p>
                    <a:r>
                      <a:rPr lang="ru-RU" b="1" i="1" dirty="0" smtClean="0"/>
                      <a:t>12,82</a:t>
                    </a:r>
                    <a:endParaRPr lang="ru-RU" b="1" i="1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5866294329487876E-2"/>
                  <c:y val="8.7718031329852234E-3"/>
                </c:manualLayout>
              </c:layout>
              <c:tx>
                <c:rich>
                  <a:bodyPr/>
                  <a:lstStyle/>
                  <a:p>
                    <a:r>
                      <a:rPr lang="ru-RU" b="1" i="1" dirty="0"/>
                      <a:t>сети водоснабжения; </a:t>
                    </a:r>
                  </a:p>
                  <a:p>
                    <a:r>
                      <a:rPr lang="ru-RU" b="1" i="1" dirty="0" smtClean="0"/>
                      <a:t>17,38</a:t>
                    </a:r>
                  </a:p>
                  <a:p>
                    <a:endParaRPr lang="ru-RU" b="1" i="1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7.6298602209607514E-8"/>
                  <c:y val="-0.22068700699922231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1200" baseline="0"/>
                    </a:pPr>
                    <a:r>
                      <a:rPr lang="ru-RU" b="1" i="1" dirty="0"/>
                      <a:t>сети электроснабжения; </a:t>
                    </a:r>
                  </a:p>
                  <a:p>
                    <a:pPr>
                      <a:defRPr sz="1200" baseline="0"/>
                    </a:pPr>
                    <a:r>
                      <a:rPr lang="ru-RU" b="1" i="1" dirty="0" smtClean="0"/>
                      <a:t>4,22</a:t>
                    </a:r>
                    <a:endParaRPr lang="ru-RU" b="1" i="1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984221449063052"/>
                      <c:h val="0.26391900899900006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0.19676585484953912"/>
                  <c:y val="-3.4710587712476391E-2"/>
                </c:manualLayout>
              </c:layout>
              <c:tx>
                <c:rich>
                  <a:bodyPr/>
                  <a:lstStyle/>
                  <a:p>
                    <a:r>
                      <a:rPr lang="ru-RU" b="1" i="1" dirty="0"/>
                      <a:t>сети водоотведения; </a:t>
                    </a:r>
                  </a:p>
                  <a:p>
                    <a:r>
                      <a:rPr lang="ru-RU" b="1" i="1" dirty="0" smtClean="0"/>
                      <a:t>3,31</a:t>
                    </a:r>
                    <a:endParaRPr lang="ru-RU" b="1" i="1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aseline="0"/>
                </a:pPr>
                <a:endParaRPr lang="ru-RU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Лист1!$A$1:$A$4</c:f>
              <c:strCache>
                <c:ptCount val="4"/>
                <c:pt idx="0">
                  <c:v>сети теплоснабжения</c:v>
                </c:pt>
                <c:pt idx="1">
                  <c:v>сети водоснабжения</c:v>
                </c:pt>
                <c:pt idx="2">
                  <c:v>сети электроснабжения</c:v>
                </c:pt>
                <c:pt idx="3">
                  <c:v>сети водоотведения</c:v>
                </c:pt>
              </c:strCache>
            </c:strRef>
          </c:cat>
          <c:val>
            <c:numRef>
              <c:f>Лист1!$B$1:$B$4</c:f>
              <c:numCache>
                <c:formatCode>General</c:formatCode>
                <c:ptCount val="4"/>
                <c:pt idx="0">
                  <c:v>12.82</c:v>
                </c:pt>
                <c:pt idx="1">
                  <c:v>17.38</c:v>
                </c:pt>
                <c:pt idx="2">
                  <c:v>4.22</c:v>
                </c:pt>
                <c:pt idx="3">
                  <c:v>3.31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7197685579585184"/>
          <c:y val="0.18245104123137906"/>
          <c:w val="0.82264168198007526"/>
          <c:h val="0.80367787137941749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</c:spPr>
          </c:dPt>
          <c:dPt>
            <c:idx val="1"/>
            <c:bubble3D val="0"/>
            <c:spPr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c:spPr>
          </c:dPt>
          <c:dPt>
            <c:idx val="2"/>
            <c:bubble3D val="0"/>
            <c:spPr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</c:spPr>
          </c:dPt>
          <c:dPt>
            <c:idx val="3"/>
            <c:bubble3D val="0"/>
            <c:spPr>
              <a:gradFill>
                <a:gsLst>
                  <a:gs pos="0">
                    <a:srgbClr val="D6B19C"/>
                  </a:gs>
                  <a:gs pos="30000">
                    <a:srgbClr val="D49E6C"/>
                  </a:gs>
                  <a:gs pos="70000">
                    <a:srgbClr val="A65528"/>
                  </a:gs>
                  <a:gs pos="100000">
                    <a:srgbClr val="663012"/>
                  </a:gs>
                </a:gsLst>
                <a:lin ang="5400000" scaled="0"/>
              </a:gradFill>
            </c:spPr>
          </c:dPt>
          <c:dLbls>
            <c:dLbl>
              <c:idx val="0"/>
              <c:layout>
                <c:manualLayout>
                  <c:x val="-8.7951204127199242E-3"/>
                  <c:y val="-0.25611185295253597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сети </a:t>
                    </a:r>
                    <a:r>
                      <a:rPr lang="ru-RU" dirty="0" smtClean="0"/>
                      <a:t>теплоснабжения 163,65 млн. руб.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310299281716364"/>
                      <c:h val="0.16799640784810649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2.2370035378710022E-2"/>
                  <c:y val="0.11022535443526853"/>
                </c:manualLayout>
              </c:layout>
              <c:tx>
                <c:rich>
                  <a:bodyPr/>
                  <a:lstStyle/>
                  <a:p>
                    <a:r>
                      <a:rPr lang="ru-RU" sz="1200" baseline="0" dirty="0"/>
                      <a:t>сети водоснабжения; </a:t>
                    </a:r>
                    <a:r>
                      <a:rPr lang="ru-RU" sz="1200" baseline="0" dirty="0" smtClean="0"/>
                      <a:t>173,21 млн. руб.</a:t>
                    </a:r>
                    <a:endParaRPr lang="ru-RU" sz="1200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1163847768210265"/>
                      <c:h val="0.14993890125385809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2.9826713838280029E-3"/>
                  <c:y val="-7.7806132542542566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сети электроснабжения; </a:t>
                    </a:r>
                    <a:r>
                      <a:rPr lang="ru-RU" dirty="0" smtClean="0"/>
                      <a:t>6,74 млн. руб.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47240853515554"/>
                      <c:h val="0.16799640784810649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0.19907963636462131"/>
                  <c:y val="-0.14750758724663549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сети водоотведения; </a:t>
                    </a:r>
                    <a:r>
                      <a:rPr lang="ru-RU" dirty="0" smtClean="0"/>
                      <a:t>45,80 млн. руб.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266129441362088"/>
                      <c:h val="0.18354155238040051"/>
                    </c:manualLayout>
                  </c15:layout>
                </c:ext>
              </c:extLst>
            </c:dLbl>
            <c:spPr>
              <a:ln w="3175"/>
            </c:spPr>
            <c:txPr>
              <a:bodyPr/>
              <a:lstStyle/>
              <a:p>
                <a:pPr>
                  <a:defRPr sz="1200" b="1" i="1" baseline="0"/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Лист1!$F$1:$F$4</c:f>
              <c:strCache>
                <c:ptCount val="4"/>
                <c:pt idx="0">
                  <c:v>сети теплоснабжения</c:v>
                </c:pt>
                <c:pt idx="1">
                  <c:v>сети водоснабжения</c:v>
                </c:pt>
                <c:pt idx="2">
                  <c:v>сети электроснабжения</c:v>
                </c:pt>
                <c:pt idx="3">
                  <c:v>сети водоотведения</c:v>
                </c:pt>
              </c:strCache>
            </c:strRef>
          </c:cat>
          <c:val>
            <c:numRef>
              <c:f>Лист1!$G$1:$G$4</c:f>
              <c:numCache>
                <c:formatCode>General</c:formatCode>
                <c:ptCount val="4"/>
                <c:pt idx="0">
                  <c:v>163.65</c:v>
                </c:pt>
                <c:pt idx="1">
                  <c:v>173.21</c:v>
                </c:pt>
                <c:pt idx="2">
                  <c:v>6.74</c:v>
                </c:pt>
                <c:pt idx="3">
                  <c:v>45.8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15"/>
      <c:hPercent val="70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solidFill>
          <a:schemeClr val="bg1"/>
        </a:solidFill>
        <a:ln w="12700">
          <a:solidFill>
            <a:schemeClr val="tx1"/>
          </a:solidFill>
          <a:prstDash val="solid"/>
        </a:ln>
      </c:spPr>
    </c:sideWall>
    <c:backWall>
      <c:thickness val="0"/>
      <c:spPr>
        <a:solidFill>
          <a:schemeClr val="bg1"/>
        </a:solidFill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3499034295334705"/>
          <c:y val="2.8134623857298667E-2"/>
          <c:w val="0.86016254604189291"/>
          <c:h val="0.876838235294117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2.786785729996041E-2"/>
                  <c:y val="-2.7161148908743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41,5%.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3.5698950116653735E-2"/>
                  <c:y val="-8.4056234454677765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63,4%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6.576699811132096E-2"/>
                  <c:y val="2.726375670193930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78%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5.3295467170314408E-2"/>
                  <c:y val="-7.1001621353683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80,5%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7.9464642817464723E-2"/>
                  <c:y val="4.212693381353250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90,2%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7.4075102766359299E-2"/>
                  <c:y val="3.818369101396441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97,6%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8965">
                <a:noFill/>
              </a:ln>
            </c:spPr>
            <c:txPr>
              <a:bodyPr/>
              <a:lstStyle/>
              <a:p>
                <a:pPr>
                  <a:defRPr sz="1855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Sheet1!$B$1:$G$1</c:f>
              <c:numCache>
                <c:formatCode>General</c:formatCod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41.5</c:v>
                </c:pt>
                <c:pt idx="1">
                  <c:v>63.4</c:v>
                </c:pt>
                <c:pt idx="2">
                  <c:v>78</c:v>
                </c:pt>
                <c:pt idx="3">
                  <c:v>80.5</c:v>
                </c:pt>
                <c:pt idx="4">
                  <c:v>90.2</c:v>
                </c:pt>
                <c:pt idx="5">
                  <c:v>97.6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149551856"/>
        <c:axId val="149552416"/>
        <c:axId val="0"/>
      </c:bar3DChart>
      <c:catAx>
        <c:axId val="1495518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61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46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14955241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49552416"/>
        <c:scaling>
          <c:orientation val="minMax"/>
        </c:scaling>
        <c:delete val="0"/>
        <c:axPos val="l"/>
        <c:majorGridlines>
          <c:spPr>
            <a:ln w="3619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61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46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149551856"/>
        <c:crosses val="autoZero"/>
        <c:crossBetween val="between"/>
      </c:valAx>
      <c:spPr>
        <a:solidFill>
          <a:schemeClr val="accent4">
            <a:lumMod val="60000"/>
            <a:lumOff val="40000"/>
          </a:schemeClr>
        </a:solidFill>
        <a:ln w="32760">
          <a:noFill/>
        </a:ln>
      </c:spPr>
    </c:plotArea>
    <c:plotVisOnly val="1"/>
    <c:dispBlanksAs val="gap"/>
    <c:showDLblsOverMax val="0"/>
  </c:chart>
  <c:spPr>
    <a:solidFill>
      <a:srgbClr val="99CCFF"/>
    </a:solidFill>
    <a:ln>
      <a:noFill/>
    </a:ln>
  </c:spPr>
  <c:txPr>
    <a:bodyPr/>
    <a:lstStyle/>
    <a:p>
      <a:pPr>
        <a:defRPr sz="1855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hPercent val="70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solidFill>
          <a:schemeClr val="bg1"/>
        </a:solidFill>
        <a:ln w="12700">
          <a:solidFill>
            <a:schemeClr val="tx1"/>
          </a:solidFill>
          <a:prstDash val="solid"/>
        </a:ln>
      </c:spPr>
    </c:sideWall>
    <c:backWall>
      <c:thickness val="0"/>
      <c:spPr>
        <a:solidFill>
          <a:schemeClr val="bg1"/>
        </a:solidFill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3499034295334705"/>
          <c:y val="2.8134623857298667E-2"/>
          <c:w val="0.86016254604189291"/>
          <c:h val="0.876838235294117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2.1480373612516312E-2"/>
                  <c:y val="-3.52283766535699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0103008072670457E-2"/>
                  <c:y val="-4.78805980009045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5.2464259006730303E-2"/>
                  <c:y val="-3.819758228784038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9026">
                <a:noFill/>
              </a:ln>
            </c:spPr>
            <c:txPr>
              <a:bodyPr/>
              <a:lstStyle/>
              <a:p>
                <a:pPr>
                  <a:defRPr sz="1859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уголь тыс.тн</c:v>
                </c:pt>
                <c:pt idx="1">
                  <c:v>мазут тыс.тн</c:v>
                </c:pt>
                <c:pt idx="2">
                  <c:v>д/топ тыс.тн</c:v>
                </c:pt>
              </c:strCache>
            </c:strRef>
          </c:cat>
          <c:val>
            <c:numRef>
              <c:f>Sheet1!$B$2:$D$2</c:f>
              <c:numCache>
                <c:formatCode>0.0</c:formatCode>
                <c:ptCount val="3"/>
                <c:pt idx="0">
                  <c:v>101.7</c:v>
                </c:pt>
                <c:pt idx="1">
                  <c:v>14.7</c:v>
                </c:pt>
                <c:pt idx="2" formatCode="0.00">
                  <c:v>13.4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факт</c:v>
                </c:pt>
              </c:strCache>
            </c:strRef>
          </c:tx>
          <c:spPr>
            <a:blipFill dpi="0" rotWithShape="0">
              <a:blip xmlns:r="http://schemas.openxmlformats.org/officeDocument/2006/relationships" r:embed="rId1"/>
              <a:srcRect/>
              <a:tile tx="0" ty="0" sx="100000" sy="100000" flip="none" algn="tl"/>
            </a:blipFill>
            <a:ln w="14513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3.7747181043710283E-2"/>
                  <c:y val="-3.23279859541307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6499655420167448E-2"/>
                  <c:y val="-7.18580371185641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4.8191469083124251E-2"/>
                  <c:y val="-1.962665462864083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14,8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462748720655728"/>
                      <c:h val="0.12305211386775505"/>
                    </c:manualLayout>
                  </c15:layout>
                </c:ext>
              </c:extLst>
            </c:dLbl>
            <c:spPr>
              <a:noFill/>
              <a:ln w="29026">
                <a:noFill/>
              </a:ln>
            </c:spPr>
            <c:txPr>
              <a:bodyPr/>
              <a:lstStyle/>
              <a:p>
                <a:pPr>
                  <a:defRPr sz="1859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Sheet1!$B$1:$D$1</c:f>
              <c:strCache>
                <c:ptCount val="3"/>
                <c:pt idx="0">
                  <c:v>уголь тыс.тн</c:v>
                </c:pt>
                <c:pt idx="1">
                  <c:v>мазут тыс.тн</c:v>
                </c:pt>
                <c:pt idx="2">
                  <c:v>д/топ тыс.тн</c:v>
                </c:pt>
              </c:strCache>
            </c:strRef>
          </c:cat>
          <c:val>
            <c:numRef>
              <c:f>Sheet1!$B$3:$D$3</c:f>
              <c:numCache>
                <c:formatCode>0.0</c:formatCode>
                <c:ptCount val="3"/>
                <c:pt idx="0">
                  <c:v>124.7</c:v>
                </c:pt>
                <c:pt idx="1">
                  <c:v>16.3</c:v>
                </c:pt>
                <c:pt idx="2" formatCode="0.00">
                  <c:v>14.8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227267456"/>
        <c:axId val="227268016"/>
        <c:axId val="0"/>
      </c:bar3DChart>
      <c:catAx>
        <c:axId val="227267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627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51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22726801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27268016"/>
        <c:scaling>
          <c:orientation val="minMax"/>
        </c:scaling>
        <c:delete val="0"/>
        <c:axPos val="l"/>
        <c:majorGridlines>
          <c:spPr>
            <a:ln w="3627">
              <a:solidFill>
                <a:schemeClr val="tx1"/>
              </a:solidFill>
              <a:prstDash val="solid"/>
            </a:ln>
          </c:spPr>
        </c:majorGridlines>
        <c:numFmt formatCode="0.0" sourceLinked="1"/>
        <c:majorTickMark val="out"/>
        <c:minorTickMark val="none"/>
        <c:tickLblPos val="nextTo"/>
        <c:spPr>
          <a:ln w="3627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51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227267456"/>
        <c:crosses val="autoZero"/>
        <c:crossBetween val="between"/>
      </c:valAx>
      <c:spPr>
        <a:solidFill>
          <a:schemeClr val="accent4">
            <a:lumMod val="60000"/>
            <a:lumOff val="40000"/>
          </a:schemeClr>
        </a:solidFill>
        <a:ln w="32829">
          <a:noFill/>
        </a:ln>
      </c:spPr>
    </c:plotArea>
    <c:legend>
      <c:legendPos val="r"/>
      <c:layout>
        <c:manualLayout>
          <c:xMode val="edge"/>
          <c:yMode val="edge"/>
          <c:x val="0.83575418994413408"/>
          <c:y val="3.5598705501618123E-2"/>
          <c:w val="0.14189944134078214"/>
          <c:h val="0.2394822006472492"/>
        </c:manualLayout>
      </c:layout>
      <c:overlay val="0"/>
      <c:spPr>
        <a:solidFill>
          <a:schemeClr val="bg1"/>
        </a:solidFill>
        <a:ln w="3627">
          <a:solidFill>
            <a:schemeClr val="tx1"/>
          </a:solidFill>
          <a:prstDash val="solid"/>
        </a:ln>
      </c:spPr>
      <c:txPr>
        <a:bodyPr/>
        <a:lstStyle/>
        <a:p>
          <a:pPr>
            <a:defRPr sz="1707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99CCFF"/>
    </a:solidFill>
    <a:ln>
      <a:noFill/>
    </a:ln>
  </c:spPr>
  <c:txPr>
    <a:bodyPr/>
    <a:lstStyle/>
    <a:p>
      <a:pPr>
        <a:defRPr sz="1859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1">
                <a:latin typeface="+mj-lt"/>
              </a:defRPr>
            </a:pPr>
            <a:r>
              <a:rPr lang="ru-RU" sz="1200" b="1" dirty="0" smtClean="0">
                <a:latin typeface="+mj-lt"/>
              </a:rPr>
              <a:t>Субвенции краевого бюджета на предоставление субсидии гражданам на оплату ЖКУ</a:t>
            </a:r>
            <a:endParaRPr lang="ru-RU" sz="1200" b="1" dirty="0">
              <a:latin typeface="+mj-lt"/>
            </a:endParaRPr>
          </a:p>
        </c:rich>
      </c:tx>
      <c:layout>
        <c:manualLayout>
          <c:xMode val="edge"/>
          <c:yMode val="edge"/>
          <c:x val="0.12461501191225666"/>
          <c:y val="2.8534106345490958E-3"/>
        </c:manualLayout>
      </c:layout>
      <c:overlay val="1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1883718167117233"/>
          <c:y val="0.1698394169014433"/>
          <c:w val="0.7125747602118282"/>
          <c:h val="0.7528271632669210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invertIfNegative val="0"/>
          <c:dPt>
            <c:idx val="1"/>
            <c:invertIfNegative val="0"/>
            <c:bubble3D val="0"/>
            <c:spPr>
              <a:solidFill>
                <a:srgbClr val="800000"/>
              </a:solidFill>
              <a:ln>
                <a:solidFill>
                  <a:schemeClr val="tx1"/>
                </a:solidFill>
              </a:ln>
            </c:spPr>
          </c:dPt>
          <c:dLbls>
            <c:dLbl>
              <c:idx val="0"/>
              <c:layout>
                <c:manualLayout>
                  <c:x val="-8.8637787265820472E-3"/>
                  <c:y val="-2.6193235957744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5.318267235949261E-2"/>
                  <c:y val="-2.38120326888584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Лист1!$B$2:$B$3</c:f>
              <c:numCache>
                <c:formatCode>#,##0</c:formatCode>
                <c:ptCount val="2"/>
                <c:pt idx="0">
                  <c:v>719</c:v>
                </c:pt>
                <c:pt idx="1">
                  <c:v>599.4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224032080"/>
        <c:axId val="224032640"/>
        <c:axId val="0"/>
      </c:bar3DChart>
      <c:catAx>
        <c:axId val="224032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224032640"/>
        <c:crosses val="autoZero"/>
        <c:auto val="1"/>
        <c:lblAlgn val="ctr"/>
        <c:lblOffset val="100"/>
        <c:noMultiLvlLbl val="0"/>
      </c:catAx>
      <c:valAx>
        <c:axId val="224032640"/>
        <c:scaling>
          <c:orientation val="minMax"/>
          <c:max val="800"/>
          <c:min val="0"/>
        </c:scaling>
        <c:delete val="0"/>
        <c:axPos val="l"/>
        <c:majorGridlines/>
        <c:minorGridlines>
          <c:spPr>
            <a:ln>
              <a:noFill/>
            </a:ln>
          </c:spPr>
        </c:minorGridlines>
        <c:numFmt formatCode="#,##0" sourceLinked="1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24032080"/>
        <c:crosses val="autoZero"/>
        <c:crossBetween val="between"/>
        <c:majorUnit val="5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1">
                <a:latin typeface="+mj-lt"/>
              </a:defRPr>
            </a:pPr>
            <a:r>
              <a:rPr lang="ru-RU" sz="1200" b="1" dirty="0" smtClean="0">
                <a:latin typeface="+mj-lt"/>
              </a:rPr>
              <a:t>Государственная поддержка на формирование фонда</a:t>
            </a:r>
            <a:r>
              <a:rPr lang="ru-RU" sz="1200" b="1" baseline="0" dirty="0" smtClean="0">
                <a:latin typeface="+mj-lt"/>
              </a:rPr>
              <a:t> капитального ремонта общего имущества МКД</a:t>
            </a:r>
            <a:endParaRPr lang="ru-RU" sz="1200" b="1" dirty="0">
              <a:latin typeface="+mj-lt"/>
            </a:endParaRPr>
          </a:p>
        </c:rich>
      </c:tx>
      <c:layout>
        <c:manualLayout>
          <c:xMode val="edge"/>
          <c:yMode val="edge"/>
          <c:x val="0.12461501191225666"/>
          <c:y val="2.8534106345490958E-3"/>
        </c:manualLayout>
      </c:layout>
      <c:overlay val="1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1883718167117233"/>
          <c:y val="0.1698394169014433"/>
          <c:w val="0.7125747602118282"/>
          <c:h val="0.7528271632669210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invertIfNegative val="0"/>
          <c:dPt>
            <c:idx val="1"/>
            <c:invertIfNegative val="0"/>
            <c:bubble3D val="0"/>
            <c:spPr>
              <a:solidFill>
                <a:srgbClr val="800000"/>
              </a:solidFill>
              <a:ln>
                <a:solidFill>
                  <a:schemeClr val="tx1"/>
                </a:solidFill>
              </a:ln>
            </c:spPr>
          </c:dPt>
          <c:dLbls>
            <c:dLbl>
              <c:idx val="0"/>
              <c:layout>
                <c:manualLayout>
                  <c:x val="-8.8637787265820472E-3"/>
                  <c:y val="-2.6193235957744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5.318267235949261E-2"/>
                  <c:y val="-2.38120326888584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Лист1!$B$2:$B$3</c:f>
              <c:numCache>
                <c:formatCode>#,##0</c:formatCode>
                <c:ptCount val="2"/>
                <c:pt idx="0">
                  <c:v>465</c:v>
                </c:pt>
                <c:pt idx="1">
                  <c:v>472.2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226224896"/>
        <c:axId val="226225456"/>
        <c:axId val="0"/>
      </c:bar3DChart>
      <c:catAx>
        <c:axId val="226224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226225456"/>
        <c:crosses val="autoZero"/>
        <c:auto val="1"/>
        <c:lblAlgn val="ctr"/>
        <c:lblOffset val="100"/>
        <c:noMultiLvlLbl val="0"/>
      </c:catAx>
      <c:valAx>
        <c:axId val="226225456"/>
        <c:scaling>
          <c:orientation val="minMax"/>
          <c:max val="500"/>
          <c:min val="0"/>
        </c:scaling>
        <c:delete val="0"/>
        <c:axPos val="l"/>
        <c:majorGridlines/>
        <c:minorGridlines>
          <c:spPr>
            <a:ln>
              <a:noFill/>
            </a:ln>
          </c:spPr>
        </c:minorGridlines>
        <c:numFmt formatCode="#,##0" sourceLinked="1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26224896"/>
        <c:crosses val="autoZero"/>
        <c:crossBetween val="between"/>
        <c:majorUnit val="5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image" Target="../media/image24.png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64F801-51B1-45E6-A967-264231A8197A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21D5E32-D92F-47A7-ADAE-8A9984D53719}">
      <dgm:prSet phldrT="[Текст]"/>
      <dgm:spPr/>
      <dgm:t>
        <a:bodyPr/>
        <a:lstStyle/>
        <a:p>
          <a:r>
            <a:rPr lang="ru-RU" dirty="0" smtClean="0"/>
            <a:t>Реализация инвестиционных мероприятий Государственной программы, решение вопросов местного значения в жилищно-коммунальной сфере;</a:t>
          </a:r>
          <a:endParaRPr lang="ru-RU" dirty="0"/>
        </a:p>
      </dgm:t>
    </dgm:pt>
    <dgm:pt modelId="{D2D37C02-B968-44D8-8342-C677B8248269}" type="parTrans" cxnId="{7DB16450-A76E-46D8-9D5E-82AE8F85CDAF}">
      <dgm:prSet/>
      <dgm:spPr/>
      <dgm:t>
        <a:bodyPr/>
        <a:lstStyle/>
        <a:p>
          <a:endParaRPr lang="ru-RU"/>
        </a:p>
      </dgm:t>
    </dgm:pt>
    <dgm:pt modelId="{2B7995BB-5B0A-49CB-AB3D-7AD321AD0845}" type="sibTrans" cxnId="{7DB16450-A76E-46D8-9D5E-82AE8F85CDAF}">
      <dgm:prSet/>
      <dgm:spPr/>
      <dgm:t>
        <a:bodyPr/>
        <a:lstStyle/>
        <a:p>
          <a:endParaRPr lang="ru-RU"/>
        </a:p>
      </dgm:t>
    </dgm:pt>
    <dgm:pt modelId="{CD959E86-54BE-4786-B6BC-07FAB6F1057A}">
      <dgm:prSet phldrT="[Текст]"/>
      <dgm:spPr/>
      <dgm:t>
        <a:bodyPr/>
        <a:lstStyle/>
        <a:p>
          <a:r>
            <a:rPr lang="ru-RU" dirty="0" smtClean="0"/>
            <a:t>Подготовка к ОЗП 2019/2020 годов;</a:t>
          </a:r>
          <a:endParaRPr lang="ru-RU" dirty="0"/>
        </a:p>
      </dgm:t>
    </dgm:pt>
    <dgm:pt modelId="{7AAF84FE-9CB4-4C95-9526-8C0EC5BD35B1}" type="parTrans" cxnId="{735E8989-A64A-4FEB-9065-6BB5446D5F49}">
      <dgm:prSet/>
      <dgm:spPr/>
      <dgm:t>
        <a:bodyPr/>
        <a:lstStyle/>
        <a:p>
          <a:endParaRPr lang="ru-RU"/>
        </a:p>
      </dgm:t>
    </dgm:pt>
    <dgm:pt modelId="{A99FF8F2-37E3-4339-A856-3E92C1A45329}" type="sibTrans" cxnId="{735E8989-A64A-4FEB-9065-6BB5446D5F49}">
      <dgm:prSet/>
      <dgm:spPr/>
      <dgm:t>
        <a:bodyPr/>
        <a:lstStyle/>
        <a:p>
          <a:endParaRPr lang="ru-RU"/>
        </a:p>
      </dgm:t>
    </dgm:pt>
    <dgm:pt modelId="{F78AC7ED-89EF-4F29-8EDF-2A67150B2FA7}">
      <dgm:prSet phldrT="[Текст]"/>
      <dgm:spPr/>
      <dgm:t>
        <a:bodyPr/>
        <a:lstStyle/>
        <a:p>
          <a:r>
            <a:rPr lang="ru-RU" dirty="0" smtClean="0"/>
            <a:t>Реализация региональной программы капитального ремонта общего имущества многоквартирных домов Камчатского края;</a:t>
          </a:r>
          <a:endParaRPr lang="ru-RU" dirty="0"/>
        </a:p>
      </dgm:t>
    </dgm:pt>
    <dgm:pt modelId="{D62A9E22-6A8A-47CB-92C9-BC9EF59C836A}" type="parTrans" cxnId="{5243B5D3-5C23-4584-833D-D6B6ABB1B735}">
      <dgm:prSet/>
      <dgm:spPr/>
      <dgm:t>
        <a:bodyPr/>
        <a:lstStyle/>
        <a:p>
          <a:endParaRPr lang="ru-RU"/>
        </a:p>
      </dgm:t>
    </dgm:pt>
    <dgm:pt modelId="{4BE5EB22-1503-4F90-BFFD-B9DE9F44B33D}" type="sibTrans" cxnId="{5243B5D3-5C23-4584-833D-D6B6ABB1B735}">
      <dgm:prSet/>
      <dgm:spPr/>
      <dgm:t>
        <a:bodyPr/>
        <a:lstStyle/>
        <a:p>
          <a:endParaRPr lang="ru-RU"/>
        </a:p>
      </dgm:t>
    </dgm:pt>
    <dgm:pt modelId="{3B5DF799-A6B9-45C1-A5C8-4C6A36C56138}">
      <dgm:prSet/>
      <dgm:spPr/>
      <dgm:t>
        <a:bodyPr/>
        <a:lstStyle/>
        <a:p>
          <a:r>
            <a:rPr lang="ru-RU" dirty="0" smtClean="0"/>
            <a:t>Обеспечение устойчивой платежеспособности и доступности для потребителей услуг организаций коммунального комплекса;</a:t>
          </a:r>
          <a:endParaRPr lang="ru-RU" dirty="0"/>
        </a:p>
      </dgm:t>
    </dgm:pt>
    <dgm:pt modelId="{23843446-69CB-4199-911E-D8BFED7D4DFA}" type="parTrans" cxnId="{2206B6EA-0B59-4646-A648-06AF5C9F6CAB}">
      <dgm:prSet/>
      <dgm:spPr/>
      <dgm:t>
        <a:bodyPr/>
        <a:lstStyle/>
        <a:p>
          <a:endParaRPr lang="ru-RU"/>
        </a:p>
      </dgm:t>
    </dgm:pt>
    <dgm:pt modelId="{E62743D6-B489-4266-AF45-56BACEBB3C39}" type="sibTrans" cxnId="{2206B6EA-0B59-4646-A648-06AF5C9F6CAB}">
      <dgm:prSet/>
      <dgm:spPr/>
      <dgm:t>
        <a:bodyPr/>
        <a:lstStyle/>
        <a:p>
          <a:endParaRPr lang="ru-RU"/>
        </a:p>
      </dgm:t>
    </dgm:pt>
    <dgm:pt modelId="{FB5AC4A1-099B-4A76-A808-02C59850A46D}">
      <dgm:prSet/>
      <dgm:spPr/>
      <dgm:t>
        <a:bodyPr/>
        <a:lstStyle/>
        <a:p>
          <a:r>
            <a:rPr lang="ru-RU" smtClean="0"/>
            <a:t>Обеспечение жилыми помещениями граждан отдельных категорий, претендующих на жилые помещения жилищного фонда Камчатского края.</a:t>
          </a:r>
          <a:endParaRPr lang="ru-RU" dirty="0"/>
        </a:p>
      </dgm:t>
    </dgm:pt>
    <dgm:pt modelId="{F823379E-AA49-4FC6-8A1D-4894A0F1E2B7}" type="parTrans" cxnId="{7981C677-ECF8-4E70-B9F6-695A01952C79}">
      <dgm:prSet/>
      <dgm:spPr/>
      <dgm:t>
        <a:bodyPr/>
        <a:lstStyle/>
        <a:p>
          <a:endParaRPr lang="ru-RU"/>
        </a:p>
      </dgm:t>
    </dgm:pt>
    <dgm:pt modelId="{654B3741-5794-45C2-8D9D-44ECFA1514A1}" type="sibTrans" cxnId="{7981C677-ECF8-4E70-B9F6-695A01952C79}">
      <dgm:prSet/>
      <dgm:spPr/>
      <dgm:t>
        <a:bodyPr/>
        <a:lstStyle/>
        <a:p>
          <a:endParaRPr lang="ru-RU"/>
        </a:p>
      </dgm:t>
    </dgm:pt>
    <dgm:pt modelId="{CE8DF476-E08C-40D6-8CEB-C8640F0DA5AB}">
      <dgm:prSet/>
      <dgm:spPr/>
      <dgm:t>
        <a:bodyPr/>
        <a:lstStyle/>
        <a:p>
          <a:r>
            <a:rPr lang="ru-RU" baseline="0" dirty="0" smtClean="0">
              <a:solidFill>
                <a:schemeClr val="bg1"/>
              </a:solidFill>
            </a:rPr>
            <a:t>Реализация национальных проектов  во исполнение 204 Указа Президента РФ в сфере коммунального хозяйства и благоустройства, в рамках региональных национальных проектов «Формирование комфортной городской среды» и «Чистая вода»;</a:t>
          </a:r>
          <a:endParaRPr lang="ru-RU" baseline="0" dirty="0">
            <a:solidFill>
              <a:schemeClr val="bg1"/>
            </a:solidFill>
          </a:endParaRPr>
        </a:p>
      </dgm:t>
    </dgm:pt>
    <dgm:pt modelId="{9BF4DC7F-C4C0-40CB-BE65-A2293B0E24EA}" type="sibTrans" cxnId="{EA464659-C724-48C3-B3C8-14EE682B6B0B}">
      <dgm:prSet/>
      <dgm:spPr/>
      <dgm:t>
        <a:bodyPr/>
        <a:lstStyle/>
        <a:p>
          <a:endParaRPr lang="ru-RU"/>
        </a:p>
      </dgm:t>
    </dgm:pt>
    <dgm:pt modelId="{4768A1B0-C545-4507-A617-8DF4E165F541}" type="parTrans" cxnId="{EA464659-C724-48C3-B3C8-14EE682B6B0B}">
      <dgm:prSet/>
      <dgm:spPr/>
      <dgm:t>
        <a:bodyPr/>
        <a:lstStyle/>
        <a:p>
          <a:endParaRPr lang="ru-RU"/>
        </a:p>
      </dgm:t>
    </dgm:pt>
    <dgm:pt modelId="{A6EAD770-5499-4C37-A09E-C1342093A50F}" type="pres">
      <dgm:prSet presAssocID="{E864F801-51B1-45E6-A967-264231A8197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E7DC4CE-C279-46D0-877F-F8E4A3293E92}" type="pres">
      <dgm:prSet presAssocID="{B21D5E32-D92F-47A7-ADAE-8A9984D53719}" presName="comp" presStyleCnt="0"/>
      <dgm:spPr/>
    </dgm:pt>
    <dgm:pt modelId="{8DA8CA4D-7268-44DC-B8DA-7B0BB6AAED5A}" type="pres">
      <dgm:prSet presAssocID="{B21D5E32-D92F-47A7-ADAE-8A9984D53719}" presName="box" presStyleLbl="node1" presStyleIdx="0" presStyleCnt="6"/>
      <dgm:spPr/>
      <dgm:t>
        <a:bodyPr/>
        <a:lstStyle/>
        <a:p>
          <a:endParaRPr lang="ru-RU"/>
        </a:p>
      </dgm:t>
    </dgm:pt>
    <dgm:pt modelId="{59842665-6DAF-41EC-BD8E-8F5053ACD0E6}" type="pres">
      <dgm:prSet presAssocID="{B21D5E32-D92F-47A7-ADAE-8A9984D53719}" presName="img" presStyleLbl="fgImgPlace1" presStyleIdx="0" presStyleCnt="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1000" b="-31000"/>
          </a:stretch>
        </a:blipFill>
      </dgm:spPr>
    </dgm:pt>
    <dgm:pt modelId="{C5B9E42A-112B-4469-A772-4313E060CE3A}" type="pres">
      <dgm:prSet presAssocID="{B21D5E32-D92F-47A7-ADAE-8A9984D53719}" presName="text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6E03D2-E834-43E2-82AA-3FBF4F643DB5}" type="pres">
      <dgm:prSet presAssocID="{2B7995BB-5B0A-49CB-AB3D-7AD321AD0845}" presName="spacer" presStyleCnt="0"/>
      <dgm:spPr/>
    </dgm:pt>
    <dgm:pt modelId="{0411AF39-F11D-4417-BD28-C9F0440B3369}" type="pres">
      <dgm:prSet presAssocID="{CE8DF476-E08C-40D6-8CEB-C8640F0DA5AB}" presName="comp" presStyleCnt="0"/>
      <dgm:spPr/>
    </dgm:pt>
    <dgm:pt modelId="{9436735D-4E21-4483-A72A-27807C141F92}" type="pres">
      <dgm:prSet presAssocID="{CE8DF476-E08C-40D6-8CEB-C8640F0DA5AB}" presName="box" presStyleLbl="node1" presStyleIdx="1" presStyleCnt="6"/>
      <dgm:spPr/>
      <dgm:t>
        <a:bodyPr/>
        <a:lstStyle/>
        <a:p>
          <a:endParaRPr lang="ru-RU"/>
        </a:p>
      </dgm:t>
    </dgm:pt>
    <dgm:pt modelId="{2D1A22C6-23E9-4F15-9707-532015832666}" type="pres">
      <dgm:prSet presAssocID="{CE8DF476-E08C-40D6-8CEB-C8640F0DA5AB}" presName="img" presStyleLbl="fgImgPlace1" presStyleIdx="1" presStyleCnt="6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3000" b="-33000"/>
          </a:stretch>
        </a:blipFill>
      </dgm:spPr>
    </dgm:pt>
    <dgm:pt modelId="{70E670A3-3C42-4B4D-98D9-422BA67A8DC0}" type="pres">
      <dgm:prSet presAssocID="{CE8DF476-E08C-40D6-8CEB-C8640F0DA5AB}" presName="text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B26118-AB0C-4488-8BC5-BF0A69439BB0}" type="pres">
      <dgm:prSet presAssocID="{9BF4DC7F-C4C0-40CB-BE65-A2293B0E24EA}" presName="spacer" presStyleCnt="0"/>
      <dgm:spPr/>
    </dgm:pt>
    <dgm:pt modelId="{1A3F0D15-D870-42A2-9AC4-3BCF6128B4AE}" type="pres">
      <dgm:prSet presAssocID="{CD959E86-54BE-4786-B6BC-07FAB6F1057A}" presName="comp" presStyleCnt="0"/>
      <dgm:spPr/>
    </dgm:pt>
    <dgm:pt modelId="{0123F583-0580-40F2-8337-2844D8E7ECA6}" type="pres">
      <dgm:prSet presAssocID="{CD959E86-54BE-4786-B6BC-07FAB6F1057A}" presName="box" presStyleLbl="node1" presStyleIdx="2" presStyleCnt="6" custLinFactNeighborX="-1181" custLinFactNeighborY="1432"/>
      <dgm:spPr/>
      <dgm:t>
        <a:bodyPr/>
        <a:lstStyle/>
        <a:p>
          <a:endParaRPr lang="ru-RU"/>
        </a:p>
      </dgm:t>
    </dgm:pt>
    <dgm:pt modelId="{D976A7FA-96C7-4094-92E8-C22D16DDF2D1}" type="pres">
      <dgm:prSet presAssocID="{CD959E86-54BE-4786-B6BC-07FAB6F1057A}" presName="img" presStyleLbl="fgImgPlace1" presStyleIdx="2" presStyleCnt="6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1000" b="-41000"/>
          </a:stretch>
        </a:blipFill>
      </dgm:spPr>
    </dgm:pt>
    <dgm:pt modelId="{45928643-B683-4F2D-BFEB-14ED6CC9383F}" type="pres">
      <dgm:prSet presAssocID="{CD959E86-54BE-4786-B6BC-07FAB6F1057A}" presName="text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F2BCC5-835E-4897-B149-111ECF813D01}" type="pres">
      <dgm:prSet presAssocID="{A99FF8F2-37E3-4339-A856-3E92C1A45329}" presName="spacer" presStyleCnt="0"/>
      <dgm:spPr/>
    </dgm:pt>
    <dgm:pt modelId="{00AC1E1F-69C4-45F3-89B1-6CF2353385A1}" type="pres">
      <dgm:prSet presAssocID="{F78AC7ED-89EF-4F29-8EDF-2A67150B2FA7}" presName="comp" presStyleCnt="0"/>
      <dgm:spPr/>
    </dgm:pt>
    <dgm:pt modelId="{0E001BA1-F3B9-4D9D-8C4C-6586D9136A1B}" type="pres">
      <dgm:prSet presAssocID="{F78AC7ED-89EF-4F29-8EDF-2A67150B2FA7}" presName="box" presStyleLbl="node1" presStyleIdx="3" presStyleCnt="6" custLinFactNeighborX="193" custLinFactNeighborY="696"/>
      <dgm:spPr/>
      <dgm:t>
        <a:bodyPr/>
        <a:lstStyle/>
        <a:p>
          <a:endParaRPr lang="ru-RU"/>
        </a:p>
      </dgm:t>
    </dgm:pt>
    <dgm:pt modelId="{DDD80E84-1671-4497-90C0-3F9B91D04EE8}" type="pres">
      <dgm:prSet presAssocID="{F78AC7ED-89EF-4F29-8EDF-2A67150B2FA7}" presName="img" presStyleLbl="fgImgPlace1" presStyleIdx="3" presStyleCnt="6" custAng="10800000" custFlipVert="1" custScaleX="95807" custScaleY="125803" custLinFactNeighborX="-598" custLinFactNeighborY="1271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</dgm:spPr>
      <dgm:t>
        <a:bodyPr/>
        <a:lstStyle/>
        <a:p>
          <a:endParaRPr lang="ru-RU"/>
        </a:p>
      </dgm:t>
    </dgm:pt>
    <dgm:pt modelId="{D58C5C7F-5D73-42D1-A0CD-70DA59F89AC1}" type="pres">
      <dgm:prSet presAssocID="{F78AC7ED-89EF-4F29-8EDF-2A67150B2FA7}" presName="text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E579FF-404E-4E66-BE43-2FE24E3148C5}" type="pres">
      <dgm:prSet presAssocID="{4BE5EB22-1503-4F90-BFFD-B9DE9F44B33D}" presName="spacer" presStyleCnt="0"/>
      <dgm:spPr/>
    </dgm:pt>
    <dgm:pt modelId="{AC61660E-D627-4657-98E0-AC43C8C2E237}" type="pres">
      <dgm:prSet presAssocID="{3B5DF799-A6B9-45C1-A5C8-4C6A36C56138}" presName="comp" presStyleCnt="0"/>
      <dgm:spPr/>
    </dgm:pt>
    <dgm:pt modelId="{B05448DB-094E-483B-B5A5-B3C14BF7911F}" type="pres">
      <dgm:prSet presAssocID="{3B5DF799-A6B9-45C1-A5C8-4C6A36C56138}" presName="box" presStyleLbl="node1" presStyleIdx="4" presStyleCnt="6"/>
      <dgm:spPr/>
      <dgm:t>
        <a:bodyPr/>
        <a:lstStyle/>
        <a:p>
          <a:endParaRPr lang="ru-RU"/>
        </a:p>
      </dgm:t>
    </dgm:pt>
    <dgm:pt modelId="{DDE68F39-97C4-4023-9A59-F31B15DA8C8B}" type="pres">
      <dgm:prSet presAssocID="{3B5DF799-A6B9-45C1-A5C8-4C6A36C56138}" presName="img" presStyleLbl="fgImgPlace1" presStyleIdx="4" presStyleCnt="6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1000" b="-31000"/>
          </a:stretch>
        </a:blipFill>
      </dgm:spPr>
    </dgm:pt>
    <dgm:pt modelId="{2189DC8D-BD5F-422C-9C4F-22582F6FA6A9}" type="pres">
      <dgm:prSet presAssocID="{3B5DF799-A6B9-45C1-A5C8-4C6A36C56138}" presName="text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D54CE0-0FD7-485F-ADA0-C77667843B02}" type="pres">
      <dgm:prSet presAssocID="{E62743D6-B489-4266-AF45-56BACEBB3C39}" presName="spacer" presStyleCnt="0"/>
      <dgm:spPr/>
    </dgm:pt>
    <dgm:pt modelId="{64F17E21-066D-4321-A2BE-0AFCAE08F2AA}" type="pres">
      <dgm:prSet presAssocID="{FB5AC4A1-099B-4A76-A808-02C59850A46D}" presName="comp" presStyleCnt="0"/>
      <dgm:spPr/>
    </dgm:pt>
    <dgm:pt modelId="{9BCF1B4F-BF84-4DDF-AD67-8195030E4902}" type="pres">
      <dgm:prSet presAssocID="{FB5AC4A1-099B-4A76-A808-02C59850A46D}" presName="box" presStyleLbl="node1" presStyleIdx="5" presStyleCnt="6"/>
      <dgm:spPr/>
      <dgm:t>
        <a:bodyPr/>
        <a:lstStyle/>
        <a:p>
          <a:endParaRPr lang="ru-RU"/>
        </a:p>
      </dgm:t>
    </dgm:pt>
    <dgm:pt modelId="{E1137D6C-0243-4781-898A-96122A27850A}" type="pres">
      <dgm:prSet presAssocID="{FB5AC4A1-099B-4A76-A808-02C59850A46D}" presName="img" presStyleLbl="fgImgPlace1" presStyleIdx="5" presStyleCnt="6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1000" b="-41000"/>
          </a:stretch>
        </a:blipFill>
      </dgm:spPr>
    </dgm:pt>
    <dgm:pt modelId="{3B298EF1-B7F0-466A-92B9-3010B318C640}" type="pres">
      <dgm:prSet presAssocID="{FB5AC4A1-099B-4A76-A808-02C59850A46D}" presName="text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BD744D4-540B-486D-B555-F65E03F80AE5}" type="presOf" srcId="{FB5AC4A1-099B-4A76-A808-02C59850A46D}" destId="{9BCF1B4F-BF84-4DDF-AD67-8195030E4902}" srcOrd="0" destOrd="0" presId="urn:microsoft.com/office/officeart/2005/8/layout/vList4"/>
    <dgm:cxn modelId="{7DB16450-A76E-46D8-9D5E-82AE8F85CDAF}" srcId="{E864F801-51B1-45E6-A967-264231A8197A}" destId="{B21D5E32-D92F-47A7-ADAE-8A9984D53719}" srcOrd="0" destOrd="0" parTransId="{D2D37C02-B968-44D8-8342-C677B8248269}" sibTransId="{2B7995BB-5B0A-49CB-AB3D-7AD321AD0845}"/>
    <dgm:cxn modelId="{A18B0E69-C932-4832-B777-DEA9BAB5A32F}" type="presOf" srcId="{CE8DF476-E08C-40D6-8CEB-C8640F0DA5AB}" destId="{9436735D-4E21-4483-A72A-27807C141F92}" srcOrd="0" destOrd="0" presId="urn:microsoft.com/office/officeart/2005/8/layout/vList4"/>
    <dgm:cxn modelId="{6E0A599E-950F-4AFC-9959-A23DA1B14EE8}" type="presOf" srcId="{3B5DF799-A6B9-45C1-A5C8-4C6A36C56138}" destId="{B05448DB-094E-483B-B5A5-B3C14BF7911F}" srcOrd="0" destOrd="0" presId="urn:microsoft.com/office/officeart/2005/8/layout/vList4"/>
    <dgm:cxn modelId="{5243B5D3-5C23-4584-833D-D6B6ABB1B735}" srcId="{E864F801-51B1-45E6-A967-264231A8197A}" destId="{F78AC7ED-89EF-4F29-8EDF-2A67150B2FA7}" srcOrd="3" destOrd="0" parTransId="{D62A9E22-6A8A-47CB-92C9-BC9EF59C836A}" sibTransId="{4BE5EB22-1503-4F90-BFFD-B9DE9F44B33D}"/>
    <dgm:cxn modelId="{A06D9040-12F0-4A4C-954F-AEE97C04A459}" type="presOf" srcId="{F78AC7ED-89EF-4F29-8EDF-2A67150B2FA7}" destId="{D58C5C7F-5D73-42D1-A0CD-70DA59F89AC1}" srcOrd="1" destOrd="0" presId="urn:microsoft.com/office/officeart/2005/8/layout/vList4"/>
    <dgm:cxn modelId="{B00D4DF6-95CF-4646-BDD6-C939E98A01B5}" type="presOf" srcId="{E864F801-51B1-45E6-A967-264231A8197A}" destId="{A6EAD770-5499-4C37-A09E-C1342093A50F}" srcOrd="0" destOrd="0" presId="urn:microsoft.com/office/officeart/2005/8/layout/vList4"/>
    <dgm:cxn modelId="{D78B7813-B478-4398-9BB1-03F53258C1C6}" type="presOf" srcId="{B21D5E32-D92F-47A7-ADAE-8A9984D53719}" destId="{C5B9E42A-112B-4469-A772-4313E060CE3A}" srcOrd="1" destOrd="0" presId="urn:microsoft.com/office/officeart/2005/8/layout/vList4"/>
    <dgm:cxn modelId="{DAC7B86E-86E2-4A98-9DFE-7655A49B7F67}" type="presOf" srcId="{F78AC7ED-89EF-4F29-8EDF-2A67150B2FA7}" destId="{0E001BA1-F3B9-4D9D-8C4C-6586D9136A1B}" srcOrd="0" destOrd="0" presId="urn:microsoft.com/office/officeart/2005/8/layout/vList4"/>
    <dgm:cxn modelId="{2206B6EA-0B59-4646-A648-06AF5C9F6CAB}" srcId="{E864F801-51B1-45E6-A967-264231A8197A}" destId="{3B5DF799-A6B9-45C1-A5C8-4C6A36C56138}" srcOrd="4" destOrd="0" parTransId="{23843446-69CB-4199-911E-D8BFED7D4DFA}" sibTransId="{E62743D6-B489-4266-AF45-56BACEBB3C39}"/>
    <dgm:cxn modelId="{86DCD9F2-02B3-4C98-BDCF-E2ED169E026F}" type="presOf" srcId="{CE8DF476-E08C-40D6-8CEB-C8640F0DA5AB}" destId="{70E670A3-3C42-4B4D-98D9-422BA67A8DC0}" srcOrd="1" destOrd="0" presId="urn:microsoft.com/office/officeart/2005/8/layout/vList4"/>
    <dgm:cxn modelId="{72EE68AC-DF24-48B0-97EA-13518102FDA3}" type="presOf" srcId="{FB5AC4A1-099B-4A76-A808-02C59850A46D}" destId="{3B298EF1-B7F0-466A-92B9-3010B318C640}" srcOrd="1" destOrd="0" presId="urn:microsoft.com/office/officeart/2005/8/layout/vList4"/>
    <dgm:cxn modelId="{01E46FD3-0158-442D-91F0-83611A4AFB28}" type="presOf" srcId="{CD959E86-54BE-4786-B6BC-07FAB6F1057A}" destId="{0123F583-0580-40F2-8337-2844D8E7ECA6}" srcOrd="0" destOrd="0" presId="urn:microsoft.com/office/officeart/2005/8/layout/vList4"/>
    <dgm:cxn modelId="{EA464659-C724-48C3-B3C8-14EE682B6B0B}" srcId="{E864F801-51B1-45E6-A967-264231A8197A}" destId="{CE8DF476-E08C-40D6-8CEB-C8640F0DA5AB}" srcOrd="1" destOrd="0" parTransId="{4768A1B0-C545-4507-A617-8DF4E165F541}" sibTransId="{9BF4DC7F-C4C0-40CB-BE65-A2293B0E24EA}"/>
    <dgm:cxn modelId="{735E8989-A64A-4FEB-9065-6BB5446D5F49}" srcId="{E864F801-51B1-45E6-A967-264231A8197A}" destId="{CD959E86-54BE-4786-B6BC-07FAB6F1057A}" srcOrd="2" destOrd="0" parTransId="{7AAF84FE-9CB4-4C95-9526-8C0EC5BD35B1}" sibTransId="{A99FF8F2-37E3-4339-A856-3E92C1A45329}"/>
    <dgm:cxn modelId="{E1ADCDB9-386C-4BE0-93E6-7F52091B9197}" type="presOf" srcId="{3B5DF799-A6B9-45C1-A5C8-4C6A36C56138}" destId="{2189DC8D-BD5F-422C-9C4F-22582F6FA6A9}" srcOrd="1" destOrd="0" presId="urn:microsoft.com/office/officeart/2005/8/layout/vList4"/>
    <dgm:cxn modelId="{7981C677-ECF8-4E70-B9F6-695A01952C79}" srcId="{E864F801-51B1-45E6-A967-264231A8197A}" destId="{FB5AC4A1-099B-4A76-A808-02C59850A46D}" srcOrd="5" destOrd="0" parTransId="{F823379E-AA49-4FC6-8A1D-4894A0F1E2B7}" sibTransId="{654B3741-5794-45C2-8D9D-44ECFA1514A1}"/>
    <dgm:cxn modelId="{FB13F721-343B-489B-8A3E-61BD58855335}" type="presOf" srcId="{CD959E86-54BE-4786-B6BC-07FAB6F1057A}" destId="{45928643-B683-4F2D-BFEB-14ED6CC9383F}" srcOrd="1" destOrd="0" presId="urn:microsoft.com/office/officeart/2005/8/layout/vList4"/>
    <dgm:cxn modelId="{647F0892-647A-43F7-8652-F89CDE37D574}" type="presOf" srcId="{B21D5E32-D92F-47A7-ADAE-8A9984D53719}" destId="{8DA8CA4D-7268-44DC-B8DA-7B0BB6AAED5A}" srcOrd="0" destOrd="0" presId="urn:microsoft.com/office/officeart/2005/8/layout/vList4"/>
    <dgm:cxn modelId="{25998FBC-ECB2-4932-B808-F6559791C082}" type="presParOf" srcId="{A6EAD770-5499-4C37-A09E-C1342093A50F}" destId="{7E7DC4CE-C279-46D0-877F-F8E4A3293E92}" srcOrd="0" destOrd="0" presId="urn:microsoft.com/office/officeart/2005/8/layout/vList4"/>
    <dgm:cxn modelId="{ABD59AEA-402E-42F5-8D7F-0274B5732116}" type="presParOf" srcId="{7E7DC4CE-C279-46D0-877F-F8E4A3293E92}" destId="{8DA8CA4D-7268-44DC-B8DA-7B0BB6AAED5A}" srcOrd="0" destOrd="0" presId="urn:microsoft.com/office/officeart/2005/8/layout/vList4"/>
    <dgm:cxn modelId="{C57E55EB-D1AB-4E32-A406-13FFCE3E50D8}" type="presParOf" srcId="{7E7DC4CE-C279-46D0-877F-F8E4A3293E92}" destId="{59842665-6DAF-41EC-BD8E-8F5053ACD0E6}" srcOrd="1" destOrd="0" presId="urn:microsoft.com/office/officeart/2005/8/layout/vList4"/>
    <dgm:cxn modelId="{63A83B88-8E53-4364-8641-5E519A048D42}" type="presParOf" srcId="{7E7DC4CE-C279-46D0-877F-F8E4A3293E92}" destId="{C5B9E42A-112B-4469-A772-4313E060CE3A}" srcOrd="2" destOrd="0" presId="urn:microsoft.com/office/officeart/2005/8/layout/vList4"/>
    <dgm:cxn modelId="{D92465E2-81C7-4EFB-BDB8-ADD250D183D8}" type="presParOf" srcId="{A6EAD770-5499-4C37-A09E-C1342093A50F}" destId="{AB6E03D2-E834-43E2-82AA-3FBF4F643DB5}" srcOrd="1" destOrd="0" presId="urn:microsoft.com/office/officeart/2005/8/layout/vList4"/>
    <dgm:cxn modelId="{8875EEF6-7368-4EBF-80EE-EE0664E96FAA}" type="presParOf" srcId="{A6EAD770-5499-4C37-A09E-C1342093A50F}" destId="{0411AF39-F11D-4417-BD28-C9F0440B3369}" srcOrd="2" destOrd="0" presId="urn:microsoft.com/office/officeart/2005/8/layout/vList4"/>
    <dgm:cxn modelId="{A1564A3E-2512-4205-AF02-D36B7B80222A}" type="presParOf" srcId="{0411AF39-F11D-4417-BD28-C9F0440B3369}" destId="{9436735D-4E21-4483-A72A-27807C141F92}" srcOrd="0" destOrd="0" presId="urn:microsoft.com/office/officeart/2005/8/layout/vList4"/>
    <dgm:cxn modelId="{55358ADC-3B45-46F1-AFB3-B7375D50D8EF}" type="presParOf" srcId="{0411AF39-F11D-4417-BD28-C9F0440B3369}" destId="{2D1A22C6-23E9-4F15-9707-532015832666}" srcOrd="1" destOrd="0" presId="urn:microsoft.com/office/officeart/2005/8/layout/vList4"/>
    <dgm:cxn modelId="{6B7CEC2A-AF58-4C03-8142-4B2D8E0FD5AF}" type="presParOf" srcId="{0411AF39-F11D-4417-BD28-C9F0440B3369}" destId="{70E670A3-3C42-4B4D-98D9-422BA67A8DC0}" srcOrd="2" destOrd="0" presId="urn:microsoft.com/office/officeart/2005/8/layout/vList4"/>
    <dgm:cxn modelId="{231E932D-099A-48F9-ABA9-E78F457528BF}" type="presParOf" srcId="{A6EAD770-5499-4C37-A09E-C1342093A50F}" destId="{18B26118-AB0C-4488-8BC5-BF0A69439BB0}" srcOrd="3" destOrd="0" presId="urn:microsoft.com/office/officeart/2005/8/layout/vList4"/>
    <dgm:cxn modelId="{4D6EBF74-2EE6-4F58-8D5F-46DF19EF85CB}" type="presParOf" srcId="{A6EAD770-5499-4C37-A09E-C1342093A50F}" destId="{1A3F0D15-D870-42A2-9AC4-3BCF6128B4AE}" srcOrd="4" destOrd="0" presId="urn:microsoft.com/office/officeart/2005/8/layout/vList4"/>
    <dgm:cxn modelId="{12B1C791-3C0B-45DF-BE31-52D7989567B1}" type="presParOf" srcId="{1A3F0D15-D870-42A2-9AC4-3BCF6128B4AE}" destId="{0123F583-0580-40F2-8337-2844D8E7ECA6}" srcOrd="0" destOrd="0" presId="urn:microsoft.com/office/officeart/2005/8/layout/vList4"/>
    <dgm:cxn modelId="{CE821806-8468-4C8F-82CB-BCB883D8684F}" type="presParOf" srcId="{1A3F0D15-D870-42A2-9AC4-3BCF6128B4AE}" destId="{D976A7FA-96C7-4094-92E8-C22D16DDF2D1}" srcOrd="1" destOrd="0" presId="urn:microsoft.com/office/officeart/2005/8/layout/vList4"/>
    <dgm:cxn modelId="{336F7954-E884-4E5A-8756-21265BCBD791}" type="presParOf" srcId="{1A3F0D15-D870-42A2-9AC4-3BCF6128B4AE}" destId="{45928643-B683-4F2D-BFEB-14ED6CC9383F}" srcOrd="2" destOrd="0" presId="urn:microsoft.com/office/officeart/2005/8/layout/vList4"/>
    <dgm:cxn modelId="{E5E4AE0C-F507-4C97-9907-E8EC8B746DBF}" type="presParOf" srcId="{A6EAD770-5499-4C37-A09E-C1342093A50F}" destId="{F6F2BCC5-835E-4897-B149-111ECF813D01}" srcOrd="5" destOrd="0" presId="urn:microsoft.com/office/officeart/2005/8/layout/vList4"/>
    <dgm:cxn modelId="{F0B50A94-287E-40DB-8365-B66F0EA14615}" type="presParOf" srcId="{A6EAD770-5499-4C37-A09E-C1342093A50F}" destId="{00AC1E1F-69C4-45F3-89B1-6CF2353385A1}" srcOrd="6" destOrd="0" presId="urn:microsoft.com/office/officeart/2005/8/layout/vList4"/>
    <dgm:cxn modelId="{A628997A-DCDA-4E50-9CBA-37831ADC1A01}" type="presParOf" srcId="{00AC1E1F-69C4-45F3-89B1-6CF2353385A1}" destId="{0E001BA1-F3B9-4D9D-8C4C-6586D9136A1B}" srcOrd="0" destOrd="0" presId="urn:microsoft.com/office/officeart/2005/8/layout/vList4"/>
    <dgm:cxn modelId="{B0B502F0-CC4E-4A78-8550-74A2F71D735B}" type="presParOf" srcId="{00AC1E1F-69C4-45F3-89B1-6CF2353385A1}" destId="{DDD80E84-1671-4497-90C0-3F9B91D04EE8}" srcOrd="1" destOrd="0" presId="urn:microsoft.com/office/officeart/2005/8/layout/vList4"/>
    <dgm:cxn modelId="{F0E57F07-B87F-49EE-832B-1ACD01AB0BD4}" type="presParOf" srcId="{00AC1E1F-69C4-45F3-89B1-6CF2353385A1}" destId="{D58C5C7F-5D73-42D1-A0CD-70DA59F89AC1}" srcOrd="2" destOrd="0" presId="urn:microsoft.com/office/officeart/2005/8/layout/vList4"/>
    <dgm:cxn modelId="{220AAB1D-0B35-4641-BA31-52ADB9996E25}" type="presParOf" srcId="{A6EAD770-5499-4C37-A09E-C1342093A50F}" destId="{C9E579FF-404E-4E66-BE43-2FE24E3148C5}" srcOrd="7" destOrd="0" presId="urn:microsoft.com/office/officeart/2005/8/layout/vList4"/>
    <dgm:cxn modelId="{8F0AA035-A02B-47DB-9732-A20041500DAE}" type="presParOf" srcId="{A6EAD770-5499-4C37-A09E-C1342093A50F}" destId="{AC61660E-D627-4657-98E0-AC43C8C2E237}" srcOrd="8" destOrd="0" presId="urn:microsoft.com/office/officeart/2005/8/layout/vList4"/>
    <dgm:cxn modelId="{BF69F96C-9D2E-45FF-A6BE-27A23A320DA8}" type="presParOf" srcId="{AC61660E-D627-4657-98E0-AC43C8C2E237}" destId="{B05448DB-094E-483B-B5A5-B3C14BF7911F}" srcOrd="0" destOrd="0" presId="urn:microsoft.com/office/officeart/2005/8/layout/vList4"/>
    <dgm:cxn modelId="{1ACB5613-B42D-46ED-9686-86487F5603C7}" type="presParOf" srcId="{AC61660E-D627-4657-98E0-AC43C8C2E237}" destId="{DDE68F39-97C4-4023-9A59-F31B15DA8C8B}" srcOrd="1" destOrd="0" presId="urn:microsoft.com/office/officeart/2005/8/layout/vList4"/>
    <dgm:cxn modelId="{67D763EC-CBB0-4F6D-8310-FFA5C2E1CCF0}" type="presParOf" srcId="{AC61660E-D627-4657-98E0-AC43C8C2E237}" destId="{2189DC8D-BD5F-422C-9C4F-22582F6FA6A9}" srcOrd="2" destOrd="0" presId="urn:microsoft.com/office/officeart/2005/8/layout/vList4"/>
    <dgm:cxn modelId="{307E293E-DF7F-4434-98D2-0B6D3E59CC51}" type="presParOf" srcId="{A6EAD770-5499-4C37-A09E-C1342093A50F}" destId="{31D54CE0-0FD7-485F-ADA0-C77667843B02}" srcOrd="9" destOrd="0" presId="urn:microsoft.com/office/officeart/2005/8/layout/vList4"/>
    <dgm:cxn modelId="{ABE12651-379A-4D14-85BB-EF48B64C7A1B}" type="presParOf" srcId="{A6EAD770-5499-4C37-A09E-C1342093A50F}" destId="{64F17E21-066D-4321-A2BE-0AFCAE08F2AA}" srcOrd="10" destOrd="0" presId="urn:microsoft.com/office/officeart/2005/8/layout/vList4"/>
    <dgm:cxn modelId="{4FA3B8AA-3F38-4856-AE5D-1AB9ABF0F28A}" type="presParOf" srcId="{64F17E21-066D-4321-A2BE-0AFCAE08F2AA}" destId="{9BCF1B4F-BF84-4DDF-AD67-8195030E4902}" srcOrd="0" destOrd="0" presId="urn:microsoft.com/office/officeart/2005/8/layout/vList4"/>
    <dgm:cxn modelId="{6C076185-5DF2-45C1-B206-A60764FFA066}" type="presParOf" srcId="{64F17E21-066D-4321-A2BE-0AFCAE08F2AA}" destId="{E1137D6C-0243-4781-898A-96122A27850A}" srcOrd="1" destOrd="0" presId="urn:microsoft.com/office/officeart/2005/8/layout/vList4"/>
    <dgm:cxn modelId="{8C3AA246-5B60-468B-8432-B4978460992E}" type="presParOf" srcId="{64F17E21-066D-4321-A2BE-0AFCAE08F2AA}" destId="{3B298EF1-B7F0-466A-92B9-3010B318C640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45660" cy="496331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2" y="3"/>
            <a:ext cx="2945660" cy="496331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r">
              <a:defRPr sz="1200"/>
            </a:lvl1pPr>
          </a:lstStyle>
          <a:p>
            <a:fld id="{999D6C26-7258-4DDB-B8DB-26F903590B9C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13" tIns="45757" rIns="91513" bIns="4575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5"/>
            <a:ext cx="5438140" cy="4466987"/>
          </a:xfrm>
          <a:prstGeom prst="rect">
            <a:avLst/>
          </a:prstGeom>
        </p:spPr>
        <p:txBody>
          <a:bodyPr vert="horz" lIns="91513" tIns="45757" rIns="91513" bIns="4575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7"/>
            <a:ext cx="2945660" cy="496331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2" y="9428587"/>
            <a:ext cx="2945660" cy="496331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r">
              <a:defRPr sz="1200"/>
            </a:lvl1pPr>
          </a:lstStyle>
          <a:p>
            <a:fld id="{FB1B3416-05EE-426D-9A5D-AF8726FC8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260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39052" indent="-282906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36392" indent="-227279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0950" indent="-227279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47095" indent="-227279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04830" indent="-22727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62566" indent="-22727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0301" indent="-22727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78037" indent="-22727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C5E8D4C-0BB8-45A8-8303-C6D8367F2B18}" type="slidenum">
              <a:rPr lang="ru-RU" altLang="ru-RU" smtClean="0">
                <a:solidFill>
                  <a:prstClr val="black"/>
                </a:solidFill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7</a:t>
            </a:fld>
            <a:endParaRPr lang="ru-RU" altLang="ru-RU" smtClean="0">
              <a:solidFill>
                <a:prstClr val="black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12844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8C5F56-7D8E-4A1C-BE94-A85D3FC47EBC}" type="slidenum">
              <a:rPr lang="ru-RU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008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39052" indent="-282906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36392" indent="-227279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0950" indent="-227279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47095" indent="-227279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04830" indent="-22727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62566" indent="-22727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0301" indent="-22727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78037" indent="-22727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D50D324-A91F-4DAE-8B7B-3FEE8276202C}" type="slidenum">
              <a:rPr lang="ru-RU" altLang="ru-RU" smtClean="0">
                <a:solidFill>
                  <a:prstClr val="black"/>
                </a:solidFill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8</a:t>
            </a:fld>
            <a:endParaRPr lang="ru-RU" altLang="ru-RU" smtClean="0">
              <a:solidFill>
                <a:prstClr val="black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1778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71FEC1-ECA8-438C-8FD4-C79D9C24269D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0391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E48C5F56-7D8E-4A1C-BE94-A85D3FC47EBC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ru-RU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668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37675" indent="-283721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34885" indent="-226977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588839" indent="-226977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42792" indent="-226977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496746" indent="-2269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50700" indent="-2269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04654" indent="-2269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58608" indent="-2269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E1DACBA2-3C54-477E-B12B-ADC2AA62A937}" type="slidenum">
              <a:rPr lang="ru-RU">
                <a:solidFill>
                  <a:prstClr val="black"/>
                </a:solidFill>
              </a:rPr>
              <a:pPr/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3163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3355" indent="-284553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8" indent="-228602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1810" indent="-228602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9013" indent="-228602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9413" indent="-22860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9814" indent="-22860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40214" indent="-22860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900615" indent="-22860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fld id="{D5D8B13E-4BBA-4DFA-AFD1-51F0DB057C0E}" type="slidenum">
              <a:rPr lang="ru-RU" altLang="ru-RU" smtClean="0">
                <a:solidFill>
                  <a:prstClr val="black"/>
                </a:solidFill>
              </a:rPr>
              <a:pPr/>
              <a:t>15</a:t>
            </a:fld>
            <a:endParaRPr lang="ru-RU" alt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8659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3355" indent="-284553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8" indent="-228602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1810" indent="-228602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9013" indent="-228602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9413" indent="-22860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9814" indent="-22860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40214" indent="-22860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900615" indent="-22860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fld id="{46860E56-B969-4AD3-A966-3DAECF34DA20}" type="slidenum">
              <a:rPr lang="ru-RU" altLang="ru-RU">
                <a:solidFill>
                  <a:prstClr val="black"/>
                </a:solidFill>
              </a:rPr>
              <a:pPr/>
              <a:t>16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9246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37675" indent="-283721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34885" indent="-226977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588839" indent="-226977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42792" indent="-226977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496746" indent="-2269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50700" indent="-2269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04654" indent="-2269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58608" indent="-2269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11F025CB-5E40-40CD-8632-4A1D42825289}" type="slidenum">
              <a:rPr lang="ru-RU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01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B3416-05EE-426D-9A5D-AF8726FC8A07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115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themeOverride" Target="../theme/themeOverride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themeOverride" Target="../theme/themeOverride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81264-5820-4DBE-B9E6-33351C9B64CF}" type="datetime1">
              <a:rPr lang="ru-RU" smtClean="0"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D5A81-289B-4236-9B7C-20558AAE7A45}" type="datetime1">
              <a:rPr lang="ru-RU" smtClean="0"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B85C2-08BC-4436-B9B8-67F1501D6099}" type="datetime1">
              <a:rPr lang="ru-RU" smtClean="0"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631B-50D0-46D1-B57D-2ACCE154A8A7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D9DE-4E9B-4506-BBCE-71DFCA46E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6301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631B-50D0-46D1-B57D-2ACCE154A8A7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D9DE-4E9B-4506-BBCE-71DFCA46E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34138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631B-50D0-46D1-B57D-2ACCE154A8A7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D9DE-4E9B-4506-BBCE-71DFCA46E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6559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631B-50D0-46D1-B57D-2ACCE154A8A7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D9DE-4E9B-4506-BBCE-71DFCA46E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4240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631B-50D0-46D1-B57D-2ACCE154A8A7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D9DE-4E9B-4506-BBCE-71DFCA46E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7985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631B-50D0-46D1-B57D-2ACCE154A8A7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D9DE-4E9B-4506-BBCE-71DFCA46E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7938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631B-50D0-46D1-B57D-2ACCE154A8A7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D9DE-4E9B-4506-BBCE-71DFCA46E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2543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631B-50D0-46D1-B57D-2ACCE154A8A7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D9DE-4E9B-4506-BBCE-71DFCA46E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928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901A-D095-4A5E-A0AE-F4C43B1C5B59}" type="datetime1">
              <a:rPr lang="ru-RU" smtClean="0"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631B-50D0-46D1-B57D-2ACCE154A8A7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D9DE-4E9B-4506-BBCE-71DFCA46E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8263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631B-50D0-46D1-B57D-2ACCE154A8A7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D9DE-4E9B-4506-BBCE-71DFCA46E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6805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631B-50D0-46D1-B57D-2ACCE154A8A7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D9DE-4E9B-4506-BBCE-71DFCA46E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92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9CE7C-24F1-4E17-BA9D-8C8984D6AE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4677-D630-4AF7-8D83-4BD4EAF33B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3704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9CE7C-24F1-4E17-BA9D-8C8984D6AE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4677-D630-4AF7-8D83-4BD4EAF33B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8062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9CE7C-24F1-4E17-BA9D-8C8984D6AE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4677-D630-4AF7-8D83-4BD4EAF33B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7149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9CE7C-24F1-4E17-BA9D-8C8984D6AE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4677-D630-4AF7-8D83-4BD4EAF33B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2223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9CE7C-24F1-4E17-BA9D-8C8984D6AE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4677-D630-4AF7-8D83-4BD4EAF33B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3681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9CE7C-24F1-4E17-BA9D-8C8984D6AE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4677-D630-4AF7-8D83-4BD4EAF33B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1465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9CE7C-24F1-4E17-BA9D-8C8984D6AE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4677-D630-4AF7-8D83-4BD4EAF33B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291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F9721-370F-4974-A9D4-1BA4130DC1EE}" type="datetime1">
              <a:rPr lang="ru-RU" smtClean="0"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9CE7C-24F1-4E17-BA9D-8C8984D6AE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4677-D630-4AF7-8D83-4BD4EAF33B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34135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9CE7C-24F1-4E17-BA9D-8C8984D6AE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4677-D630-4AF7-8D83-4BD4EAF33B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0998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9CE7C-24F1-4E17-BA9D-8C8984D6AE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4677-D630-4AF7-8D83-4BD4EAF33B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974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9CE7C-24F1-4E17-BA9D-8C8984D6AE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4677-D630-4AF7-8D83-4BD4EAF33B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86182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64882-B284-4DEA-9E24-F6D9A35F9D1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01382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5C83A-1E2F-490D-9C09-DF256EF6D6E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7951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440AC-E6A3-4B19-904D-896E96A1C1B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92891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272E8-ECCE-48DF-AEF9-537004C67E3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88259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E2AEC-4160-4F4C-AE58-7AC494D7908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7735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86E09-F14F-4DFD-A6B2-23E5750AA8E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68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31CBE-10DE-4F3B-A035-7590B0A85A10}" type="datetime1">
              <a:rPr lang="ru-RU" smtClean="0"/>
              <a:t>31.01.2019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852E6-4CAF-4C33-B490-4B887B13B80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32795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7E097-409E-43C2-8538-5B9023791CB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74812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BEC8-3522-41C9-827D-9AA3B619FF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96057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501C-FA45-4947-BE3B-089EA4E141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1334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67BCE-7B24-4199-AAB0-B86544D5F90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36803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1A9A9-3395-4F5E-B6B7-6D9BC036765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F70D9-EC14-47AE-8B26-5DD56074576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5798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64882-B284-4DEA-9E24-F6D9A35F9D1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05849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5C83A-1E2F-490D-9C09-DF256EF6D6E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39819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440AC-E6A3-4B19-904D-896E96A1C1B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95393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272E8-ECCE-48DF-AEF9-537004C67E3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33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6C18-8509-4842-9F08-065A3A71A697}" type="datetime1">
              <a:rPr lang="ru-RU" smtClean="0"/>
              <a:t>31.01.2019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E2AEC-4160-4F4C-AE58-7AC494D7908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17366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86E09-F14F-4DFD-A6B2-23E5750AA8E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71842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852E6-4CAF-4C33-B490-4B887B13B80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83086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7E097-409E-43C2-8538-5B9023791CB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25473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BEC8-3522-41C9-827D-9AA3B619FF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45943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501C-FA45-4947-BE3B-089EA4E141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25774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67BCE-7B24-4199-AAB0-B86544D5F90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34115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1A9A9-3395-4F5E-B6B7-6D9BC036765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F70D9-EC14-47AE-8B26-5DD56074576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25437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64882-B284-4DEA-9E24-F6D9A35F9D1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13687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5C83A-1E2F-490D-9C09-DF256EF6D6E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201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58F42-53E3-4943-B691-904CD13B580F}" type="datetime1">
              <a:rPr lang="ru-RU" smtClean="0"/>
              <a:t>31.01.2019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440AC-E6A3-4B19-904D-896E96A1C1B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96398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272E8-ECCE-48DF-AEF9-537004C67E3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51024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E2AEC-4160-4F4C-AE58-7AC494D7908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52438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86E09-F14F-4DFD-A6B2-23E5750AA8E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98908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852E6-4CAF-4C33-B490-4B887B13B80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51284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7E097-409E-43C2-8538-5B9023791CB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53472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BEC8-3522-41C9-827D-9AA3B619FF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42585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501C-FA45-4947-BE3B-089EA4E141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75171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67BCE-7B24-4199-AAB0-B86544D5F90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71031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1A9A9-3395-4F5E-B6B7-6D9BC036765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F70D9-EC14-47AE-8B26-5DD56074576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37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CD2B5-C0CF-4B9B-9D43-4857A128C5C3}" type="datetime1">
              <a:rPr lang="ru-RU" smtClean="0"/>
              <a:t>31.01.2019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4BB6E52B-A8A6-452F-9E7F-996C2FAE95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213094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0845D-F168-4C37-91F7-3E87809A9E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1438466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A1AB6E42-0E6D-4B72-9B9B-3AD4D4BCBD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412170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E1945-354F-488B-9E4A-0D06761927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0484776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378A7-EC0D-44D1-B9E9-20332793F9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8848780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C3A19-6E10-4407-BDC8-E9D712330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6288149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1D5CA-345F-4426-B868-ECCEB48784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434416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EDC3B-0956-415B-97D4-E4CB0D0C96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6910556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4D8BB1-B184-4AE2-B143-AB7C2DAC47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5379592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6C43-2EF6-4260-9853-DDAD252C04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34714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AFB24-AC39-4C94-8682-546AC747D14F}" type="datetime1">
              <a:rPr lang="ru-RU" smtClean="0"/>
              <a:t>31.01.2019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86FA1-31E2-4D5E-96BB-1550407BE5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48701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C3E5-86F3-4D3F-832E-577AA51D9012}" type="datetime1">
              <a:rPr lang="ru-RU" smtClean="0"/>
              <a:t>31.01.2019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268B20-46F2-48C2-A4DF-B1A7329DEB33}" type="datetime1">
              <a:rPr lang="ru-RU" smtClean="0"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C631B-50D0-46D1-B57D-2ACCE154A8A7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9D9DE-4E9B-4506-BBCE-71DFCA46E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536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9CE7C-24F1-4E17-BA9D-8C8984D6AE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984677-D630-4AF7-8D83-4BD4EAF33B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536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8396C-BDE4-48F7-A84B-79461B51F6F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414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8396C-BDE4-48F7-A84B-79461B51F6F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507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8396C-BDE4-48F7-A84B-79461B51F6F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61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4617B">
                  <a:shade val="90000"/>
                </a:srgbClr>
              </a:solidFill>
              <a:latin typeface="Tahoma" pitchFamily="34" charset="0"/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4617B">
                  <a:shade val="90000"/>
                </a:srgbClr>
              </a:solidFill>
              <a:latin typeface="Tahoma" pitchFamily="34" charset="0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7B8717-1D3A-404D-A5E3-8B1852CBB236}" type="slidenum">
              <a:rPr lang="ru-RU" altLang="ru-RU">
                <a:latin typeface="Tahoma" pitchFamily="34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latin typeface="Tahoma" pitchFamily="34" charset="0"/>
              <a:cs typeface="Arial" charset="0"/>
            </a:endParaRPr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Tahoma" pitchFamily="34" charset="0"/>
                <a:cs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Tahoma" pitchFamily="34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3449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chart" Target="../charts/chart1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11.xml"/><Relationship Id="rId5" Type="http://schemas.openxmlformats.org/officeDocument/2006/relationships/chart" Target="../charts/chart10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7.xml"/><Relationship Id="rId4" Type="http://schemas.openxmlformats.org/officeDocument/2006/relationships/chart" Target="../charts/char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9.xml"/><Relationship Id="rId4" Type="http://schemas.openxmlformats.org/officeDocument/2006/relationships/chart" Target="../charts/char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1.xml"/><Relationship Id="rId4" Type="http://schemas.openxmlformats.org/officeDocument/2006/relationships/chart" Target="../charts/char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Relationship Id="rId5" Type="http://schemas.openxmlformats.org/officeDocument/2006/relationships/chart" Target="../charts/chart16.xml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3.xml"/><Relationship Id="rId5" Type="http://schemas.openxmlformats.org/officeDocument/2006/relationships/image" Target="../media/image12.emf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7.xml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19.xml"/><Relationship Id="rId5" Type="http://schemas.openxmlformats.org/officeDocument/2006/relationships/chart" Target="../charts/chart18.xml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6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20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jpe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5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6.png"/><Relationship Id="rId9" Type="http://schemas.microsoft.com/office/2007/relationships/diagramDrawing" Target="../diagrams/drawing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chart" Target="../charts/char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Мои документы\Рабочий стол\Личное\город\5668911_x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81" y="525066"/>
            <a:ext cx="8848802" cy="5896198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FFFF">
              <a:shade val="85000"/>
              <a:alpha val="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Picture 5" descr="Герб Камчатского кра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25066"/>
            <a:ext cx="941925" cy="1093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1343854950"/>
              </p:ext>
            </p:extLst>
          </p:nvPr>
        </p:nvGraphicFramePr>
        <p:xfrm>
          <a:off x="107504" y="2598321"/>
          <a:ext cx="2520280" cy="1656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Прямоугольник 1"/>
          <p:cNvSpPr>
            <a:spLocks noChangeArrowheads="1"/>
          </p:cNvSpPr>
          <p:nvPr/>
        </p:nvSpPr>
        <p:spPr bwMode="auto">
          <a:xfrm>
            <a:off x="1619672" y="980728"/>
            <a:ext cx="691276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Доклад об итогах работы Министерства ЖКХ и энергетики  Камчатского края за 2018 год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91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3" descr="photos_head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Рисунок 6" descr="герб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57213" y="3546462"/>
            <a:ext cx="5022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dirty="0">
              <a:solidFill>
                <a:srgbClr val="1F497D"/>
              </a:solidFill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44" y="2143116"/>
            <a:ext cx="8852039" cy="310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5113" indent="-265113" fontAlgn="base">
              <a:lnSpc>
                <a:spcPct val="110000"/>
              </a:lnSpc>
              <a:spcBef>
                <a:spcPts val="30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endParaRPr lang="ru-RU" sz="1400" b="1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Прямоугольник 4"/>
          <p:cNvSpPr>
            <a:spLocks noChangeArrowheads="1"/>
          </p:cNvSpPr>
          <p:nvPr/>
        </p:nvSpPr>
        <p:spPr bwMode="auto">
          <a:xfrm>
            <a:off x="900113" y="332656"/>
            <a:ext cx="76327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4F81BD">
                    <a:lumMod val="50000"/>
                  </a:srgbClr>
                </a:solidFill>
              </a:rPr>
              <a:t>Бюджетное финансирование в целях доступности предоставляемых коммунальных услуг населению </a:t>
            </a:r>
            <a:endParaRPr lang="ru-RU" sz="2000" b="1" dirty="0" smtClean="0">
              <a:solidFill>
                <a:srgbClr val="4F81BD">
                  <a:lumMod val="50000"/>
                </a:srgbClr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4F81BD">
                    <a:lumMod val="50000"/>
                  </a:srgbClr>
                </a:solidFill>
              </a:rPr>
              <a:t>в 2017-2018 </a:t>
            </a:r>
            <a:r>
              <a:rPr lang="ru-RU" sz="2000" b="1" dirty="0">
                <a:solidFill>
                  <a:srgbClr val="4F81BD">
                    <a:lumMod val="50000"/>
                  </a:srgbClr>
                </a:solidFill>
              </a:rPr>
              <a:t>годы</a:t>
            </a:r>
          </a:p>
        </p:txBody>
      </p:sp>
      <p:graphicFrame>
        <p:nvGraphicFramePr>
          <p:cNvPr id="10" name="Объект 4" title="Субсидии краевого бюджета РСО для льготных тарифов на КУ населению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0" y="1402963"/>
          <a:ext cx="2865595" cy="5333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Объект 4" title="Субсидии краевого бюджета РСО для льготных тарифов на КУ населению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3122340" y="1402963"/>
          <a:ext cx="2865595" cy="5333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5" name="Объект 4" title="Субсидии краевого бюджета РСО для льготных тарифов на КУ населению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6226215" y="1402963"/>
          <a:ext cx="2865595" cy="5333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A8DF53-A30F-4CEC-BEAC-B2A15248BC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85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-27384"/>
            <a:ext cx="9180512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19" name="Picture 5" descr="Герб Камчатского кра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91" y="216123"/>
            <a:ext cx="72072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Прямоугольник 1"/>
          <p:cNvSpPr>
            <a:spLocks noChangeArrowheads="1"/>
          </p:cNvSpPr>
          <p:nvPr/>
        </p:nvSpPr>
        <p:spPr bwMode="auto">
          <a:xfrm>
            <a:off x="664790" y="231545"/>
            <a:ext cx="84978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755650">
              <a:lnSpc>
                <a:spcPct val="90000"/>
              </a:lnSpc>
              <a:spcAft>
                <a:spcPct val="3500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Жилищная политика</a:t>
            </a:r>
            <a:endParaRPr lang="ru-RU" sz="2400" b="1" dirty="0">
              <a:solidFill>
                <a:prstClr val="black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1043608" y="764704"/>
            <a:ext cx="7920880" cy="1194634"/>
          </a:xfrm>
        </p:spPr>
        <p:txBody>
          <a:bodyPr>
            <a:noAutofit/>
          </a:bodyPr>
          <a:lstStyle/>
          <a:p>
            <a:r>
              <a:rPr lang="ru-RU" sz="2000" b="1" dirty="0">
                <a:cs typeface="Times New Roman" panose="02020603050405020304" pitchFamily="18" charset="0"/>
              </a:rPr>
              <a:t>Граждане, претендующие на жилые помещения жилищного фонда Камчатского края, предоставляемые по договору социального найма (по состоянию на </a:t>
            </a:r>
            <a:r>
              <a:rPr lang="ru-RU" sz="2000" b="1" dirty="0" smtClean="0">
                <a:cs typeface="Times New Roman" panose="02020603050405020304" pitchFamily="18" charset="0"/>
              </a:rPr>
              <a:t>31.12.2018)</a:t>
            </a:r>
            <a:r>
              <a:rPr lang="ru-RU" sz="2000" b="1" dirty="0">
                <a:cs typeface="Times New Roman" panose="02020603050405020304" pitchFamily="18" charset="0"/>
              </a:rPr>
              <a:t/>
            </a:r>
            <a:br>
              <a:rPr lang="ru-RU" sz="2000" b="1" dirty="0">
                <a:cs typeface="Times New Roman" panose="02020603050405020304" pitchFamily="18" charset="0"/>
              </a:rPr>
            </a:br>
            <a:endParaRPr lang="ru-RU" sz="2000" b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66805631"/>
              </p:ext>
            </p:extLst>
          </p:nvPr>
        </p:nvGraphicFramePr>
        <p:xfrm>
          <a:off x="408112" y="1916832"/>
          <a:ext cx="8291264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666634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-27383"/>
            <a:ext cx="9180512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19" name="Picture 5" descr="Герб Камчатского кра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91" y="216123"/>
            <a:ext cx="72072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Прямоугольник 1"/>
          <p:cNvSpPr>
            <a:spLocks noChangeArrowheads="1"/>
          </p:cNvSpPr>
          <p:nvPr/>
        </p:nvSpPr>
        <p:spPr bwMode="auto">
          <a:xfrm>
            <a:off x="683568" y="184056"/>
            <a:ext cx="84978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755650">
              <a:lnSpc>
                <a:spcPct val="90000"/>
              </a:lnSpc>
              <a:spcAft>
                <a:spcPct val="3500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Жилищная политика</a:t>
            </a:r>
            <a:endParaRPr lang="ru-RU" sz="2400" b="1" dirty="0">
              <a:solidFill>
                <a:prstClr val="black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1043608" y="634429"/>
            <a:ext cx="7920880" cy="1252728"/>
          </a:xfrm>
        </p:spPr>
        <p:txBody>
          <a:bodyPr>
            <a:noAutofit/>
          </a:bodyPr>
          <a:lstStyle/>
          <a:p>
            <a:r>
              <a:rPr lang="ru-RU" sz="2000" b="1" dirty="0">
                <a:cs typeface="Times New Roman" panose="02020603050405020304" pitchFamily="18" charset="0"/>
              </a:rPr>
              <a:t>Динамика обеспечения жилыми помещениями </a:t>
            </a:r>
            <a:r>
              <a:rPr lang="ru-RU" sz="2000" b="1" dirty="0" smtClean="0">
                <a:cs typeface="Times New Roman" panose="02020603050405020304" pitchFamily="18" charset="0"/>
              </a:rPr>
              <a:t>граждан, претендующих на жилые помещения жилищного фонда Камчатского края</a:t>
            </a:r>
            <a:r>
              <a:rPr lang="ru-RU" sz="2000" b="1" dirty="0">
                <a:cs typeface="Times New Roman" panose="02020603050405020304" pitchFamily="18" charset="0"/>
              </a:rPr>
              <a:t/>
            </a:r>
            <a:br>
              <a:rPr lang="ru-RU" sz="2000" b="1" dirty="0">
                <a:cs typeface="Times New Roman" panose="02020603050405020304" pitchFamily="18" charset="0"/>
              </a:rPr>
            </a:br>
            <a:endParaRPr lang="ru-RU" sz="2000" b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96419027"/>
              </p:ext>
            </p:extLst>
          </p:nvPr>
        </p:nvGraphicFramePr>
        <p:xfrm>
          <a:off x="173691" y="1556792"/>
          <a:ext cx="8862805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16482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-27384"/>
            <a:ext cx="9180512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sp>
        <p:nvSpPr>
          <p:cNvPr id="22" name="Прямоугольник 1"/>
          <p:cNvSpPr>
            <a:spLocks noChangeArrowheads="1"/>
          </p:cNvSpPr>
          <p:nvPr/>
        </p:nvSpPr>
        <p:spPr bwMode="auto">
          <a:xfrm>
            <a:off x="654496" y="209697"/>
            <a:ext cx="84978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755650">
              <a:lnSpc>
                <a:spcPct val="90000"/>
              </a:lnSpc>
              <a:spcAft>
                <a:spcPct val="3500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Жилищная политика</a:t>
            </a:r>
            <a:endParaRPr lang="ru-RU" sz="2400" b="1" dirty="0">
              <a:solidFill>
                <a:prstClr val="black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1115616" y="652571"/>
            <a:ext cx="7920880" cy="80033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1" dirty="0" smtClean="0">
                <a:cs typeface="Times New Roman" pitchFamily="18" charset="0"/>
              </a:rPr>
              <a:t>Динамика выдачи жилищной субсидии гражданам, проживающим на территории Камчатского края, </a:t>
            </a:r>
            <a:br>
              <a:rPr lang="ru-RU" sz="2000" b="1" dirty="0" smtClean="0">
                <a:cs typeface="Times New Roman" pitchFamily="18" charset="0"/>
              </a:rPr>
            </a:br>
            <a:r>
              <a:rPr lang="ru-RU" sz="2000" b="1" dirty="0" smtClean="0">
                <a:cs typeface="Times New Roman" pitchFamily="18" charset="0"/>
              </a:rPr>
              <a:t>выезжающим из районов Крайнего Севера</a:t>
            </a:r>
            <a:endParaRPr lang="ru-RU" sz="2000" b="1" dirty="0">
              <a:cs typeface="Times New Roman" pitchFamily="18" charset="0"/>
            </a:endParaRPr>
          </a:p>
        </p:txBody>
      </p:sp>
      <p:pic>
        <p:nvPicPr>
          <p:cNvPr id="14" name="Picture 5" descr="Герб Камчатского кра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91" y="216123"/>
            <a:ext cx="72072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9" name="Объект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7710277"/>
              </p:ext>
            </p:extLst>
          </p:nvPr>
        </p:nvGraphicFramePr>
        <p:xfrm>
          <a:off x="-66215" y="1340768"/>
          <a:ext cx="9078829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376705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413" y="-73466"/>
            <a:ext cx="9180512" cy="199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4099" name="Picture 5" descr="Герб Камчатского кра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8" y="215900"/>
            <a:ext cx="72072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78C23D8D-78F6-45D5-9074-5FF7974913FB}" type="slidenum">
              <a:rPr lang="ru-RU">
                <a:solidFill>
                  <a:srgbClr val="898989"/>
                </a:solidFill>
              </a:rPr>
              <a:pPr/>
              <a:t>14</a:t>
            </a:fld>
            <a:endParaRPr lang="ru-RU">
              <a:solidFill>
                <a:srgbClr val="898989"/>
              </a:solidFill>
            </a:endParaRPr>
          </a:p>
        </p:txBody>
      </p:sp>
      <p:sp>
        <p:nvSpPr>
          <p:cNvPr id="4101" name="TextBox 5"/>
          <p:cNvSpPr txBox="1">
            <a:spLocks noChangeArrowheads="1"/>
          </p:cNvSpPr>
          <p:nvPr/>
        </p:nvSpPr>
        <p:spPr bwMode="auto">
          <a:xfrm>
            <a:off x="1547813" y="2195513"/>
            <a:ext cx="12239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sz="4800">
              <a:solidFill>
                <a:prstClr val="black"/>
              </a:solidFill>
              <a:latin typeface="Impact" pitchFamily="34" charset="0"/>
            </a:endParaRPr>
          </a:p>
        </p:txBody>
      </p:sp>
      <p:sp>
        <p:nvSpPr>
          <p:cNvPr id="4102" name="TextBox 6"/>
          <p:cNvSpPr txBox="1">
            <a:spLocks noChangeArrowheads="1"/>
          </p:cNvSpPr>
          <p:nvPr/>
        </p:nvSpPr>
        <p:spPr bwMode="auto">
          <a:xfrm>
            <a:off x="2135188" y="1924050"/>
            <a:ext cx="12239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sz="4800">
              <a:solidFill>
                <a:prstClr val="black"/>
              </a:solidFill>
              <a:latin typeface="Impact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933700" y="228600"/>
            <a:ext cx="3313113" cy="1341438"/>
          </a:xfrm>
          <a:prstGeom prst="round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sz="1400" b="1" dirty="0">
              <a:solidFill>
                <a:prstClr val="whit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576388" y="28575"/>
            <a:ext cx="6840537" cy="1096963"/>
          </a:xfrm>
          <a:prstGeom prst="round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23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4F81BD">
                    <a:lumMod val="50000"/>
                  </a:srgbClr>
                </a:solidFill>
              </a:rPr>
              <a:t>Итоги программы капитального ремонта</a:t>
            </a: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302590824"/>
              </p:ext>
            </p:extLst>
          </p:nvPr>
        </p:nvGraphicFramePr>
        <p:xfrm>
          <a:off x="0" y="1397000"/>
          <a:ext cx="9150099" cy="5344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1206029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690563" y="11113"/>
            <a:ext cx="8229600" cy="1143000"/>
          </a:xfrm>
        </p:spPr>
        <p:txBody>
          <a:bodyPr/>
          <a:lstStyle/>
          <a:p>
            <a:pPr algn="ctr"/>
            <a:r>
              <a:rPr lang="ru-RU" altLang="ru-RU" sz="2400" b="1" dirty="0" smtClean="0">
                <a:solidFill>
                  <a:schemeClr val="tx1"/>
                </a:solidFill>
              </a:rPr>
              <a:t>Реализация подпрограммы по капитальному ремонту многоквартирных домов в 2018 году.</a:t>
            </a:r>
          </a:p>
        </p:txBody>
      </p:sp>
      <p:sp>
        <p:nvSpPr>
          <p:cNvPr id="13315" name="Объект 2"/>
          <p:cNvSpPr>
            <a:spLocks noGrp="1"/>
          </p:cNvSpPr>
          <p:nvPr>
            <p:ph sz="half" idx="1"/>
          </p:nvPr>
        </p:nvSpPr>
        <p:spPr>
          <a:xfrm>
            <a:off x="457200" y="1268413"/>
            <a:ext cx="4038600" cy="5086350"/>
          </a:xfrm>
        </p:spPr>
        <p:txBody>
          <a:bodyPr/>
          <a:lstStyle/>
          <a:p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ремонта                   </a:t>
            </a:r>
          </a:p>
          <a:p>
            <a:pPr marL="0" indent="0">
              <a:buNone/>
            </a:pP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(ул. Индустриальная, д.33,                      г. Петропавловск-Камчатский)</a:t>
            </a:r>
          </a:p>
          <a:p>
            <a:endParaRPr lang="ru-RU" altLang="ru-RU" dirty="0" smtClean="0"/>
          </a:p>
        </p:txBody>
      </p:sp>
      <p:sp>
        <p:nvSpPr>
          <p:cNvPr id="13316" name="Объект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316413" cy="5086350"/>
          </a:xfrm>
        </p:spPr>
        <p:txBody>
          <a:bodyPr/>
          <a:lstStyle/>
          <a:p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ремонта                </a:t>
            </a:r>
          </a:p>
          <a:p>
            <a:pPr marL="0" indent="0">
              <a:buNone/>
            </a:pPr>
            <a:r>
              <a:rPr lang="ru-RU" alt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(ул. Индустриальная, д.33,                           г. Петропавловск-Камчатский)</a:t>
            </a:r>
          </a:p>
          <a:p>
            <a:endParaRPr lang="ru-RU" altLang="ru-RU" dirty="0" smtClean="0"/>
          </a:p>
        </p:txBody>
      </p:sp>
      <p:sp>
        <p:nvSpPr>
          <p:cNvPr id="13317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ru-RU" altLang="ru-RU" dirty="0" smtClean="0">
                <a:solidFill>
                  <a:srgbClr val="045C75"/>
                </a:solidFill>
              </a:rPr>
              <a:t>13</a:t>
            </a:r>
          </a:p>
        </p:txBody>
      </p:sp>
      <p:pic>
        <p:nvPicPr>
          <p:cNvPr id="1331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71913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301" y="2645784"/>
            <a:ext cx="4253683" cy="3375504"/>
          </a:xfrm>
          <a:prstGeom prst="rect">
            <a:avLst/>
          </a:prstGeom>
          <a:ln w="47625"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0883" y="2635804"/>
            <a:ext cx="4205833" cy="3385484"/>
          </a:xfrm>
          <a:prstGeom prst="rect">
            <a:avLst/>
          </a:prstGeom>
          <a:ln w="41275">
            <a:solidFill>
              <a:srgbClr val="333333"/>
            </a:solidFill>
          </a:ln>
        </p:spPr>
      </p:pic>
    </p:spTree>
    <p:extLst>
      <p:ext uri="{BB962C8B-B14F-4D97-AF65-F5344CB8AC3E}">
        <p14:creationId xmlns:p14="http://schemas.microsoft.com/office/powerpoint/2010/main" val="22510196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712788" y="31750"/>
            <a:ext cx="8229600" cy="1143000"/>
          </a:xfrm>
        </p:spPr>
        <p:txBody>
          <a:bodyPr/>
          <a:lstStyle/>
          <a:p>
            <a:pPr algn="ctr"/>
            <a:r>
              <a:rPr lang="ru-RU" altLang="ru-RU" sz="2400" b="1" dirty="0" smtClean="0">
                <a:solidFill>
                  <a:schemeClr val="tx1"/>
                </a:solidFill>
              </a:rPr>
              <a:t>Реализация подпрограммы по капитальному ремонту многоквартирных домов в 2018 году.</a:t>
            </a:r>
          </a:p>
        </p:txBody>
      </p:sp>
      <p:sp>
        <p:nvSpPr>
          <p:cNvPr id="14339" name="Объект 2"/>
          <p:cNvSpPr>
            <a:spLocks noGrp="1"/>
          </p:cNvSpPr>
          <p:nvPr>
            <p:ph sz="half" idx="1"/>
          </p:nvPr>
        </p:nvSpPr>
        <p:spPr>
          <a:xfrm>
            <a:off x="457200" y="1341438"/>
            <a:ext cx="4038600" cy="5013325"/>
          </a:xfrm>
        </p:spPr>
        <p:txBody>
          <a:bodyPr/>
          <a:lstStyle/>
          <a:p>
            <a:r>
              <a:rPr lang="ru-RU" altLang="ru-RU" dirty="0"/>
              <a:t>До ремонта </a:t>
            </a:r>
            <a:r>
              <a:rPr lang="ru-RU" altLang="ru-RU" dirty="0" smtClean="0"/>
              <a:t>                   </a:t>
            </a: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1800" dirty="0">
                <a:latin typeface="Times New Roman" pitchFamily="18" charset="0"/>
                <a:cs typeface="Times New Roman" pitchFamily="18" charset="0"/>
              </a:rPr>
              <a:t>ул. </a:t>
            </a: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Центральная, д.16, п. </a:t>
            </a:r>
            <a:r>
              <a:rPr lang="ru-RU" altLang="ru-RU" sz="1800" dirty="0" err="1" smtClean="0">
                <a:latin typeface="Times New Roman" pitchFamily="18" charset="0"/>
                <a:cs typeface="Times New Roman" pitchFamily="18" charset="0"/>
              </a:rPr>
              <a:t>Оссора</a:t>
            </a: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800" dirty="0">
              <a:latin typeface="Times New Roman" pitchFamily="18" charset="0"/>
              <a:cs typeface="Times New Roman" pitchFamily="18" charset="0"/>
            </a:endParaRPr>
          </a:p>
          <a:p>
            <a:endParaRPr lang="ru-RU" altLang="ru-RU" dirty="0" smtClean="0"/>
          </a:p>
        </p:txBody>
      </p:sp>
      <p:sp>
        <p:nvSpPr>
          <p:cNvPr id="14340" name="Объект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4038600" cy="5013325"/>
          </a:xfrm>
        </p:spPr>
        <p:txBody>
          <a:bodyPr/>
          <a:lstStyle/>
          <a:p>
            <a:r>
              <a:rPr lang="ru-RU" altLang="ru-RU" dirty="0" smtClean="0"/>
              <a:t>После ремонта              </a:t>
            </a: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1800" dirty="0">
                <a:latin typeface="Times New Roman" pitchFamily="18" charset="0"/>
                <a:cs typeface="Times New Roman" pitchFamily="18" charset="0"/>
              </a:rPr>
              <a:t>ул. Центральная, д.16, п. </a:t>
            </a:r>
            <a:r>
              <a:rPr lang="ru-RU" altLang="ru-RU" sz="1800" dirty="0" err="1">
                <a:latin typeface="Times New Roman" pitchFamily="18" charset="0"/>
                <a:cs typeface="Times New Roman" pitchFamily="18" charset="0"/>
              </a:rPr>
              <a:t>Оссора</a:t>
            </a:r>
            <a:r>
              <a:rPr lang="ru-RU" altLang="ru-RU" sz="1800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dirty="0" smtClean="0"/>
          </a:p>
        </p:txBody>
      </p:sp>
      <p:sp>
        <p:nvSpPr>
          <p:cNvPr id="14341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fld id="{BC0DB098-D7C6-45D0-B30B-21630B95B62B}" type="slidenum">
              <a:rPr lang="ru-RU" altLang="ru-RU" smtClean="0">
                <a:solidFill>
                  <a:srgbClr val="045C75"/>
                </a:solidFill>
              </a:rPr>
              <a:pPr/>
              <a:t>16</a:t>
            </a:fld>
            <a:endParaRPr lang="ru-RU" altLang="ru-RU" smtClean="0">
              <a:solidFill>
                <a:srgbClr val="045C75"/>
              </a:solidFill>
            </a:endParaRPr>
          </a:p>
        </p:txBody>
      </p:sp>
      <p:pic>
        <p:nvPicPr>
          <p:cNvPr id="1434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71913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519" y="2204862"/>
            <a:ext cx="3568449" cy="4388105"/>
          </a:xfrm>
          <a:prstGeom prst="rect">
            <a:avLst/>
          </a:prstGeom>
          <a:ln w="34925">
            <a:solidFill>
              <a:srgbClr val="333333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4118" y="2204863"/>
            <a:ext cx="4202779" cy="4388105"/>
          </a:xfrm>
          <a:prstGeom prst="rect">
            <a:avLst/>
          </a:prstGeom>
          <a:ln w="34925">
            <a:solidFill>
              <a:srgbClr val="333333"/>
            </a:solidFill>
          </a:ln>
        </p:spPr>
      </p:pic>
    </p:spTree>
    <p:extLst>
      <p:ext uri="{BB962C8B-B14F-4D97-AF65-F5344CB8AC3E}">
        <p14:creationId xmlns:p14="http://schemas.microsoft.com/office/powerpoint/2010/main" val="22651497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-27384"/>
            <a:ext cx="9180512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6147" name="Picture 5" descr="Герб Камчатского кра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8" y="215900"/>
            <a:ext cx="72072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07BEFF4C-0774-4397-A257-1E3A9EE42A58}" type="slidenum">
              <a:rPr lang="ru-RU">
                <a:solidFill>
                  <a:srgbClr val="898989"/>
                </a:solidFill>
              </a:rPr>
              <a:pPr/>
              <a:t>17</a:t>
            </a:fld>
            <a:endParaRPr lang="ru-RU">
              <a:solidFill>
                <a:srgbClr val="898989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576388" y="28575"/>
            <a:ext cx="6840537" cy="1096963"/>
          </a:xfrm>
          <a:prstGeom prst="round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4F81BD">
                    <a:lumMod val="50000"/>
                  </a:srgbClr>
                </a:solidFill>
              </a:rPr>
              <a:t>Итоги программы капитального ремонта</a:t>
            </a:r>
          </a:p>
        </p:txBody>
      </p:sp>
      <p:sp>
        <p:nvSpPr>
          <p:cNvPr id="7" name="Заголовок 4"/>
          <p:cNvSpPr txBox="1">
            <a:spLocks/>
          </p:cNvSpPr>
          <p:nvPr/>
        </p:nvSpPr>
        <p:spPr bwMode="auto">
          <a:xfrm>
            <a:off x="2124075" y="947738"/>
            <a:ext cx="59372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normAutofit fontScale="92500" lnSpcReduction="20000"/>
          </a:bodyPr>
          <a:lstStyle/>
          <a:p>
            <a:pPr algn="ctr">
              <a:lnSpc>
                <a:spcPct val="110000"/>
              </a:lnSpc>
              <a:defRPr/>
            </a:pPr>
            <a:r>
              <a:rPr lang="ru-RU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charset="0"/>
              </a:rPr>
              <a:t>Формирование фондов капитального ремонта</a:t>
            </a:r>
          </a:p>
          <a:p>
            <a:pPr algn="ctr">
              <a:lnSpc>
                <a:spcPct val="110000"/>
              </a:lnSpc>
              <a:defRPr/>
            </a:pPr>
            <a:r>
              <a:rPr lang="ru-RU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charset="0"/>
              </a:rPr>
              <a:t> Начисление – Оплата </a:t>
            </a:r>
            <a:r>
              <a:rPr lang="ru-RU" sz="20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charset="0"/>
              </a:rPr>
              <a:t>– Собираемость</a:t>
            </a:r>
            <a:endParaRPr lang="ru-RU" sz="2000" b="1" dirty="0">
              <a:solidFill>
                <a:prstClr val="black">
                  <a:lumMod val="65000"/>
                  <a:lumOff val="35000"/>
                </a:prstClr>
              </a:solidFill>
              <a:latin typeface="Arial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449813677"/>
              </p:ext>
            </p:extLst>
          </p:nvPr>
        </p:nvGraphicFramePr>
        <p:xfrm>
          <a:off x="173038" y="1340768"/>
          <a:ext cx="8863458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2211925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068"/>
            <a:ext cx="9144000" cy="159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19" name="Picture 5" descr="Герб Камчатского кра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91" y="216123"/>
            <a:ext cx="72072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Заголовок 1"/>
          <p:cNvSpPr txBox="1">
            <a:spLocks/>
          </p:cNvSpPr>
          <p:nvPr/>
        </p:nvSpPr>
        <p:spPr>
          <a:xfrm>
            <a:off x="4553744" y="1471817"/>
            <a:ext cx="4482752" cy="579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600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660232" y="6381328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18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62577" y="359636"/>
            <a:ext cx="75662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defRPr/>
            </a:pPr>
            <a:r>
              <a:rPr lang="ru-RU" sz="2000" b="1" dirty="0"/>
              <a:t>Реализация </a:t>
            </a:r>
            <a:r>
              <a:rPr lang="ru-RU" sz="2000" b="1" dirty="0" smtClean="0"/>
              <a:t>Программы  </a:t>
            </a:r>
            <a:endParaRPr lang="ru-RU" sz="2000" b="1" dirty="0"/>
          </a:p>
          <a:p>
            <a:pPr lvl="0" algn="ctr" eaLnBrk="0" hangingPunct="0">
              <a:defRPr/>
            </a:pPr>
            <a:r>
              <a:rPr lang="ru-RU" sz="2000" b="1" dirty="0" smtClean="0"/>
              <a:t>«Формирование современной городской среды </a:t>
            </a:r>
          </a:p>
          <a:p>
            <a:pPr lvl="0" algn="ctr" eaLnBrk="0" hangingPunct="0">
              <a:defRPr/>
            </a:pPr>
            <a:r>
              <a:rPr lang="ru-RU" sz="2000" b="1" dirty="0" smtClean="0"/>
              <a:t>в Камчатском </a:t>
            </a:r>
            <a:r>
              <a:rPr lang="ru-RU" sz="2000" b="1" dirty="0"/>
              <a:t>крае»</a:t>
            </a:r>
          </a:p>
        </p:txBody>
      </p:sp>
      <p:sp>
        <p:nvSpPr>
          <p:cNvPr id="17" name="Овал 16"/>
          <p:cNvSpPr/>
          <p:nvPr/>
        </p:nvSpPr>
        <p:spPr>
          <a:xfrm>
            <a:off x="2699792" y="2996952"/>
            <a:ext cx="1212432" cy="586956"/>
          </a:xfrm>
          <a:prstGeom prst="ellipse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99,5%</a:t>
            </a:r>
            <a:endParaRPr lang="ru-RU" sz="1600" b="1" dirty="0"/>
          </a:p>
        </p:txBody>
      </p:sp>
      <p:graphicFrame>
        <p:nvGraphicFramePr>
          <p:cNvPr id="18" name="Диаграмма 17"/>
          <p:cNvGraphicFramePr/>
          <p:nvPr>
            <p:extLst/>
          </p:nvPr>
        </p:nvGraphicFramePr>
        <p:xfrm>
          <a:off x="534053" y="1813432"/>
          <a:ext cx="4176464" cy="49330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Диаграмма 11"/>
          <p:cNvGraphicFramePr/>
          <p:nvPr>
            <p:extLst/>
          </p:nvPr>
        </p:nvGraphicFramePr>
        <p:xfrm>
          <a:off x="4964887" y="2039300"/>
          <a:ext cx="3840088" cy="420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7487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855" y="2425937"/>
            <a:ext cx="3040347" cy="40537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068"/>
            <a:ext cx="9144000" cy="159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19" name="Picture 5" descr="Герб Камчатского кра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91" y="216123"/>
            <a:ext cx="72072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Заголовок 1"/>
          <p:cNvSpPr txBox="1">
            <a:spLocks/>
          </p:cNvSpPr>
          <p:nvPr/>
        </p:nvSpPr>
        <p:spPr>
          <a:xfrm>
            <a:off x="4553744" y="1471817"/>
            <a:ext cx="4482752" cy="579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600" dirty="0" smtClean="0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660232" y="6381328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2577" y="359636"/>
            <a:ext cx="75662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2000" b="1" dirty="0">
                <a:solidFill>
                  <a:prstClr val="black"/>
                </a:solidFill>
              </a:rPr>
              <a:t>Реализация Подпрограммы </a:t>
            </a:r>
            <a:r>
              <a:rPr lang="ru-RU" sz="2000" b="1" dirty="0" smtClean="0">
                <a:solidFill>
                  <a:prstClr val="black"/>
                </a:solidFill>
              </a:rPr>
              <a:t> </a:t>
            </a:r>
            <a:endParaRPr lang="ru-RU" sz="2000" b="1" dirty="0">
              <a:solidFill>
                <a:prstClr val="black"/>
              </a:solidFill>
            </a:endParaRPr>
          </a:p>
          <a:p>
            <a:pPr algn="ctr" eaLnBrk="0" hangingPunct="0">
              <a:defRPr/>
            </a:pPr>
            <a:r>
              <a:rPr lang="ru-RU" sz="2000" b="1" dirty="0">
                <a:solidFill>
                  <a:prstClr val="black"/>
                </a:solidFill>
              </a:rPr>
              <a:t>«Благоустройство территорий муниципальных образований в Камчатском крае»</a:t>
            </a:r>
          </a:p>
        </p:txBody>
      </p:sp>
      <p:sp>
        <p:nvSpPr>
          <p:cNvPr id="21" name="Пятиугольник 20"/>
          <p:cNvSpPr/>
          <p:nvPr/>
        </p:nvSpPr>
        <p:spPr>
          <a:xfrm>
            <a:off x="539552" y="1368275"/>
            <a:ext cx="4341897" cy="532775"/>
          </a:xfrm>
          <a:prstGeom prst="homePlate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700" b="1" dirty="0" smtClean="0">
                <a:solidFill>
                  <a:prstClr val="white"/>
                </a:solidFill>
              </a:rPr>
              <a:t>Петропавловск-Камчатский городской округ</a:t>
            </a:r>
            <a:endParaRPr lang="ru-RU" sz="1700" b="1" dirty="0">
              <a:solidFill>
                <a:prstClr val="white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579027" y="1427630"/>
            <a:ext cx="2520280" cy="7358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 дворовых территорий</a:t>
            </a:r>
            <a:endParaRPr lang="ru-RU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305726" y="2275948"/>
            <a:ext cx="2520280" cy="7358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Озеро «Медвежье»</a:t>
            </a:r>
            <a:endParaRPr lang="ru-RU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596717" y="3154189"/>
            <a:ext cx="2520280" cy="7358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парк на ул. Индустриальной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303"/>
          <a:stretch/>
        </p:blipFill>
        <p:spPr>
          <a:xfrm>
            <a:off x="108480" y="2110398"/>
            <a:ext cx="3384375" cy="21863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810" y="4296788"/>
            <a:ext cx="2478009" cy="24717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0" y="4333997"/>
            <a:ext cx="3320860" cy="2397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0554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0" y="21361"/>
            <a:ext cx="914400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5477482" y="1067524"/>
            <a:ext cx="3350473" cy="44901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в сфере водоснабжения/водоотведения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Рисунок 6" descr="герб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755576" y="310683"/>
            <a:ext cx="8388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</a:t>
            </a:fld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234963" y="236412"/>
            <a:ext cx="72007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На территории Камчатского края в сфере жилищно-коммунального хозяйства осуществляют свою деятельность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632291" y="4749118"/>
            <a:ext cx="2602929" cy="37725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3 500,00 тыс. Гкал</a:t>
            </a:r>
            <a:endParaRPr lang="ru-RU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4" name="Стрелка вправо 33"/>
          <p:cNvSpPr/>
          <p:nvPr/>
        </p:nvSpPr>
        <p:spPr>
          <a:xfrm rot="5400000">
            <a:off x="1782780" y="5617240"/>
            <a:ext cx="354200" cy="2268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845186" y="1914475"/>
            <a:ext cx="1477367" cy="44901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обслуживают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801275" y="6327176"/>
            <a:ext cx="1719629" cy="35571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800 тыс. тут</a:t>
            </a:r>
            <a:endParaRPr lang="ru-RU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33320" y="1067523"/>
            <a:ext cx="3057299" cy="44901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в сфере </a:t>
            </a:r>
            <a:endParaRPr lang="ru-RU" sz="1600" dirty="0" smtClean="0">
              <a:solidFill>
                <a:schemeClr val="tx1"/>
              </a:solidFill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электро-, теплоснабжения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78129" y="4311591"/>
            <a:ext cx="3744417" cy="338554"/>
          </a:xfrm>
          <a:prstGeom prst="rect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выработано тепловой и эл. энергии:</a:t>
            </a:r>
            <a:endParaRPr lang="ru-RU" sz="1200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42" name="Прямоугольник 1"/>
          <p:cNvSpPr>
            <a:spLocks noChangeArrowheads="1"/>
          </p:cNvSpPr>
          <p:nvPr/>
        </p:nvSpPr>
        <p:spPr bwMode="auto">
          <a:xfrm>
            <a:off x="755576" y="2430970"/>
            <a:ext cx="3960439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250 источников теплоснабжения суммарной мощностью </a:t>
            </a:r>
          </a:p>
          <a:p>
            <a:pPr algn="ctr"/>
            <a:r>
              <a:rPr lang="ru-RU" sz="15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1 700 Гкал/час;</a:t>
            </a:r>
          </a:p>
          <a:p>
            <a:pPr algn="ctr"/>
            <a:r>
              <a:rPr lang="ru-RU" sz="1500" b="1" dirty="0" smtClean="0">
                <a:latin typeface="+mj-lt"/>
                <a:cs typeface="Times New Roman" pitchFamily="18" charset="0"/>
              </a:rPr>
              <a:t>360 электростанций общей </a:t>
            </a:r>
            <a:r>
              <a:rPr lang="ru-RU" sz="1500" b="1" dirty="0">
                <a:latin typeface="+mj-lt"/>
                <a:cs typeface="Times New Roman" pitchFamily="18" charset="0"/>
              </a:rPr>
              <a:t>мощностью </a:t>
            </a:r>
            <a:r>
              <a:rPr lang="ru-RU" sz="1500" b="1" dirty="0" smtClean="0">
                <a:latin typeface="+mj-lt"/>
                <a:cs typeface="Times New Roman" pitchFamily="18" charset="0"/>
              </a:rPr>
              <a:t>    600  МВт;</a:t>
            </a:r>
          </a:p>
          <a:p>
            <a:pPr algn="ctr"/>
            <a:r>
              <a:rPr lang="ru-RU" sz="15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4 790,54 км воздушных и кабельных линий</a:t>
            </a:r>
          </a:p>
          <a:p>
            <a:pPr algn="ctr"/>
            <a:r>
              <a:rPr lang="ru-RU" sz="15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760 км тепловых и паровых сетей в двухтрубном исполнении</a:t>
            </a:r>
          </a:p>
        </p:txBody>
      </p:sp>
      <p:sp>
        <p:nvSpPr>
          <p:cNvPr id="43" name="Прямоугольник 1"/>
          <p:cNvSpPr>
            <a:spLocks noChangeArrowheads="1"/>
          </p:cNvSpPr>
          <p:nvPr/>
        </p:nvSpPr>
        <p:spPr bwMode="auto">
          <a:xfrm>
            <a:off x="5322554" y="2400880"/>
            <a:ext cx="3209886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15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5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99 водопроводов, </a:t>
            </a:r>
          </a:p>
          <a:p>
            <a:pPr algn="ctr"/>
            <a:r>
              <a:rPr lang="ru-RU" sz="15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68 канализационны</a:t>
            </a:r>
            <a:r>
              <a:rPr lang="ru-RU" sz="1500" b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х</a:t>
            </a:r>
            <a:r>
              <a:rPr lang="ru-RU" sz="15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сетей, </a:t>
            </a:r>
          </a:p>
          <a:p>
            <a:pPr algn="ctr"/>
            <a:r>
              <a:rPr lang="ru-RU" sz="15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280 насосные станции</a:t>
            </a:r>
          </a:p>
          <a:p>
            <a:pPr algn="ctr"/>
            <a:r>
              <a:rPr lang="ru-RU" sz="15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72 КНС</a:t>
            </a:r>
          </a:p>
          <a:p>
            <a:pPr algn="ctr"/>
            <a:r>
              <a:rPr lang="ru-RU" sz="15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1 263 км водопроводных</a:t>
            </a:r>
          </a:p>
          <a:p>
            <a:pPr algn="ctr"/>
            <a:r>
              <a:rPr lang="ru-RU" sz="15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660 км канализационных сетей</a:t>
            </a:r>
          </a:p>
        </p:txBody>
      </p:sp>
      <p:sp>
        <p:nvSpPr>
          <p:cNvPr id="53" name="Овал 52"/>
          <p:cNvSpPr/>
          <p:nvPr/>
        </p:nvSpPr>
        <p:spPr>
          <a:xfrm>
            <a:off x="1268462" y="1700857"/>
            <a:ext cx="2185813" cy="662689"/>
          </a:xfrm>
          <a:prstGeom prst="ellipse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45 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предприятий</a:t>
            </a:r>
          </a:p>
        </p:txBody>
      </p:sp>
      <p:sp>
        <p:nvSpPr>
          <p:cNvPr id="54" name="Овал 53"/>
          <p:cNvSpPr/>
          <p:nvPr/>
        </p:nvSpPr>
        <p:spPr>
          <a:xfrm>
            <a:off x="5602595" y="1700801"/>
            <a:ext cx="2077165" cy="662745"/>
          </a:xfrm>
          <a:prstGeom prst="ellipse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37 предприятий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74574" y="5930821"/>
            <a:ext cx="3770612" cy="307777"/>
          </a:xfrm>
          <a:prstGeom prst="rect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Израсходовано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тонн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условного топлива: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5098528" y="4366956"/>
            <a:ext cx="3608312" cy="338554"/>
          </a:xfrm>
          <a:prstGeom prst="rect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подано в сеть воды:</a:t>
            </a:r>
            <a:endParaRPr lang="ru-RU" sz="1200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5679990" y="4874433"/>
            <a:ext cx="2602929" cy="4680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80 000 тыс. м3</a:t>
            </a:r>
            <a:endParaRPr lang="ru-RU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62" name="Стрелка вправо 61"/>
          <p:cNvSpPr/>
          <p:nvPr/>
        </p:nvSpPr>
        <p:spPr>
          <a:xfrm rot="5400000">
            <a:off x="6690929" y="5550775"/>
            <a:ext cx="354200" cy="2268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5123341" y="5908389"/>
            <a:ext cx="3608312" cy="307777"/>
          </a:xfrm>
          <a:prstGeom prst="rect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Пропущено через очистные сооружения: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5908352" y="6283254"/>
            <a:ext cx="1919354" cy="3114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1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6 </a:t>
            </a:r>
            <a:r>
              <a:rPr lang="en-US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0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00 тыс. м3</a:t>
            </a:r>
            <a:endParaRPr lang="ru-RU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5" name="Овал 74"/>
          <p:cNvSpPr/>
          <p:nvPr/>
        </p:nvSpPr>
        <p:spPr>
          <a:xfrm>
            <a:off x="3690255" y="971524"/>
            <a:ext cx="1787227" cy="662745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8 700 человек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637594" y="5202590"/>
            <a:ext cx="2602929" cy="37725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1 700,00 млн. кВт/ч</a:t>
            </a:r>
            <a:endParaRPr lang="ru-RU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3334424" y="5011579"/>
            <a:ext cx="1764104" cy="919241"/>
          </a:xfrm>
          <a:prstGeom prst="ellipse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/>
              <a:t>Рост производства по отношению к 2017 г. составил </a:t>
            </a:r>
            <a:r>
              <a:rPr lang="ru-RU" sz="1600" b="1" dirty="0" smtClean="0"/>
              <a:t>8 </a:t>
            </a:r>
            <a:r>
              <a:rPr lang="ru-RU" sz="1600" b="1" dirty="0" smtClean="0"/>
              <a:t>%</a:t>
            </a:r>
            <a:endParaRPr lang="ru-RU" sz="1600" b="1" dirty="0"/>
          </a:p>
        </p:txBody>
      </p:sp>
      <p:sp>
        <p:nvSpPr>
          <p:cNvPr id="28" name="Стрелка вправо 27"/>
          <p:cNvSpPr/>
          <p:nvPr/>
        </p:nvSpPr>
        <p:spPr>
          <a:xfrm rot="5400000">
            <a:off x="3626581" y="4732309"/>
            <a:ext cx="354200" cy="2268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37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500" y="2474137"/>
            <a:ext cx="3657600" cy="2441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068"/>
            <a:ext cx="9144000" cy="159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19" name="Picture 5" descr="Герб Камчатского кра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91" y="216123"/>
            <a:ext cx="72072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Заголовок 1"/>
          <p:cNvSpPr txBox="1">
            <a:spLocks/>
          </p:cNvSpPr>
          <p:nvPr/>
        </p:nvSpPr>
        <p:spPr>
          <a:xfrm>
            <a:off x="4553744" y="1471817"/>
            <a:ext cx="4482752" cy="579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600" dirty="0" smtClean="0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660232" y="6381328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2577" y="359636"/>
            <a:ext cx="75662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2000" b="1" dirty="0">
                <a:solidFill>
                  <a:prstClr val="black"/>
                </a:solidFill>
              </a:rPr>
              <a:t>Реализация Подпрограммы </a:t>
            </a:r>
            <a:r>
              <a:rPr lang="ru-RU" sz="2000" b="1" dirty="0" smtClean="0">
                <a:solidFill>
                  <a:prstClr val="black"/>
                </a:solidFill>
              </a:rPr>
              <a:t> </a:t>
            </a:r>
            <a:endParaRPr lang="ru-RU" sz="2000" b="1" dirty="0">
              <a:solidFill>
                <a:prstClr val="black"/>
              </a:solidFill>
            </a:endParaRPr>
          </a:p>
          <a:p>
            <a:pPr algn="ctr" eaLnBrk="0" hangingPunct="0">
              <a:defRPr/>
            </a:pPr>
            <a:r>
              <a:rPr lang="ru-RU" sz="2000" b="1" dirty="0">
                <a:solidFill>
                  <a:prstClr val="black"/>
                </a:solidFill>
              </a:rPr>
              <a:t>«Благоустройство территорий муниципальных образований в Камчатском крае»</a:t>
            </a:r>
          </a:p>
        </p:txBody>
      </p:sp>
      <p:sp>
        <p:nvSpPr>
          <p:cNvPr id="16" name="Пятиугольник 15"/>
          <p:cNvSpPr/>
          <p:nvPr/>
        </p:nvSpPr>
        <p:spPr>
          <a:xfrm>
            <a:off x="539552" y="1475125"/>
            <a:ext cx="4341897" cy="425925"/>
          </a:xfrm>
          <a:prstGeom prst="homePlate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 err="1" smtClean="0">
                <a:solidFill>
                  <a:prstClr val="white"/>
                </a:solidFill>
              </a:rPr>
              <a:t>Елизовское</a:t>
            </a:r>
            <a:r>
              <a:rPr lang="ru-RU" sz="1600" b="1" dirty="0" smtClean="0">
                <a:solidFill>
                  <a:prstClr val="white"/>
                </a:solidFill>
              </a:rPr>
              <a:t> городское поселение</a:t>
            </a:r>
            <a:endParaRPr lang="ru-RU" sz="1600" b="1" dirty="0">
              <a:solidFill>
                <a:prstClr val="white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240323" y="1475973"/>
            <a:ext cx="2520280" cy="7358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 дворовых территорий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228184" y="2369524"/>
            <a:ext cx="2520280" cy="7358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Архитектурная форма «Медведи»</a:t>
            </a:r>
            <a:endParaRPr lang="ru-RU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521648" y="3321293"/>
            <a:ext cx="2520280" cy="7358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парк Сказка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61" y="2033423"/>
            <a:ext cx="3657600" cy="2441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31" y="4057156"/>
            <a:ext cx="4424843" cy="2689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6299" y="4152649"/>
            <a:ext cx="3197642" cy="2050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6554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068"/>
            <a:ext cx="9144000" cy="159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19" name="Picture 5" descr="Герб Камчатского кра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91" y="216123"/>
            <a:ext cx="72072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Заголовок 1"/>
          <p:cNvSpPr txBox="1">
            <a:spLocks/>
          </p:cNvSpPr>
          <p:nvPr/>
        </p:nvSpPr>
        <p:spPr>
          <a:xfrm>
            <a:off x="4553744" y="1471817"/>
            <a:ext cx="4482752" cy="579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600" dirty="0" smtClean="0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660232" y="6381328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2577" y="359636"/>
            <a:ext cx="75662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2000" b="1" dirty="0">
                <a:solidFill>
                  <a:prstClr val="black"/>
                </a:solidFill>
              </a:rPr>
              <a:t>Реализация Подпрограммы </a:t>
            </a:r>
            <a:r>
              <a:rPr lang="ru-RU" sz="2000" b="1" dirty="0" smtClean="0">
                <a:solidFill>
                  <a:prstClr val="black"/>
                </a:solidFill>
              </a:rPr>
              <a:t> </a:t>
            </a:r>
            <a:endParaRPr lang="ru-RU" sz="2000" b="1" dirty="0">
              <a:solidFill>
                <a:prstClr val="black"/>
              </a:solidFill>
            </a:endParaRPr>
          </a:p>
          <a:p>
            <a:pPr algn="ctr" eaLnBrk="0" hangingPunct="0">
              <a:defRPr/>
            </a:pPr>
            <a:r>
              <a:rPr lang="ru-RU" sz="2000" b="1" dirty="0">
                <a:solidFill>
                  <a:prstClr val="black"/>
                </a:solidFill>
              </a:rPr>
              <a:t>«Благоустройство территорий муниципальных образований в Камчатском крае»</a:t>
            </a:r>
          </a:p>
        </p:txBody>
      </p:sp>
      <p:sp>
        <p:nvSpPr>
          <p:cNvPr id="16" name="Пятиугольник 15"/>
          <p:cNvSpPr/>
          <p:nvPr/>
        </p:nvSpPr>
        <p:spPr>
          <a:xfrm>
            <a:off x="539552" y="1471817"/>
            <a:ext cx="4376158" cy="391259"/>
          </a:xfrm>
          <a:prstGeom prst="homePlate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 err="1" smtClean="0">
                <a:solidFill>
                  <a:prstClr val="white"/>
                </a:solidFill>
              </a:rPr>
              <a:t>Вилючинский</a:t>
            </a:r>
            <a:r>
              <a:rPr lang="ru-RU" sz="1600" b="1" dirty="0" smtClean="0">
                <a:solidFill>
                  <a:prstClr val="white"/>
                </a:solidFill>
              </a:rPr>
              <a:t> городской округ</a:t>
            </a:r>
            <a:endParaRPr lang="ru-RU" sz="1600" b="1" dirty="0">
              <a:solidFill>
                <a:prstClr val="white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715963" y="1393603"/>
            <a:ext cx="2520280" cy="7358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 дворовая территории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588224" y="2492896"/>
            <a:ext cx="2520280" cy="7358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 общественные территории 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80" y="1863076"/>
            <a:ext cx="2702086" cy="4803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53" y="2186115"/>
            <a:ext cx="2742683" cy="44116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3284790"/>
            <a:ext cx="2848651" cy="32368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0513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3" descr="photos_head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3076" name="Рисунок 6" descr="герб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0" y="24572"/>
            <a:ext cx="914400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defRPr/>
            </a:pPr>
            <a:r>
              <a:rPr lang="ru-RU" sz="2000" b="1" dirty="0" smtClean="0">
                <a:solidFill>
                  <a:prstClr val="black"/>
                </a:solidFill>
              </a:rPr>
              <a:t>                    </a:t>
            </a:r>
            <a:r>
              <a:rPr lang="ru-RU" sz="2000" b="1" smtClean="0">
                <a:solidFill>
                  <a:prstClr val="black"/>
                </a:solidFill>
              </a:rPr>
              <a:t>Приоритетн</a:t>
            </a:r>
            <a:r>
              <a:rPr lang="ru-RU" sz="2000" b="1">
                <a:solidFill>
                  <a:prstClr val="black"/>
                </a:solidFill>
              </a:rPr>
              <a:t>ы</a:t>
            </a:r>
            <a:r>
              <a:rPr lang="ru-RU" sz="2000" b="1" smtClean="0">
                <a:solidFill>
                  <a:prstClr val="black"/>
                </a:solidFill>
              </a:rPr>
              <a:t>е направления </a:t>
            </a:r>
            <a:r>
              <a:rPr lang="ru-RU" sz="2000" b="1" dirty="0" smtClean="0">
                <a:solidFill>
                  <a:prstClr val="black"/>
                </a:solidFill>
              </a:rPr>
              <a:t>деятельности Министерства ЖКХ и энергетики Камчатского края</a:t>
            </a:r>
            <a:r>
              <a:rPr lang="en-US" sz="2000" b="1" dirty="0" smtClean="0">
                <a:solidFill>
                  <a:prstClr val="black"/>
                </a:solidFill>
              </a:rPr>
              <a:t> </a:t>
            </a:r>
            <a:r>
              <a:rPr lang="ru-RU" sz="2000" b="1" dirty="0" smtClean="0">
                <a:solidFill>
                  <a:prstClr val="black"/>
                </a:solidFill>
              </a:rPr>
              <a:t>в 2019 году</a:t>
            </a:r>
            <a:endParaRPr lang="en-US" sz="2000" b="1" dirty="0" smtClean="0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402007802"/>
              </p:ext>
            </p:extLst>
          </p:nvPr>
        </p:nvGraphicFramePr>
        <p:xfrm>
          <a:off x="1397509" y="1484784"/>
          <a:ext cx="6348983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91696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-27384"/>
            <a:ext cx="9180512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19" name="Picture 5" descr="Герб Камчатского кра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91" y="216123"/>
            <a:ext cx="72072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23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187624" y="2996952"/>
            <a:ext cx="692048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latin typeface="Impact" pitchFamily="34" charset="0"/>
                <a:ea typeface="Times New Roman"/>
                <a:cs typeface="Times New Roman"/>
              </a:rPr>
              <a:t>Благодарю за внимание!</a:t>
            </a:r>
            <a:r>
              <a:rPr lang="ru-RU" sz="4800" dirty="0">
                <a:latin typeface="Impact" pitchFamily="34" charset="0"/>
                <a:ea typeface="Calibri"/>
                <a:cs typeface="Times New Roman"/>
              </a:rPr>
              <a:t/>
            </a:r>
            <a:br>
              <a:rPr lang="ru-RU" sz="4800" dirty="0">
                <a:latin typeface="Impact" pitchFamily="34" charset="0"/>
                <a:ea typeface="Calibri"/>
                <a:cs typeface="Times New Roman"/>
              </a:rPr>
            </a:br>
            <a:endParaRPr lang="ru-RU" sz="4800" dirty="0"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4808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06" y="198086"/>
            <a:ext cx="914400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5" name="Рисунок 6" descr="герб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755576" y="310683"/>
            <a:ext cx="8388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</a:t>
            </a:fld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234963" y="236412"/>
            <a:ext cx="720079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+mj-lt"/>
              </a:rPr>
              <a:t>С целью повышение качества и надежности предоставления жилищно-коммунальных услуг, </a:t>
            </a:r>
            <a:r>
              <a:rPr lang="ru-RU" sz="1600" b="1" dirty="0" smtClean="0">
                <a:latin typeface="+mj-lt"/>
              </a:rPr>
              <a:t>развитие энергетики края, создание </a:t>
            </a:r>
            <a:r>
              <a:rPr lang="ru-RU" sz="1600" b="1" dirty="0">
                <a:latin typeface="+mj-lt"/>
              </a:rPr>
              <a:t>условий для жизнедеятельности и улучшение внешнего облика муниципальных образований в Камчатском крае реализуется государственная </a:t>
            </a:r>
            <a:r>
              <a:rPr lang="ru-RU" sz="1600" b="1" dirty="0" smtClean="0">
                <a:latin typeface="+mj-lt"/>
              </a:rPr>
              <a:t>программа</a:t>
            </a:r>
            <a:endParaRPr lang="ru-RU" sz="1600" b="1" dirty="0">
              <a:latin typeface="+mj-lt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59515" y="4042846"/>
            <a:ext cx="2238330" cy="468052"/>
          </a:xfrm>
          <a:prstGeom prst="rect">
            <a:avLst/>
          </a:prstGeom>
          <a:solidFill>
            <a:srgbClr val="FF3F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Подпрограмма 2 "Чистая вода в Камчатском крае"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359515" y="4669986"/>
            <a:ext cx="2238330" cy="686700"/>
          </a:xfrm>
          <a:prstGeom prst="rect">
            <a:avLst/>
          </a:prstGeom>
          <a:solidFill>
            <a:srgbClr val="FF3F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Подпрограмма </a:t>
            </a:r>
            <a:r>
              <a:rPr lang="ru-RU" sz="1100" dirty="0" smtClean="0"/>
              <a:t>3 </a:t>
            </a:r>
            <a:r>
              <a:rPr lang="ru-RU" sz="1100" dirty="0"/>
              <a:t>"Капитальный ремонт многоквартирных домов в Камчатском крае"</a:t>
            </a:r>
          </a:p>
        </p:txBody>
      </p:sp>
      <p:sp>
        <p:nvSpPr>
          <p:cNvPr id="30" name="Стрелка вправо 29"/>
          <p:cNvSpPr/>
          <p:nvPr/>
        </p:nvSpPr>
        <p:spPr>
          <a:xfrm>
            <a:off x="2871440" y="3543224"/>
            <a:ext cx="1268535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право 30"/>
          <p:cNvSpPr/>
          <p:nvPr/>
        </p:nvSpPr>
        <p:spPr>
          <a:xfrm>
            <a:off x="2871441" y="4200672"/>
            <a:ext cx="1268535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право 32"/>
          <p:cNvSpPr/>
          <p:nvPr/>
        </p:nvSpPr>
        <p:spPr>
          <a:xfrm>
            <a:off x="2871442" y="4966122"/>
            <a:ext cx="1268535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право 33"/>
          <p:cNvSpPr/>
          <p:nvPr/>
        </p:nvSpPr>
        <p:spPr>
          <a:xfrm>
            <a:off x="2871442" y="5794868"/>
            <a:ext cx="1268535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971600" y="1400399"/>
            <a:ext cx="6755610" cy="738664"/>
          </a:xfrm>
          <a:prstGeom prst="rect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ru-RU" sz="1400" dirty="0"/>
              <a:t>«Энергоэффективность,  развитие энергетики и коммунального хозяйства, обеспечение жителей населенных пунктов  Камчатского края коммунальными </a:t>
            </a:r>
            <a:r>
              <a:rPr lang="ru-RU" sz="1400" dirty="0" smtClean="0"/>
              <a:t>услугами»</a:t>
            </a:r>
            <a:endParaRPr lang="ru-RU" sz="16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359515" y="5537026"/>
            <a:ext cx="2238330" cy="693588"/>
          </a:xfrm>
          <a:prstGeom prst="rect">
            <a:avLst/>
          </a:prstGeom>
          <a:solidFill>
            <a:srgbClr val="FF3F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Подпрограмма </a:t>
            </a:r>
            <a:r>
              <a:rPr lang="ru-RU" sz="1100" dirty="0" smtClean="0"/>
              <a:t>4 </a:t>
            </a:r>
            <a:r>
              <a:rPr lang="ru-RU" sz="1100" dirty="0"/>
              <a:t>"Обеспечение реализации государственной программы"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359515" y="3219277"/>
            <a:ext cx="2238330" cy="692559"/>
          </a:xfrm>
          <a:prstGeom prst="rect">
            <a:avLst/>
          </a:prstGeom>
          <a:solidFill>
            <a:srgbClr val="FF3F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Подпрограмма 1 "Энергосбережение и повышение энергетической эффективности в Камчатском крае"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68806" y="2433347"/>
            <a:ext cx="4129937" cy="646331"/>
          </a:xfrm>
          <a:prstGeom prst="rect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200" dirty="0"/>
              <a:t>В </a:t>
            </a:r>
            <a:r>
              <a:rPr lang="ru-RU" sz="1200" dirty="0" smtClean="0"/>
              <a:t>2018 </a:t>
            </a:r>
            <a:r>
              <a:rPr lang="ru-RU" sz="1200" dirty="0"/>
              <a:t>году на реализацию государственной </a:t>
            </a:r>
            <a:r>
              <a:rPr lang="ru-RU" sz="1200" dirty="0" smtClean="0"/>
              <a:t>программы</a:t>
            </a:r>
          </a:p>
          <a:p>
            <a:pPr algn="ctr"/>
            <a:r>
              <a:rPr lang="ru-RU" sz="1200" dirty="0" smtClean="0"/>
              <a:t>из средств краевого и федерального бюджетов, а также Фонда капитального ремонта:</a:t>
            </a:r>
            <a:endParaRPr lang="ru-RU" sz="1200" dirty="0"/>
          </a:p>
        </p:txBody>
      </p:sp>
      <p:sp>
        <p:nvSpPr>
          <p:cNvPr id="42" name="Прямоугольник 1"/>
          <p:cNvSpPr>
            <a:spLocks noChangeArrowheads="1"/>
          </p:cNvSpPr>
          <p:nvPr/>
        </p:nvSpPr>
        <p:spPr bwMode="auto">
          <a:xfrm>
            <a:off x="4198743" y="2514747"/>
            <a:ext cx="2568456" cy="54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предусмотрено </a:t>
            </a:r>
          </a:p>
          <a:p>
            <a:pPr algn="ctr"/>
            <a:r>
              <a:rPr lang="ru-RU" sz="15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всего 9 381,89 млн. руб. </a:t>
            </a:r>
          </a:p>
        </p:txBody>
      </p:sp>
      <p:sp>
        <p:nvSpPr>
          <p:cNvPr id="43" name="Прямоугольник 1"/>
          <p:cNvSpPr>
            <a:spLocks noChangeArrowheads="1"/>
          </p:cNvSpPr>
          <p:nvPr/>
        </p:nvSpPr>
        <p:spPr bwMode="auto">
          <a:xfrm>
            <a:off x="6370727" y="2514747"/>
            <a:ext cx="251865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профинансировано </a:t>
            </a:r>
          </a:p>
          <a:p>
            <a:pPr algn="ctr"/>
            <a:r>
              <a:rPr lang="ru-RU" sz="15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всего 9 216,12 млн. руб.</a:t>
            </a:r>
          </a:p>
        </p:txBody>
      </p:sp>
      <p:sp>
        <p:nvSpPr>
          <p:cNvPr id="50" name="Овал 49"/>
          <p:cNvSpPr/>
          <p:nvPr/>
        </p:nvSpPr>
        <p:spPr>
          <a:xfrm>
            <a:off x="7829546" y="1897874"/>
            <a:ext cx="1212432" cy="586956"/>
          </a:xfrm>
          <a:prstGeom prst="ellipse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98,2 %</a:t>
            </a:r>
            <a:endParaRPr lang="ru-RU" sz="16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5040000" y="3450499"/>
            <a:ext cx="1440000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6 </a:t>
            </a:r>
            <a:r>
              <a:rPr lang="ru-RU" sz="1200" dirty="0" smtClean="0"/>
              <a:t>764,65 млн. руб.</a:t>
            </a:r>
            <a:endParaRPr lang="ru-RU" dirty="0"/>
          </a:p>
        </p:txBody>
      </p:sp>
      <p:sp>
        <p:nvSpPr>
          <p:cNvPr id="52" name="TextBox 51"/>
          <p:cNvSpPr txBox="1"/>
          <p:nvPr/>
        </p:nvSpPr>
        <p:spPr>
          <a:xfrm>
            <a:off x="6656348" y="3452651"/>
            <a:ext cx="1440000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6 </a:t>
            </a:r>
            <a:r>
              <a:rPr lang="ru-RU" sz="1200" dirty="0" smtClean="0"/>
              <a:t>613,04 млн. руб.</a:t>
            </a:r>
            <a:endParaRPr lang="ru-RU" dirty="0"/>
          </a:p>
        </p:txBody>
      </p:sp>
      <p:sp>
        <p:nvSpPr>
          <p:cNvPr id="64" name="TextBox 63"/>
          <p:cNvSpPr txBox="1"/>
          <p:nvPr/>
        </p:nvSpPr>
        <p:spPr>
          <a:xfrm>
            <a:off x="6656348" y="4116957"/>
            <a:ext cx="1440000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1 321,76 млн. руб.</a:t>
            </a:r>
            <a:endParaRPr lang="ru-RU" dirty="0"/>
          </a:p>
        </p:txBody>
      </p:sp>
      <p:sp>
        <p:nvSpPr>
          <p:cNvPr id="65" name="TextBox 64"/>
          <p:cNvSpPr txBox="1"/>
          <p:nvPr/>
        </p:nvSpPr>
        <p:spPr>
          <a:xfrm>
            <a:off x="5040000" y="4123657"/>
            <a:ext cx="1440000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1 </a:t>
            </a:r>
            <a:r>
              <a:rPr lang="ru-RU" sz="1200" dirty="0" smtClean="0"/>
              <a:t>498,09 млн. руб.</a:t>
            </a:r>
            <a:endParaRPr lang="ru-RU" dirty="0"/>
          </a:p>
        </p:txBody>
      </p:sp>
      <p:sp>
        <p:nvSpPr>
          <p:cNvPr id="68" name="TextBox 67"/>
          <p:cNvSpPr txBox="1"/>
          <p:nvPr/>
        </p:nvSpPr>
        <p:spPr>
          <a:xfrm>
            <a:off x="6656348" y="4888615"/>
            <a:ext cx="1440000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1 </a:t>
            </a:r>
            <a:r>
              <a:rPr lang="ru-RU" sz="1200" dirty="0" smtClean="0"/>
              <a:t>165,22 млн. руб.</a:t>
            </a:r>
            <a:endParaRPr lang="ru-RU" dirty="0"/>
          </a:p>
        </p:txBody>
      </p:sp>
      <p:sp>
        <p:nvSpPr>
          <p:cNvPr id="69" name="TextBox 68"/>
          <p:cNvSpPr txBox="1"/>
          <p:nvPr/>
        </p:nvSpPr>
        <p:spPr>
          <a:xfrm>
            <a:off x="5040000" y="4898131"/>
            <a:ext cx="1440000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1 </a:t>
            </a:r>
            <a:r>
              <a:rPr lang="ru-RU" sz="1200" dirty="0" smtClean="0"/>
              <a:t>002,68 млн. руб.</a:t>
            </a:r>
            <a:endParaRPr lang="ru-RU" dirty="0"/>
          </a:p>
        </p:txBody>
      </p:sp>
      <p:sp>
        <p:nvSpPr>
          <p:cNvPr id="70" name="TextBox 69"/>
          <p:cNvSpPr txBox="1"/>
          <p:nvPr/>
        </p:nvSpPr>
        <p:spPr>
          <a:xfrm>
            <a:off x="6656348" y="5727636"/>
            <a:ext cx="1440000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116,1 млн. руб.</a:t>
            </a:r>
            <a:endParaRPr lang="ru-RU" dirty="0"/>
          </a:p>
        </p:txBody>
      </p:sp>
      <p:sp>
        <p:nvSpPr>
          <p:cNvPr id="71" name="TextBox 70"/>
          <p:cNvSpPr txBox="1"/>
          <p:nvPr/>
        </p:nvSpPr>
        <p:spPr>
          <a:xfrm>
            <a:off x="5040000" y="5732568"/>
            <a:ext cx="1440000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116,47 млн. руб.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7162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256" y="0"/>
            <a:ext cx="9144000" cy="159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19" name="Picture 5" descr="Герб Камчатского кра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91" y="216123"/>
            <a:ext cx="72072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1260827" y="486619"/>
            <a:ext cx="6840760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lvl="2" algn="ctr" defTabSz="622300">
              <a:lnSpc>
                <a:spcPct val="90000"/>
              </a:lnSpc>
              <a:spcAft>
                <a:spcPts val="600"/>
              </a:spcAft>
            </a:pPr>
            <a:r>
              <a:rPr lang="ru-RU" sz="2000" b="1" dirty="0" smtClean="0">
                <a:solidFill>
                  <a:prstClr val="black"/>
                </a:solidFill>
              </a:rPr>
              <a:t>Инвестиционные мероприятия, направленные на реконструкцию, модернизацию и строительство объектов жилищно-коммунального хозяйства Камчатского края </a:t>
            </a:r>
          </a:p>
          <a:p>
            <a:pPr marL="114300" lvl="2" algn="ctr" defTabSz="622300">
              <a:lnSpc>
                <a:spcPct val="90000"/>
              </a:lnSpc>
              <a:spcAft>
                <a:spcPts val="600"/>
              </a:spcAft>
            </a:pPr>
            <a:r>
              <a:rPr lang="ru-RU" sz="2000" b="1" dirty="0" smtClean="0">
                <a:solidFill>
                  <a:prstClr val="black"/>
                </a:solidFill>
              </a:rPr>
              <a:t>(млн. руб.)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36" name="Заголовок 1"/>
          <p:cNvSpPr txBox="1">
            <a:spLocks/>
          </p:cNvSpPr>
          <p:nvPr/>
        </p:nvSpPr>
        <p:spPr>
          <a:xfrm>
            <a:off x="4553744" y="1471817"/>
            <a:ext cx="4482752" cy="579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600" dirty="0" smtClean="0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660232" y="6381328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498504" y="1900529"/>
            <a:ext cx="1212419" cy="586973"/>
          </a:xfrm>
          <a:prstGeom prst="ellipse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solidFill>
                  <a:prstClr val="white"/>
                </a:solidFill>
              </a:rPr>
              <a:t>90,2 %</a:t>
            </a:r>
            <a:endParaRPr lang="ru-RU" sz="1600" b="1" dirty="0">
              <a:solidFill>
                <a:prstClr val="white"/>
              </a:solidFill>
            </a:endParaRPr>
          </a:p>
        </p:txBody>
      </p:sp>
      <p:sp>
        <p:nvSpPr>
          <p:cNvPr id="25" name="Пятиугольник 24"/>
          <p:cNvSpPr/>
          <p:nvPr/>
        </p:nvSpPr>
        <p:spPr>
          <a:xfrm>
            <a:off x="461230" y="3809707"/>
            <a:ext cx="4887763" cy="587345"/>
          </a:xfrm>
          <a:prstGeom prst="homePlate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prstClr val="white"/>
                </a:solidFill>
              </a:rPr>
              <a:t>Завершен очередной этап реконструкции сетей водопровода </a:t>
            </a:r>
            <a:r>
              <a:rPr lang="ru-RU" sz="1200">
                <a:solidFill>
                  <a:prstClr val="white"/>
                </a:solidFill>
              </a:rPr>
              <a:t>в  </a:t>
            </a:r>
            <a:endParaRPr lang="ru-RU" sz="1200" smtClean="0">
              <a:solidFill>
                <a:prstClr val="white"/>
              </a:solidFill>
            </a:endParaRPr>
          </a:p>
          <a:p>
            <a:pPr algn="ctr"/>
            <a:r>
              <a:rPr lang="ru-RU" sz="1200" smtClean="0">
                <a:solidFill>
                  <a:prstClr val="white"/>
                </a:solidFill>
              </a:rPr>
              <a:t>пгт</a:t>
            </a:r>
            <a:r>
              <a:rPr lang="ru-RU" sz="1200" dirty="0" smtClean="0">
                <a:solidFill>
                  <a:prstClr val="white"/>
                </a:solidFill>
              </a:rPr>
              <a:t> Палана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26" name="Пятиугольник 25"/>
          <p:cNvSpPr/>
          <p:nvPr/>
        </p:nvSpPr>
        <p:spPr>
          <a:xfrm>
            <a:off x="461230" y="4820340"/>
            <a:ext cx="5967884" cy="587345"/>
          </a:xfrm>
          <a:prstGeom prst="homePlate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prstClr val="white"/>
                </a:solidFill>
              </a:rPr>
              <a:t>Завершен очередной этап реконструкции сетей централизованного теплоснабжения и холодного водоснабжения в с. Эссо </a:t>
            </a:r>
            <a:r>
              <a:rPr lang="ru-RU" sz="1200" dirty="0" err="1">
                <a:solidFill>
                  <a:prstClr val="white"/>
                </a:solidFill>
              </a:rPr>
              <a:t>Быстринского</a:t>
            </a:r>
            <a:r>
              <a:rPr lang="ru-RU" sz="1200" dirty="0">
                <a:solidFill>
                  <a:prstClr val="white"/>
                </a:solidFill>
              </a:rPr>
              <a:t> района Камчатского края </a:t>
            </a:r>
          </a:p>
        </p:txBody>
      </p:sp>
      <p:sp>
        <p:nvSpPr>
          <p:cNvPr id="27" name="Пятиугольник 26"/>
          <p:cNvSpPr/>
          <p:nvPr/>
        </p:nvSpPr>
        <p:spPr>
          <a:xfrm>
            <a:off x="458998" y="5758853"/>
            <a:ext cx="8140378" cy="720080"/>
          </a:xfrm>
          <a:prstGeom prst="homePlate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white"/>
                </a:solidFill>
              </a:rPr>
              <a:t>Выполнены работы в полном объеме по прокладке сетей водопровода в п. Красный </a:t>
            </a:r>
            <a:r>
              <a:rPr lang="ru-RU" sz="1200" dirty="0" err="1" smtClean="0">
                <a:solidFill>
                  <a:prstClr val="white"/>
                </a:solidFill>
              </a:rPr>
              <a:t>Новоавачинского</a:t>
            </a:r>
            <a:r>
              <a:rPr lang="ru-RU" sz="1200" dirty="0" smtClean="0">
                <a:solidFill>
                  <a:prstClr val="white"/>
                </a:solidFill>
              </a:rPr>
              <a:t> сельского поселения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29" name="Пятиугольник 28"/>
          <p:cNvSpPr/>
          <p:nvPr/>
        </p:nvSpPr>
        <p:spPr>
          <a:xfrm>
            <a:off x="463508" y="2753901"/>
            <a:ext cx="4022179" cy="587345"/>
          </a:xfrm>
          <a:prstGeom prst="homePlate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prstClr val="white"/>
                </a:solidFill>
              </a:rPr>
              <a:t>Исполнены обязательства по концессионным </a:t>
            </a:r>
            <a:r>
              <a:rPr lang="ru-RU" sz="1200" dirty="0" smtClean="0">
                <a:solidFill>
                  <a:prstClr val="white"/>
                </a:solidFill>
              </a:rPr>
              <a:t>соглашениям</a:t>
            </a:r>
            <a:r>
              <a:rPr lang="en-US" sz="1200" dirty="0" smtClean="0">
                <a:solidFill>
                  <a:prstClr val="white"/>
                </a:solidFill>
              </a:rPr>
              <a:t> </a:t>
            </a:r>
            <a:r>
              <a:rPr lang="ru-RU" sz="1200" dirty="0" smtClean="0">
                <a:solidFill>
                  <a:prstClr val="white"/>
                </a:solidFill>
              </a:rPr>
              <a:t>в муниципальных образованиях Елизовского района</a:t>
            </a:r>
            <a:endParaRPr lang="ru-RU" sz="1200" dirty="0">
              <a:solidFill>
                <a:prstClr val="white"/>
              </a:solidFill>
            </a:endParaRPr>
          </a:p>
        </p:txBody>
      </p:sp>
      <p:graphicFrame>
        <p:nvGraphicFramePr>
          <p:cNvPr id="7" name="Диаграмма 6"/>
          <p:cNvGraphicFramePr/>
          <p:nvPr>
            <p:extLst/>
          </p:nvPr>
        </p:nvGraphicFramePr>
        <p:xfrm>
          <a:off x="5705435" y="1653092"/>
          <a:ext cx="3536801" cy="34173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58648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-27384"/>
            <a:ext cx="9180512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19" name="Picture 5" descr="Герб Камчатского кра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91" y="216123"/>
            <a:ext cx="72072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Прямоугольник 1"/>
          <p:cNvSpPr>
            <a:spLocks noChangeArrowheads="1"/>
          </p:cNvSpPr>
          <p:nvPr/>
        </p:nvSpPr>
        <p:spPr bwMode="auto">
          <a:xfrm>
            <a:off x="646112" y="-28310"/>
            <a:ext cx="8497888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 algn="ctr" defTabSz="755650">
              <a:lnSpc>
                <a:spcPct val="90000"/>
              </a:lnSpc>
              <a:spcAft>
                <a:spcPct val="35000"/>
              </a:spcAft>
            </a:pPr>
            <a:r>
              <a:rPr lang="ru-RU" sz="2400" b="1" dirty="0"/>
              <a:t>Гарантированное и качественное предоставление коммунальных </a:t>
            </a:r>
            <a:r>
              <a:rPr lang="ru-RU" sz="2400" b="1" dirty="0" smtClean="0"/>
              <a:t>услуг</a:t>
            </a:r>
            <a:endParaRPr lang="ru-RU" sz="2400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1043608" y="740065"/>
            <a:ext cx="7560840" cy="1429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lvl="2" defTabSz="622300">
              <a:lnSpc>
                <a:spcPct val="90000"/>
              </a:lnSpc>
              <a:spcAft>
                <a:spcPts val="600"/>
              </a:spcAft>
            </a:pPr>
            <a:r>
              <a:rPr lang="ru-RU" sz="1300" b="1" dirty="0" smtClean="0"/>
              <a:t>Гарантированное и </a:t>
            </a:r>
            <a:r>
              <a:rPr lang="ru-RU" sz="1300" b="1" dirty="0"/>
              <a:t>качественное предоставление коммунальных услуг на территории Камчатского края </a:t>
            </a:r>
            <a:r>
              <a:rPr lang="ru-RU" sz="1300" b="1" dirty="0" smtClean="0"/>
              <a:t>– важнейшая задача </a:t>
            </a:r>
            <a:r>
              <a:rPr lang="ru-RU" sz="1300" b="1" dirty="0"/>
              <a:t>жилищно-коммунальных служб и </a:t>
            </a:r>
            <a:r>
              <a:rPr lang="ru-RU" sz="1300" b="1" dirty="0" err="1"/>
              <a:t>энергоснабжающих</a:t>
            </a:r>
            <a:r>
              <a:rPr lang="ru-RU" sz="1300" b="1" dirty="0"/>
              <a:t> предприятий. </a:t>
            </a:r>
            <a:endParaRPr lang="ru-RU" sz="1300" b="1" dirty="0" smtClean="0"/>
          </a:p>
          <a:p>
            <a:pPr marL="0" lvl="1" algn="just" defTabSz="622300">
              <a:lnSpc>
                <a:spcPct val="90000"/>
              </a:lnSpc>
              <a:spcAft>
                <a:spcPts val="600"/>
              </a:spcAft>
            </a:pPr>
            <a:r>
              <a:rPr lang="ru-RU" sz="1300" b="1" dirty="0" smtClean="0"/>
              <a:t>Подготовка </a:t>
            </a:r>
            <a:r>
              <a:rPr lang="ru-RU" sz="1300" b="1" dirty="0"/>
              <a:t>объектов жилищно-коммунального комплекса к отопительному периоду и его </a:t>
            </a:r>
            <a:r>
              <a:rPr lang="ru-RU" sz="1300" b="1" dirty="0" smtClean="0"/>
              <a:t>   прохождение </a:t>
            </a:r>
            <a:r>
              <a:rPr lang="ru-RU" sz="1300" b="1" dirty="0"/>
              <a:t>на территории нашего региона находится на особом контроле в Правительстве </a:t>
            </a:r>
            <a:r>
              <a:rPr lang="ru-RU" sz="1300" b="1" dirty="0" smtClean="0"/>
              <a:t>Камчатского </a:t>
            </a:r>
            <a:r>
              <a:rPr lang="ru-RU" sz="1300" b="1" dirty="0"/>
              <a:t>края, так как своевременное выполнение профилактических и </a:t>
            </a:r>
            <a:r>
              <a:rPr lang="ru-RU" sz="1300" b="1" dirty="0" smtClean="0"/>
              <a:t>	подготовительных работ </a:t>
            </a:r>
            <a:r>
              <a:rPr lang="ru-RU" sz="1300" b="1" dirty="0"/>
              <a:t>на объектах жилищно-коммунального комплекса к </a:t>
            </a:r>
            <a:r>
              <a:rPr lang="ru-RU" sz="1300" b="1" dirty="0" smtClean="0"/>
              <a:t>	отопительному периоду позволяет  обеспечить устойчивую работу </a:t>
            </a:r>
            <a:r>
              <a:rPr lang="ru-RU" sz="1300" b="1" dirty="0" err="1" smtClean="0"/>
              <a:t>жилищно</a:t>
            </a:r>
            <a:r>
              <a:rPr lang="ru-RU" sz="1300" b="1" smtClean="0"/>
              <a:t> -</a:t>
            </a:r>
            <a:r>
              <a:rPr lang="ru-RU" sz="1300" b="1" dirty="0" smtClean="0"/>
              <a:t>	коммунальных предприятий. </a:t>
            </a:r>
            <a:endParaRPr lang="ru-RU" sz="13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85151" y="2321003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+mj-lt"/>
              </a:rPr>
              <a:t>Объем финансирования </a:t>
            </a:r>
            <a:r>
              <a:rPr lang="ru-RU" b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подготовки объектов ЖКХ к отопительному периоду </a:t>
            </a:r>
            <a:endParaRPr lang="ru-RU" b="1" dirty="0" smtClean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(1 487,886 млн</a:t>
            </a:r>
            <a:r>
              <a:rPr lang="ru-RU" b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 руб.) </a:t>
            </a:r>
            <a:endParaRPr lang="ru-RU" dirty="0">
              <a:latin typeface="+mj-lt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5</a:t>
            </a:fld>
            <a:endParaRPr lang="ru-RU"/>
          </a:p>
        </p:txBody>
      </p:sp>
      <p:graphicFrame>
        <p:nvGraphicFramePr>
          <p:cNvPr id="3" name="Объект 3"/>
          <p:cNvGraphicFramePr>
            <a:graphicFrameLocks/>
          </p:cNvGraphicFramePr>
          <p:nvPr>
            <p:extLst/>
          </p:nvPr>
        </p:nvGraphicFramePr>
        <p:xfrm>
          <a:off x="1397348" y="2937817"/>
          <a:ext cx="7855172" cy="3299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558618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-27384"/>
            <a:ext cx="9180512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19" name="Picture 5" descr="Герб Камчатского кра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91" y="216123"/>
            <a:ext cx="72072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1043608" y="215613"/>
            <a:ext cx="7560840" cy="1977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lvl="2" algn="ctr" defTabSz="622300">
              <a:lnSpc>
                <a:spcPct val="90000"/>
              </a:lnSpc>
              <a:spcAft>
                <a:spcPts val="600"/>
              </a:spcAft>
            </a:pPr>
            <a:r>
              <a:rPr lang="ru-RU" sz="1600" b="1" dirty="0" smtClean="0"/>
              <a:t>В </a:t>
            </a:r>
            <a:r>
              <a:rPr lang="ru-RU" sz="1600" b="1" dirty="0"/>
              <a:t>рамках </a:t>
            </a:r>
            <a:r>
              <a:rPr lang="ru-RU" sz="1600" b="1" dirty="0" smtClean="0"/>
              <a:t>подпрограмм -  «Энергосбережение </a:t>
            </a:r>
            <a:r>
              <a:rPr lang="ru-RU" sz="1600" b="1" dirty="0"/>
              <a:t>и повышение энергетической эффективности в Камчатском </a:t>
            </a:r>
            <a:r>
              <a:rPr lang="ru-RU" sz="1600" b="1" dirty="0" smtClean="0"/>
              <a:t>крае», «Чистая вода» и производственных программ ресурсоснабжающих организаций реализуются технические мероприятия по </a:t>
            </a:r>
            <a:r>
              <a:rPr lang="ru-RU" sz="1600" b="1" dirty="0"/>
              <a:t>замене ветхих наружных инженерных сетей, состояние которых влияет на обеспечение </a:t>
            </a:r>
            <a:r>
              <a:rPr lang="ru-RU" sz="1600" b="1" dirty="0" smtClean="0"/>
              <a:t>качественного </a:t>
            </a:r>
            <a:r>
              <a:rPr lang="ru-RU" sz="1600" b="1" dirty="0"/>
              <a:t>предоставления </a:t>
            </a:r>
            <a:r>
              <a:rPr lang="ru-RU" sz="1600" b="1" dirty="0" smtClean="0"/>
              <a:t>коммунальных </a:t>
            </a:r>
            <a:r>
              <a:rPr lang="ru-RU" sz="1600" b="1" dirty="0"/>
              <a:t>ресурсов </a:t>
            </a:r>
            <a:r>
              <a:rPr lang="ru-RU" sz="1600" b="1" dirty="0" smtClean="0"/>
              <a:t>потребителям</a:t>
            </a:r>
          </a:p>
          <a:p>
            <a:pPr marL="114300" lvl="2" algn="ctr" defTabSz="622300">
              <a:lnSpc>
                <a:spcPct val="90000"/>
              </a:lnSpc>
              <a:spcAft>
                <a:spcPts val="600"/>
              </a:spcAft>
            </a:pPr>
            <a:endParaRPr lang="ru-RU" sz="1600" b="1" dirty="0"/>
          </a:p>
          <a:p>
            <a:pPr marL="114300" lvl="2" defTabSz="622300">
              <a:lnSpc>
                <a:spcPct val="90000"/>
              </a:lnSpc>
              <a:spcAft>
                <a:spcPts val="600"/>
              </a:spcAft>
            </a:pPr>
            <a:r>
              <a:rPr lang="ru-RU" sz="1300" b="1" dirty="0" smtClean="0"/>
              <a:t>.</a:t>
            </a:r>
            <a:endParaRPr lang="ru-RU" sz="1300" b="1" dirty="0"/>
          </a:p>
        </p:txBody>
      </p:sp>
      <p:sp>
        <p:nvSpPr>
          <p:cNvPr id="34" name="Заголовок 1"/>
          <p:cNvSpPr>
            <a:spLocks noGrp="1"/>
          </p:cNvSpPr>
          <p:nvPr>
            <p:ph type="title"/>
          </p:nvPr>
        </p:nvSpPr>
        <p:spPr>
          <a:xfrm>
            <a:off x="159072" y="1630317"/>
            <a:ext cx="4287168" cy="577850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rgbClr val="000000"/>
                </a:solidFill>
              </a:rPr>
              <a:t>Объем замены ветхих сетей инженерной </a:t>
            </a:r>
            <a:br>
              <a:rPr lang="ru-RU" sz="1600" b="1" dirty="0" smtClean="0">
                <a:solidFill>
                  <a:srgbClr val="000000"/>
                </a:solidFill>
              </a:rPr>
            </a:br>
            <a:r>
              <a:rPr lang="ru-RU" sz="1600" b="1" dirty="0" smtClean="0">
                <a:solidFill>
                  <a:srgbClr val="000000"/>
                </a:solidFill>
              </a:rPr>
              <a:t>инфраструктуры ( 37,73 км)</a:t>
            </a:r>
            <a:endParaRPr lang="ru-RU" sz="1600" dirty="0" smtClean="0"/>
          </a:p>
        </p:txBody>
      </p:sp>
      <p:sp>
        <p:nvSpPr>
          <p:cNvPr id="36" name="Заголовок 1"/>
          <p:cNvSpPr txBox="1">
            <a:spLocks/>
          </p:cNvSpPr>
          <p:nvPr/>
        </p:nvSpPr>
        <p:spPr>
          <a:xfrm>
            <a:off x="4553744" y="1613640"/>
            <a:ext cx="4482752" cy="579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 smtClean="0">
                <a:solidFill>
                  <a:srgbClr val="000000"/>
                </a:solidFill>
              </a:rPr>
              <a:t>Финансирование работ по  замене ветхих сетей инженерной инфраструктуры ( 389,40 млн. руб.)</a:t>
            </a:r>
            <a:endParaRPr lang="ru-RU" sz="1600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6</a:t>
            </a:fld>
            <a:endParaRPr lang="ru-RU"/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>
            <p:extLst/>
          </p:nvPr>
        </p:nvGraphicFramePr>
        <p:xfrm>
          <a:off x="0" y="2637067"/>
          <a:ext cx="6553200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/>
          </p:nvPr>
        </p:nvGraphicFramePr>
        <p:xfrm>
          <a:off x="4553744" y="2825894"/>
          <a:ext cx="4257928" cy="39174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Стрелка вниз 2"/>
          <p:cNvSpPr/>
          <p:nvPr/>
        </p:nvSpPr>
        <p:spPr>
          <a:xfrm>
            <a:off x="1475656" y="2235078"/>
            <a:ext cx="1008112" cy="40198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6291064" y="2235079"/>
            <a:ext cx="1008112" cy="40198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119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photos_head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0256" y="-51435"/>
            <a:ext cx="9180512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graphicFrame>
        <p:nvGraphicFramePr>
          <p:cNvPr id="2" name="Object 2"/>
          <p:cNvGraphicFramePr>
            <a:graphicFrameLocks noChangeAspect="1"/>
          </p:cNvGraphicFramePr>
          <p:nvPr>
            <p:extLst/>
          </p:nvPr>
        </p:nvGraphicFramePr>
        <p:xfrm>
          <a:off x="1259632" y="1484784"/>
          <a:ext cx="7200800" cy="49890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0724" name="Picture 5" descr="Герб Камчатского кра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72072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Прямоугольник 5"/>
          <p:cNvSpPr>
            <a:spLocks noChangeArrowheads="1"/>
          </p:cNvSpPr>
          <p:nvPr/>
        </p:nvSpPr>
        <p:spPr bwMode="auto">
          <a:xfrm>
            <a:off x="725488" y="512763"/>
            <a:ext cx="82391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eaLnBrk="0" fontAlgn="base" hangingPunct="0">
              <a:spcAft>
                <a:spcPct val="0"/>
              </a:spcAft>
              <a:buFont typeface="Wingdings 2" panose="05020102010507070707" pitchFamily="18" charset="2"/>
              <a:buNone/>
              <a:defRPr sz="186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sz="2000" b="1" dirty="0">
                <a:latin typeface="+mj-lt"/>
                <a:cs typeface="Arial" panose="020B0604020202020204" pitchFamily="34" charset="0"/>
              </a:rPr>
              <a:t>Мониторинг получения паспортов готовности муниципальных образований</a:t>
            </a:r>
          </a:p>
        </p:txBody>
      </p:sp>
      <p:sp>
        <p:nvSpPr>
          <p:cNvPr id="30726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fld id="{C671ADF9-F165-4D4D-8ECE-69546B2363C3}" type="slidenum">
              <a:rPr lang="ru-RU" altLang="ru-RU" smtClean="0">
                <a:solidFill>
                  <a:srgbClr val="045C75"/>
                </a:solidFill>
              </a:rPr>
              <a:pPr/>
              <a:t>7</a:t>
            </a:fld>
            <a:endParaRPr lang="ru-RU" altLang="ru-RU" smtClean="0">
              <a:solidFill>
                <a:srgbClr val="045C7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photos_head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0256" y="-51435"/>
            <a:ext cx="9180512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graphicFrame>
        <p:nvGraphicFramePr>
          <p:cNvPr id="2" name="Object 2"/>
          <p:cNvGraphicFramePr>
            <a:graphicFrameLocks noChangeAspect="1"/>
          </p:cNvGraphicFramePr>
          <p:nvPr>
            <p:extLst/>
          </p:nvPr>
        </p:nvGraphicFramePr>
        <p:xfrm>
          <a:off x="776288" y="1751013"/>
          <a:ext cx="6819900" cy="4722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6148" name="Picture 5" descr="Герб Камчатского кра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72072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Прямоугольник 5"/>
          <p:cNvSpPr>
            <a:spLocks noChangeArrowheads="1"/>
          </p:cNvSpPr>
          <p:nvPr/>
        </p:nvSpPr>
        <p:spPr bwMode="auto">
          <a:xfrm>
            <a:off x="725488" y="512763"/>
            <a:ext cx="82391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000" b="1" dirty="0" smtClean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Создание запасов топлива на начало отопительного периода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000" b="1" dirty="0" smtClean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20</a:t>
            </a:r>
            <a:r>
              <a:rPr lang="en-US" altLang="ru-RU" sz="2000" b="1" dirty="0" smtClean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1</a:t>
            </a:r>
            <a:r>
              <a:rPr lang="ru-RU" altLang="ru-RU" sz="2000" b="1" dirty="0" smtClean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8-2019 годов</a:t>
            </a:r>
          </a:p>
        </p:txBody>
      </p:sp>
      <p:sp>
        <p:nvSpPr>
          <p:cNvPr id="6150" name="Прямоугольник 6"/>
          <p:cNvSpPr>
            <a:spLocks noChangeArrowheads="1"/>
          </p:cNvSpPr>
          <p:nvPr/>
        </p:nvSpPr>
        <p:spPr bwMode="auto">
          <a:xfrm>
            <a:off x="2433638" y="1330325"/>
            <a:ext cx="457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b="1" dirty="0" smtClean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Коммунальная энергетика</a:t>
            </a:r>
          </a:p>
        </p:txBody>
      </p:sp>
      <p:sp>
        <p:nvSpPr>
          <p:cNvPr id="6151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fld id="{01D47047-F6C0-4F29-9E09-2DCE70B96AB3}" type="slidenum">
              <a:rPr lang="ru-RU" altLang="ru-RU" smtClean="0">
                <a:solidFill>
                  <a:srgbClr val="045C75"/>
                </a:solidFill>
              </a:rPr>
              <a:pPr/>
              <a:t>8</a:t>
            </a:fld>
            <a:endParaRPr lang="ru-RU" altLang="ru-RU" smtClean="0">
              <a:solidFill>
                <a:srgbClr val="045C7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952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6" descr="герб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841707" y="404664"/>
            <a:ext cx="76327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4F81BD">
                    <a:lumMod val="50000"/>
                  </a:srgbClr>
                </a:solidFill>
              </a:rPr>
              <a:t>Бюджетное финансирование в целях доступности предоставляемых коммунальных услуг населению </a:t>
            </a:r>
            <a:endParaRPr lang="ru-RU" sz="2000" b="1" dirty="0" smtClean="0">
              <a:solidFill>
                <a:srgbClr val="4F81BD">
                  <a:lumMod val="50000"/>
                </a:srgbClr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4F81BD">
                    <a:lumMod val="50000"/>
                  </a:srgbClr>
                </a:solidFill>
              </a:rPr>
              <a:t>в 2017-2018 </a:t>
            </a:r>
            <a:r>
              <a:rPr lang="ru-RU" sz="2000" b="1" dirty="0">
                <a:solidFill>
                  <a:srgbClr val="4F81BD">
                    <a:lumMod val="50000"/>
                  </a:srgbClr>
                </a:solidFill>
              </a:rPr>
              <a:t>годы</a:t>
            </a:r>
          </a:p>
        </p:txBody>
      </p:sp>
      <p:graphicFrame>
        <p:nvGraphicFramePr>
          <p:cNvPr id="9" name="Объект 4" title="Субсидии краевого бюджета РСО для льготных тарифов на КУ населению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576064" y="1524562"/>
          <a:ext cx="3707904" cy="5333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Объект 4" title="Субсидии краевого бюджета РСО для льготных тарифов на КУ населению"/>
          <p:cNvGraphicFramePr>
            <a:graphicFrameLocks/>
          </p:cNvGraphicFramePr>
          <p:nvPr>
            <p:extLst/>
          </p:nvPr>
        </p:nvGraphicFramePr>
        <p:xfrm>
          <a:off x="4860032" y="1524562"/>
          <a:ext cx="3707904" cy="5333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7835A9-576D-4BD1-8FE8-A5684DDDBF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51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8146</TotalTime>
  <Words>1139</Words>
  <Application>Microsoft Office PowerPoint</Application>
  <PresentationFormat>Экран (4:3)</PresentationFormat>
  <Paragraphs>221</Paragraphs>
  <Slides>23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7</vt:i4>
      </vt:variant>
      <vt:variant>
        <vt:lpstr>Заголовки слайдов</vt:lpstr>
      </vt:variant>
      <vt:variant>
        <vt:i4>23</vt:i4>
      </vt:variant>
    </vt:vector>
  </HeadingPairs>
  <TitlesOfParts>
    <vt:vector size="38" baseType="lpstr">
      <vt:lpstr>Arial</vt:lpstr>
      <vt:lpstr>Calibri</vt:lpstr>
      <vt:lpstr>Constantia</vt:lpstr>
      <vt:lpstr>Impact</vt:lpstr>
      <vt:lpstr>Tahoma</vt:lpstr>
      <vt:lpstr>Times New Roman</vt:lpstr>
      <vt:lpstr>Wingdings</vt:lpstr>
      <vt:lpstr>Wingdings 2</vt:lpstr>
      <vt:lpstr>Тема Office</vt:lpstr>
      <vt:lpstr>Специальное оформление</vt:lpstr>
      <vt:lpstr>3_Тема Office</vt:lpstr>
      <vt:lpstr>4_Тема Office</vt:lpstr>
      <vt:lpstr>5_Тема Office</vt:lpstr>
      <vt:lpstr>6_Тема Office</vt:lpstr>
      <vt:lpstr>1_Поток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Объем замены ветхих сетей инженерной  инфраструктуры ( 37,73 км)</vt:lpstr>
      <vt:lpstr>Презентация PowerPoint</vt:lpstr>
      <vt:lpstr>Презентация PowerPoint</vt:lpstr>
      <vt:lpstr>Презентация PowerPoint</vt:lpstr>
      <vt:lpstr>Презентация PowerPoint</vt:lpstr>
      <vt:lpstr>Граждане, претендующие на жилые помещения жилищного фонда Камчатского края, предоставляемые по договору социального найма (по состоянию на 31.12.2018) </vt:lpstr>
      <vt:lpstr>Динамика обеспечения жилыми помещениями граждан, претендующих на жилые помещения жилищного фонда Камчатского края </vt:lpstr>
      <vt:lpstr>Динамика выдачи жилищной субсидии гражданам, проживающим на территории Камчатского края,  выезжающим из районов Крайнего Севера</vt:lpstr>
      <vt:lpstr>Презентация PowerPoint</vt:lpstr>
      <vt:lpstr>Реализация подпрограммы по капитальному ремонту многоквартирных домов в 2018 году.</vt:lpstr>
      <vt:lpstr>Реализация подпрограммы по капитальному ремонту многоквартирных домов в 2018 году.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Шумко Светлана Андреевна</dc:creator>
  <cp:lastModifiedBy>Олейникова Елена Владимировна</cp:lastModifiedBy>
  <cp:revision>310</cp:revision>
  <cp:lastPrinted>2019-01-31T00:05:38Z</cp:lastPrinted>
  <dcterms:created xsi:type="dcterms:W3CDTF">2014-05-05T00:21:46Z</dcterms:created>
  <dcterms:modified xsi:type="dcterms:W3CDTF">2019-01-31T00:18:29Z</dcterms:modified>
</cp:coreProperties>
</file>