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8" r:id="rId3"/>
  </p:sldMasterIdLst>
  <p:sldIdLst>
    <p:sldId id="257" r:id="rId4"/>
    <p:sldId id="292" r:id="rId5"/>
    <p:sldId id="267" r:id="rId6"/>
    <p:sldId id="291" r:id="rId7"/>
    <p:sldId id="294" r:id="rId8"/>
    <p:sldId id="259" r:id="rId9"/>
    <p:sldId id="290" r:id="rId10"/>
    <p:sldId id="266" r:id="rId11"/>
    <p:sldId id="295" r:id="rId12"/>
    <p:sldId id="263" r:id="rId13"/>
    <p:sldId id="293" r:id="rId14"/>
    <p:sldId id="264" r:id="rId15"/>
    <p:sldId id="265" r:id="rId16"/>
    <p:sldId id="28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6EFE19-0679-4E98-BC05-AC7985513E1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ED6791-EB0D-4D6F-9EC1-97C64556E93E}">
      <dgm:prSet phldrT="[Текст]" custT="1"/>
      <dgm:spPr>
        <a:solidFill>
          <a:schemeClr val="accent3">
            <a:lumMod val="20000"/>
            <a:lumOff val="80000"/>
          </a:schemeClr>
        </a:solidFill>
        <a:ln w="3175"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>
              <a:solidFill>
                <a:schemeClr val="tx1"/>
              </a:solidFill>
              <a:effectLst/>
              <a:latin typeface="Arial Black" panose="020B0A04020102020204" pitchFamily="34" charset="0"/>
              <a:ea typeface="Arial Unicode MS"/>
            </a:rPr>
            <a:t>Биологические соединения, содержащиеся в покровных тканях - белки, минералы, липиды, коллаген имеют высокую добавленную стоимость</a:t>
          </a:r>
          <a:endParaRPr lang="ru-RU" sz="1200" spc="30" baseline="0" dirty="0">
            <a:latin typeface="Arial Black" panose="020B0A04020102020204" pitchFamily="34" charset="0"/>
          </a:endParaRPr>
        </a:p>
      </dgm:t>
    </dgm:pt>
    <dgm:pt modelId="{5CAC2113-65F7-4E8C-BE8E-2F324EF34430}" type="parTrans" cxnId="{EF98C320-B392-451F-A021-44433C5A7511}">
      <dgm:prSet/>
      <dgm:spPr/>
      <dgm:t>
        <a:bodyPr/>
        <a:lstStyle/>
        <a:p>
          <a:endParaRPr lang="ru-RU"/>
        </a:p>
      </dgm:t>
    </dgm:pt>
    <dgm:pt modelId="{AB07F9BB-F94B-451D-A60C-E7CA1AD335EA}" type="sibTrans" cxnId="{EF98C320-B392-451F-A021-44433C5A7511}">
      <dgm:prSet/>
      <dgm:spPr/>
      <dgm:t>
        <a:bodyPr/>
        <a:lstStyle/>
        <a:p>
          <a:endParaRPr lang="ru-RU"/>
        </a:p>
      </dgm:t>
    </dgm:pt>
    <dgm:pt modelId="{6998DE8D-5FE3-4D10-A1E4-C60803750A80}">
      <dgm:prSet custT="1"/>
      <dgm:spPr>
        <a:solidFill>
          <a:schemeClr val="accent3">
            <a:lumMod val="20000"/>
            <a:lumOff val="80000"/>
          </a:schemeClr>
        </a:solidFill>
        <a:ln w="3175"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Покровные ткани кальмаров считаются непищевыми отходами </a:t>
          </a:r>
          <a:endParaRPr lang="ru-RU" sz="120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6406BEE0-3793-4115-8EC9-61278B432D73}" type="parTrans" cxnId="{3CFE6913-BF96-443F-A3AA-E6D1D81327A1}">
      <dgm:prSet/>
      <dgm:spPr/>
      <dgm:t>
        <a:bodyPr/>
        <a:lstStyle/>
        <a:p>
          <a:endParaRPr lang="ru-RU"/>
        </a:p>
      </dgm:t>
    </dgm:pt>
    <dgm:pt modelId="{853F180C-8781-4329-BEF3-73B5022E9DF5}" type="sibTrans" cxnId="{3CFE6913-BF96-443F-A3AA-E6D1D81327A1}">
      <dgm:prSet/>
      <dgm:spPr/>
      <dgm:t>
        <a:bodyPr/>
        <a:lstStyle/>
        <a:p>
          <a:endParaRPr lang="ru-RU"/>
        </a:p>
      </dgm:t>
    </dgm:pt>
    <dgm:pt modelId="{896E3D36-C2CE-4B20-9A21-4A83EE55DDDD}">
      <dgm:prSet custT="1"/>
      <dgm:spPr>
        <a:solidFill>
          <a:schemeClr val="accent3">
            <a:lumMod val="20000"/>
            <a:lumOff val="80000"/>
          </a:schemeClr>
        </a:solidFill>
        <a:ln w="3175"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Из-за отсутствия дальнейшей переработки вторичные отходы нерентабельно транспортировать на берег</a:t>
          </a:r>
        </a:p>
      </dgm:t>
    </dgm:pt>
    <dgm:pt modelId="{D94A4922-6363-4DC0-9785-A2838C2D0BE5}" type="parTrans" cxnId="{BFFAB667-19B4-4AA3-BDD5-56125735F3A5}">
      <dgm:prSet/>
      <dgm:spPr/>
      <dgm:t>
        <a:bodyPr/>
        <a:lstStyle/>
        <a:p>
          <a:endParaRPr lang="ru-RU"/>
        </a:p>
      </dgm:t>
    </dgm:pt>
    <dgm:pt modelId="{08CA89E2-01EB-42BB-A992-805BFB37C008}" type="sibTrans" cxnId="{BFFAB667-19B4-4AA3-BDD5-56125735F3A5}">
      <dgm:prSet/>
      <dgm:spPr/>
      <dgm:t>
        <a:bodyPr/>
        <a:lstStyle/>
        <a:p>
          <a:endParaRPr lang="ru-RU"/>
        </a:p>
      </dgm:t>
    </dgm:pt>
    <dgm:pt modelId="{07A967BB-12CD-4FDB-97D7-887553A1D133}" type="pres">
      <dgm:prSet presAssocID="{7F6EFE19-0679-4E98-BC05-AC7985513E17}" presName="linear" presStyleCnt="0">
        <dgm:presLayoutVars>
          <dgm:animLvl val="lvl"/>
          <dgm:resizeHandles val="exact"/>
        </dgm:presLayoutVars>
      </dgm:prSet>
      <dgm:spPr/>
    </dgm:pt>
    <dgm:pt modelId="{428C6000-34A3-45BE-9927-706C358C7C43}" type="pres">
      <dgm:prSet presAssocID="{6998DE8D-5FE3-4D10-A1E4-C60803750A80}" presName="parentText" presStyleLbl="node1" presStyleIdx="0" presStyleCnt="3" custScaleY="97633">
        <dgm:presLayoutVars>
          <dgm:chMax val="0"/>
          <dgm:bulletEnabled val="1"/>
        </dgm:presLayoutVars>
      </dgm:prSet>
      <dgm:spPr/>
    </dgm:pt>
    <dgm:pt modelId="{41AE39EC-7EA0-46F2-BF33-D7ECD58FC5B9}" type="pres">
      <dgm:prSet presAssocID="{853F180C-8781-4329-BEF3-73B5022E9DF5}" presName="spacer" presStyleCnt="0"/>
      <dgm:spPr/>
    </dgm:pt>
    <dgm:pt modelId="{F8A5E37F-B32D-48D3-8A0A-D961D60222DD}" type="pres">
      <dgm:prSet presAssocID="{896E3D36-C2CE-4B20-9A21-4A83EE55DDDD}" presName="parentText" presStyleLbl="node1" presStyleIdx="1" presStyleCnt="3" custScaleY="97633" custLinFactNeighborX="0" custLinFactNeighborY="-37939">
        <dgm:presLayoutVars>
          <dgm:chMax val="0"/>
          <dgm:bulletEnabled val="1"/>
        </dgm:presLayoutVars>
      </dgm:prSet>
      <dgm:spPr/>
    </dgm:pt>
    <dgm:pt modelId="{C4A7E5A7-2057-405A-96F6-3A40BAC27865}" type="pres">
      <dgm:prSet presAssocID="{08CA89E2-01EB-42BB-A992-805BFB37C008}" presName="spacer" presStyleCnt="0"/>
      <dgm:spPr/>
    </dgm:pt>
    <dgm:pt modelId="{DAA4BE45-02F8-40BB-BB3A-70F62DBD73E0}" type="pres">
      <dgm:prSet presAssocID="{27ED6791-EB0D-4D6F-9EC1-97C64556E93E}" presName="parentText" presStyleLbl="node1" presStyleIdx="2" presStyleCnt="3" custScaleY="97633" custLinFactNeighborX="0" custLinFactNeighborY="-75878">
        <dgm:presLayoutVars>
          <dgm:chMax val="0"/>
          <dgm:bulletEnabled val="1"/>
        </dgm:presLayoutVars>
      </dgm:prSet>
      <dgm:spPr/>
    </dgm:pt>
  </dgm:ptLst>
  <dgm:cxnLst>
    <dgm:cxn modelId="{3CFE6913-BF96-443F-A3AA-E6D1D81327A1}" srcId="{7F6EFE19-0679-4E98-BC05-AC7985513E17}" destId="{6998DE8D-5FE3-4D10-A1E4-C60803750A80}" srcOrd="0" destOrd="0" parTransId="{6406BEE0-3793-4115-8EC9-61278B432D73}" sibTransId="{853F180C-8781-4329-BEF3-73B5022E9DF5}"/>
    <dgm:cxn modelId="{EF98C320-B392-451F-A021-44433C5A7511}" srcId="{7F6EFE19-0679-4E98-BC05-AC7985513E17}" destId="{27ED6791-EB0D-4D6F-9EC1-97C64556E93E}" srcOrd="2" destOrd="0" parTransId="{5CAC2113-65F7-4E8C-BE8E-2F324EF34430}" sibTransId="{AB07F9BB-F94B-451D-A60C-E7CA1AD335EA}"/>
    <dgm:cxn modelId="{D9C07E38-6A35-4C8C-AC3A-68BEB0B6FED7}" type="presOf" srcId="{27ED6791-EB0D-4D6F-9EC1-97C64556E93E}" destId="{DAA4BE45-02F8-40BB-BB3A-70F62DBD73E0}" srcOrd="0" destOrd="0" presId="urn:microsoft.com/office/officeart/2005/8/layout/vList2"/>
    <dgm:cxn modelId="{BFFAB667-19B4-4AA3-BDD5-56125735F3A5}" srcId="{7F6EFE19-0679-4E98-BC05-AC7985513E17}" destId="{896E3D36-C2CE-4B20-9A21-4A83EE55DDDD}" srcOrd="1" destOrd="0" parTransId="{D94A4922-6363-4DC0-9785-A2838C2D0BE5}" sibTransId="{08CA89E2-01EB-42BB-A992-805BFB37C008}"/>
    <dgm:cxn modelId="{808A63B1-2565-4B1F-A6DC-5F58BC50A97C}" type="presOf" srcId="{6998DE8D-5FE3-4D10-A1E4-C60803750A80}" destId="{428C6000-34A3-45BE-9927-706C358C7C43}" srcOrd="0" destOrd="0" presId="urn:microsoft.com/office/officeart/2005/8/layout/vList2"/>
    <dgm:cxn modelId="{286FCEC9-555A-4AB6-9CE9-6C068A6E9A8F}" type="presOf" srcId="{896E3D36-C2CE-4B20-9A21-4A83EE55DDDD}" destId="{F8A5E37F-B32D-48D3-8A0A-D961D60222DD}" srcOrd="0" destOrd="0" presId="urn:microsoft.com/office/officeart/2005/8/layout/vList2"/>
    <dgm:cxn modelId="{64B846E5-AD22-4F8A-A8C6-EB1729F1109D}" type="presOf" srcId="{7F6EFE19-0679-4E98-BC05-AC7985513E17}" destId="{07A967BB-12CD-4FDB-97D7-887553A1D133}" srcOrd="0" destOrd="0" presId="urn:microsoft.com/office/officeart/2005/8/layout/vList2"/>
    <dgm:cxn modelId="{70E91D62-E631-4775-AB7C-1B9F7423E2AC}" type="presParOf" srcId="{07A967BB-12CD-4FDB-97D7-887553A1D133}" destId="{428C6000-34A3-45BE-9927-706C358C7C43}" srcOrd="0" destOrd="0" presId="urn:microsoft.com/office/officeart/2005/8/layout/vList2"/>
    <dgm:cxn modelId="{883F9282-703F-42C2-8555-F60E63829B10}" type="presParOf" srcId="{07A967BB-12CD-4FDB-97D7-887553A1D133}" destId="{41AE39EC-7EA0-46F2-BF33-D7ECD58FC5B9}" srcOrd="1" destOrd="0" presId="urn:microsoft.com/office/officeart/2005/8/layout/vList2"/>
    <dgm:cxn modelId="{1AF325AE-5DA2-492E-B493-19B3D756C8B1}" type="presParOf" srcId="{07A967BB-12CD-4FDB-97D7-887553A1D133}" destId="{F8A5E37F-B32D-48D3-8A0A-D961D60222DD}" srcOrd="2" destOrd="0" presId="urn:microsoft.com/office/officeart/2005/8/layout/vList2"/>
    <dgm:cxn modelId="{C94BE846-CE91-4CE3-B7C6-02E57F773398}" type="presParOf" srcId="{07A967BB-12CD-4FDB-97D7-887553A1D133}" destId="{C4A7E5A7-2057-405A-96F6-3A40BAC27865}" srcOrd="3" destOrd="0" presId="urn:microsoft.com/office/officeart/2005/8/layout/vList2"/>
    <dgm:cxn modelId="{5169D2AD-C7D8-4F4C-B726-F2F951257B46}" type="presParOf" srcId="{07A967BB-12CD-4FDB-97D7-887553A1D133}" destId="{DAA4BE45-02F8-40BB-BB3A-70F62DBD73E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6EFE19-0679-4E98-BC05-AC7985513E1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2AEC33-2177-449D-9BA3-1AB1E7FCA1B2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indent="0" algn="ctr" defTabSz="9144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400" dirty="0">
              <a:solidFill>
                <a:prstClr val="black"/>
              </a:solidFill>
              <a:latin typeface="Arial Black" panose="020B0A04020102020204" pitchFamily="34" charset="0"/>
            </a:rPr>
            <a:t>Ежегодно после разделки кальмара командорского формируется от 2 до 3 тысяч тонн покровных тканей</a:t>
          </a:r>
          <a:endParaRPr lang="ru-RU" sz="1400" spc="30" baseline="0" dirty="0">
            <a:solidFill>
              <a:prstClr val="black"/>
            </a:solidFill>
            <a:latin typeface="Arial Black" panose="020B0A04020102020204" pitchFamily="34" charset="0"/>
            <a:ea typeface="Calibri" panose="020F0502020204030204" pitchFamily="34" charset="0"/>
          </a:endParaRPr>
        </a:p>
      </dgm:t>
    </dgm:pt>
    <dgm:pt modelId="{AA429842-E7A4-419C-8591-E0B039B6E4C1}" type="parTrans" cxnId="{8F5DE0BB-2EED-4E1C-B2ED-99549D3FBC05}">
      <dgm:prSet/>
      <dgm:spPr/>
      <dgm:t>
        <a:bodyPr/>
        <a:lstStyle/>
        <a:p>
          <a:endParaRPr lang="ru-RU"/>
        </a:p>
      </dgm:t>
    </dgm:pt>
    <dgm:pt modelId="{EBCF1A3A-74DB-445A-A767-DD44E8358B7B}" type="sibTrans" cxnId="{8F5DE0BB-2EED-4E1C-B2ED-99549D3FBC05}">
      <dgm:prSet/>
      <dgm:spPr/>
      <dgm:t>
        <a:bodyPr/>
        <a:lstStyle/>
        <a:p>
          <a:endParaRPr lang="ru-RU"/>
        </a:p>
      </dgm:t>
    </dgm:pt>
    <dgm:pt modelId="{27ED6791-EB0D-4D6F-9EC1-97C64556E93E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45720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>
              <a:solidFill>
                <a:schemeClr val="tx1"/>
              </a:solidFill>
              <a:latin typeface="Arial Black" panose="020B0A04020102020204" pitchFamily="34" charset="0"/>
            </a:rPr>
            <a:t> Не подвергается паразитарному заражению</a:t>
          </a:r>
          <a:endParaRPr lang="ru-RU" sz="14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5CAC2113-65F7-4E8C-BE8E-2F324EF34430}" type="parTrans" cxnId="{EF98C320-B392-451F-A021-44433C5A7511}">
      <dgm:prSet/>
      <dgm:spPr/>
      <dgm:t>
        <a:bodyPr/>
        <a:lstStyle/>
        <a:p>
          <a:endParaRPr lang="ru-RU"/>
        </a:p>
      </dgm:t>
    </dgm:pt>
    <dgm:pt modelId="{AB07F9BB-F94B-451D-A60C-E7CA1AD335EA}" type="sibTrans" cxnId="{EF98C320-B392-451F-A021-44433C5A7511}">
      <dgm:prSet/>
      <dgm:spPr/>
      <dgm:t>
        <a:bodyPr/>
        <a:lstStyle/>
        <a:p>
          <a:endParaRPr lang="ru-RU"/>
        </a:p>
      </dgm:t>
    </dgm:pt>
    <dgm:pt modelId="{50AC49FF-0F24-4C54-89CF-DE711317E119}">
      <dgm:prSet phldrT="[Текст]" custT="1"/>
      <dgm:spPr>
        <a:solidFill>
          <a:schemeClr val="bg1">
            <a:lumMod val="95000"/>
          </a:schemeClr>
        </a:solidFill>
        <a:ln w="3175">
          <a:solidFill>
            <a:schemeClr val="tx1"/>
          </a:solidFill>
        </a:ln>
      </dgm:spPr>
      <dgm:t>
        <a:bodyPr/>
        <a:lstStyle/>
        <a:p>
          <a:pPr marL="0" indent="457200" algn="ctr" defTabSz="9144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400" dirty="0">
              <a:solidFill>
                <a:schemeClr val="tx1"/>
              </a:solidFill>
              <a:latin typeface="Arial Black" panose="020B0A04020102020204" pitchFamily="34" charset="0"/>
            </a:rPr>
            <a:t>Пигменты, содержащиеся в верхних слоях,</a:t>
          </a:r>
        </a:p>
        <a:p>
          <a:pPr marL="0" indent="457200" algn="ctr" defTabSz="9144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400" dirty="0">
              <a:solidFill>
                <a:schemeClr val="tx1"/>
              </a:solidFill>
              <a:latin typeface="Arial Black" panose="020B0A04020102020204" pitchFamily="34" charset="0"/>
            </a:rPr>
            <a:t> обладают антимикробной активностью </a:t>
          </a:r>
          <a:endParaRPr lang="ru-RU" sz="14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51D64180-E32D-4F03-B36C-BE748093E958}" type="parTrans" cxnId="{A5FEF957-06C0-4FCD-A606-D337B29DA771}">
      <dgm:prSet/>
      <dgm:spPr/>
      <dgm:t>
        <a:bodyPr/>
        <a:lstStyle/>
        <a:p>
          <a:endParaRPr lang="ru-RU"/>
        </a:p>
      </dgm:t>
    </dgm:pt>
    <dgm:pt modelId="{636FEAE1-6C06-4146-8B1D-C86C4D076F21}" type="sibTrans" cxnId="{A5FEF957-06C0-4FCD-A606-D337B29DA771}">
      <dgm:prSet/>
      <dgm:spPr/>
      <dgm:t>
        <a:bodyPr/>
        <a:lstStyle/>
        <a:p>
          <a:endParaRPr lang="ru-RU"/>
        </a:p>
      </dgm:t>
    </dgm:pt>
    <dgm:pt modelId="{6998DE8D-5FE3-4D10-A1E4-C60803750A80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45720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spc="0" baseline="0" dirty="0">
              <a:solidFill>
                <a:schemeClr val="tx1"/>
              </a:solidFill>
              <a:latin typeface="Arial Black" panose="020B0A04020102020204" pitchFamily="34" charset="0"/>
            </a:rPr>
            <a:t>Покровная ткань по физико-химическим и гигиеническим показателям является </a:t>
          </a:r>
          <a:r>
            <a:rPr lang="ru-RU" sz="1400" spc="0" baseline="0" dirty="0">
              <a:solidFill>
                <a:schemeClr val="tx1"/>
              </a:solidFill>
              <a:latin typeface="Arial Black" panose="020B0A04020102020204" pitchFamily="34" charset="0"/>
              <a:ea typeface="Calibri" panose="020F0502020204030204" pitchFamily="34" charset="0"/>
            </a:rPr>
            <a:t>пищевым сырьем </a:t>
          </a:r>
          <a:endParaRPr lang="ru-RU" sz="1400" spc="0" baseline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6406BEE0-3793-4115-8EC9-61278B432D73}" type="parTrans" cxnId="{3CFE6913-BF96-443F-A3AA-E6D1D81327A1}">
      <dgm:prSet/>
      <dgm:spPr/>
      <dgm:t>
        <a:bodyPr/>
        <a:lstStyle/>
        <a:p>
          <a:endParaRPr lang="ru-RU"/>
        </a:p>
      </dgm:t>
    </dgm:pt>
    <dgm:pt modelId="{853F180C-8781-4329-BEF3-73B5022E9DF5}" type="sibTrans" cxnId="{3CFE6913-BF96-443F-A3AA-E6D1D81327A1}">
      <dgm:prSet/>
      <dgm:spPr/>
      <dgm:t>
        <a:bodyPr/>
        <a:lstStyle/>
        <a:p>
          <a:endParaRPr lang="ru-RU"/>
        </a:p>
      </dgm:t>
    </dgm:pt>
    <dgm:pt modelId="{50FBED35-E65A-470E-AD76-580F6F9E8D64}">
      <dgm:prSet custT="1"/>
      <dgm:spPr>
        <a:solidFill>
          <a:schemeClr val="bg1">
            <a:lumMod val="95000"/>
          </a:schemeClr>
        </a:solidFill>
        <a:ln w="3175">
          <a:solidFill>
            <a:schemeClr val="tx1"/>
          </a:solidFill>
        </a:ln>
      </dgm:spPr>
      <dgm:t>
        <a:bodyPr/>
        <a:lstStyle/>
        <a:p>
          <a:pPr indent="457200" algn="ctr">
            <a:lnSpc>
              <a:spcPct val="100000"/>
            </a:lnSpc>
            <a:spcAft>
              <a:spcPts val="0"/>
            </a:spcAft>
          </a:pPr>
          <a:r>
            <a:rPr lang="ru-RU" sz="1400" dirty="0">
              <a:solidFill>
                <a:schemeClr val="tx1"/>
              </a:solidFill>
              <a:latin typeface="Arial Black" panose="020B0A04020102020204" pitchFamily="34" charset="0"/>
            </a:rPr>
            <a:t>Внутренние слои имеют структуру мышечной ткани</a:t>
          </a:r>
          <a:endParaRPr lang="ru-RU" sz="1400" dirty="0">
            <a:solidFill>
              <a:schemeClr val="tx1"/>
            </a:solidFill>
          </a:endParaRPr>
        </a:p>
      </dgm:t>
    </dgm:pt>
    <dgm:pt modelId="{E07E059F-A849-4046-9CD1-F2BBEE5ECA63}" type="parTrans" cxnId="{811FEE49-81DA-4CB3-A8B7-B8EF683BC2BE}">
      <dgm:prSet/>
      <dgm:spPr/>
      <dgm:t>
        <a:bodyPr/>
        <a:lstStyle/>
        <a:p>
          <a:endParaRPr lang="ru-RU"/>
        </a:p>
      </dgm:t>
    </dgm:pt>
    <dgm:pt modelId="{7B2E22FC-2056-42EB-B3A0-0B18E3883578}" type="sibTrans" cxnId="{811FEE49-81DA-4CB3-A8B7-B8EF683BC2BE}">
      <dgm:prSet/>
      <dgm:spPr/>
      <dgm:t>
        <a:bodyPr/>
        <a:lstStyle/>
        <a:p>
          <a:endParaRPr lang="ru-RU"/>
        </a:p>
      </dgm:t>
    </dgm:pt>
    <dgm:pt modelId="{07A967BB-12CD-4FDB-97D7-887553A1D133}" type="pres">
      <dgm:prSet presAssocID="{7F6EFE19-0679-4E98-BC05-AC7985513E17}" presName="linear" presStyleCnt="0">
        <dgm:presLayoutVars>
          <dgm:animLvl val="lvl"/>
          <dgm:resizeHandles val="exact"/>
        </dgm:presLayoutVars>
      </dgm:prSet>
      <dgm:spPr/>
    </dgm:pt>
    <dgm:pt modelId="{51793A25-7E0A-42DD-81F1-34A951A5D6FB}" type="pres">
      <dgm:prSet presAssocID="{842AEC33-2177-449D-9BA3-1AB1E7FCA1B2}" presName="parentText" presStyleLbl="node1" presStyleIdx="0" presStyleCnt="5" custLinFactY="-2853" custLinFactNeighborX="-329" custLinFactNeighborY="-100000">
        <dgm:presLayoutVars>
          <dgm:chMax val="0"/>
          <dgm:bulletEnabled val="1"/>
        </dgm:presLayoutVars>
      </dgm:prSet>
      <dgm:spPr/>
    </dgm:pt>
    <dgm:pt modelId="{E3F3AA55-C917-48BC-871C-64C1DA964D00}" type="pres">
      <dgm:prSet presAssocID="{EBCF1A3A-74DB-445A-A767-DD44E8358B7B}" presName="spacer" presStyleCnt="0"/>
      <dgm:spPr/>
    </dgm:pt>
    <dgm:pt modelId="{428C6000-34A3-45BE-9927-706C358C7C43}" type="pres">
      <dgm:prSet presAssocID="{6998DE8D-5FE3-4D10-A1E4-C60803750A8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41AE39EC-7EA0-46F2-BF33-D7ECD58FC5B9}" type="pres">
      <dgm:prSet presAssocID="{853F180C-8781-4329-BEF3-73B5022E9DF5}" presName="spacer" presStyleCnt="0"/>
      <dgm:spPr/>
    </dgm:pt>
    <dgm:pt modelId="{DAA4BE45-02F8-40BB-BB3A-70F62DBD73E0}" type="pres">
      <dgm:prSet presAssocID="{27ED6791-EB0D-4D6F-9EC1-97C64556E93E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ECFAF38D-EE8E-4604-A66E-417A199238B1}" type="pres">
      <dgm:prSet presAssocID="{AB07F9BB-F94B-451D-A60C-E7CA1AD335EA}" presName="spacer" presStyleCnt="0"/>
      <dgm:spPr/>
    </dgm:pt>
    <dgm:pt modelId="{79779A8B-C5F1-41B9-9F5C-623FA8DAFC03}" type="pres">
      <dgm:prSet presAssocID="{50AC49FF-0F24-4C54-89CF-DE711317E11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5AA1E5A3-3A7B-4FBB-A76E-039C0D8E08DD}" type="pres">
      <dgm:prSet presAssocID="{636FEAE1-6C06-4146-8B1D-C86C4D076F21}" presName="spacer" presStyleCnt="0"/>
      <dgm:spPr/>
    </dgm:pt>
    <dgm:pt modelId="{09EC6613-1EAF-470F-A14A-B25527E25E2F}" type="pres">
      <dgm:prSet presAssocID="{50FBED35-E65A-470E-AD76-580F6F9E8D64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8628A112-0E8E-47E9-BEB7-57D00F1AA1CB}" type="presOf" srcId="{50AC49FF-0F24-4C54-89CF-DE711317E119}" destId="{79779A8B-C5F1-41B9-9F5C-623FA8DAFC03}" srcOrd="0" destOrd="0" presId="urn:microsoft.com/office/officeart/2005/8/layout/vList2"/>
    <dgm:cxn modelId="{3CFE6913-BF96-443F-A3AA-E6D1D81327A1}" srcId="{7F6EFE19-0679-4E98-BC05-AC7985513E17}" destId="{6998DE8D-5FE3-4D10-A1E4-C60803750A80}" srcOrd="1" destOrd="0" parTransId="{6406BEE0-3793-4115-8EC9-61278B432D73}" sibTransId="{853F180C-8781-4329-BEF3-73B5022E9DF5}"/>
    <dgm:cxn modelId="{EF98C320-B392-451F-A021-44433C5A7511}" srcId="{7F6EFE19-0679-4E98-BC05-AC7985513E17}" destId="{27ED6791-EB0D-4D6F-9EC1-97C64556E93E}" srcOrd="2" destOrd="0" parTransId="{5CAC2113-65F7-4E8C-BE8E-2F324EF34430}" sibTransId="{AB07F9BB-F94B-451D-A60C-E7CA1AD335EA}"/>
    <dgm:cxn modelId="{71A5D42F-A5AC-48FC-AD20-A2435F0F0982}" type="presOf" srcId="{50FBED35-E65A-470E-AD76-580F6F9E8D64}" destId="{09EC6613-1EAF-470F-A14A-B25527E25E2F}" srcOrd="0" destOrd="0" presId="urn:microsoft.com/office/officeart/2005/8/layout/vList2"/>
    <dgm:cxn modelId="{D9C07E38-6A35-4C8C-AC3A-68BEB0B6FED7}" type="presOf" srcId="{27ED6791-EB0D-4D6F-9EC1-97C64556E93E}" destId="{DAA4BE45-02F8-40BB-BB3A-70F62DBD73E0}" srcOrd="0" destOrd="0" presId="urn:microsoft.com/office/officeart/2005/8/layout/vList2"/>
    <dgm:cxn modelId="{811FEE49-81DA-4CB3-A8B7-B8EF683BC2BE}" srcId="{7F6EFE19-0679-4E98-BC05-AC7985513E17}" destId="{50FBED35-E65A-470E-AD76-580F6F9E8D64}" srcOrd="4" destOrd="0" parTransId="{E07E059F-A849-4046-9CD1-F2BBEE5ECA63}" sibTransId="{7B2E22FC-2056-42EB-B3A0-0B18E3883578}"/>
    <dgm:cxn modelId="{22DEC96C-AEAE-49BA-B5EB-76A31E6058C2}" type="presOf" srcId="{842AEC33-2177-449D-9BA3-1AB1E7FCA1B2}" destId="{51793A25-7E0A-42DD-81F1-34A951A5D6FB}" srcOrd="0" destOrd="0" presId="urn:microsoft.com/office/officeart/2005/8/layout/vList2"/>
    <dgm:cxn modelId="{A5FEF957-06C0-4FCD-A606-D337B29DA771}" srcId="{7F6EFE19-0679-4E98-BC05-AC7985513E17}" destId="{50AC49FF-0F24-4C54-89CF-DE711317E119}" srcOrd="3" destOrd="0" parTransId="{51D64180-E32D-4F03-B36C-BE748093E958}" sibTransId="{636FEAE1-6C06-4146-8B1D-C86C4D076F21}"/>
    <dgm:cxn modelId="{808A63B1-2565-4B1F-A6DC-5F58BC50A97C}" type="presOf" srcId="{6998DE8D-5FE3-4D10-A1E4-C60803750A80}" destId="{428C6000-34A3-45BE-9927-706C358C7C43}" srcOrd="0" destOrd="0" presId="urn:microsoft.com/office/officeart/2005/8/layout/vList2"/>
    <dgm:cxn modelId="{8F5DE0BB-2EED-4E1C-B2ED-99549D3FBC05}" srcId="{7F6EFE19-0679-4E98-BC05-AC7985513E17}" destId="{842AEC33-2177-449D-9BA3-1AB1E7FCA1B2}" srcOrd="0" destOrd="0" parTransId="{AA429842-E7A4-419C-8591-E0B039B6E4C1}" sibTransId="{EBCF1A3A-74DB-445A-A767-DD44E8358B7B}"/>
    <dgm:cxn modelId="{64B846E5-AD22-4F8A-A8C6-EB1729F1109D}" type="presOf" srcId="{7F6EFE19-0679-4E98-BC05-AC7985513E17}" destId="{07A967BB-12CD-4FDB-97D7-887553A1D133}" srcOrd="0" destOrd="0" presId="urn:microsoft.com/office/officeart/2005/8/layout/vList2"/>
    <dgm:cxn modelId="{CEEAED26-F484-41FD-96D8-3E8AAA55FED6}" type="presParOf" srcId="{07A967BB-12CD-4FDB-97D7-887553A1D133}" destId="{51793A25-7E0A-42DD-81F1-34A951A5D6FB}" srcOrd="0" destOrd="0" presId="urn:microsoft.com/office/officeart/2005/8/layout/vList2"/>
    <dgm:cxn modelId="{0F7CA031-57A0-4149-A139-27FBA405376F}" type="presParOf" srcId="{07A967BB-12CD-4FDB-97D7-887553A1D133}" destId="{E3F3AA55-C917-48BC-871C-64C1DA964D00}" srcOrd="1" destOrd="0" presId="urn:microsoft.com/office/officeart/2005/8/layout/vList2"/>
    <dgm:cxn modelId="{70E91D62-E631-4775-AB7C-1B9F7423E2AC}" type="presParOf" srcId="{07A967BB-12CD-4FDB-97D7-887553A1D133}" destId="{428C6000-34A3-45BE-9927-706C358C7C43}" srcOrd="2" destOrd="0" presId="urn:microsoft.com/office/officeart/2005/8/layout/vList2"/>
    <dgm:cxn modelId="{883F9282-703F-42C2-8555-F60E63829B10}" type="presParOf" srcId="{07A967BB-12CD-4FDB-97D7-887553A1D133}" destId="{41AE39EC-7EA0-46F2-BF33-D7ECD58FC5B9}" srcOrd="3" destOrd="0" presId="urn:microsoft.com/office/officeart/2005/8/layout/vList2"/>
    <dgm:cxn modelId="{5169D2AD-C7D8-4F4C-B726-F2F951257B46}" type="presParOf" srcId="{07A967BB-12CD-4FDB-97D7-887553A1D133}" destId="{DAA4BE45-02F8-40BB-BB3A-70F62DBD73E0}" srcOrd="4" destOrd="0" presId="urn:microsoft.com/office/officeart/2005/8/layout/vList2"/>
    <dgm:cxn modelId="{78AD2123-85CD-4555-9FF5-B410833710F7}" type="presParOf" srcId="{07A967BB-12CD-4FDB-97D7-887553A1D133}" destId="{ECFAF38D-EE8E-4604-A66E-417A199238B1}" srcOrd="5" destOrd="0" presId="urn:microsoft.com/office/officeart/2005/8/layout/vList2"/>
    <dgm:cxn modelId="{4FADADD4-E328-4BFB-9015-D17262A6EC0B}" type="presParOf" srcId="{07A967BB-12CD-4FDB-97D7-887553A1D133}" destId="{79779A8B-C5F1-41B9-9F5C-623FA8DAFC03}" srcOrd="6" destOrd="0" presId="urn:microsoft.com/office/officeart/2005/8/layout/vList2"/>
    <dgm:cxn modelId="{A1F446F8-E97E-4BB1-9896-E4EBC4DF4562}" type="presParOf" srcId="{07A967BB-12CD-4FDB-97D7-887553A1D133}" destId="{5AA1E5A3-3A7B-4FBB-A76E-039C0D8E08DD}" srcOrd="7" destOrd="0" presId="urn:microsoft.com/office/officeart/2005/8/layout/vList2"/>
    <dgm:cxn modelId="{1F061026-55B5-4782-9D2C-073CF87429A3}" type="presParOf" srcId="{07A967BB-12CD-4FDB-97D7-887553A1D133}" destId="{09EC6613-1EAF-470F-A14A-B25527E25E2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444FBB-F7E3-49C3-A2B4-13DB7617CB5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FC6B45-A955-4E6B-9317-8C801FCCA369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lvl="0" indent="45720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Получено решение о выдаче патента РФ на изобретение «Способ получения пищевой продукции из кожи промысловых кальмаров»</a:t>
          </a:r>
        </a:p>
      </dgm:t>
    </dgm:pt>
    <dgm:pt modelId="{08699B30-CE72-42AF-9530-7FD05B87D77D}" type="parTrans" cxnId="{69CC70B8-B391-4AEF-B45B-15B65680A634}">
      <dgm:prSet/>
      <dgm:spPr/>
      <dgm:t>
        <a:bodyPr/>
        <a:lstStyle/>
        <a:p>
          <a:endParaRPr lang="ru-RU"/>
        </a:p>
      </dgm:t>
    </dgm:pt>
    <dgm:pt modelId="{C3115EFD-ED34-4B65-BA4C-2AB3C2864323}" type="sibTrans" cxnId="{69CC70B8-B391-4AEF-B45B-15B65680A634}">
      <dgm:prSet/>
      <dgm:spPr/>
      <dgm:t>
        <a:bodyPr/>
        <a:lstStyle/>
        <a:p>
          <a:endParaRPr lang="ru-RU"/>
        </a:p>
      </dgm:t>
    </dgm:pt>
    <dgm:pt modelId="{F6783E88-FBB2-447B-9B46-7357FAC71BE1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457200" algn="ctr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Подана заявка для регистрации патента РФ на изобретение «Способ приготовления сдобных пшеничных сухарей с сушеным продуктом «</a:t>
          </a:r>
          <a:r>
            <a:rPr lang="ru-RU" sz="1400" spc="30" baseline="0" dirty="0" err="1">
              <a:solidFill>
                <a:schemeClr val="tx1"/>
              </a:solidFill>
              <a:latin typeface="Arial Black" panose="020B0A04020102020204" pitchFamily="34" charset="0"/>
            </a:rPr>
            <a:t>КальмаKS</a:t>
          </a:r>
          <a:r>
            <a:rPr lang="ru-RU" sz="14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»»</a:t>
          </a:r>
        </a:p>
      </dgm:t>
    </dgm:pt>
    <dgm:pt modelId="{926C6061-DFD5-4ED2-8E4C-EDC2F663E824}" type="parTrans" cxnId="{2F033030-4A83-42CC-A9F6-9344CE2B93D7}">
      <dgm:prSet/>
      <dgm:spPr/>
      <dgm:t>
        <a:bodyPr/>
        <a:lstStyle/>
        <a:p>
          <a:endParaRPr lang="ru-RU"/>
        </a:p>
      </dgm:t>
    </dgm:pt>
    <dgm:pt modelId="{F0FFD09F-3F71-483C-9E4E-1B935AC77258}" type="sibTrans" cxnId="{2F033030-4A83-42CC-A9F6-9344CE2B93D7}">
      <dgm:prSet/>
      <dgm:spPr/>
      <dgm:t>
        <a:bodyPr/>
        <a:lstStyle/>
        <a:p>
          <a:endParaRPr lang="ru-RU"/>
        </a:p>
      </dgm:t>
    </dgm:pt>
    <dgm:pt modelId="{F07D0F27-2A35-458E-923F-8FB1642518E8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indent="457200" algn="ctr">
            <a:spcAft>
              <a:spcPts val="0"/>
            </a:spcAft>
          </a:pPr>
          <a:r>
            <a:rPr lang="ru-RU" sz="14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Зарегистрировано юридическое лицо</a:t>
          </a:r>
        </a:p>
      </dgm:t>
    </dgm:pt>
    <dgm:pt modelId="{7D9B9032-F211-4818-944F-7F5F18DAB04B}" type="parTrans" cxnId="{0D94492B-391C-4F58-9DD1-853EF5C72DC0}">
      <dgm:prSet/>
      <dgm:spPr/>
      <dgm:t>
        <a:bodyPr/>
        <a:lstStyle/>
        <a:p>
          <a:endParaRPr lang="ru-RU"/>
        </a:p>
      </dgm:t>
    </dgm:pt>
    <dgm:pt modelId="{843D6D2F-6635-47E3-8211-07528FACF5A9}" type="sibTrans" cxnId="{0D94492B-391C-4F58-9DD1-853EF5C72DC0}">
      <dgm:prSet/>
      <dgm:spPr/>
      <dgm:t>
        <a:bodyPr/>
        <a:lstStyle/>
        <a:p>
          <a:endParaRPr lang="ru-RU"/>
        </a:p>
      </dgm:t>
    </dgm:pt>
    <dgm:pt modelId="{4486A08F-6C6B-4CA5-918D-369EB237163E}">
      <dgm:prSet custT="1"/>
      <dgm:spPr>
        <a:solidFill>
          <a:schemeClr val="bg1">
            <a:lumMod val="95000"/>
          </a:schemeClr>
        </a:solidFill>
        <a:ln w="3175"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Продукт «</a:t>
          </a:r>
          <a:r>
            <a:rPr lang="ru-RU" sz="1400" spc="30" baseline="0" dirty="0" err="1">
              <a:solidFill>
                <a:schemeClr val="tx1"/>
              </a:solidFill>
              <a:latin typeface="Arial Black" panose="020B0A04020102020204" pitchFamily="34" charset="0"/>
            </a:rPr>
            <a:t>Кальма</a:t>
          </a:r>
          <a:r>
            <a:rPr lang="en-US" sz="14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KS</a:t>
          </a:r>
          <a:r>
            <a:rPr lang="ru-RU" sz="14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» прошёл апробацию в технологиях обогащения хлебобулочных изделий пониженной влажности</a:t>
          </a:r>
        </a:p>
      </dgm:t>
    </dgm:pt>
    <dgm:pt modelId="{8355BBF4-C565-4FAE-81B4-E3D28FA85D8D}" type="parTrans" cxnId="{76D2E6EB-E32E-4F4A-8C9E-385ED428DDDB}">
      <dgm:prSet/>
      <dgm:spPr/>
      <dgm:t>
        <a:bodyPr/>
        <a:lstStyle/>
        <a:p>
          <a:endParaRPr lang="ru-RU"/>
        </a:p>
      </dgm:t>
    </dgm:pt>
    <dgm:pt modelId="{3B3D9F82-DBF1-4F53-A038-7A34A445990B}" type="sibTrans" cxnId="{76D2E6EB-E32E-4F4A-8C9E-385ED428DDDB}">
      <dgm:prSet/>
      <dgm:spPr/>
      <dgm:t>
        <a:bodyPr/>
        <a:lstStyle/>
        <a:p>
          <a:endParaRPr lang="ru-RU"/>
        </a:p>
      </dgm:t>
    </dgm:pt>
    <dgm:pt modelId="{85D25118-32F3-4E72-A4E9-245780E1CE9A}" type="pres">
      <dgm:prSet presAssocID="{0C444FBB-F7E3-49C3-A2B4-13DB7617CB53}" presName="linear" presStyleCnt="0">
        <dgm:presLayoutVars>
          <dgm:animLvl val="lvl"/>
          <dgm:resizeHandles val="exact"/>
        </dgm:presLayoutVars>
      </dgm:prSet>
      <dgm:spPr/>
    </dgm:pt>
    <dgm:pt modelId="{80C3A728-F318-4C18-9A9C-8B08E8CCEEB1}" type="pres">
      <dgm:prSet presAssocID="{4AFC6B45-A955-4E6B-9317-8C801FCCA369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DEB2CF9-66A6-4D75-99F4-82F48A54E5A6}" type="pres">
      <dgm:prSet presAssocID="{C3115EFD-ED34-4B65-BA4C-2AB3C2864323}" presName="spacer" presStyleCnt="0"/>
      <dgm:spPr/>
    </dgm:pt>
    <dgm:pt modelId="{B49E7510-EDF6-4537-86A2-5EDC51A941AF}" type="pres">
      <dgm:prSet presAssocID="{F6783E88-FBB2-447B-9B46-7357FAC71BE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79E44A8-1CF6-415C-AA78-2BAFA44B9D4B}" type="pres">
      <dgm:prSet presAssocID="{F0FFD09F-3F71-483C-9E4E-1B935AC77258}" presName="spacer" presStyleCnt="0"/>
      <dgm:spPr/>
    </dgm:pt>
    <dgm:pt modelId="{D80381CC-4CFF-4E1C-9B69-D0FFE4E7E618}" type="pres">
      <dgm:prSet presAssocID="{4486A08F-6C6B-4CA5-918D-369EB237163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63AEDC3-9F08-4D64-8E62-48430883945D}" type="pres">
      <dgm:prSet presAssocID="{3B3D9F82-DBF1-4F53-A038-7A34A445990B}" presName="spacer" presStyleCnt="0"/>
      <dgm:spPr/>
    </dgm:pt>
    <dgm:pt modelId="{9D442047-2D8D-44E5-9577-D6AF74A1DCC5}" type="pres">
      <dgm:prSet presAssocID="{F07D0F27-2A35-458E-923F-8FB1642518E8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56134201-3ABE-4A8B-86F0-2460D1990CDD}" type="presOf" srcId="{0C444FBB-F7E3-49C3-A2B4-13DB7617CB53}" destId="{85D25118-32F3-4E72-A4E9-245780E1CE9A}" srcOrd="0" destOrd="0" presId="urn:microsoft.com/office/officeart/2005/8/layout/vList2"/>
    <dgm:cxn modelId="{0D94492B-391C-4F58-9DD1-853EF5C72DC0}" srcId="{0C444FBB-F7E3-49C3-A2B4-13DB7617CB53}" destId="{F07D0F27-2A35-458E-923F-8FB1642518E8}" srcOrd="3" destOrd="0" parTransId="{7D9B9032-F211-4818-944F-7F5F18DAB04B}" sibTransId="{843D6D2F-6635-47E3-8211-07528FACF5A9}"/>
    <dgm:cxn modelId="{2F033030-4A83-42CC-A9F6-9344CE2B93D7}" srcId="{0C444FBB-F7E3-49C3-A2B4-13DB7617CB53}" destId="{F6783E88-FBB2-447B-9B46-7357FAC71BE1}" srcOrd="1" destOrd="0" parTransId="{926C6061-DFD5-4ED2-8E4C-EDC2F663E824}" sibTransId="{F0FFD09F-3F71-483C-9E4E-1B935AC77258}"/>
    <dgm:cxn modelId="{6EF0D464-1A05-4469-9805-E3E30B9953E1}" type="presOf" srcId="{F07D0F27-2A35-458E-923F-8FB1642518E8}" destId="{9D442047-2D8D-44E5-9577-D6AF74A1DCC5}" srcOrd="0" destOrd="0" presId="urn:microsoft.com/office/officeart/2005/8/layout/vList2"/>
    <dgm:cxn modelId="{ADE121B2-92B8-4BA7-9D02-5E19F6CC643B}" type="presOf" srcId="{4AFC6B45-A955-4E6B-9317-8C801FCCA369}" destId="{80C3A728-F318-4C18-9A9C-8B08E8CCEEB1}" srcOrd="0" destOrd="0" presId="urn:microsoft.com/office/officeart/2005/8/layout/vList2"/>
    <dgm:cxn modelId="{95BDA3B6-6E91-4453-A5DB-6353270428FD}" type="presOf" srcId="{F6783E88-FBB2-447B-9B46-7357FAC71BE1}" destId="{B49E7510-EDF6-4537-86A2-5EDC51A941AF}" srcOrd="0" destOrd="0" presId="urn:microsoft.com/office/officeart/2005/8/layout/vList2"/>
    <dgm:cxn modelId="{69CC70B8-B391-4AEF-B45B-15B65680A634}" srcId="{0C444FBB-F7E3-49C3-A2B4-13DB7617CB53}" destId="{4AFC6B45-A955-4E6B-9317-8C801FCCA369}" srcOrd="0" destOrd="0" parTransId="{08699B30-CE72-42AF-9530-7FD05B87D77D}" sibTransId="{C3115EFD-ED34-4B65-BA4C-2AB3C2864323}"/>
    <dgm:cxn modelId="{76D2E6EB-E32E-4F4A-8C9E-385ED428DDDB}" srcId="{0C444FBB-F7E3-49C3-A2B4-13DB7617CB53}" destId="{4486A08F-6C6B-4CA5-918D-369EB237163E}" srcOrd="2" destOrd="0" parTransId="{8355BBF4-C565-4FAE-81B4-E3D28FA85D8D}" sibTransId="{3B3D9F82-DBF1-4F53-A038-7A34A445990B}"/>
    <dgm:cxn modelId="{972793EF-426C-4F74-BBDC-5991AD1FA1A6}" type="presOf" srcId="{4486A08F-6C6B-4CA5-918D-369EB237163E}" destId="{D80381CC-4CFF-4E1C-9B69-D0FFE4E7E618}" srcOrd="0" destOrd="0" presId="urn:microsoft.com/office/officeart/2005/8/layout/vList2"/>
    <dgm:cxn modelId="{1BEA8347-9773-4D2A-8914-23776D6DE915}" type="presParOf" srcId="{85D25118-32F3-4E72-A4E9-245780E1CE9A}" destId="{80C3A728-F318-4C18-9A9C-8B08E8CCEEB1}" srcOrd="0" destOrd="0" presId="urn:microsoft.com/office/officeart/2005/8/layout/vList2"/>
    <dgm:cxn modelId="{9DFC4146-E18F-44B5-BA85-F0C195A44EAA}" type="presParOf" srcId="{85D25118-32F3-4E72-A4E9-245780E1CE9A}" destId="{CDEB2CF9-66A6-4D75-99F4-82F48A54E5A6}" srcOrd="1" destOrd="0" presId="urn:microsoft.com/office/officeart/2005/8/layout/vList2"/>
    <dgm:cxn modelId="{96EB308F-B063-4BD7-8E73-CF3FFDC6F74B}" type="presParOf" srcId="{85D25118-32F3-4E72-A4E9-245780E1CE9A}" destId="{B49E7510-EDF6-4537-86A2-5EDC51A941AF}" srcOrd="2" destOrd="0" presId="urn:microsoft.com/office/officeart/2005/8/layout/vList2"/>
    <dgm:cxn modelId="{AD2B081E-F37A-483E-8393-B4AFD40A7CAD}" type="presParOf" srcId="{85D25118-32F3-4E72-A4E9-245780E1CE9A}" destId="{B79E44A8-1CF6-415C-AA78-2BAFA44B9D4B}" srcOrd="3" destOrd="0" presId="urn:microsoft.com/office/officeart/2005/8/layout/vList2"/>
    <dgm:cxn modelId="{6F4C8111-013B-412D-8587-53B440226F89}" type="presParOf" srcId="{85D25118-32F3-4E72-A4E9-245780E1CE9A}" destId="{D80381CC-4CFF-4E1C-9B69-D0FFE4E7E618}" srcOrd="4" destOrd="0" presId="urn:microsoft.com/office/officeart/2005/8/layout/vList2"/>
    <dgm:cxn modelId="{D699E535-893C-49EB-ACB7-D4AB8A85BC16}" type="presParOf" srcId="{85D25118-32F3-4E72-A4E9-245780E1CE9A}" destId="{F63AEDC3-9F08-4D64-8E62-48430883945D}" srcOrd="5" destOrd="0" presId="urn:microsoft.com/office/officeart/2005/8/layout/vList2"/>
    <dgm:cxn modelId="{EA3E8210-393F-444F-AC09-C54710D3C8B8}" type="presParOf" srcId="{85D25118-32F3-4E72-A4E9-245780E1CE9A}" destId="{9D442047-2D8D-44E5-9577-D6AF74A1DCC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F6EFE19-0679-4E98-BC05-AC7985513E1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8DD83D-6481-47A5-80AD-73386DFE759C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16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Основную добычу командорского кальмара ведут в водах РФ </a:t>
          </a:r>
          <a:endParaRPr lang="ru-RU" sz="1600" dirty="0"/>
        </a:p>
      </dgm:t>
    </dgm:pt>
    <dgm:pt modelId="{186857F6-32E4-4F0C-9105-F66858EB8212}" type="parTrans" cxnId="{ACC3C016-9552-407B-B780-0E16C620E3D5}">
      <dgm:prSet/>
      <dgm:spPr/>
      <dgm:t>
        <a:bodyPr/>
        <a:lstStyle/>
        <a:p>
          <a:endParaRPr lang="ru-RU"/>
        </a:p>
      </dgm:t>
    </dgm:pt>
    <dgm:pt modelId="{7D0D17E0-AD75-4C70-B228-6A25A8628505}" type="sibTrans" cxnId="{ACC3C016-9552-407B-B780-0E16C620E3D5}">
      <dgm:prSet/>
      <dgm:spPr/>
      <dgm:t>
        <a:bodyPr/>
        <a:lstStyle/>
        <a:p>
          <a:endParaRPr lang="ru-RU"/>
        </a:p>
      </dgm:t>
    </dgm:pt>
    <dgm:pt modelId="{FC5E426A-E142-4AE7-ABFE-5AFE78FC1C1E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>
              <a:solidFill>
                <a:schemeClr val="tx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</a:rPr>
            <a:t>В условиях эмбарго пищевая промышленность нуждается в отечественных ингредиентах </a:t>
          </a:r>
          <a:endParaRPr lang="ru-RU" sz="1600" b="1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39EADE80-3F56-4101-BD59-20184127891C}" type="parTrans" cxnId="{CDC3001B-6E1B-447F-85D1-FBBE59A6FA55}">
      <dgm:prSet/>
      <dgm:spPr/>
      <dgm:t>
        <a:bodyPr/>
        <a:lstStyle/>
        <a:p>
          <a:endParaRPr lang="ru-RU"/>
        </a:p>
      </dgm:t>
    </dgm:pt>
    <dgm:pt modelId="{2E6E6D72-82AF-4D24-BF38-54AA0D4175E7}" type="sibTrans" cxnId="{CDC3001B-6E1B-447F-85D1-FBBE59A6FA55}">
      <dgm:prSet/>
      <dgm:spPr/>
      <dgm:t>
        <a:bodyPr/>
        <a:lstStyle/>
        <a:p>
          <a:endParaRPr lang="ru-RU"/>
        </a:p>
      </dgm:t>
    </dgm:pt>
    <dgm:pt modelId="{D22DADA8-5342-4A64-BAF5-FDCCA84CF8FD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16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Продукт способен заменять сухие соевые, животные белки импортного производства в ценовом диапазоне 700 рублей за 1 кг</a:t>
          </a:r>
          <a:endParaRPr lang="ru-RU" sz="1600" b="1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C627B18E-C9B5-4C07-BF27-B601FD9EE0A1}" type="parTrans" cxnId="{BD585178-A007-47A1-B9C9-177BB364B764}">
      <dgm:prSet/>
      <dgm:spPr/>
      <dgm:t>
        <a:bodyPr/>
        <a:lstStyle/>
        <a:p>
          <a:endParaRPr lang="ru-RU"/>
        </a:p>
      </dgm:t>
    </dgm:pt>
    <dgm:pt modelId="{A67D4686-E324-471B-842F-17150CF9D8FB}" type="sibTrans" cxnId="{BD585178-A007-47A1-B9C9-177BB364B764}">
      <dgm:prSet/>
      <dgm:spPr/>
      <dgm:t>
        <a:bodyPr/>
        <a:lstStyle/>
        <a:p>
          <a:endParaRPr lang="ru-RU"/>
        </a:p>
      </dgm:t>
    </dgm:pt>
    <dgm:pt modelId="{21F959A9-DAF4-4B4F-AD45-AF1D8C0370FC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Производство будет безотходным</a:t>
          </a:r>
        </a:p>
      </dgm:t>
    </dgm:pt>
    <dgm:pt modelId="{99A492AE-E07E-4335-859B-CF57237FDB1B}" type="parTrans" cxnId="{519E946B-1DC2-4F59-9C7B-203351DDF123}">
      <dgm:prSet/>
      <dgm:spPr/>
      <dgm:t>
        <a:bodyPr/>
        <a:lstStyle/>
        <a:p>
          <a:endParaRPr lang="ru-RU"/>
        </a:p>
      </dgm:t>
    </dgm:pt>
    <dgm:pt modelId="{A2B1684C-08BF-4BED-8D73-B3F2098D801E}" type="sibTrans" cxnId="{519E946B-1DC2-4F59-9C7B-203351DDF123}">
      <dgm:prSet/>
      <dgm:spPr/>
      <dgm:t>
        <a:bodyPr/>
        <a:lstStyle/>
        <a:p>
          <a:endParaRPr lang="ru-RU"/>
        </a:p>
      </dgm:t>
    </dgm:pt>
    <dgm:pt modelId="{07A967BB-12CD-4FDB-97D7-887553A1D133}" type="pres">
      <dgm:prSet presAssocID="{7F6EFE19-0679-4E98-BC05-AC7985513E17}" presName="linear" presStyleCnt="0">
        <dgm:presLayoutVars>
          <dgm:animLvl val="lvl"/>
          <dgm:resizeHandles val="exact"/>
        </dgm:presLayoutVars>
      </dgm:prSet>
      <dgm:spPr/>
    </dgm:pt>
    <dgm:pt modelId="{2BC8EE8A-7CFA-4E07-9DE5-44C4CCF9235A}" type="pres">
      <dgm:prSet presAssocID="{408DD83D-6481-47A5-80AD-73386DFE759C}" presName="parentText" presStyleLbl="node1" presStyleIdx="0" presStyleCnt="4" custLinFactNeighborX="207" custLinFactNeighborY="6240">
        <dgm:presLayoutVars>
          <dgm:chMax val="0"/>
          <dgm:bulletEnabled val="1"/>
        </dgm:presLayoutVars>
      </dgm:prSet>
      <dgm:spPr/>
    </dgm:pt>
    <dgm:pt modelId="{B76F3B0D-EA00-493D-B150-2ECE006ADD27}" type="pres">
      <dgm:prSet presAssocID="{7D0D17E0-AD75-4C70-B228-6A25A8628505}" presName="spacer" presStyleCnt="0"/>
      <dgm:spPr/>
    </dgm:pt>
    <dgm:pt modelId="{DF55B65C-9CAB-4198-9BBC-D46DAB8CF750}" type="pres">
      <dgm:prSet presAssocID="{FC5E426A-E142-4AE7-ABFE-5AFE78FC1C1E}" presName="parentText" presStyleLbl="node1" presStyleIdx="1" presStyleCnt="4" custLinFactNeighborX="0" custLinFactNeighborY="-19384">
        <dgm:presLayoutVars>
          <dgm:chMax val="0"/>
          <dgm:bulletEnabled val="1"/>
        </dgm:presLayoutVars>
      </dgm:prSet>
      <dgm:spPr/>
    </dgm:pt>
    <dgm:pt modelId="{ED39E526-94BE-4D05-84AB-76B65FB67087}" type="pres">
      <dgm:prSet presAssocID="{2E6E6D72-82AF-4D24-BF38-54AA0D4175E7}" presName="spacer" presStyleCnt="0"/>
      <dgm:spPr/>
    </dgm:pt>
    <dgm:pt modelId="{CA50A41C-DF84-4114-9721-B93E53FF1BFD}" type="pres">
      <dgm:prSet presAssocID="{D22DADA8-5342-4A64-BAF5-FDCCA84CF8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33036A1-BD1B-465C-9B67-88DFB90FF488}" type="pres">
      <dgm:prSet presAssocID="{A67D4686-E324-471B-842F-17150CF9D8FB}" presName="spacer" presStyleCnt="0"/>
      <dgm:spPr/>
    </dgm:pt>
    <dgm:pt modelId="{7FD38347-F6C2-4601-ABA3-6621F6EBA014}" type="pres">
      <dgm:prSet presAssocID="{21F959A9-DAF4-4B4F-AD45-AF1D8C0370FC}" presName="parentText" presStyleLbl="node1" presStyleIdx="3" presStyleCnt="4" custLinFactNeighborX="2537">
        <dgm:presLayoutVars>
          <dgm:chMax val="0"/>
          <dgm:bulletEnabled val="1"/>
        </dgm:presLayoutVars>
      </dgm:prSet>
      <dgm:spPr/>
    </dgm:pt>
  </dgm:ptLst>
  <dgm:cxnLst>
    <dgm:cxn modelId="{ACC3C016-9552-407B-B780-0E16C620E3D5}" srcId="{7F6EFE19-0679-4E98-BC05-AC7985513E17}" destId="{408DD83D-6481-47A5-80AD-73386DFE759C}" srcOrd="0" destOrd="0" parTransId="{186857F6-32E4-4F0C-9105-F66858EB8212}" sibTransId="{7D0D17E0-AD75-4C70-B228-6A25A8628505}"/>
    <dgm:cxn modelId="{CDC3001B-6E1B-447F-85D1-FBBE59A6FA55}" srcId="{7F6EFE19-0679-4E98-BC05-AC7985513E17}" destId="{FC5E426A-E142-4AE7-ABFE-5AFE78FC1C1E}" srcOrd="1" destOrd="0" parTransId="{39EADE80-3F56-4101-BD59-20184127891C}" sibTransId="{2E6E6D72-82AF-4D24-BF38-54AA0D4175E7}"/>
    <dgm:cxn modelId="{9976A344-E013-4171-BC12-016F37908CEB}" type="presOf" srcId="{D22DADA8-5342-4A64-BAF5-FDCCA84CF8FD}" destId="{CA50A41C-DF84-4114-9721-B93E53FF1BFD}" srcOrd="0" destOrd="0" presId="urn:microsoft.com/office/officeart/2005/8/layout/vList2"/>
    <dgm:cxn modelId="{519E946B-1DC2-4F59-9C7B-203351DDF123}" srcId="{7F6EFE19-0679-4E98-BC05-AC7985513E17}" destId="{21F959A9-DAF4-4B4F-AD45-AF1D8C0370FC}" srcOrd="3" destOrd="0" parTransId="{99A492AE-E07E-4335-859B-CF57237FDB1B}" sibTransId="{A2B1684C-08BF-4BED-8D73-B3F2098D801E}"/>
    <dgm:cxn modelId="{5691686D-88A6-4730-A2A9-0CC41EC9B162}" type="presOf" srcId="{21F959A9-DAF4-4B4F-AD45-AF1D8C0370FC}" destId="{7FD38347-F6C2-4601-ABA3-6621F6EBA014}" srcOrd="0" destOrd="0" presId="urn:microsoft.com/office/officeart/2005/8/layout/vList2"/>
    <dgm:cxn modelId="{191D5750-E516-4423-BD61-FDC50B886394}" type="presOf" srcId="{FC5E426A-E142-4AE7-ABFE-5AFE78FC1C1E}" destId="{DF55B65C-9CAB-4198-9BBC-D46DAB8CF750}" srcOrd="0" destOrd="0" presId="urn:microsoft.com/office/officeart/2005/8/layout/vList2"/>
    <dgm:cxn modelId="{FB8F5872-0E90-4FB5-BA42-4E38865ECF99}" type="presOf" srcId="{408DD83D-6481-47A5-80AD-73386DFE759C}" destId="{2BC8EE8A-7CFA-4E07-9DE5-44C4CCF9235A}" srcOrd="0" destOrd="0" presId="urn:microsoft.com/office/officeart/2005/8/layout/vList2"/>
    <dgm:cxn modelId="{BD585178-A007-47A1-B9C9-177BB364B764}" srcId="{7F6EFE19-0679-4E98-BC05-AC7985513E17}" destId="{D22DADA8-5342-4A64-BAF5-FDCCA84CF8FD}" srcOrd="2" destOrd="0" parTransId="{C627B18E-C9B5-4C07-BF27-B601FD9EE0A1}" sibTransId="{A67D4686-E324-471B-842F-17150CF9D8FB}"/>
    <dgm:cxn modelId="{64B846E5-AD22-4F8A-A8C6-EB1729F1109D}" type="presOf" srcId="{7F6EFE19-0679-4E98-BC05-AC7985513E17}" destId="{07A967BB-12CD-4FDB-97D7-887553A1D133}" srcOrd="0" destOrd="0" presId="urn:microsoft.com/office/officeart/2005/8/layout/vList2"/>
    <dgm:cxn modelId="{E009C85D-5D7E-4D88-9221-1FF9FE24B1F8}" type="presParOf" srcId="{07A967BB-12CD-4FDB-97D7-887553A1D133}" destId="{2BC8EE8A-7CFA-4E07-9DE5-44C4CCF9235A}" srcOrd="0" destOrd="0" presId="urn:microsoft.com/office/officeart/2005/8/layout/vList2"/>
    <dgm:cxn modelId="{57557DE5-BF47-4203-9266-5345FB06AE42}" type="presParOf" srcId="{07A967BB-12CD-4FDB-97D7-887553A1D133}" destId="{B76F3B0D-EA00-493D-B150-2ECE006ADD27}" srcOrd="1" destOrd="0" presId="urn:microsoft.com/office/officeart/2005/8/layout/vList2"/>
    <dgm:cxn modelId="{B4CEF3FA-5799-446C-A4A5-47A506CB9F64}" type="presParOf" srcId="{07A967BB-12CD-4FDB-97D7-887553A1D133}" destId="{DF55B65C-9CAB-4198-9BBC-D46DAB8CF750}" srcOrd="2" destOrd="0" presId="urn:microsoft.com/office/officeart/2005/8/layout/vList2"/>
    <dgm:cxn modelId="{A5123536-3E28-4F84-B8CA-4292DEBD8BB3}" type="presParOf" srcId="{07A967BB-12CD-4FDB-97D7-887553A1D133}" destId="{ED39E526-94BE-4D05-84AB-76B65FB67087}" srcOrd="3" destOrd="0" presId="urn:microsoft.com/office/officeart/2005/8/layout/vList2"/>
    <dgm:cxn modelId="{A993CE83-5DD8-4616-BEF2-F6123649AC84}" type="presParOf" srcId="{07A967BB-12CD-4FDB-97D7-887553A1D133}" destId="{CA50A41C-DF84-4114-9721-B93E53FF1BFD}" srcOrd="4" destOrd="0" presId="urn:microsoft.com/office/officeart/2005/8/layout/vList2"/>
    <dgm:cxn modelId="{CD0DE620-A8F5-4523-BCDE-50BD9F1EA42F}" type="presParOf" srcId="{07A967BB-12CD-4FDB-97D7-887553A1D133}" destId="{633036A1-BD1B-465C-9B67-88DFB90FF488}" srcOrd="5" destOrd="0" presId="urn:microsoft.com/office/officeart/2005/8/layout/vList2"/>
    <dgm:cxn modelId="{C2700971-1D4A-4A13-B8F3-8466568F5F8B}" type="presParOf" srcId="{07A967BB-12CD-4FDB-97D7-887553A1D133}" destId="{7FD38347-F6C2-4601-ABA3-6621F6EBA01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F0D499F-732B-4EAA-8DB8-E0D7917BEF2C}" type="doc">
      <dgm:prSet loTypeId="urn:microsoft.com/office/officeart/2005/8/layout/process4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0746FF-D1FA-4459-8251-2D0371AB0427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1600" dirty="0">
              <a:latin typeface="Arial Black" panose="020B0A04020102020204" pitchFamily="34" charset="0"/>
            </a:rPr>
            <a:t>Приобретение сырья у рыбных компаний</a:t>
          </a:r>
        </a:p>
      </dgm:t>
    </dgm:pt>
    <dgm:pt modelId="{5D8467F3-09AC-46B5-98A7-C724AFA1E8AA}" type="parTrans" cxnId="{200CBD72-3E6A-444F-BBA9-5D9E22C2F368}">
      <dgm:prSet/>
      <dgm:spPr/>
      <dgm:t>
        <a:bodyPr/>
        <a:lstStyle/>
        <a:p>
          <a:endParaRPr lang="ru-RU"/>
        </a:p>
      </dgm:t>
    </dgm:pt>
    <dgm:pt modelId="{25FE5ECE-FD29-4A56-BA5E-8C940988A742}" type="sibTrans" cxnId="{200CBD72-3E6A-444F-BBA9-5D9E22C2F368}">
      <dgm:prSet/>
      <dgm:spPr/>
      <dgm:t>
        <a:bodyPr/>
        <a:lstStyle/>
        <a:p>
          <a:endParaRPr lang="ru-RU"/>
        </a:p>
      </dgm:t>
    </dgm:pt>
    <dgm:pt modelId="{8339BA36-4AA5-470B-A5B5-C154A03CFBB1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1400" dirty="0">
              <a:latin typeface="Arial Black" panose="020B0A04020102020204" pitchFamily="34" charset="0"/>
            </a:rPr>
            <a:t>Переработка на взаимовыгодных условиях</a:t>
          </a:r>
        </a:p>
      </dgm:t>
    </dgm:pt>
    <dgm:pt modelId="{6351438C-752E-490F-8B8E-52424715160B}" type="parTrans" cxnId="{6600D4F2-F4C9-4A11-ADC7-64E953B8E5F5}">
      <dgm:prSet/>
      <dgm:spPr/>
      <dgm:t>
        <a:bodyPr/>
        <a:lstStyle/>
        <a:p>
          <a:endParaRPr lang="ru-RU"/>
        </a:p>
      </dgm:t>
    </dgm:pt>
    <dgm:pt modelId="{A45CD833-6C81-4886-8C31-6CA330C539E6}" type="sibTrans" cxnId="{6600D4F2-F4C9-4A11-ADC7-64E953B8E5F5}">
      <dgm:prSet/>
      <dgm:spPr/>
      <dgm:t>
        <a:bodyPr/>
        <a:lstStyle/>
        <a:p>
          <a:endParaRPr lang="ru-RU"/>
        </a:p>
      </dgm:t>
    </dgm:pt>
    <dgm:pt modelId="{C3F1710A-E172-40A2-BE39-A4C765B58F5D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1600" dirty="0">
              <a:latin typeface="Arial Black" panose="020B0A04020102020204" pitchFamily="34" charset="0"/>
            </a:rPr>
            <a:t>Формирование резерва для работы цеха до 3 х месяцев</a:t>
          </a:r>
        </a:p>
      </dgm:t>
    </dgm:pt>
    <dgm:pt modelId="{5B1709AE-709B-482E-9E53-BCBF2126BAB5}" type="parTrans" cxnId="{3B3C48A6-B001-48A9-8AE7-A05F3B1D7FE3}">
      <dgm:prSet/>
      <dgm:spPr/>
      <dgm:t>
        <a:bodyPr/>
        <a:lstStyle/>
        <a:p>
          <a:endParaRPr lang="ru-RU"/>
        </a:p>
      </dgm:t>
    </dgm:pt>
    <dgm:pt modelId="{9139C412-A52E-4A75-A2AE-22E40BF587F7}" type="sibTrans" cxnId="{3B3C48A6-B001-48A9-8AE7-A05F3B1D7FE3}">
      <dgm:prSet/>
      <dgm:spPr/>
      <dgm:t>
        <a:bodyPr/>
        <a:lstStyle/>
        <a:p>
          <a:endParaRPr lang="ru-RU"/>
        </a:p>
      </dgm:t>
    </dgm:pt>
    <dgm:pt modelId="{7E9B1AE2-4C82-4689-8106-99DBB329C6A7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1400" dirty="0">
              <a:latin typeface="Arial Black" panose="020B0A04020102020204" pitchFamily="34" charset="0"/>
            </a:rPr>
            <a:t>В рефрижераторных контейнерах предприятия</a:t>
          </a:r>
        </a:p>
      </dgm:t>
    </dgm:pt>
    <dgm:pt modelId="{A57F2D98-DEBD-4128-AD7D-AB1031FC1E85}" type="parTrans" cxnId="{CC6A2005-4FCF-47B0-8EF7-B075380F6861}">
      <dgm:prSet/>
      <dgm:spPr/>
      <dgm:t>
        <a:bodyPr/>
        <a:lstStyle/>
        <a:p>
          <a:endParaRPr lang="ru-RU"/>
        </a:p>
      </dgm:t>
    </dgm:pt>
    <dgm:pt modelId="{693342C4-235D-43FA-AA37-AA337CE65546}" type="sibTrans" cxnId="{CC6A2005-4FCF-47B0-8EF7-B075380F6861}">
      <dgm:prSet/>
      <dgm:spPr/>
      <dgm:t>
        <a:bodyPr/>
        <a:lstStyle/>
        <a:p>
          <a:endParaRPr lang="ru-RU"/>
        </a:p>
      </dgm:t>
    </dgm:pt>
    <dgm:pt modelId="{FA1F48CF-21DA-4ED3-B698-72E0C0D26350}">
      <dgm:prSet phldrT="[Текст]"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ru-RU" sz="1200" dirty="0">
              <a:latin typeface="Arial Black" panose="020B0A04020102020204" pitchFamily="34" charset="0"/>
            </a:rPr>
            <a:t>Измельчение в мелкодисперсный порошок, вакуумная упаковка, транспортировка потребителю</a:t>
          </a:r>
        </a:p>
      </dgm:t>
    </dgm:pt>
    <dgm:pt modelId="{3E38064D-7F78-4F0C-9D10-98A0C2006594}" type="sibTrans" cxnId="{6F9E8E9A-D0F6-430A-A6E8-46228C9BD769}">
      <dgm:prSet/>
      <dgm:spPr/>
      <dgm:t>
        <a:bodyPr/>
        <a:lstStyle/>
        <a:p>
          <a:endParaRPr lang="ru-RU"/>
        </a:p>
      </dgm:t>
    </dgm:pt>
    <dgm:pt modelId="{B08218FB-4DC2-4C46-A65B-2D35E8B1F769}" type="parTrans" cxnId="{6F9E8E9A-D0F6-430A-A6E8-46228C9BD769}">
      <dgm:prSet/>
      <dgm:spPr/>
      <dgm:t>
        <a:bodyPr/>
        <a:lstStyle/>
        <a:p>
          <a:endParaRPr lang="ru-RU"/>
        </a:p>
      </dgm:t>
    </dgm:pt>
    <dgm:pt modelId="{87B4AD0D-FC55-43FA-8FBA-8C6A3C752CEA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1600" dirty="0">
              <a:latin typeface="Arial Black" panose="020B0A04020102020204" pitchFamily="34" charset="0"/>
            </a:rPr>
            <a:t>Обезвоживание при инфракрасном излучении  </a:t>
          </a:r>
        </a:p>
      </dgm:t>
    </dgm:pt>
    <dgm:pt modelId="{BB9D1858-9E5E-455C-B34C-29502DD3F7FA}" type="sibTrans" cxnId="{B8D77483-D464-411C-BA42-BE84BAE1A38C}">
      <dgm:prSet/>
      <dgm:spPr/>
      <dgm:t>
        <a:bodyPr/>
        <a:lstStyle/>
        <a:p>
          <a:endParaRPr lang="ru-RU"/>
        </a:p>
      </dgm:t>
    </dgm:pt>
    <dgm:pt modelId="{02D5003B-2C1E-4CB4-BFB5-E7F9E8BD71DF}" type="parTrans" cxnId="{B8D77483-D464-411C-BA42-BE84BAE1A38C}">
      <dgm:prSet/>
      <dgm:spPr/>
      <dgm:t>
        <a:bodyPr/>
        <a:lstStyle/>
        <a:p>
          <a:endParaRPr lang="ru-RU"/>
        </a:p>
      </dgm:t>
    </dgm:pt>
    <dgm:pt modelId="{3A6BCE74-E00E-49B1-B075-21AA11A4AAB9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600" dirty="0">
              <a:latin typeface="Arial Black" panose="020B0A04020102020204" pitchFamily="34" charset="0"/>
            </a:rPr>
            <a:t>Реализация пищевым перерабатывающим предприятиям Камчатского края </a:t>
          </a:r>
        </a:p>
        <a:p>
          <a:pPr>
            <a:spcAft>
              <a:spcPts val="0"/>
            </a:spcAft>
          </a:pPr>
          <a:r>
            <a:rPr lang="ru-RU" sz="1600" dirty="0">
              <a:latin typeface="Arial Black" panose="020B0A04020102020204" pitchFamily="34" charset="0"/>
            </a:rPr>
            <a:t>Экспорт в страны </a:t>
          </a:r>
          <a:r>
            <a:rPr lang="ru-RU" sz="1600" dirty="0" err="1">
              <a:latin typeface="Arial Black" panose="020B0A04020102020204" pitchFamily="34" charset="0"/>
            </a:rPr>
            <a:t>АТр</a:t>
          </a:r>
          <a:r>
            <a:rPr lang="ru-RU" sz="1600" dirty="0">
              <a:latin typeface="Arial Black" panose="020B0A04020102020204" pitchFamily="34" charset="0"/>
            </a:rPr>
            <a:t> </a:t>
          </a:r>
        </a:p>
      </dgm:t>
    </dgm:pt>
    <dgm:pt modelId="{618EF381-D8AD-4DF9-97A1-4918FBC9FBF8}" type="parTrans" cxnId="{E88A5A98-1E68-4295-8B32-08D5B5CB3217}">
      <dgm:prSet/>
      <dgm:spPr/>
      <dgm:t>
        <a:bodyPr/>
        <a:lstStyle/>
        <a:p>
          <a:endParaRPr lang="ru-RU"/>
        </a:p>
      </dgm:t>
    </dgm:pt>
    <dgm:pt modelId="{3D3147B8-C2DA-4D15-8474-06947D4D7D7A}" type="sibTrans" cxnId="{E88A5A98-1E68-4295-8B32-08D5B5CB3217}">
      <dgm:prSet/>
      <dgm:spPr/>
      <dgm:t>
        <a:bodyPr/>
        <a:lstStyle/>
        <a:p>
          <a:endParaRPr lang="ru-RU"/>
        </a:p>
      </dgm:t>
    </dgm:pt>
    <dgm:pt modelId="{E79673DE-5C10-4FE1-98B2-F90413862E3E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600" dirty="0">
              <a:latin typeface="Arial Black" panose="020B0A04020102020204" pitchFamily="34" charset="0"/>
            </a:rPr>
            <a:t>Создание линейки собственной пищевой продукции </a:t>
          </a:r>
        </a:p>
      </dgm:t>
    </dgm:pt>
    <dgm:pt modelId="{13D5CDAA-E8CA-40C3-A236-D96EF4BCFDBD}" type="parTrans" cxnId="{6E40B1B3-42F9-437E-BC9E-F6D3A48E84E4}">
      <dgm:prSet/>
      <dgm:spPr/>
      <dgm:t>
        <a:bodyPr/>
        <a:lstStyle/>
        <a:p>
          <a:endParaRPr lang="ru-RU"/>
        </a:p>
      </dgm:t>
    </dgm:pt>
    <dgm:pt modelId="{2EC400DF-828D-4808-9CB8-6D4DCE3B25E3}" type="sibTrans" cxnId="{6E40B1B3-42F9-437E-BC9E-F6D3A48E84E4}">
      <dgm:prSet/>
      <dgm:spPr/>
      <dgm:t>
        <a:bodyPr/>
        <a:lstStyle/>
        <a:p>
          <a:endParaRPr lang="ru-RU"/>
        </a:p>
      </dgm:t>
    </dgm:pt>
    <dgm:pt modelId="{10FDC88D-1EA4-47DE-AA9F-5C0CA89A2877}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1600" dirty="0">
              <a:latin typeface="Arial Black" panose="020B0A04020102020204" pitchFamily="34" charset="0"/>
            </a:rPr>
            <a:t>Расширение ассортимента продукции</a:t>
          </a:r>
        </a:p>
      </dgm:t>
    </dgm:pt>
    <dgm:pt modelId="{A342072B-E714-4BC5-BCC0-40AE02E9A788}" type="parTrans" cxnId="{3F49BD64-DCD2-479D-BCC2-89F95FB6703E}">
      <dgm:prSet/>
      <dgm:spPr/>
      <dgm:t>
        <a:bodyPr/>
        <a:lstStyle/>
        <a:p>
          <a:endParaRPr lang="ru-RU"/>
        </a:p>
      </dgm:t>
    </dgm:pt>
    <dgm:pt modelId="{133014F3-92F4-442B-904C-0E1A5477F7A3}" type="sibTrans" cxnId="{3F49BD64-DCD2-479D-BCC2-89F95FB6703E}">
      <dgm:prSet/>
      <dgm:spPr/>
      <dgm:t>
        <a:bodyPr/>
        <a:lstStyle/>
        <a:p>
          <a:endParaRPr lang="ru-RU"/>
        </a:p>
      </dgm:t>
    </dgm:pt>
    <dgm:pt modelId="{E72A25F3-606D-42DF-9CFD-A25C41D0D07B}" type="pres">
      <dgm:prSet presAssocID="{CF0D499F-732B-4EAA-8DB8-E0D7917BEF2C}" presName="Name0" presStyleCnt="0">
        <dgm:presLayoutVars>
          <dgm:dir/>
          <dgm:animLvl val="lvl"/>
          <dgm:resizeHandles val="exact"/>
        </dgm:presLayoutVars>
      </dgm:prSet>
      <dgm:spPr/>
    </dgm:pt>
    <dgm:pt modelId="{15BF95EF-49BC-413D-A7D5-FC214B6656AA}" type="pres">
      <dgm:prSet presAssocID="{E79673DE-5C10-4FE1-98B2-F90413862E3E}" presName="boxAndChildren" presStyleCnt="0"/>
      <dgm:spPr/>
    </dgm:pt>
    <dgm:pt modelId="{675377FF-A002-4BB0-8BBA-17F3979CDD61}" type="pres">
      <dgm:prSet presAssocID="{E79673DE-5C10-4FE1-98B2-F90413862E3E}" presName="parentTextBox" presStyleLbl="node1" presStyleIdx="0" presStyleCnt="6"/>
      <dgm:spPr/>
    </dgm:pt>
    <dgm:pt modelId="{4F086BDC-A600-47F9-999D-9ED1A60189B4}" type="pres">
      <dgm:prSet presAssocID="{3D3147B8-C2DA-4D15-8474-06947D4D7D7A}" presName="sp" presStyleCnt="0"/>
      <dgm:spPr/>
    </dgm:pt>
    <dgm:pt modelId="{94C763C8-9973-4625-A65D-015353C5ECFB}" type="pres">
      <dgm:prSet presAssocID="{3A6BCE74-E00E-49B1-B075-21AA11A4AAB9}" presName="arrowAndChildren" presStyleCnt="0"/>
      <dgm:spPr/>
    </dgm:pt>
    <dgm:pt modelId="{546DCAC9-38EC-4878-BF4C-7B84D3932A88}" type="pres">
      <dgm:prSet presAssocID="{3A6BCE74-E00E-49B1-B075-21AA11A4AAB9}" presName="parentTextArrow" presStyleLbl="node1" presStyleIdx="1" presStyleCnt="6"/>
      <dgm:spPr/>
    </dgm:pt>
    <dgm:pt modelId="{FD6D5DA3-D3A0-469A-929E-352DE34C8315}" type="pres">
      <dgm:prSet presAssocID="{133014F3-92F4-442B-904C-0E1A5477F7A3}" presName="sp" presStyleCnt="0"/>
      <dgm:spPr/>
    </dgm:pt>
    <dgm:pt modelId="{0BDA9B22-0C93-429B-B406-D7DC397DE24A}" type="pres">
      <dgm:prSet presAssocID="{10FDC88D-1EA4-47DE-AA9F-5C0CA89A2877}" presName="arrowAndChildren" presStyleCnt="0"/>
      <dgm:spPr/>
    </dgm:pt>
    <dgm:pt modelId="{06C83187-FA09-4245-88D1-7200DB06DD08}" type="pres">
      <dgm:prSet presAssocID="{10FDC88D-1EA4-47DE-AA9F-5C0CA89A2877}" presName="parentTextArrow" presStyleLbl="node1" presStyleIdx="2" presStyleCnt="6"/>
      <dgm:spPr/>
    </dgm:pt>
    <dgm:pt modelId="{30A60B62-E6BA-4AAA-B290-5AE5F3829A83}" type="pres">
      <dgm:prSet presAssocID="{BB9D1858-9E5E-455C-B34C-29502DD3F7FA}" presName="sp" presStyleCnt="0"/>
      <dgm:spPr/>
    </dgm:pt>
    <dgm:pt modelId="{3A910200-93A0-432A-BB84-552E7ABA9147}" type="pres">
      <dgm:prSet presAssocID="{87B4AD0D-FC55-43FA-8FBA-8C6A3C752CEA}" presName="arrowAndChildren" presStyleCnt="0"/>
      <dgm:spPr/>
    </dgm:pt>
    <dgm:pt modelId="{DD3ABAC2-7392-40A0-B572-1E3B0A6083E1}" type="pres">
      <dgm:prSet presAssocID="{87B4AD0D-FC55-43FA-8FBA-8C6A3C752CEA}" presName="parentTextArrow" presStyleLbl="node1" presStyleIdx="2" presStyleCnt="6"/>
      <dgm:spPr/>
    </dgm:pt>
    <dgm:pt modelId="{21887D7B-72A1-4FE2-91BF-11ECB0E3BEFB}" type="pres">
      <dgm:prSet presAssocID="{87B4AD0D-FC55-43FA-8FBA-8C6A3C752CEA}" presName="arrow" presStyleLbl="node1" presStyleIdx="3" presStyleCnt="6"/>
      <dgm:spPr/>
    </dgm:pt>
    <dgm:pt modelId="{321892D2-D16C-4B8B-9303-41533EBD7117}" type="pres">
      <dgm:prSet presAssocID="{87B4AD0D-FC55-43FA-8FBA-8C6A3C752CEA}" presName="descendantArrow" presStyleCnt="0"/>
      <dgm:spPr/>
    </dgm:pt>
    <dgm:pt modelId="{97009500-0ADD-408E-9830-0822CE52CB62}" type="pres">
      <dgm:prSet presAssocID="{FA1F48CF-21DA-4ED3-B698-72E0C0D26350}" presName="childTextArrow" presStyleLbl="fgAccFollowNode1" presStyleIdx="0" presStyleCnt="3" custScaleY="113167">
        <dgm:presLayoutVars>
          <dgm:bulletEnabled val="1"/>
        </dgm:presLayoutVars>
      </dgm:prSet>
      <dgm:spPr/>
    </dgm:pt>
    <dgm:pt modelId="{0580AAC8-E6FD-4795-84BA-152A383E1CF8}" type="pres">
      <dgm:prSet presAssocID="{9139C412-A52E-4A75-A2AE-22E40BF587F7}" presName="sp" presStyleCnt="0"/>
      <dgm:spPr/>
    </dgm:pt>
    <dgm:pt modelId="{00C3721A-6E92-479B-95FF-CDCFB756ADB5}" type="pres">
      <dgm:prSet presAssocID="{C3F1710A-E172-40A2-BE39-A4C765B58F5D}" presName="arrowAndChildren" presStyleCnt="0"/>
      <dgm:spPr/>
    </dgm:pt>
    <dgm:pt modelId="{2EE0FEFA-68F2-49D6-8FF2-786813B462B4}" type="pres">
      <dgm:prSet presAssocID="{C3F1710A-E172-40A2-BE39-A4C765B58F5D}" presName="parentTextArrow" presStyleLbl="node1" presStyleIdx="3" presStyleCnt="6"/>
      <dgm:spPr/>
    </dgm:pt>
    <dgm:pt modelId="{6CC49263-95E9-4B7F-AE58-8E5468DF696D}" type="pres">
      <dgm:prSet presAssocID="{C3F1710A-E172-40A2-BE39-A4C765B58F5D}" presName="arrow" presStyleLbl="node1" presStyleIdx="4" presStyleCnt="6" custScaleY="121114"/>
      <dgm:spPr/>
    </dgm:pt>
    <dgm:pt modelId="{B52FE30E-1451-4E25-BE7A-534E1E127354}" type="pres">
      <dgm:prSet presAssocID="{C3F1710A-E172-40A2-BE39-A4C765B58F5D}" presName="descendantArrow" presStyleCnt="0"/>
      <dgm:spPr/>
    </dgm:pt>
    <dgm:pt modelId="{BB9C70C6-A30E-497A-893E-B11EB2C150B7}" type="pres">
      <dgm:prSet presAssocID="{7E9B1AE2-4C82-4689-8106-99DBB329C6A7}" presName="childTextArrow" presStyleLbl="fgAccFollowNode1" presStyleIdx="1" presStyleCnt="3" custScaleY="117493" custLinFactNeighborX="5921">
        <dgm:presLayoutVars>
          <dgm:bulletEnabled val="1"/>
        </dgm:presLayoutVars>
      </dgm:prSet>
      <dgm:spPr/>
    </dgm:pt>
    <dgm:pt modelId="{4C367CE0-B990-4FD5-9AA5-CF0ECB55BC40}" type="pres">
      <dgm:prSet presAssocID="{25FE5ECE-FD29-4A56-BA5E-8C940988A742}" presName="sp" presStyleCnt="0"/>
      <dgm:spPr/>
    </dgm:pt>
    <dgm:pt modelId="{470B65F1-50CC-4D68-B384-BCE85D46F208}" type="pres">
      <dgm:prSet presAssocID="{F40746FF-D1FA-4459-8251-2D0371AB0427}" presName="arrowAndChildren" presStyleCnt="0"/>
      <dgm:spPr/>
    </dgm:pt>
    <dgm:pt modelId="{018F2ED9-B71A-415B-8D34-A7C88B4AEFE5}" type="pres">
      <dgm:prSet presAssocID="{F40746FF-D1FA-4459-8251-2D0371AB0427}" presName="parentTextArrow" presStyleLbl="node1" presStyleIdx="4" presStyleCnt="6"/>
      <dgm:spPr/>
    </dgm:pt>
    <dgm:pt modelId="{8265B5C2-9688-4CA1-BCE9-BF984B35FFE9}" type="pres">
      <dgm:prSet presAssocID="{F40746FF-D1FA-4459-8251-2D0371AB0427}" presName="arrow" presStyleLbl="node1" presStyleIdx="5" presStyleCnt="6" custScaleY="123566"/>
      <dgm:spPr/>
    </dgm:pt>
    <dgm:pt modelId="{86F5B3D0-112C-41E3-B8D2-41023E4D5FFD}" type="pres">
      <dgm:prSet presAssocID="{F40746FF-D1FA-4459-8251-2D0371AB0427}" presName="descendantArrow" presStyleCnt="0"/>
      <dgm:spPr/>
    </dgm:pt>
    <dgm:pt modelId="{DA574545-E731-4D70-80AE-3D6DF0E28C88}" type="pres">
      <dgm:prSet presAssocID="{8339BA36-4AA5-470B-A5B5-C154A03CFBB1}" presName="childTextArrow" presStyleLbl="fgAccFollowNode1" presStyleIdx="2" presStyleCnt="3" custScaleY="122724">
        <dgm:presLayoutVars>
          <dgm:bulletEnabled val="1"/>
        </dgm:presLayoutVars>
      </dgm:prSet>
      <dgm:spPr/>
    </dgm:pt>
  </dgm:ptLst>
  <dgm:cxnLst>
    <dgm:cxn modelId="{0A595204-2753-4F12-8DFE-B867908296A2}" type="presOf" srcId="{8339BA36-4AA5-470B-A5B5-C154A03CFBB1}" destId="{DA574545-E731-4D70-80AE-3D6DF0E28C88}" srcOrd="0" destOrd="0" presId="urn:microsoft.com/office/officeart/2005/8/layout/process4"/>
    <dgm:cxn modelId="{CC6A2005-4FCF-47B0-8EF7-B075380F6861}" srcId="{C3F1710A-E172-40A2-BE39-A4C765B58F5D}" destId="{7E9B1AE2-4C82-4689-8106-99DBB329C6A7}" srcOrd="0" destOrd="0" parTransId="{A57F2D98-DEBD-4128-AD7D-AB1031FC1E85}" sibTransId="{693342C4-235D-43FA-AA37-AA337CE65546}"/>
    <dgm:cxn modelId="{3BD68438-E2CA-41C1-92E4-FE4D74BDB0A1}" type="presOf" srcId="{C3F1710A-E172-40A2-BE39-A4C765B58F5D}" destId="{6CC49263-95E9-4B7F-AE58-8E5468DF696D}" srcOrd="1" destOrd="0" presId="urn:microsoft.com/office/officeart/2005/8/layout/process4"/>
    <dgm:cxn modelId="{7C53D839-FCCA-4E3D-81BF-1EE0318F9D6D}" type="presOf" srcId="{CF0D499F-732B-4EAA-8DB8-E0D7917BEF2C}" destId="{E72A25F3-606D-42DF-9CFD-A25C41D0D07B}" srcOrd="0" destOrd="0" presId="urn:microsoft.com/office/officeart/2005/8/layout/process4"/>
    <dgm:cxn modelId="{8426B942-349D-452A-A616-FD5F63F97CF8}" type="presOf" srcId="{87B4AD0D-FC55-43FA-8FBA-8C6A3C752CEA}" destId="{DD3ABAC2-7392-40A0-B572-1E3B0A6083E1}" srcOrd="0" destOrd="0" presId="urn:microsoft.com/office/officeart/2005/8/layout/process4"/>
    <dgm:cxn modelId="{3F49BD64-DCD2-479D-BCC2-89F95FB6703E}" srcId="{CF0D499F-732B-4EAA-8DB8-E0D7917BEF2C}" destId="{10FDC88D-1EA4-47DE-AA9F-5C0CA89A2877}" srcOrd="3" destOrd="0" parTransId="{A342072B-E714-4BC5-BCC0-40AE02E9A788}" sibTransId="{133014F3-92F4-442B-904C-0E1A5477F7A3}"/>
    <dgm:cxn modelId="{91CCFA68-5AAA-44D6-811B-AA5A14107FE2}" type="presOf" srcId="{F40746FF-D1FA-4459-8251-2D0371AB0427}" destId="{018F2ED9-B71A-415B-8D34-A7C88B4AEFE5}" srcOrd="0" destOrd="0" presId="urn:microsoft.com/office/officeart/2005/8/layout/process4"/>
    <dgm:cxn modelId="{200CBD72-3E6A-444F-BBA9-5D9E22C2F368}" srcId="{CF0D499F-732B-4EAA-8DB8-E0D7917BEF2C}" destId="{F40746FF-D1FA-4459-8251-2D0371AB0427}" srcOrd="0" destOrd="0" parTransId="{5D8467F3-09AC-46B5-98A7-C724AFA1E8AA}" sibTransId="{25FE5ECE-FD29-4A56-BA5E-8C940988A742}"/>
    <dgm:cxn modelId="{0962EF5A-E0E2-49A1-BFBD-D0992218A017}" type="presOf" srcId="{FA1F48CF-21DA-4ED3-B698-72E0C0D26350}" destId="{97009500-0ADD-408E-9830-0822CE52CB62}" srcOrd="0" destOrd="0" presId="urn:microsoft.com/office/officeart/2005/8/layout/process4"/>
    <dgm:cxn modelId="{B8D77483-D464-411C-BA42-BE84BAE1A38C}" srcId="{CF0D499F-732B-4EAA-8DB8-E0D7917BEF2C}" destId="{87B4AD0D-FC55-43FA-8FBA-8C6A3C752CEA}" srcOrd="2" destOrd="0" parTransId="{02D5003B-2C1E-4CB4-BFB5-E7F9E8BD71DF}" sibTransId="{BB9D1858-9E5E-455C-B34C-29502DD3F7FA}"/>
    <dgm:cxn modelId="{81D2D294-470B-446F-8567-94C823DBA7D2}" type="presOf" srcId="{7E9B1AE2-4C82-4689-8106-99DBB329C6A7}" destId="{BB9C70C6-A30E-497A-893E-B11EB2C150B7}" srcOrd="0" destOrd="0" presId="urn:microsoft.com/office/officeart/2005/8/layout/process4"/>
    <dgm:cxn modelId="{E88A5A98-1E68-4295-8B32-08D5B5CB3217}" srcId="{CF0D499F-732B-4EAA-8DB8-E0D7917BEF2C}" destId="{3A6BCE74-E00E-49B1-B075-21AA11A4AAB9}" srcOrd="4" destOrd="0" parTransId="{618EF381-D8AD-4DF9-97A1-4918FBC9FBF8}" sibTransId="{3D3147B8-C2DA-4D15-8474-06947D4D7D7A}"/>
    <dgm:cxn modelId="{160CB998-8FF5-4F88-9965-A1AE3438FC35}" type="presOf" srcId="{F40746FF-D1FA-4459-8251-2D0371AB0427}" destId="{8265B5C2-9688-4CA1-BCE9-BF984B35FFE9}" srcOrd="1" destOrd="0" presId="urn:microsoft.com/office/officeart/2005/8/layout/process4"/>
    <dgm:cxn modelId="{6F9E8E9A-D0F6-430A-A6E8-46228C9BD769}" srcId="{87B4AD0D-FC55-43FA-8FBA-8C6A3C752CEA}" destId="{FA1F48CF-21DA-4ED3-B698-72E0C0D26350}" srcOrd="0" destOrd="0" parTransId="{B08218FB-4DC2-4C46-A65B-2D35E8B1F769}" sibTransId="{3E38064D-7F78-4F0C-9D10-98A0C2006594}"/>
    <dgm:cxn modelId="{730C619E-8B38-4B34-B8C2-0F2A64298F1A}" type="presOf" srcId="{87B4AD0D-FC55-43FA-8FBA-8C6A3C752CEA}" destId="{21887D7B-72A1-4FE2-91BF-11ECB0E3BEFB}" srcOrd="1" destOrd="0" presId="urn:microsoft.com/office/officeart/2005/8/layout/process4"/>
    <dgm:cxn modelId="{11A37AA4-E52E-48E9-8A39-718FB130910E}" type="presOf" srcId="{C3F1710A-E172-40A2-BE39-A4C765B58F5D}" destId="{2EE0FEFA-68F2-49D6-8FF2-786813B462B4}" srcOrd="0" destOrd="0" presId="urn:microsoft.com/office/officeart/2005/8/layout/process4"/>
    <dgm:cxn modelId="{3B3C48A6-B001-48A9-8AE7-A05F3B1D7FE3}" srcId="{CF0D499F-732B-4EAA-8DB8-E0D7917BEF2C}" destId="{C3F1710A-E172-40A2-BE39-A4C765B58F5D}" srcOrd="1" destOrd="0" parTransId="{5B1709AE-709B-482E-9E53-BCBF2126BAB5}" sibTransId="{9139C412-A52E-4A75-A2AE-22E40BF587F7}"/>
    <dgm:cxn modelId="{6E40B1B3-42F9-437E-BC9E-F6D3A48E84E4}" srcId="{CF0D499F-732B-4EAA-8DB8-E0D7917BEF2C}" destId="{E79673DE-5C10-4FE1-98B2-F90413862E3E}" srcOrd="5" destOrd="0" parTransId="{13D5CDAA-E8CA-40C3-A236-D96EF4BCFDBD}" sibTransId="{2EC400DF-828D-4808-9CB8-6D4DCE3B25E3}"/>
    <dgm:cxn modelId="{A416C8B7-A8F4-4983-A619-AF7DD242663A}" type="presOf" srcId="{10FDC88D-1EA4-47DE-AA9F-5C0CA89A2877}" destId="{06C83187-FA09-4245-88D1-7200DB06DD08}" srcOrd="0" destOrd="0" presId="urn:microsoft.com/office/officeart/2005/8/layout/process4"/>
    <dgm:cxn modelId="{6600D4F2-F4C9-4A11-ADC7-64E953B8E5F5}" srcId="{F40746FF-D1FA-4459-8251-2D0371AB0427}" destId="{8339BA36-4AA5-470B-A5B5-C154A03CFBB1}" srcOrd="0" destOrd="0" parTransId="{6351438C-752E-490F-8B8E-52424715160B}" sibTransId="{A45CD833-6C81-4886-8C31-6CA330C539E6}"/>
    <dgm:cxn modelId="{3961C4FB-C406-459A-BAFE-5F30C9F48A25}" type="presOf" srcId="{E79673DE-5C10-4FE1-98B2-F90413862E3E}" destId="{675377FF-A002-4BB0-8BBA-17F3979CDD61}" srcOrd="0" destOrd="0" presId="urn:microsoft.com/office/officeart/2005/8/layout/process4"/>
    <dgm:cxn modelId="{475EC8FC-7AA4-4A77-AFDB-BDE2E2908D48}" type="presOf" srcId="{3A6BCE74-E00E-49B1-B075-21AA11A4AAB9}" destId="{546DCAC9-38EC-4878-BF4C-7B84D3932A88}" srcOrd="0" destOrd="0" presId="urn:microsoft.com/office/officeart/2005/8/layout/process4"/>
    <dgm:cxn modelId="{981B0FB0-2DDA-433B-A429-B8E07256C112}" type="presParOf" srcId="{E72A25F3-606D-42DF-9CFD-A25C41D0D07B}" destId="{15BF95EF-49BC-413D-A7D5-FC214B6656AA}" srcOrd="0" destOrd="0" presId="urn:microsoft.com/office/officeart/2005/8/layout/process4"/>
    <dgm:cxn modelId="{2A6A4127-1A14-4731-8E04-F85035E53D7B}" type="presParOf" srcId="{15BF95EF-49BC-413D-A7D5-FC214B6656AA}" destId="{675377FF-A002-4BB0-8BBA-17F3979CDD61}" srcOrd="0" destOrd="0" presId="urn:microsoft.com/office/officeart/2005/8/layout/process4"/>
    <dgm:cxn modelId="{56E23E5A-C602-4EB6-A3AB-DB465DF2C28D}" type="presParOf" srcId="{E72A25F3-606D-42DF-9CFD-A25C41D0D07B}" destId="{4F086BDC-A600-47F9-999D-9ED1A60189B4}" srcOrd="1" destOrd="0" presId="urn:microsoft.com/office/officeart/2005/8/layout/process4"/>
    <dgm:cxn modelId="{9A9F9730-692F-410C-BA29-8883325C964E}" type="presParOf" srcId="{E72A25F3-606D-42DF-9CFD-A25C41D0D07B}" destId="{94C763C8-9973-4625-A65D-015353C5ECFB}" srcOrd="2" destOrd="0" presId="urn:microsoft.com/office/officeart/2005/8/layout/process4"/>
    <dgm:cxn modelId="{2E4A9432-1C02-45EA-998A-C29667406BD4}" type="presParOf" srcId="{94C763C8-9973-4625-A65D-015353C5ECFB}" destId="{546DCAC9-38EC-4878-BF4C-7B84D3932A88}" srcOrd="0" destOrd="0" presId="urn:microsoft.com/office/officeart/2005/8/layout/process4"/>
    <dgm:cxn modelId="{9A26D0A5-E482-4932-AFBF-65DC3F3DD91C}" type="presParOf" srcId="{E72A25F3-606D-42DF-9CFD-A25C41D0D07B}" destId="{FD6D5DA3-D3A0-469A-929E-352DE34C8315}" srcOrd="3" destOrd="0" presId="urn:microsoft.com/office/officeart/2005/8/layout/process4"/>
    <dgm:cxn modelId="{9D63B828-1171-47D6-8747-673410CA86E1}" type="presParOf" srcId="{E72A25F3-606D-42DF-9CFD-A25C41D0D07B}" destId="{0BDA9B22-0C93-429B-B406-D7DC397DE24A}" srcOrd="4" destOrd="0" presId="urn:microsoft.com/office/officeart/2005/8/layout/process4"/>
    <dgm:cxn modelId="{0F02CCDD-C0F0-48B6-B88B-5FD3F8DD68DA}" type="presParOf" srcId="{0BDA9B22-0C93-429B-B406-D7DC397DE24A}" destId="{06C83187-FA09-4245-88D1-7200DB06DD08}" srcOrd="0" destOrd="0" presId="urn:microsoft.com/office/officeart/2005/8/layout/process4"/>
    <dgm:cxn modelId="{4CC39C97-A995-4C99-A7D2-3A274BC90BEC}" type="presParOf" srcId="{E72A25F3-606D-42DF-9CFD-A25C41D0D07B}" destId="{30A60B62-E6BA-4AAA-B290-5AE5F3829A83}" srcOrd="5" destOrd="0" presId="urn:microsoft.com/office/officeart/2005/8/layout/process4"/>
    <dgm:cxn modelId="{3BA2F182-F20E-4762-B442-1BA6A8C7C9C0}" type="presParOf" srcId="{E72A25F3-606D-42DF-9CFD-A25C41D0D07B}" destId="{3A910200-93A0-432A-BB84-552E7ABA9147}" srcOrd="6" destOrd="0" presId="urn:microsoft.com/office/officeart/2005/8/layout/process4"/>
    <dgm:cxn modelId="{683FE528-A386-4282-A6B0-1091D832F1DD}" type="presParOf" srcId="{3A910200-93A0-432A-BB84-552E7ABA9147}" destId="{DD3ABAC2-7392-40A0-B572-1E3B0A6083E1}" srcOrd="0" destOrd="0" presId="urn:microsoft.com/office/officeart/2005/8/layout/process4"/>
    <dgm:cxn modelId="{4CBB262F-8FE7-4D91-8459-E906983D07EC}" type="presParOf" srcId="{3A910200-93A0-432A-BB84-552E7ABA9147}" destId="{21887D7B-72A1-4FE2-91BF-11ECB0E3BEFB}" srcOrd="1" destOrd="0" presId="urn:microsoft.com/office/officeart/2005/8/layout/process4"/>
    <dgm:cxn modelId="{CFF54D95-208D-44FA-9B95-D9CF6AE4DE5A}" type="presParOf" srcId="{3A910200-93A0-432A-BB84-552E7ABA9147}" destId="{321892D2-D16C-4B8B-9303-41533EBD7117}" srcOrd="2" destOrd="0" presId="urn:microsoft.com/office/officeart/2005/8/layout/process4"/>
    <dgm:cxn modelId="{2D93F2B6-0392-4AAF-9B3C-68E86546F757}" type="presParOf" srcId="{321892D2-D16C-4B8B-9303-41533EBD7117}" destId="{97009500-0ADD-408E-9830-0822CE52CB62}" srcOrd="0" destOrd="0" presId="urn:microsoft.com/office/officeart/2005/8/layout/process4"/>
    <dgm:cxn modelId="{F83F7BCC-3983-420A-83BD-624FF758680A}" type="presParOf" srcId="{E72A25F3-606D-42DF-9CFD-A25C41D0D07B}" destId="{0580AAC8-E6FD-4795-84BA-152A383E1CF8}" srcOrd="7" destOrd="0" presId="urn:microsoft.com/office/officeart/2005/8/layout/process4"/>
    <dgm:cxn modelId="{35A53950-EEC4-4CD4-898D-36091EADF73D}" type="presParOf" srcId="{E72A25F3-606D-42DF-9CFD-A25C41D0D07B}" destId="{00C3721A-6E92-479B-95FF-CDCFB756ADB5}" srcOrd="8" destOrd="0" presId="urn:microsoft.com/office/officeart/2005/8/layout/process4"/>
    <dgm:cxn modelId="{89493B41-3D84-4E66-83B9-30207A49CFAC}" type="presParOf" srcId="{00C3721A-6E92-479B-95FF-CDCFB756ADB5}" destId="{2EE0FEFA-68F2-49D6-8FF2-786813B462B4}" srcOrd="0" destOrd="0" presId="urn:microsoft.com/office/officeart/2005/8/layout/process4"/>
    <dgm:cxn modelId="{FD29C4E0-FA1E-4789-B1E1-A7303A687D6B}" type="presParOf" srcId="{00C3721A-6E92-479B-95FF-CDCFB756ADB5}" destId="{6CC49263-95E9-4B7F-AE58-8E5468DF696D}" srcOrd="1" destOrd="0" presId="urn:microsoft.com/office/officeart/2005/8/layout/process4"/>
    <dgm:cxn modelId="{3F398C98-155C-4F98-B8C5-A120951DF79A}" type="presParOf" srcId="{00C3721A-6E92-479B-95FF-CDCFB756ADB5}" destId="{B52FE30E-1451-4E25-BE7A-534E1E127354}" srcOrd="2" destOrd="0" presId="urn:microsoft.com/office/officeart/2005/8/layout/process4"/>
    <dgm:cxn modelId="{1B070837-90DA-4768-A9A6-2A4B88D71D7B}" type="presParOf" srcId="{B52FE30E-1451-4E25-BE7A-534E1E127354}" destId="{BB9C70C6-A30E-497A-893E-B11EB2C150B7}" srcOrd="0" destOrd="0" presId="urn:microsoft.com/office/officeart/2005/8/layout/process4"/>
    <dgm:cxn modelId="{41C6D5AE-28DD-41A5-9CFD-22EE59B4096F}" type="presParOf" srcId="{E72A25F3-606D-42DF-9CFD-A25C41D0D07B}" destId="{4C367CE0-B990-4FD5-9AA5-CF0ECB55BC40}" srcOrd="9" destOrd="0" presId="urn:microsoft.com/office/officeart/2005/8/layout/process4"/>
    <dgm:cxn modelId="{CCB0C4D6-F9EB-492B-8AB1-2FFAB241C7EF}" type="presParOf" srcId="{E72A25F3-606D-42DF-9CFD-A25C41D0D07B}" destId="{470B65F1-50CC-4D68-B384-BCE85D46F208}" srcOrd="10" destOrd="0" presId="urn:microsoft.com/office/officeart/2005/8/layout/process4"/>
    <dgm:cxn modelId="{1D0949CF-630B-457D-829F-E20D6201D2E3}" type="presParOf" srcId="{470B65F1-50CC-4D68-B384-BCE85D46F208}" destId="{018F2ED9-B71A-415B-8D34-A7C88B4AEFE5}" srcOrd="0" destOrd="0" presId="urn:microsoft.com/office/officeart/2005/8/layout/process4"/>
    <dgm:cxn modelId="{9F67CFCF-0134-4DFF-8261-07EB9B60B816}" type="presParOf" srcId="{470B65F1-50CC-4D68-B384-BCE85D46F208}" destId="{8265B5C2-9688-4CA1-BCE9-BF984B35FFE9}" srcOrd="1" destOrd="0" presId="urn:microsoft.com/office/officeart/2005/8/layout/process4"/>
    <dgm:cxn modelId="{B638A0B6-821A-423C-B842-31A892FDBB9F}" type="presParOf" srcId="{470B65F1-50CC-4D68-B384-BCE85D46F208}" destId="{86F5B3D0-112C-41E3-B8D2-41023E4D5FFD}" srcOrd="2" destOrd="0" presId="urn:microsoft.com/office/officeart/2005/8/layout/process4"/>
    <dgm:cxn modelId="{6835182D-D217-44C1-817D-4052E1E9C202}" type="presParOf" srcId="{86F5B3D0-112C-41E3-B8D2-41023E4D5FFD}" destId="{DA574545-E731-4D70-80AE-3D6DF0E28C8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0E6CDB-2C74-4CCA-B85A-90061F13D408}" type="doc">
      <dgm:prSet loTypeId="urn:microsoft.com/office/officeart/2005/8/layout/defaul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C044AA-750F-40F4-BA85-6FB22DBAC2C8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 anchor="t"/>
        <a:lstStyle/>
        <a:p>
          <a:pPr algn="ctr" defTabSz="0">
            <a:lnSpc>
              <a:spcPct val="150000"/>
            </a:lnSpc>
            <a:spcAft>
              <a:spcPts val="0"/>
            </a:spcAft>
          </a:pPr>
          <a:r>
            <a:rPr lang="ru-RU" sz="1800" dirty="0">
              <a:solidFill>
                <a:schemeClr val="tx2"/>
              </a:solidFill>
              <a:latin typeface="Arial Black" panose="020B0A04020102020204" pitchFamily="34" charset="0"/>
            </a:rPr>
            <a:t>РЫБНЫЕ КОМПАНИИ</a:t>
          </a:r>
          <a:endParaRPr lang="ru-RU" sz="1800" dirty="0">
            <a:solidFill>
              <a:schemeClr val="tx1"/>
            </a:solidFill>
            <a:latin typeface="Arial Black" panose="020B0A04020102020204" pitchFamily="34" charset="0"/>
          </a:endParaRPr>
        </a:p>
        <a:p>
          <a:pPr algn="ctr" defTabSz="0">
            <a:lnSpc>
              <a:spcPct val="100000"/>
            </a:lnSpc>
            <a:spcAft>
              <a:spcPts val="0"/>
            </a:spcAft>
          </a:pPr>
          <a:r>
            <a:rPr lang="ru-RU" sz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Прибыль от реализации ресурса. Преференции от государства за глубокую переработку. Снижение экологической нагрузки. Рациональное использование вторичных ресурсов способствует снижению эксплуатации гидробионтов.</a:t>
          </a:r>
          <a:endParaRPr lang="ru-RU" sz="120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B858E592-27F0-41FA-8D16-7A1EFCE92D00}" type="parTrans" cxnId="{A771B56A-9FE1-413E-B678-7AC9D673F488}">
      <dgm:prSet/>
      <dgm:spPr/>
      <dgm:t>
        <a:bodyPr/>
        <a:lstStyle/>
        <a:p>
          <a:endParaRPr lang="ru-RU"/>
        </a:p>
      </dgm:t>
    </dgm:pt>
    <dgm:pt modelId="{3D078210-9496-4058-AE5D-4AB352D39B04}" type="sibTrans" cxnId="{A771B56A-9FE1-413E-B678-7AC9D673F488}">
      <dgm:prSet/>
      <dgm:spPr/>
      <dgm:t>
        <a:bodyPr/>
        <a:lstStyle/>
        <a:p>
          <a:endParaRPr lang="ru-RU"/>
        </a:p>
      </dgm:t>
    </dgm:pt>
    <dgm:pt modelId="{3F79D690-9214-4B47-939A-48A9DD2BB735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 anchor="t"/>
        <a:lstStyle/>
        <a:p>
          <a:pPr marL="0" lvl="0" algn="ctr" defTabSz="800100">
            <a:lnSpc>
              <a:spcPct val="15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800" dirty="0">
              <a:solidFill>
                <a:schemeClr val="tx2"/>
              </a:solidFill>
              <a:latin typeface="Arial Black" panose="020B0A04020102020204" pitchFamily="34" charset="0"/>
            </a:rPr>
            <a:t>ПИЩЕВЫЕ ПРЕДПРИЯТИЯ</a:t>
          </a:r>
        </a:p>
        <a:p>
          <a:pPr marL="0" lvl="0" algn="ctr" defTabSz="8001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800" dirty="0">
              <a:solidFill>
                <a:schemeClr val="tx1"/>
              </a:solidFill>
              <a:latin typeface="Arial Black" panose="020B0A04020102020204" pitchFamily="34" charset="0"/>
            </a:rPr>
            <a:t> </a:t>
          </a:r>
        </a:p>
      </dgm:t>
    </dgm:pt>
    <dgm:pt modelId="{9CFD2AAD-7EA4-4788-864E-1DD297D5C591}" type="parTrans" cxnId="{F17589B3-FE5C-4A98-8133-0784759213CB}">
      <dgm:prSet/>
      <dgm:spPr/>
      <dgm:t>
        <a:bodyPr/>
        <a:lstStyle/>
        <a:p>
          <a:endParaRPr lang="ru-RU"/>
        </a:p>
      </dgm:t>
    </dgm:pt>
    <dgm:pt modelId="{E4A4D510-ED3A-49D3-8539-7526309EAC25}" type="sibTrans" cxnId="{F17589B3-FE5C-4A98-8133-0784759213CB}">
      <dgm:prSet/>
      <dgm:spPr/>
      <dgm:t>
        <a:bodyPr/>
        <a:lstStyle/>
        <a:p>
          <a:endParaRPr lang="ru-RU"/>
        </a:p>
      </dgm:t>
    </dgm:pt>
    <dgm:pt modelId="{EFD91778-DD77-4F99-9328-FF27FB5C32A7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 anchor="t"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Расширение ассортимента, повышение качества. Производство новых продуктов здорового питания. Увеличение прибыли.</a:t>
          </a:r>
        </a:p>
      </dgm:t>
    </dgm:pt>
    <dgm:pt modelId="{77AF8968-FEDF-4D99-85BF-0914D1A22378}" type="parTrans" cxnId="{68FF92C7-47BA-4A84-972E-4BAF2D60FA39}">
      <dgm:prSet/>
      <dgm:spPr/>
      <dgm:t>
        <a:bodyPr/>
        <a:lstStyle/>
        <a:p>
          <a:endParaRPr lang="ru-RU"/>
        </a:p>
      </dgm:t>
    </dgm:pt>
    <dgm:pt modelId="{D295B671-817A-42DA-9D01-C4381DC02F0D}" type="sibTrans" cxnId="{68FF92C7-47BA-4A84-972E-4BAF2D60FA39}">
      <dgm:prSet/>
      <dgm:spPr/>
      <dgm:t>
        <a:bodyPr/>
        <a:lstStyle/>
        <a:p>
          <a:endParaRPr lang="ru-RU"/>
        </a:p>
      </dgm:t>
    </dgm:pt>
    <dgm:pt modelId="{FAD31665-CEFE-43D2-AA7B-EA08CCE27FE1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 anchor="t"/>
        <a:lstStyle/>
        <a:p>
          <a:pPr marL="0" lvl="0" algn="ctr" defTabSz="8001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dirty="0">
              <a:solidFill>
                <a:schemeClr val="tx2"/>
              </a:solidFill>
              <a:latin typeface="Arial Black" panose="020B0A04020102020204" pitchFamily="34" charset="0"/>
            </a:rPr>
            <a:t>ГОСУДАРСТВО</a:t>
          </a:r>
        </a:p>
        <a:p>
          <a:pPr marL="0"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endParaRPr lang="ru-RU" sz="1800" dirty="0">
            <a:solidFill>
              <a:schemeClr val="tx2"/>
            </a:solidFill>
            <a:latin typeface="Arial Black" panose="020B0A04020102020204" pitchFamily="34" charset="0"/>
          </a:endParaRPr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ts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Реализация стратегий. Налоги.</a:t>
          </a: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C541CB44-B510-427D-B60A-C462C02B8DAE}" type="parTrans" cxnId="{E71232DF-C3F0-4A44-8B30-22159BF19D57}">
      <dgm:prSet/>
      <dgm:spPr/>
      <dgm:t>
        <a:bodyPr/>
        <a:lstStyle/>
        <a:p>
          <a:endParaRPr lang="ru-RU"/>
        </a:p>
      </dgm:t>
    </dgm:pt>
    <dgm:pt modelId="{9EC28288-2298-4ADB-97DF-E549CA37A2A2}" type="sibTrans" cxnId="{E71232DF-C3F0-4A44-8B30-22159BF19D57}">
      <dgm:prSet/>
      <dgm:spPr/>
      <dgm:t>
        <a:bodyPr/>
        <a:lstStyle/>
        <a:p>
          <a:endParaRPr lang="ru-RU"/>
        </a:p>
      </dgm:t>
    </dgm:pt>
    <dgm:pt modelId="{1941F3B2-B30D-426E-A746-A10A4FBD4CA9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 anchor="t"/>
        <a:lstStyle/>
        <a:p>
          <a:pPr algn="ctr">
            <a:lnSpc>
              <a:spcPct val="150000"/>
            </a:lnSpc>
            <a:spcAft>
              <a:spcPts val="0"/>
            </a:spcAft>
          </a:pPr>
          <a:r>
            <a:rPr lang="ru-RU" sz="1800" dirty="0">
              <a:solidFill>
                <a:schemeClr val="tx2"/>
              </a:solidFill>
              <a:latin typeface="Arial Black" panose="020B0A04020102020204" pitchFamily="34" charset="0"/>
            </a:rPr>
            <a:t>ПОТРЕБИТЕЛЬ</a:t>
          </a:r>
        </a:p>
        <a:p>
          <a:pPr algn="ctr">
            <a:lnSpc>
              <a:spcPct val="100000"/>
            </a:lnSpc>
            <a:spcAft>
              <a:spcPts val="0"/>
            </a:spcAft>
          </a:pPr>
          <a:endParaRPr lang="ru-RU" sz="1600" dirty="0">
            <a:solidFill>
              <a:schemeClr val="tx1"/>
            </a:solidFill>
            <a:latin typeface="Arial Black" panose="020B0A04020102020204" pitchFamily="34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 </a:t>
          </a:r>
          <a:r>
            <a:rPr lang="ru-RU" sz="1200" dirty="0">
              <a:solidFill>
                <a:schemeClr val="tx1"/>
              </a:solidFill>
              <a:latin typeface="Arial Black" panose="020B0A04020102020204" pitchFamily="34" charset="0"/>
            </a:rPr>
            <a:t>Доступные отечественные продукты, обогащённые природными биологическими  комплексами.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dirty="0">
              <a:solidFill>
                <a:schemeClr val="tx1"/>
              </a:solidFill>
              <a:latin typeface="Arial Black" panose="020B0A04020102020204" pitchFamily="34" charset="0"/>
            </a:rPr>
            <a:t>Снижение рисков алиментарных заболеваний.</a:t>
          </a:r>
        </a:p>
      </dgm:t>
    </dgm:pt>
    <dgm:pt modelId="{4602D391-E48E-4F59-862C-51471B0BB3F6}" type="parTrans" cxnId="{276EB777-3AB6-4A19-8F0F-3A6216C300DD}">
      <dgm:prSet/>
      <dgm:spPr/>
      <dgm:t>
        <a:bodyPr/>
        <a:lstStyle/>
        <a:p>
          <a:endParaRPr lang="ru-RU"/>
        </a:p>
      </dgm:t>
    </dgm:pt>
    <dgm:pt modelId="{0DE8DDCE-5512-412B-9EC4-7DFD5CD579E7}" type="sibTrans" cxnId="{276EB777-3AB6-4A19-8F0F-3A6216C300DD}">
      <dgm:prSet/>
      <dgm:spPr/>
      <dgm:t>
        <a:bodyPr/>
        <a:lstStyle/>
        <a:p>
          <a:endParaRPr lang="ru-RU"/>
        </a:p>
      </dgm:t>
    </dgm:pt>
    <dgm:pt modelId="{A3ED2671-6B1C-4928-B045-DA251328402C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 anchor="t"/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2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E7C8F070-0BD3-41DF-8099-91B6ACED2398}" type="parTrans" cxnId="{2D68649D-6D25-4807-B451-88DE8B09E12E}">
      <dgm:prSet/>
      <dgm:spPr/>
      <dgm:t>
        <a:bodyPr/>
        <a:lstStyle/>
        <a:p>
          <a:endParaRPr lang="ru-RU"/>
        </a:p>
      </dgm:t>
    </dgm:pt>
    <dgm:pt modelId="{B56C179A-2BE3-4651-9EE4-1F3A0C1B3278}" type="sibTrans" cxnId="{2D68649D-6D25-4807-B451-88DE8B09E12E}">
      <dgm:prSet/>
      <dgm:spPr/>
      <dgm:t>
        <a:bodyPr/>
        <a:lstStyle/>
        <a:p>
          <a:endParaRPr lang="ru-RU"/>
        </a:p>
      </dgm:t>
    </dgm:pt>
    <dgm:pt modelId="{B5ACC21D-72E0-4BC3-A509-BFC56B029EE4}" type="pres">
      <dgm:prSet presAssocID="{EE0E6CDB-2C74-4CCA-B85A-90061F13D408}" presName="diagram" presStyleCnt="0">
        <dgm:presLayoutVars>
          <dgm:dir/>
          <dgm:resizeHandles val="exact"/>
        </dgm:presLayoutVars>
      </dgm:prSet>
      <dgm:spPr/>
    </dgm:pt>
    <dgm:pt modelId="{4B83A316-0AAF-4A0B-9F9F-A9FF71D75764}" type="pres">
      <dgm:prSet presAssocID="{2AC044AA-750F-40F4-BA85-6FB22DBAC2C8}" presName="node" presStyleLbl="node1" presStyleIdx="0" presStyleCnt="4">
        <dgm:presLayoutVars>
          <dgm:bulletEnabled val="1"/>
        </dgm:presLayoutVars>
      </dgm:prSet>
      <dgm:spPr/>
    </dgm:pt>
    <dgm:pt modelId="{AC9F8ECE-40CA-4642-8547-6B9F13933FCC}" type="pres">
      <dgm:prSet presAssocID="{3D078210-9496-4058-AE5D-4AB352D39B04}" presName="sibTrans" presStyleCnt="0"/>
      <dgm:spPr/>
    </dgm:pt>
    <dgm:pt modelId="{1D2986F0-DBAE-4260-9D3E-B663200B83A6}" type="pres">
      <dgm:prSet presAssocID="{1941F3B2-B30D-426E-A746-A10A4FBD4CA9}" presName="node" presStyleLbl="node1" presStyleIdx="1" presStyleCnt="4" custLinFactNeighborX="-906" custLinFactNeighborY="350">
        <dgm:presLayoutVars>
          <dgm:bulletEnabled val="1"/>
        </dgm:presLayoutVars>
      </dgm:prSet>
      <dgm:spPr/>
    </dgm:pt>
    <dgm:pt modelId="{83535544-5CDB-4E62-AB52-59C48A634D73}" type="pres">
      <dgm:prSet presAssocID="{0DE8DDCE-5512-412B-9EC4-7DFD5CD579E7}" presName="sibTrans" presStyleCnt="0"/>
      <dgm:spPr/>
    </dgm:pt>
    <dgm:pt modelId="{448D0092-7E4E-4E36-8710-5B824AE6F4C0}" type="pres">
      <dgm:prSet presAssocID="{3F79D690-9214-4B47-939A-48A9DD2BB735}" presName="node" presStyleLbl="node1" presStyleIdx="2" presStyleCnt="4">
        <dgm:presLayoutVars>
          <dgm:bulletEnabled val="1"/>
        </dgm:presLayoutVars>
      </dgm:prSet>
      <dgm:spPr/>
    </dgm:pt>
    <dgm:pt modelId="{698BA534-5FFC-4110-9C91-C764F49619DE}" type="pres">
      <dgm:prSet presAssocID="{E4A4D510-ED3A-49D3-8539-7526309EAC25}" presName="sibTrans" presStyleCnt="0"/>
      <dgm:spPr/>
    </dgm:pt>
    <dgm:pt modelId="{EAD88BEF-EF99-4E49-AD89-7B19B022EB7C}" type="pres">
      <dgm:prSet presAssocID="{FAD31665-CEFE-43D2-AA7B-EA08CCE27FE1}" presName="node" presStyleLbl="node1" presStyleIdx="3" presStyleCnt="4">
        <dgm:presLayoutVars>
          <dgm:bulletEnabled val="1"/>
        </dgm:presLayoutVars>
      </dgm:prSet>
      <dgm:spPr/>
    </dgm:pt>
  </dgm:ptLst>
  <dgm:cxnLst>
    <dgm:cxn modelId="{7DEECD0B-4437-44A0-B218-48A14D0DD23E}" type="presOf" srcId="{A3ED2671-6B1C-4928-B045-DA251328402C}" destId="{448D0092-7E4E-4E36-8710-5B824AE6F4C0}" srcOrd="0" destOrd="2" presId="urn:microsoft.com/office/officeart/2005/8/layout/default"/>
    <dgm:cxn modelId="{A116F418-A764-4519-ADE3-7FC751AF1EFF}" type="presOf" srcId="{EE0E6CDB-2C74-4CCA-B85A-90061F13D408}" destId="{B5ACC21D-72E0-4BC3-A509-BFC56B029EE4}" srcOrd="0" destOrd="0" presId="urn:microsoft.com/office/officeart/2005/8/layout/default"/>
    <dgm:cxn modelId="{35ADC242-2B08-4205-9B90-E4C54C3FD7E2}" type="presOf" srcId="{FAD31665-CEFE-43D2-AA7B-EA08CCE27FE1}" destId="{EAD88BEF-EF99-4E49-AD89-7B19B022EB7C}" srcOrd="0" destOrd="0" presId="urn:microsoft.com/office/officeart/2005/8/layout/default"/>
    <dgm:cxn modelId="{98348149-90AA-4A77-B85C-621F5617B852}" type="presOf" srcId="{3F79D690-9214-4B47-939A-48A9DD2BB735}" destId="{448D0092-7E4E-4E36-8710-5B824AE6F4C0}" srcOrd="0" destOrd="0" presId="urn:microsoft.com/office/officeart/2005/8/layout/default"/>
    <dgm:cxn modelId="{A771B56A-9FE1-413E-B678-7AC9D673F488}" srcId="{EE0E6CDB-2C74-4CCA-B85A-90061F13D408}" destId="{2AC044AA-750F-40F4-BA85-6FB22DBAC2C8}" srcOrd="0" destOrd="0" parTransId="{B858E592-27F0-41FA-8D16-7A1EFCE92D00}" sibTransId="{3D078210-9496-4058-AE5D-4AB352D39B04}"/>
    <dgm:cxn modelId="{4EFE5B55-B722-4071-9A2D-3EFD77C26BEB}" type="presOf" srcId="{2AC044AA-750F-40F4-BA85-6FB22DBAC2C8}" destId="{4B83A316-0AAF-4A0B-9F9F-A9FF71D75764}" srcOrd="0" destOrd="0" presId="urn:microsoft.com/office/officeart/2005/8/layout/default"/>
    <dgm:cxn modelId="{FE432257-627A-427E-AF25-EA3187F44EC9}" type="presOf" srcId="{EFD91778-DD77-4F99-9328-FF27FB5C32A7}" destId="{448D0092-7E4E-4E36-8710-5B824AE6F4C0}" srcOrd="0" destOrd="1" presId="urn:microsoft.com/office/officeart/2005/8/layout/default"/>
    <dgm:cxn modelId="{276EB777-3AB6-4A19-8F0F-3A6216C300DD}" srcId="{EE0E6CDB-2C74-4CCA-B85A-90061F13D408}" destId="{1941F3B2-B30D-426E-A746-A10A4FBD4CA9}" srcOrd="1" destOrd="0" parTransId="{4602D391-E48E-4F59-862C-51471B0BB3F6}" sibTransId="{0DE8DDCE-5512-412B-9EC4-7DFD5CD579E7}"/>
    <dgm:cxn modelId="{E0849894-3A0F-44A0-8730-A45246FA3F39}" type="presOf" srcId="{1941F3B2-B30D-426E-A746-A10A4FBD4CA9}" destId="{1D2986F0-DBAE-4260-9D3E-B663200B83A6}" srcOrd="0" destOrd="0" presId="urn:microsoft.com/office/officeart/2005/8/layout/default"/>
    <dgm:cxn modelId="{2D68649D-6D25-4807-B451-88DE8B09E12E}" srcId="{3F79D690-9214-4B47-939A-48A9DD2BB735}" destId="{A3ED2671-6B1C-4928-B045-DA251328402C}" srcOrd="1" destOrd="0" parTransId="{E7C8F070-0BD3-41DF-8099-91B6ACED2398}" sibTransId="{B56C179A-2BE3-4651-9EE4-1F3A0C1B3278}"/>
    <dgm:cxn modelId="{F17589B3-FE5C-4A98-8133-0784759213CB}" srcId="{EE0E6CDB-2C74-4CCA-B85A-90061F13D408}" destId="{3F79D690-9214-4B47-939A-48A9DD2BB735}" srcOrd="2" destOrd="0" parTransId="{9CFD2AAD-7EA4-4788-864E-1DD297D5C591}" sibTransId="{E4A4D510-ED3A-49D3-8539-7526309EAC25}"/>
    <dgm:cxn modelId="{68FF92C7-47BA-4A84-972E-4BAF2D60FA39}" srcId="{3F79D690-9214-4B47-939A-48A9DD2BB735}" destId="{EFD91778-DD77-4F99-9328-FF27FB5C32A7}" srcOrd="0" destOrd="0" parTransId="{77AF8968-FEDF-4D99-85BF-0914D1A22378}" sibTransId="{D295B671-817A-42DA-9D01-C4381DC02F0D}"/>
    <dgm:cxn modelId="{E71232DF-C3F0-4A44-8B30-22159BF19D57}" srcId="{EE0E6CDB-2C74-4CCA-B85A-90061F13D408}" destId="{FAD31665-CEFE-43D2-AA7B-EA08CCE27FE1}" srcOrd="3" destOrd="0" parTransId="{C541CB44-B510-427D-B60A-C462C02B8DAE}" sibTransId="{9EC28288-2298-4ADB-97DF-E549CA37A2A2}"/>
    <dgm:cxn modelId="{E9DF3724-3FDE-4B04-B14A-E1E855554949}" type="presParOf" srcId="{B5ACC21D-72E0-4BC3-A509-BFC56B029EE4}" destId="{4B83A316-0AAF-4A0B-9F9F-A9FF71D75764}" srcOrd="0" destOrd="0" presId="urn:microsoft.com/office/officeart/2005/8/layout/default"/>
    <dgm:cxn modelId="{757B50AE-721B-4AF0-8BA4-5636A2A5D176}" type="presParOf" srcId="{B5ACC21D-72E0-4BC3-A509-BFC56B029EE4}" destId="{AC9F8ECE-40CA-4642-8547-6B9F13933FCC}" srcOrd="1" destOrd="0" presId="urn:microsoft.com/office/officeart/2005/8/layout/default"/>
    <dgm:cxn modelId="{E8F1C636-7CD7-484E-9B7B-4C9C7F69231F}" type="presParOf" srcId="{B5ACC21D-72E0-4BC3-A509-BFC56B029EE4}" destId="{1D2986F0-DBAE-4260-9D3E-B663200B83A6}" srcOrd="2" destOrd="0" presId="urn:microsoft.com/office/officeart/2005/8/layout/default"/>
    <dgm:cxn modelId="{E5EA4ABE-74CF-46A9-8C03-3891EE7C865A}" type="presParOf" srcId="{B5ACC21D-72E0-4BC3-A509-BFC56B029EE4}" destId="{83535544-5CDB-4E62-AB52-59C48A634D73}" srcOrd="3" destOrd="0" presId="urn:microsoft.com/office/officeart/2005/8/layout/default"/>
    <dgm:cxn modelId="{DFD9BD09-D713-48B7-849D-CCBA783E3A13}" type="presParOf" srcId="{B5ACC21D-72E0-4BC3-A509-BFC56B029EE4}" destId="{448D0092-7E4E-4E36-8710-5B824AE6F4C0}" srcOrd="4" destOrd="0" presId="urn:microsoft.com/office/officeart/2005/8/layout/default"/>
    <dgm:cxn modelId="{103A556E-4053-41DC-A946-7764B9998657}" type="presParOf" srcId="{B5ACC21D-72E0-4BC3-A509-BFC56B029EE4}" destId="{698BA534-5FFC-4110-9C91-C764F49619DE}" srcOrd="5" destOrd="0" presId="urn:microsoft.com/office/officeart/2005/8/layout/default"/>
    <dgm:cxn modelId="{DF565ADE-6B6A-49C3-9F0B-EBFA2760BE29}" type="presParOf" srcId="{B5ACC21D-72E0-4BC3-A509-BFC56B029EE4}" destId="{EAD88BEF-EF99-4E49-AD89-7B19B022EB7C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F6EFE19-0679-4E98-BC05-AC7985513E1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2AEC33-2177-449D-9BA3-1AB1E7FCA1B2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indent="0" algn="ctr" defTabSz="533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Привлечение инвестиций </a:t>
          </a:r>
          <a:r>
            <a:rPr lang="ru-RU" sz="1600" spc="30" baseline="0">
              <a:solidFill>
                <a:schemeClr val="tx1"/>
              </a:solidFill>
              <a:latin typeface="Arial Black" panose="020B0A04020102020204" pitchFamily="34" charset="0"/>
            </a:rPr>
            <a:t>в проект </a:t>
          </a:r>
          <a:endParaRPr lang="ru-RU" sz="16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AA429842-E7A4-419C-8591-E0B039B6E4C1}" type="parTrans" cxnId="{8F5DE0BB-2EED-4E1C-B2ED-99549D3FBC05}">
      <dgm:prSet/>
      <dgm:spPr/>
      <dgm:t>
        <a:bodyPr/>
        <a:lstStyle/>
        <a:p>
          <a:endParaRPr lang="ru-RU"/>
        </a:p>
      </dgm:t>
    </dgm:pt>
    <dgm:pt modelId="{EBCF1A3A-74DB-445A-A767-DD44E8358B7B}" type="sibTrans" cxnId="{8F5DE0BB-2EED-4E1C-B2ED-99549D3FBC05}">
      <dgm:prSet/>
      <dgm:spPr/>
      <dgm:t>
        <a:bodyPr/>
        <a:lstStyle/>
        <a:p>
          <a:endParaRPr lang="ru-RU"/>
        </a:p>
      </dgm:t>
    </dgm:pt>
    <dgm:pt modelId="{27ED6791-EB0D-4D6F-9EC1-97C64556E93E}">
      <dgm:prSet phldrT="[Текст]"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Подготовка и запуск производства</a:t>
          </a:r>
        </a:p>
      </dgm:t>
    </dgm:pt>
    <dgm:pt modelId="{5CAC2113-65F7-4E8C-BE8E-2F324EF34430}" type="parTrans" cxnId="{EF98C320-B392-451F-A021-44433C5A7511}">
      <dgm:prSet/>
      <dgm:spPr/>
      <dgm:t>
        <a:bodyPr/>
        <a:lstStyle/>
        <a:p>
          <a:endParaRPr lang="ru-RU"/>
        </a:p>
      </dgm:t>
    </dgm:pt>
    <dgm:pt modelId="{AB07F9BB-F94B-451D-A60C-E7CA1AD335EA}" type="sibTrans" cxnId="{EF98C320-B392-451F-A021-44433C5A7511}">
      <dgm:prSet/>
      <dgm:spPr/>
      <dgm:t>
        <a:bodyPr/>
        <a:lstStyle/>
        <a:p>
          <a:endParaRPr lang="ru-RU"/>
        </a:p>
      </dgm:t>
    </dgm:pt>
    <dgm:pt modelId="{70AFBBED-D995-4DD2-8375-B352D1D6A7F0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Проработка доставки сырья с места промысла</a:t>
          </a:r>
        </a:p>
      </dgm:t>
    </dgm:pt>
    <dgm:pt modelId="{28781517-5C85-4FF2-A57A-6DB94DD83CEF}" type="parTrans" cxnId="{C61A2ECE-F15E-4DF5-88EB-3D5682747826}">
      <dgm:prSet/>
      <dgm:spPr/>
      <dgm:t>
        <a:bodyPr/>
        <a:lstStyle/>
        <a:p>
          <a:endParaRPr lang="ru-RU"/>
        </a:p>
      </dgm:t>
    </dgm:pt>
    <dgm:pt modelId="{E1B7B92C-86B0-49E6-981A-683AFB52B8B6}" type="sibTrans" cxnId="{C61A2ECE-F15E-4DF5-88EB-3D5682747826}">
      <dgm:prSet/>
      <dgm:spPr/>
      <dgm:t>
        <a:bodyPr/>
        <a:lstStyle/>
        <a:p>
          <a:endParaRPr lang="ru-RU"/>
        </a:p>
      </dgm:t>
    </dgm:pt>
    <dgm:pt modelId="{EE8F45CD-509F-41BE-AC1A-906017A9074B}">
      <dgm:prSet custT="1"/>
      <dgm:spPr>
        <a:solidFill>
          <a:schemeClr val="bg1">
            <a:lumMod val="95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Участие в программе «Старт» при поддержке Фонда содействия инновациям  </a:t>
          </a:r>
        </a:p>
      </dgm:t>
    </dgm:pt>
    <dgm:pt modelId="{37436DF4-7906-4D9B-BC16-CEB946C7CF50}" type="parTrans" cxnId="{BAC39A8B-8F90-495B-9898-F2297DEA2F68}">
      <dgm:prSet/>
      <dgm:spPr/>
      <dgm:t>
        <a:bodyPr/>
        <a:lstStyle/>
        <a:p>
          <a:endParaRPr lang="ru-RU"/>
        </a:p>
      </dgm:t>
    </dgm:pt>
    <dgm:pt modelId="{306A7CA0-B422-4C56-B863-B7E0F9F92505}" type="sibTrans" cxnId="{BAC39A8B-8F90-495B-9898-F2297DEA2F68}">
      <dgm:prSet/>
      <dgm:spPr/>
      <dgm:t>
        <a:bodyPr/>
        <a:lstStyle/>
        <a:p>
          <a:endParaRPr lang="ru-RU"/>
        </a:p>
      </dgm:t>
    </dgm:pt>
    <dgm:pt modelId="{7AFAA18D-84E2-46B1-B292-ACA8938A6E3D}" type="pres">
      <dgm:prSet presAssocID="{7F6EFE19-0679-4E98-BC05-AC7985513E17}" presName="linear" presStyleCnt="0">
        <dgm:presLayoutVars>
          <dgm:animLvl val="lvl"/>
          <dgm:resizeHandles val="exact"/>
        </dgm:presLayoutVars>
      </dgm:prSet>
      <dgm:spPr/>
    </dgm:pt>
    <dgm:pt modelId="{D00D12E3-53C7-44B6-97DC-F34269393BE3}" type="pres">
      <dgm:prSet presAssocID="{842AEC33-2177-449D-9BA3-1AB1E7FCA1B2}" presName="parentText" presStyleLbl="node1" presStyleIdx="0" presStyleCnt="4" custLinFactY="-2687" custLinFactNeighborY="-100000">
        <dgm:presLayoutVars>
          <dgm:chMax val="0"/>
          <dgm:bulletEnabled val="1"/>
        </dgm:presLayoutVars>
      </dgm:prSet>
      <dgm:spPr/>
    </dgm:pt>
    <dgm:pt modelId="{8A898008-3AD5-424B-85B9-39D41E52DE74}" type="pres">
      <dgm:prSet presAssocID="{EBCF1A3A-74DB-445A-A767-DD44E8358B7B}" presName="spacer" presStyleCnt="0"/>
      <dgm:spPr/>
    </dgm:pt>
    <dgm:pt modelId="{BF6EE0D4-5379-43BD-B5F8-F27339363FAB}" type="pres">
      <dgm:prSet presAssocID="{70AFBBED-D995-4DD2-8375-B352D1D6A7F0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CB2A8D22-3D53-4264-9A02-7FCA65EBAC5F}" type="pres">
      <dgm:prSet presAssocID="{E1B7B92C-86B0-49E6-981A-683AFB52B8B6}" presName="spacer" presStyleCnt="0"/>
      <dgm:spPr/>
    </dgm:pt>
    <dgm:pt modelId="{5C2835E4-2FF1-4E39-89CE-73883A9F8C3C}" type="pres">
      <dgm:prSet presAssocID="{EE8F45CD-509F-41BE-AC1A-906017A9074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F35FC46-CFBE-4B7B-A763-A2AAEE504529}" type="pres">
      <dgm:prSet presAssocID="{306A7CA0-B422-4C56-B863-B7E0F9F92505}" presName="spacer" presStyleCnt="0"/>
      <dgm:spPr/>
    </dgm:pt>
    <dgm:pt modelId="{BB6ACBCF-CF00-4B71-8F59-7D5DA2954074}" type="pres">
      <dgm:prSet presAssocID="{27ED6791-EB0D-4D6F-9EC1-97C64556E93E}" presName="parentText" presStyleLbl="node1" presStyleIdx="3" presStyleCnt="4" custLinFactNeighborX="1029">
        <dgm:presLayoutVars>
          <dgm:chMax val="0"/>
          <dgm:bulletEnabled val="1"/>
        </dgm:presLayoutVars>
      </dgm:prSet>
      <dgm:spPr/>
    </dgm:pt>
  </dgm:ptLst>
  <dgm:cxnLst>
    <dgm:cxn modelId="{62E26B00-E641-47AA-9B2E-4653A3178098}" type="presOf" srcId="{842AEC33-2177-449D-9BA3-1AB1E7FCA1B2}" destId="{D00D12E3-53C7-44B6-97DC-F34269393BE3}" srcOrd="0" destOrd="0" presId="urn:microsoft.com/office/officeart/2005/8/layout/vList2"/>
    <dgm:cxn modelId="{EF98C320-B392-451F-A021-44433C5A7511}" srcId="{7F6EFE19-0679-4E98-BC05-AC7985513E17}" destId="{27ED6791-EB0D-4D6F-9EC1-97C64556E93E}" srcOrd="3" destOrd="0" parTransId="{5CAC2113-65F7-4E8C-BE8E-2F324EF34430}" sibTransId="{AB07F9BB-F94B-451D-A60C-E7CA1AD335EA}"/>
    <dgm:cxn modelId="{6C9CBC2A-3E99-4B6F-BDDA-B3A6AE801B74}" type="presOf" srcId="{70AFBBED-D995-4DD2-8375-B352D1D6A7F0}" destId="{BF6EE0D4-5379-43BD-B5F8-F27339363FAB}" srcOrd="0" destOrd="0" presId="urn:microsoft.com/office/officeart/2005/8/layout/vList2"/>
    <dgm:cxn modelId="{D7F0F56C-9442-434B-BFDD-2891EA565508}" type="presOf" srcId="{7F6EFE19-0679-4E98-BC05-AC7985513E17}" destId="{7AFAA18D-84E2-46B1-B292-ACA8938A6E3D}" srcOrd="0" destOrd="0" presId="urn:microsoft.com/office/officeart/2005/8/layout/vList2"/>
    <dgm:cxn modelId="{BAC39A8B-8F90-495B-9898-F2297DEA2F68}" srcId="{7F6EFE19-0679-4E98-BC05-AC7985513E17}" destId="{EE8F45CD-509F-41BE-AC1A-906017A9074B}" srcOrd="2" destOrd="0" parTransId="{37436DF4-7906-4D9B-BC16-CEB946C7CF50}" sibTransId="{306A7CA0-B422-4C56-B863-B7E0F9F92505}"/>
    <dgm:cxn modelId="{D61D44A0-DC80-4633-B4C6-08F24AC0B6A2}" type="presOf" srcId="{27ED6791-EB0D-4D6F-9EC1-97C64556E93E}" destId="{BB6ACBCF-CF00-4B71-8F59-7D5DA2954074}" srcOrd="0" destOrd="0" presId="urn:microsoft.com/office/officeart/2005/8/layout/vList2"/>
    <dgm:cxn modelId="{E532A0B1-E3D0-4775-8966-BE3C50E9DD2E}" type="presOf" srcId="{EE8F45CD-509F-41BE-AC1A-906017A9074B}" destId="{5C2835E4-2FF1-4E39-89CE-73883A9F8C3C}" srcOrd="0" destOrd="0" presId="urn:microsoft.com/office/officeart/2005/8/layout/vList2"/>
    <dgm:cxn modelId="{8F5DE0BB-2EED-4E1C-B2ED-99549D3FBC05}" srcId="{7F6EFE19-0679-4E98-BC05-AC7985513E17}" destId="{842AEC33-2177-449D-9BA3-1AB1E7FCA1B2}" srcOrd="0" destOrd="0" parTransId="{AA429842-E7A4-419C-8591-E0B039B6E4C1}" sibTransId="{EBCF1A3A-74DB-445A-A767-DD44E8358B7B}"/>
    <dgm:cxn modelId="{C61A2ECE-F15E-4DF5-88EB-3D5682747826}" srcId="{7F6EFE19-0679-4E98-BC05-AC7985513E17}" destId="{70AFBBED-D995-4DD2-8375-B352D1D6A7F0}" srcOrd="1" destOrd="0" parTransId="{28781517-5C85-4FF2-A57A-6DB94DD83CEF}" sibTransId="{E1B7B92C-86B0-49E6-981A-683AFB52B8B6}"/>
    <dgm:cxn modelId="{88780746-70AA-4AD0-8B72-BCEAEC793D82}" type="presParOf" srcId="{7AFAA18D-84E2-46B1-B292-ACA8938A6E3D}" destId="{D00D12E3-53C7-44B6-97DC-F34269393BE3}" srcOrd="0" destOrd="0" presId="urn:microsoft.com/office/officeart/2005/8/layout/vList2"/>
    <dgm:cxn modelId="{FA9E7945-DADC-4503-B325-60F269C10A42}" type="presParOf" srcId="{7AFAA18D-84E2-46B1-B292-ACA8938A6E3D}" destId="{8A898008-3AD5-424B-85B9-39D41E52DE74}" srcOrd="1" destOrd="0" presId="urn:microsoft.com/office/officeart/2005/8/layout/vList2"/>
    <dgm:cxn modelId="{387321FC-DDB8-4452-A720-A6D391DCF9F9}" type="presParOf" srcId="{7AFAA18D-84E2-46B1-B292-ACA8938A6E3D}" destId="{BF6EE0D4-5379-43BD-B5F8-F27339363FAB}" srcOrd="2" destOrd="0" presId="urn:microsoft.com/office/officeart/2005/8/layout/vList2"/>
    <dgm:cxn modelId="{BA12C948-6603-491B-8E11-3EFCADF6CF6B}" type="presParOf" srcId="{7AFAA18D-84E2-46B1-B292-ACA8938A6E3D}" destId="{CB2A8D22-3D53-4264-9A02-7FCA65EBAC5F}" srcOrd="3" destOrd="0" presId="urn:microsoft.com/office/officeart/2005/8/layout/vList2"/>
    <dgm:cxn modelId="{F7320FAC-A74E-4449-8E91-8E93C7F36DF0}" type="presParOf" srcId="{7AFAA18D-84E2-46B1-B292-ACA8938A6E3D}" destId="{5C2835E4-2FF1-4E39-89CE-73883A9F8C3C}" srcOrd="4" destOrd="0" presId="urn:microsoft.com/office/officeart/2005/8/layout/vList2"/>
    <dgm:cxn modelId="{61CD92C0-1225-4C06-8903-FAD72E989D68}" type="presParOf" srcId="{7AFAA18D-84E2-46B1-B292-ACA8938A6E3D}" destId="{8F35FC46-CFBE-4B7B-A763-A2AAEE504529}" srcOrd="5" destOrd="0" presId="urn:microsoft.com/office/officeart/2005/8/layout/vList2"/>
    <dgm:cxn modelId="{14283DF7-66A5-4A11-8F3E-32AAB399088E}" type="presParOf" srcId="{7AFAA18D-84E2-46B1-B292-ACA8938A6E3D}" destId="{BB6ACBCF-CF00-4B71-8F59-7D5DA295407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8C6000-34A3-45BE-9927-706C358C7C43}">
      <dsp:nvSpPr>
        <dsp:cNvPr id="0" name=""/>
        <dsp:cNvSpPr/>
      </dsp:nvSpPr>
      <dsp:spPr>
        <a:xfrm>
          <a:off x="0" y="468926"/>
          <a:ext cx="4901796" cy="1187998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 w="3175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Покровные ткани кальмаров считаются непищевыми отходами </a:t>
          </a:r>
          <a:endParaRPr lang="ru-RU" sz="120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57993" y="526919"/>
        <a:ext cx="4785810" cy="1072012"/>
      </dsp:txXfrm>
    </dsp:sp>
    <dsp:sp modelId="{F8A5E37F-B32D-48D3-8A0A-D961D60222DD}">
      <dsp:nvSpPr>
        <dsp:cNvPr id="0" name=""/>
        <dsp:cNvSpPr/>
      </dsp:nvSpPr>
      <dsp:spPr>
        <a:xfrm>
          <a:off x="0" y="1773103"/>
          <a:ext cx="4901796" cy="1187998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 w="3175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Из-за отсутствия дальнейшей переработки вторичные отходы нерентабельно транспортировать на берег</a:t>
          </a:r>
        </a:p>
      </dsp:txBody>
      <dsp:txXfrm>
        <a:off x="57993" y="1831096"/>
        <a:ext cx="4785810" cy="1072012"/>
      </dsp:txXfrm>
    </dsp:sp>
    <dsp:sp modelId="{DAA4BE45-02F8-40BB-BB3A-70F62DBD73E0}">
      <dsp:nvSpPr>
        <dsp:cNvPr id="0" name=""/>
        <dsp:cNvSpPr/>
      </dsp:nvSpPr>
      <dsp:spPr>
        <a:xfrm>
          <a:off x="0" y="3077279"/>
          <a:ext cx="4901796" cy="1187998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 w="3175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>
              <a:solidFill>
                <a:schemeClr val="tx1"/>
              </a:solidFill>
              <a:effectLst/>
              <a:latin typeface="Arial Black" panose="020B0A04020102020204" pitchFamily="34" charset="0"/>
              <a:ea typeface="Arial Unicode MS"/>
            </a:rPr>
            <a:t>Биологические соединения, содержащиеся в покровных тканях - белки, минералы, липиды, коллаген имеют высокую добавленную стоимость</a:t>
          </a:r>
          <a:endParaRPr lang="ru-RU" sz="1200" kern="1200" spc="30" baseline="0" dirty="0">
            <a:latin typeface="Arial Black" panose="020B0A04020102020204" pitchFamily="34" charset="0"/>
          </a:endParaRPr>
        </a:p>
      </dsp:txBody>
      <dsp:txXfrm>
        <a:off x="57993" y="3135272"/>
        <a:ext cx="4785810" cy="10720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793A25-7E0A-42DD-81F1-34A951A5D6FB}">
      <dsp:nvSpPr>
        <dsp:cNvPr id="0" name=""/>
        <dsp:cNvSpPr/>
      </dsp:nvSpPr>
      <dsp:spPr>
        <a:xfrm>
          <a:off x="0" y="0"/>
          <a:ext cx="7118396" cy="748800"/>
        </a:xfrm>
        <a:prstGeom prst="round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kern="1200" dirty="0">
              <a:solidFill>
                <a:prstClr val="black"/>
              </a:solidFill>
              <a:latin typeface="Arial Black" panose="020B0A04020102020204" pitchFamily="34" charset="0"/>
            </a:rPr>
            <a:t>Ежегодно после разделки кальмара командорского формируется от 2 до 3 тысяч тонн покровных тканей</a:t>
          </a:r>
          <a:endParaRPr lang="ru-RU" sz="1400" kern="1200" spc="30" baseline="0" dirty="0">
            <a:solidFill>
              <a:prstClr val="black"/>
            </a:solidFill>
            <a:latin typeface="Arial Black" panose="020B0A04020102020204" pitchFamily="34" charset="0"/>
            <a:ea typeface="Calibri" panose="020F0502020204030204" pitchFamily="34" charset="0"/>
          </a:endParaRPr>
        </a:p>
      </dsp:txBody>
      <dsp:txXfrm>
        <a:off x="36553" y="36553"/>
        <a:ext cx="7045290" cy="675694"/>
      </dsp:txXfrm>
    </dsp:sp>
    <dsp:sp modelId="{428C6000-34A3-45BE-9927-706C358C7C43}">
      <dsp:nvSpPr>
        <dsp:cNvPr id="0" name=""/>
        <dsp:cNvSpPr/>
      </dsp:nvSpPr>
      <dsp:spPr>
        <a:xfrm>
          <a:off x="0" y="911936"/>
          <a:ext cx="7118396" cy="748800"/>
        </a:xfrm>
        <a:prstGeom prst="round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45720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spc="0" baseline="0" dirty="0">
              <a:solidFill>
                <a:schemeClr val="tx1"/>
              </a:solidFill>
              <a:latin typeface="Arial Black" panose="020B0A04020102020204" pitchFamily="34" charset="0"/>
            </a:rPr>
            <a:t>Покровная ткань по физико-химическим и гигиеническим показателям является </a:t>
          </a:r>
          <a:r>
            <a:rPr lang="ru-RU" sz="1400" kern="1200" spc="0" baseline="0" dirty="0">
              <a:solidFill>
                <a:schemeClr val="tx1"/>
              </a:solidFill>
              <a:latin typeface="Arial Black" panose="020B0A04020102020204" pitchFamily="34" charset="0"/>
              <a:ea typeface="Calibri" panose="020F0502020204030204" pitchFamily="34" charset="0"/>
            </a:rPr>
            <a:t>пищевым сырьем </a:t>
          </a:r>
          <a:endParaRPr lang="ru-RU" sz="1400" kern="1200" spc="0" baseline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36553" y="948489"/>
        <a:ext cx="7045290" cy="675694"/>
      </dsp:txXfrm>
    </dsp:sp>
    <dsp:sp modelId="{DAA4BE45-02F8-40BB-BB3A-70F62DBD73E0}">
      <dsp:nvSpPr>
        <dsp:cNvPr id="0" name=""/>
        <dsp:cNvSpPr/>
      </dsp:nvSpPr>
      <dsp:spPr>
        <a:xfrm>
          <a:off x="0" y="1775936"/>
          <a:ext cx="7118396" cy="748800"/>
        </a:xfrm>
        <a:prstGeom prst="round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45720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solidFill>
                <a:schemeClr val="tx1"/>
              </a:solidFill>
              <a:latin typeface="Arial Black" panose="020B0A04020102020204" pitchFamily="34" charset="0"/>
            </a:rPr>
            <a:t> Не подвергается паразитарному заражению</a:t>
          </a:r>
          <a:endParaRPr lang="ru-RU" sz="1400" kern="12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36553" y="1812489"/>
        <a:ext cx="7045290" cy="675694"/>
      </dsp:txXfrm>
    </dsp:sp>
    <dsp:sp modelId="{79779A8B-C5F1-41B9-9F5C-623FA8DAFC03}">
      <dsp:nvSpPr>
        <dsp:cNvPr id="0" name=""/>
        <dsp:cNvSpPr/>
      </dsp:nvSpPr>
      <dsp:spPr>
        <a:xfrm>
          <a:off x="0" y="2639936"/>
          <a:ext cx="7118396" cy="748800"/>
        </a:xfrm>
        <a:prstGeom prst="roundRect">
          <a:avLst/>
        </a:prstGeom>
        <a:solidFill>
          <a:schemeClr val="bg1">
            <a:lumMod val="95000"/>
          </a:schemeClr>
        </a:solidFill>
        <a:ln w="31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457200" algn="ctr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kern="1200" dirty="0">
              <a:solidFill>
                <a:schemeClr val="tx1"/>
              </a:solidFill>
              <a:latin typeface="Arial Black" panose="020B0A04020102020204" pitchFamily="34" charset="0"/>
            </a:rPr>
            <a:t>Пигменты, содержащиеся в верхних слоях,</a:t>
          </a:r>
        </a:p>
        <a:p>
          <a:pPr marL="0" lvl="0" indent="457200" algn="ctr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kern="1200" dirty="0">
              <a:solidFill>
                <a:schemeClr val="tx1"/>
              </a:solidFill>
              <a:latin typeface="Arial Black" panose="020B0A04020102020204" pitchFamily="34" charset="0"/>
            </a:rPr>
            <a:t> обладают антимикробной активностью </a:t>
          </a:r>
          <a:endParaRPr lang="ru-RU" sz="1400" kern="12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36553" y="2676489"/>
        <a:ext cx="7045290" cy="675694"/>
      </dsp:txXfrm>
    </dsp:sp>
    <dsp:sp modelId="{09EC6613-1EAF-470F-A14A-B25527E25E2F}">
      <dsp:nvSpPr>
        <dsp:cNvPr id="0" name=""/>
        <dsp:cNvSpPr/>
      </dsp:nvSpPr>
      <dsp:spPr>
        <a:xfrm>
          <a:off x="0" y="3503936"/>
          <a:ext cx="7118396" cy="748800"/>
        </a:xfrm>
        <a:prstGeom prst="roundRect">
          <a:avLst/>
        </a:prstGeom>
        <a:solidFill>
          <a:schemeClr val="bg1">
            <a:lumMod val="95000"/>
          </a:schemeClr>
        </a:solidFill>
        <a:ln w="31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45720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kern="1200" dirty="0">
              <a:solidFill>
                <a:schemeClr val="tx1"/>
              </a:solidFill>
              <a:latin typeface="Arial Black" panose="020B0A04020102020204" pitchFamily="34" charset="0"/>
            </a:rPr>
            <a:t>Внутренние слои имеют структуру мышечной ткани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6553" y="3540489"/>
        <a:ext cx="7045290" cy="6756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C3A728-F318-4C18-9A9C-8B08E8CCEEB1}">
      <dsp:nvSpPr>
        <dsp:cNvPr id="0" name=""/>
        <dsp:cNvSpPr/>
      </dsp:nvSpPr>
      <dsp:spPr>
        <a:xfrm>
          <a:off x="0" y="634"/>
          <a:ext cx="9178724" cy="682073"/>
        </a:xfrm>
        <a:prstGeom prst="round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45720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Получено решение о выдаче патента РФ на изобретение «Способ получения пищевой продукции из кожи промысловых кальмаров»</a:t>
          </a:r>
        </a:p>
      </dsp:txBody>
      <dsp:txXfrm>
        <a:off x="33296" y="33930"/>
        <a:ext cx="9112132" cy="615481"/>
      </dsp:txXfrm>
    </dsp:sp>
    <dsp:sp modelId="{B49E7510-EDF6-4537-86A2-5EDC51A941AF}">
      <dsp:nvSpPr>
        <dsp:cNvPr id="0" name=""/>
        <dsp:cNvSpPr/>
      </dsp:nvSpPr>
      <dsp:spPr>
        <a:xfrm>
          <a:off x="0" y="720148"/>
          <a:ext cx="9178724" cy="682073"/>
        </a:xfrm>
        <a:prstGeom prst="round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457200" algn="ctr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Подана заявка для регистрации патента РФ на изобретение «Способ приготовления сдобных пшеничных сухарей с сушеным продуктом «</a:t>
          </a:r>
          <a:r>
            <a:rPr lang="ru-RU" sz="1400" kern="1200" spc="30" baseline="0" dirty="0" err="1">
              <a:solidFill>
                <a:schemeClr val="tx1"/>
              </a:solidFill>
              <a:latin typeface="Arial Black" panose="020B0A04020102020204" pitchFamily="34" charset="0"/>
            </a:rPr>
            <a:t>КальмаKS</a:t>
          </a:r>
          <a:r>
            <a:rPr lang="ru-RU" sz="14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»»</a:t>
          </a:r>
        </a:p>
      </dsp:txBody>
      <dsp:txXfrm>
        <a:off x="33296" y="753444"/>
        <a:ext cx="9112132" cy="615481"/>
      </dsp:txXfrm>
    </dsp:sp>
    <dsp:sp modelId="{D80381CC-4CFF-4E1C-9B69-D0FFE4E7E618}">
      <dsp:nvSpPr>
        <dsp:cNvPr id="0" name=""/>
        <dsp:cNvSpPr/>
      </dsp:nvSpPr>
      <dsp:spPr>
        <a:xfrm>
          <a:off x="0" y="1439661"/>
          <a:ext cx="9178724" cy="682073"/>
        </a:xfrm>
        <a:prstGeom prst="roundRect">
          <a:avLst/>
        </a:prstGeom>
        <a:solidFill>
          <a:schemeClr val="bg1">
            <a:lumMod val="95000"/>
          </a:schemeClr>
        </a:solidFill>
        <a:ln w="31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Продукт «</a:t>
          </a:r>
          <a:r>
            <a:rPr lang="ru-RU" sz="1400" kern="1200" spc="30" baseline="0" dirty="0" err="1">
              <a:solidFill>
                <a:schemeClr val="tx1"/>
              </a:solidFill>
              <a:latin typeface="Arial Black" panose="020B0A04020102020204" pitchFamily="34" charset="0"/>
            </a:rPr>
            <a:t>Кальма</a:t>
          </a:r>
          <a:r>
            <a:rPr lang="en-US" sz="14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KS</a:t>
          </a:r>
          <a:r>
            <a:rPr lang="ru-RU" sz="14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» прошёл апробацию в технологиях обогащения хлебобулочных изделий пониженной влажности</a:t>
          </a:r>
        </a:p>
      </dsp:txBody>
      <dsp:txXfrm>
        <a:off x="33296" y="1472957"/>
        <a:ext cx="9112132" cy="615481"/>
      </dsp:txXfrm>
    </dsp:sp>
    <dsp:sp modelId="{9D442047-2D8D-44E5-9577-D6AF74A1DCC5}">
      <dsp:nvSpPr>
        <dsp:cNvPr id="0" name=""/>
        <dsp:cNvSpPr/>
      </dsp:nvSpPr>
      <dsp:spPr>
        <a:xfrm>
          <a:off x="0" y="2159174"/>
          <a:ext cx="9178724" cy="682073"/>
        </a:xfrm>
        <a:prstGeom prst="round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45720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Зарегистрировано юридическое лицо</a:t>
          </a:r>
        </a:p>
      </dsp:txBody>
      <dsp:txXfrm>
        <a:off x="33296" y="2192470"/>
        <a:ext cx="9112132" cy="6154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C8EE8A-7CFA-4E07-9DE5-44C4CCF9235A}">
      <dsp:nvSpPr>
        <dsp:cNvPr id="0" name=""/>
        <dsp:cNvSpPr/>
      </dsp:nvSpPr>
      <dsp:spPr>
        <a:xfrm>
          <a:off x="0" y="22713"/>
          <a:ext cx="9705038" cy="786240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Основную добычу командорского кальмара ведут в водах РФ </a:t>
          </a:r>
          <a:endParaRPr lang="ru-RU" sz="1600" kern="1200" dirty="0"/>
        </a:p>
      </dsp:txBody>
      <dsp:txXfrm>
        <a:off x="38381" y="61094"/>
        <a:ext cx="9628276" cy="709478"/>
      </dsp:txXfrm>
    </dsp:sp>
    <dsp:sp modelId="{DF55B65C-9CAB-4198-9BBC-D46DAB8CF750}">
      <dsp:nvSpPr>
        <dsp:cNvPr id="0" name=""/>
        <dsp:cNvSpPr/>
      </dsp:nvSpPr>
      <dsp:spPr>
        <a:xfrm>
          <a:off x="0" y="898918"/>
          <a:ext cx="9705038" cy="786240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>
              <a:solidFill>
                <a:schemeClr val="tx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</a:rPr>
            <a:t>В условиях эмбарго пищевая промышленность нуждается в отечественных ингредиентах </a:t>
          </a:r>
          <a:endParaRPr lang="ru-RU" sz="1600" b="1" kern="12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38381" y="937299"/>
        <a:ext cx="9628276" cy="709478"/>
      </dsp:txXfrm>
    </dsp:sp>
    <dsp:sp modelId="{CA50A41C-DF84-4114-9721-B93E53FF1BFD}">
      <dsp:nvSpPr>
        <dsp:cNvPr id="0" name=""/>
        <dsp:cNvSpPr/>
      </dsp:nvSpPr>
      <dsp:spPr>
        <a:xfrm>
          <a:off x="0" y="1829565"/>
          <a:ext cx="9705038" cy="786240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Продукт способен заменять сухие соевые, животные белки импортного производства в ценовом диапазоне 700 рублей за 1 кг</a:t>
          </a:r>
          <a:endParaRPr lang="ru-RU" sz="1600" b="1" kern="12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38381" y="1867946"/>
        <a:ext cx="9628276" cy="709478"/>
      </dsp:txXfrm>
    </dsp:sp>
    <dsp:sp modelId="{7FD38347-F6C2-4601-ABA3-6621F6EBA014}">
      <dsp:nvSpPr>
        <dsp:cNvPr id="0" name=""/>
        <dsp:cNvSpPr/>
      </dsp:nvSpPr>
      <dsp:spPr>
        <a:xfrm>
          <a:off x="0" y="2736765"/>
          <a:ext cx="9705038" cy="786240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Производство будет безотходным</a:t>
          </a:r>
        </a:p>
      </dsp:txBody>
      <dsp:txXfrm>
        <a:off x="38381" y="2775146"/>
        <a:ext cx="9628276" cy="7094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5377FF-A002-4BB0-8BBA-17F3979CDD61}">
      <dsp:nvSpPr>
        <dsp:cNvPr id="0" name=""/>
        <dsp:cNvSpPr/>
      </dsp:nvSpPr>
      <dsp:spPr>
        <a:xfrm>
          <a:off x="0" y="4093428"/>
          <a:ext cx="9656326" cy="492849"/>
        </a:xfrm>
        <a:prstGeom prst="rect">
          <a:avLst/>
        </a:prstGeom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 dirty="0">
              <a:latin typeface="Arial Black" panose="020B0A04020102020204" pitchFamily="34" charset="0"/>
            </a:rPr>
            <a:t>Создание линейки собственной пищевой продукции </a:t>
          </a:r>
        </a:p>
      </dsp:txBody>
      <dsp:txXfrm>
        <a:off x="0" y="4093428"/>
        <a:ext cx="9656326" cy="492849"/>
      </dsp:txXfrm>
    </dsp:sp>
    <dsp:sp modelId="{546DCAC9-38EC-4878-BF4C-7B84D3932A88}">
      <dsp:nvSpPr>
        <dsp:cNvPr id="0" name=""/>
        <dsp:cNvSpPr/>
      </dsp:nvSpPr>
      <dsp:spPr>
        <a:xfrm rot="10800000">
          <a:off x="0" y="3342818"/>
          <a:ext cx="9656326" cy="758002"/>
        </a:xfrm>
        <a:prstGeom prst="upArrowCallout">
          <a:avLst/>
        </a:prstGeom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 dirty="0">
              <a:latin typeface="Arial Black" panose="020B0A04020102020204" pitchFamily="34" charset="0"/>
            </a:rPr>
            <a:t>Реализация пищевым перерабатывающим предприятиям Камчатского края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 dirty="0">
              <a:latin typeface="Arial Black" panose="020B0A04020102020204" pitchFamily="34" charset="0"/>
            </a:rPr>
            <a:t>Экспорт в страны </a:t>
          </a:r>
          <a:r>
            <a:rPr lang="ru-RU" sz="1600" kern="1200" dirty="0" err="1">
              <a:latin typeface="Arial Black" panose="020B0A04020102020204" pitchFamily="34" charset="0"/>
            </a:rPr>
            <a:t>АТр</a:t>
          </a:r>
          <a:r>
            <a:rPr lang="ru-RU" sz="1600" kern="1200" dirty="0">
              <a:latin typeface="Arial Black" panose="020B0A04020102020204" pitchFamily="34" charset="0"/>
            </a:rPr>
            <a:t> </a:t>
          </a:r>
        </a:p>
      </dsp:txBody>
      <dsp:txXfrm rot="10800000">
        <a:off x="0" y="3342818"/>
        <a:ext cx="9656326" cy="492527"/>
      </dsp:txXfrm>
    </dsp:sp>
    <dsp:sp modelId="{06C83187-FA09-4245-88D1-7200DB06DD08}">
      <dsp:nvSpPr>
        <dsp:cNvPr id="0" name=""/>
        <dsp:cNvSpPr/>
      </dsp:nvSpPr>
      <dsp:spPr>
        <a:xfrm rot="10800000">
          <a:off x="0" y="2592208"/>
          <a:ext cx="9656326" cy="758002"/>
        </a:xfrm>
        <a:prstGeom prst="upArrowCallout">
          <a:avLst/>
        </a:prstGeom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 Black" panose="020B0A04020102020204" pitchFamily="34" charset="0"/>
            </a:rPr>
            <a:t>Расширение ассортимента продукции</a:t>
          </a:r>
        </a:p>
      </dsp:txBody>
      <dsp:txXfrm rot="10800000">
        <a:off x="0" y="2592208"/>
        <a:ext cx="9656326" cy="492527"/>
      </dsp:txXfrm>
    </dsp:sp>
    <dsp:sp modelId="{21887D7B-72A1-4FE2-91BF-11ECB0E3BEFB}">
      <dsp:nvSpPr>
        <dsp:cNvPr id="0" name=""/>
        <dsp:cNvSpPr/>
      </dsp:nvSpPr>
      <dsp:spPr>
        <a:xfrm rot="10800000">
          <a:off x="0" y="1841598"/>
          <a:ext cx="9656326" cy="758002"/>
        </a:xfrm>
        <a:prstGeom prst="upArrowCallout">
          <a:avLst/>
        </a:prstGeom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 Black" panose="020B0A04020102020204" pitchFamily="34" charset="0"/>
            </a:rPr>
            <a:t>Обезвоживание при инфракрасном излучении  </a:t>
          </a:r>
        </a:p>
      </dsp:txBody>
      <dsp:txXfrm rot="-10800000">
        <a:off x="0" y="1841598"/>
        <a:ext cx="9656326" cy="266058"/>
      </dsp:txXfrm>
    </dsp:sp>
    <dsp:sp modelId="{97009500-0ADD-408E-9830-0822CE52CB62}">
      <dsp:nvSpPr>
        <dsp:cNvPr id="0" name=""/>
        <dsp:cNvSpPr/>
      </dsp:nvSpPr>
      <dsp:spPr>
        <a:xfrm>
          <a:off x="0" y="2092736"/>
          <a:ext cx="9656326" cy="256484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Arial Black" panose="020B0A04020102020204" pitchFamily="34" charset="0"/>
            </a:rPr>
            <a:t>Измельчение в мелкодисперсный порошок, вакуумная упаковка, транспортировка потребителю</a:t>
          </a:r>
        </a:p>
      </dsp:txBody>
      <dsp:txXfrm>
        <a:off x="0" y="2092736"/>
        <a:ext cx="9656326" cy="256484"/>
      </dsp:txXfrm>
    </dsp:sp>
    <dsp:sp modelId="{6CC49263-95E9-4B7F-AE58-8E5468DF696D}">
      <dsp:nvSpPr>
        <dsp:cNvPr id="0" name=""/>
        <dsp:cNvSpPr/>
      </dsp:nvSpPr>
      <dsp:spPr>
        <a:xfrm rot="10800000">
          <a:off x="0" y="930944"/>
          <a:ext cx="9656326" cy="918047"/>
        </a:xfrm>
        <a:prstGeom prst="upArrowCallout">
          <a:avLst/>
        </a:prstGeom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 Black" panose="020B0A04020102020204" pitchFamily="34" charset="0"/>
            </a:rPr>
            <a:t>Формирование резерва для работы цеха до 3 х месяцев</a:t>
          </a:r>
        </a:p>
      </dsp:txBody>
      <dsp:txXfrm rot="-10800000">
        <a:off x="0" y="930944"/>
        <a:ext cx="9656326" cy="322234"/>
      </dsp:txXfrm>
    </dsp:sp>
    <dsp:sp modelId="{BB9C70C6-A30E-497A-893E-B11EB2C150B7}">
      <dsp:nvSpPr>
        <dsp:cNvPr id="0" name=""/>
        <dsp:cNvSpPr/>
      </dsp:nvSpPr>
      <dsp:spPr>
        <a:xfrm>
          <a:off x="0" y="1257202"/>
          <a:ext cx="9656326" cy="266289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Arial Black" panose="020B0A04020102020204" pitchFamily="34" charset="0"/>
            </a:rPr>
            <a:t>В рефрижераторных контейнерах предприятия</a:t>
          </a:r>
        </a:p>
      </dsp:txBody>
      <dsp:txXfrm>
        <a:off x="0" y="1257202"/>
        <a:ext cx="9656326" cy="266289"/>
      </dsp:txXfrm>
    </dsp:sp>
    <dsp:sp modelId="{8265B5C2-9688-4CA1-BCE9-BF984B35FFE9}">
      <dsp:nvSpPr>
        <dsp:cNvPr id="0" name=""/>
        <dsp:cNvSpPr/>
      </dsp:nvSpPr>
      <dsp:spPr>
        <a:xfrm rot="10800000">
          <a:off x="0" y="1703"/>
          <a:ext cx="9656326" cy="936633"/>
        </a:xfrm>
        <a:prstGeom prst="upArrowCallout">
          <a:avLst/>
        </a:prstGeom>
        <a:solidFill>
          <a:schemeClr val="bg1">
            <a:lumMod val="9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 Black" panose="020B0A04020102020204" pitchFamily="34" charset="0"/>
            </a:rPr>
            <a:t>Приобретение сырья у рыбных компаний</a:t>
          </a:r>
        </a:p>
      </dsp:txBody>
      <dsp:txXfrm rot="-10800000">
        <a:off x="0" y="1703"/>
        <a:ext cx="9656326" cy="328758"/>
      </dsp:txXfrm>
    </dsp:sp>
    <dsp:sp modelId="{DA574545-E731-4D70-80AE-3D6DF0E28C88}">
      <dsp:nvSpPr>
        <dsp:cNvPr id="0" name=""/>
        <dsp:cNvSpPr/>
      </dsp:nvSpPr>
      <dsp:spPr>
        <a:xfrm>
          <a:off x="0" y="331326"/>
          <a:ext cx="9656326" cy="278145"/>
        </a:xfrm>
        <a:prstGeom prst="rect">
          <a:avLst/>
        </a:prstGeom>
        <a:solidFill>
          <a:schemeClr val="bg1">
            <a:alpha val="9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Arial Black" panose="020B0A04020102020204" pitchFamily="34" charset="0"/>
            </a:rPr>
            <a:t>Переработка на взаимовыгодных условиях</a:t>
          </a:r>
        </a:p>
      </dsp:txBody>
      <dsp:txXfrm>
        <a:off x="0" y="331326"/>
        <a:ext cx="9656326" cy="27814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83A316-0AAF-4A0B-9F9F-A9FF71D75764}">
      <dsp:nvSpPr>
        <dsp:cNvPr id="0" name=""/>
        <dsp:cNvSpPr/>
      </dsp:nvSpPr>
      <dsp:spPr>
        <a:xfrm>
          <a:off x="694116" y="2928"/>
          <a:ext cx="3871436" cy="2322861"/>
        </a:xfrm>
        <a:prstGeom prst="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 dirty="0">
              <a:solidFill>
                <a:schemeClr val="tx2"/>
              </a:solidFill>
              <a:latin typeface="Arial Black" panose="020B0A04020102020204" pitchFamily="34" charset="0"/>
            </a:rPr>
            <a:t>РЫБНЫЕ КОМПАНИИ</a:t>
          </a:r>
          <a:endParaRPr lang="ru-RU" sz="1800" kern="1200" dirty="0">
            <a:solidFill>
              <a:schemeClr val="tx1"/>
            </a:solidFill>
            <a:latin typeface="Arial Black" panose="020B0A04020102020204" pitchFamily="34" charset="0"/>
          </a:endParaRPr>
        </a:p>
        <a:p>
          <a:pPr marL="0" lvl="0" indent="0" algn="ctr" defTabSz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Прибыль от реализации ресурса. Преференции от государства за глубокую переработку. Снижение экологической нагрузки. Рациональное использование вторичных ресурсов способствует снижению эксплуатации гидробионтов.</a:t>
          </a:r>
          <a:endParaRPr lang="ru-RU" sz="1200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694116" y="2928"/>
        <a:ext cx="3871436" cy="2322861"/>
      </dsp:txXfrm>
    </dsp:sp>
    <dsp:sp modelId="{1D2986F0-DBAE-4260-9D3E-B663200B83A6}">
      <dsp:nvSpPr>
        <dsp:cNvPr id="0" name=""/>
        <dsp:cNvSpPr/>
      </dsp:nvSpPr>
      <dsp:spPr>
        <a:xfrm>
          <a:off x="4917621" y="11058"/>
          <a:ext cx="3871436" cy="2322861"/>
        </a:xfrm>
        <a:prstGeom prst="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 dirty="0">
              <a:solidFill>
                <a:schemeClr val="tx2"/>
              </a:solidFill>
              <a:latin typeface="Arial Black" panose="020B0A04020102020204" pitchFamily="34" charset="0"/>
            </a:rPr>
            <a:t>ПОТРЕБИТЕЛЬ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endParaRPr lang="ru-RU" sz="1600" kern="1200" dirty="0">
            <a:solidFill>
              <a:schemeClr val="tx1"/>
            </a:solidFill>
            <a:latin typeface="Arial Black" panose="020B0A04020102020204" pitchFamily="34" charset="0"/>
          </a:endParaRP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 </a:t>
          </a:r>
          <a:r>
            <a:rPr lang="ru-RU" sz="1200" kern="1200" dirty="0">
              <a:solidFill>
                <a:schemeClr val="tx1"/>
              </a:solidFill>
              <a:latin typeface="Arial Black" panose="020B0A04020102020204" pitchFamily="34" charset="0"/>
            </a:rPr>
            <a:t>Доступные отечественные продукты, обогащённые природными биологическими  комплексами. 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solidFill>
                <a:schemeClr val="tx1"/>
              </a:solidFill>
              <a:latin typeface="Arial Black" panose="020B0A04020102020204" pitchFamily="34" charset="0"/>
            </a:rPr>
            <a:t>Снижение рисков алиментарных заболеваний.</a:t>
          </a:r>
        </a:p>
      </dsp:txBody>
      <dsp:txXfrm>
        <a:off x="4917621" y="11058"/>
        <a:ext cx="3871436" cy="2322861"/>
      </dsp:txXfrm>
    </dsp:sp>
    <dsp:sp modelId="{448D0092-7E4E-4E36-8710-5B824AE6F4C0}">
      <dsp:nvSpPr>
        <dsp:cNvPr id="0" name=""/>
        <dsp:cNvSpPr/>
      </dsp:nvSpPr>
      <dsp:spPr>
        <a:xfrm>
          <a:off x="694116" y="2712933"/>
          <a:ext cx="3871436" cy="2322861"/>
        </a:xfrm>
        <a:prstGeom prst="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 dirty="0">
              <a:solidFill>
                <a:schemeClr val="tx2"/>
              </a:solidFill>
              <a:latin typeface="Arial Black" panose="020B0A04020102020204" pitchFamily="34" charset="0"/>
            </a:rPr>
            <a:t>ПИЩЕВЫЕ ПРЕДПРИЯТИЯ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Arial Black" panose="020B0A04020102020204" pitchFamily="34" charset="0"/>
            </a:rPr>
            <a:t>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Расширение ассортимента, повышение качества. Производство новых продуктов здорового питания. Увеличение прибыли.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200" kern="12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694116" y="2712933"/>
        <a:ext cx="3871436" cy="2322861"/>
      </dsp:txXfrm>
    </dsp:sp>
    <dsp:sp modelId="{EAD88BEF-EF99-4E49-AD89-7B19B022EB7C}">
      <dsp:nvSpPr>
        <dsp:cNvPr id="0" name=""/>
        <dsp:cNvSpPr/>
      </dsp:nvSpPr>
      <dsp:spPr>
        <a:xfrm>
          <a:off x="4952696" y="2712933"/>
          <a:ext cx="3871436" cy="2322861"/>
        </a:xfrm>
        <a:prstGeom prst="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algn="ctr" defTabSz="8001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kern="1200" dirty="0">
              <a:solidFill>
                <a:schemeClr val="tx2"/>
              </a:solidFill>
              <a:latin typeface="Arial Black" panose="020B0A04020102020204" pitchFamily="34" charset="0"/>
            </a:rPr>
            <a:t>ГОСУДАРСТВО</a:t>
          </a:r>
        </a:p>
        <a:p>
          <a:pPr marL="0"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endParaRPr lang="ru-RU" sz="1800" kern="1200" dirty="0">
            <a:solidFill>
              <a:schemeClr val="tx2"/>
            </a:solidFill>
            <a:latin typeface="Arial Black" panose="020B0A04020102020204" pitchFamily="34" charset="0"/>
          </a:endParaRPr>
        </a:p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Реализация стратегий. Налоги.</a:t>
          </a: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4952696" y="2712933"/>
        <a:ext cx="3871436" cy="232286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0D12E3-53C7-44B6-97DC-F34269393BE3}">
      <dsp:nvSpPr>
        <dsp:cNvPr id="0" name=""/>
        <dsp:cNvSpPr/>
      </dsp:nvSpPr>
      <dsp:spPr>
        <a:xfrm>
          <a:off x="0" y="0"/>
          <a:ext cx="9615842" cy="786240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533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Привлечение инвестиций </a:t>
          </a:r>
          <a:r>
            <a:rPr lang="ru-RU" sz="1600" kern="1200" spc="30" baseline="0">
              <a:solidFill>
                <a:schemeClr val="tx1"/>
              </a:solidFill>
              <a:latin typeface="Arial Black" panose="020B0A04020102020204" pitchFamily="34" charset="0"/>
            </a:rPr>
            <a:t>в проект </a:t>
          </a:r>
          <a:endParaRPr lang="ru-RU" sz="1600" kern="1200" spc="30" baseline="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38381" y="38381"/>
        <a:ext cx="9539080" cy="709478"/>
      </dsp:txXfrm>
    </dsp:sp>
    <dsp:sp modelId="{BF6EE0D4-5379-43BD-B5F8-F27339363FAB}">
      <dsp:nvSpPr>
        <dsp:cNvPr id="0" name=""/>
        <dsp:cNvSpPr/>
      </dsp:nvSpPr>
      <dsp:spPr>
        <a:xfrm>
          <a:off x="0" y="915829"/>
          <a:ext cx="9615842" cy="786240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Проработка доставки сырья с места промысла</a:t>
          </a:r>
        </a:p>
      </dsp:txBody>
      <dsp:txXfrm>
        <a:off x="38381" y="954210"/>
        <a:ext cx="9539080" cy="709478"/>
      </dsp:txXfrm>
    </dsp:sp>
    <dsp:sp modelId="{5C2835E4-2FF1-4E39-89CE-73883A9F8C3C}">
      <dsp:nvSpPr>
        <dsp:cNvPr id="0" name=""/>
        <dsp:cNvSpPr/>
      </dsp:nvSpPr>
      <dsp:spPr>
        <a:xfrm>
          <a:off x="0" y="1823029"/>
          <a:ext cx="9615842" cy="786240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Участие в программе «Старт» при поддержке Фонда содействия инновациям  </a:t>
          </a:r>
        </a:p>
      </dsp:txBody>
      <dsp:txXfrm>
        <a:off x="38381" y="1861410"/>
        <a:ext cx="9539080" cy="709478"/>
      </dsp:txXfrm>
    </dsp:sp>
    <dsp:sp modelId="{BB6ACBCF-CF00-4B71-8F59-7D5DA2954074}">
      <dsp:nvSpPr>
        <dsp:cNvPr id="0" name=""/>
        <dsp:cNvSpPr/>
      </dsp:nvSpPr>
      <dsp:spPr>
        <a:xfrm>
          <a:off x="0" y="2730229"/>
          <a:ext cx="9615842" cy="786240"/>
        </a:xfrm>
        <a:prstGeom prst="roundRect">
          <a:avLst/>
        </a:prstGeom>
        <a:solidFill>
          <a:schemeClr val="bg1">
            <a:lumMod val="95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spc="30" baseline="0" dirty="0">
              <a:solidFill>
                <a:schemeClr val="tx1"/>
              </a:solidFill>
              <a:latin typeface="Arial Black" panose="020B0A04020102020204" pitchFamily="34" charset="0"/>
            </a:rPr>
            <a:t>Подготовка и запуск производства</a:t>
          </a:r>
        </a:p>
      </dsp:txBody>
      <dsp:txXfrm>
        <a:off x="38381" y="2768610"/>
        <a:ext cx="9539080" cy="7094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86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106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892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/>
              <a:pPr marL="38500">
                <a:spcBef>
                  <a:spcPts val="389"/>
                </a:spcBef>
              </a:pPr>
              <a:t>‹#›</a:t>
            </a:fld>
            <a:endParaRPr lang="ru-RU" spc="15" dirty="0"/>
          </a:p>
        </p:txBody>
      </p:sp>
    </p:spTree>
    <p:extLst>
      <p:ext uri="{BB962C8B-B14F-4D97-AF65-F5344CB8AC3E}">
        <p14:creationId xmlns:p14="http://schemas.microsoft.com/office/powerpoint/2010/main" val="2685022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8133" y="1175026"/>
            <a:ext cx="7838813" cy="295466"/>
          </a:xfrm>
        </p:spPr>
        <p:txBody>
          <a:bodyPr lIns="0" tIns="0" rIns="0" bIns="0"/>
          <a:lstStyle>
            <a:lvl1pPr>
              <a:defRPr sz="192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/>
              <a:pPr marL="38500">
                <a:spcBef>
                  <a:spcPts val="389"/>
                </a:spcBef>
              </a:pPr>
              <a:t>‹#›</a:t>
            </a:fld>
            <a:endParaRPr lang="ru-RU" spc="15" dirty="0"/>
          </a:p>
        </p:txBody>
      </p:sp>
    </p:spTree>
    <p:extLst>
      <p:ext uri="{BB962C8B-B14F-4D97-AF65-F5344CB8AC3E}">
        <p14:creationId xmlns:p14="http://schemas.microsoft.com/office/powerpoint/2010/main" val="1261025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8133" y="1175026"/>
            <a:ext cx="7838813" cy="295466"/>
          </a:xfrm>
        </p:spPr>
        <p:txBody>
          <a:bodyPr lIns="0" tIns="0" rIns="0" bIns="0"/>
          <a:lstStyle>
            <a:lvl1pPr>
              <a:defRPr sz="192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1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1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/>
              <a:pPr marL="38500">
                <a:spcBef>
                  <a:spcPts val="389"/>
                </a:spcBef>
              </a:pPr>
              <a:t>‹#›</a:t>
            </a:fld>
            <a:endParaRPr lang="ru-RU" spc="15" dirty="0"/>
          </a:p>
        </p:txBody>
      </p:sp>
    </p:spTree>
    <p:extLst>
      <p:ext uri="{BB962C8B-B14F-4D97-AF65-F5344CB8AC3E}">
        <p14:creationId xmlns:p14="http://schemas.microsoft.com/office/powerpoint/2010/main" val="3856890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8133" y="1175026"/>
            <a:ext cx="7838813" cy="295466"/>
          </a:xfrm>
        </p:spPr>
        <p:txBody>
          <a:bodyPr lIns="0" tIns="0" rIns="0" bIns="0"/>
          <a:lstStyle>
            <a:lvl1pPr>
              <a:defRPr sz="192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/>
              <a:pPr marL="38500">
                <a:spcBef>
                  <a:spcPts val="389"/>
                </a:spcBef>
              </a:pPr>
              <a:t>‹#›</a:t>
            </a:fld>
            <a:endParaRPr lang="ru-RU" spc="15" dirty="0"/>
          </a:p>
        </p:txBody>
      </p:sp>
    </p:spTree>
    <p:extLst>
      <p:ext uri="{BB962C8B-B14F-4D97-AF65-F5344CB8AC3E}">
        <p14:creationId xmlns:p14="http://schemas.microsoft.com/office/powerpoint/2010/main" val="3650266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/>
              <a:pPr marL="38500">
                <a:spcBef>
                  <a:spcPts val="389"/>
                </a:spcBef>
              </a:pPr>
              <a:t>‹#›</a:t>
            </a:fld>
            <a:endParaRPr lang="ru-RU" spc="15" dirty="0"/>
          </a:p>
        </p:txBody>
      </p:sp>
    </p:spTree>
    <p:extLst>
      <p:ext uri="{BB962C8B-B14F-4D97-AF65-F5344CB8AC3E}">
        <p14:creationId xmlns:p14="http://schemas.microsoft.com/office/powerpoint/2010/main" val="20126449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>
                <a:solidFill>
                  <a:prstClr val="black"/>
                </a:solidFill>
              </a:rPr>
              <a:pPr marL="38500">
                <a:spcBef>
                  <a:spcPts val="389"/>
                </a:spcBef>
              </a:pPr>
              <a:t>‹#›</a:t>
            </a:fld>
            <a:endParaRPr lang="ru-RU" spc="15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01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8133" y="1175026"/>
            <a:ext cx="7838813" cy="295466"/>
          </a:xfrm>
        </p:spPr>
        <p:txBody>
          <a:bodyPr lIns="0" tIns="0" rIns="0" bIns="0"/>
          <a:lstStyle>
            <a:lvl1pPr>
              <a:defRPr sz="192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>
                <a:solidFill>
                  <a:prstClr val="black"/>
                </a:solidFill>
              </a:rPr>
              <a:pPr marL="38500">
                <a:spcBef>
                  <a:spcPts val="389"/>
                </a:spcBef>
              </a:pPr>
              <a:t>‹#›</a:t>
            </a:fld>
            <a:endParaRPr lang="ru-RU" spc="15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464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8133" y="1175026"/>
            <a:ext cx="7838813" cy="295466"/>
          </a:xfrm>
        </p:spPr>
        <p:txBody>
          <a:bodyPr lIns="0" tIns="0" rIns="0" bIns="0"/>
          <a:lstStyle>
            <a:lvl1pPr>
              <a:defRPr sz="192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1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1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>
                <a:solidFill>
                  <a:prstClr val="black"/>
                </a:solidFill>
              </a:rPr>
              <a:pPr marL="38500">
                <a:spcBef>
                  <a:spcPts val="389"/>
                </a:spcBef>
              </a:pPr>
              <a:t>‹#›</a:t>
            </a:fld>
            <a:endParaRPr lang="ru-RU" spc="15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143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219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8133" y="1175026"/>
            <a:ext cx="7838813" cy="295466"/>
          </a:xfrm>
        </p:spPr>
        <p:txBody>
          <a:bodyPr lIns="0" tIns="0" rIns="0" bIns="0"/>
          <a:lstStyle>
            <a:lvl1pPr>
              <a:defRPr sz="192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>
                <a:solidFill>
                  <a:prstClr val="black"/>
                </a:solidFill>
              </a:rPr>
              <a:pPr marL="38500">
                <a:spcBef>
                  <a:spcPts val="389"/>
                </a:spcBef>
              </a:pPr>
              <a:t>‹#›</a:t>
            </a:fld>
            <a:endParaRPr lang="ru-RU" spc="15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3851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>
                <a:solidFill>
                  <a:prstClr val="black"/>
                </a:solidFill>
              </a:rPr>
              <a:pPr marL="38500">
                <a:spcBef>
                  <a:spcPts val="389"/>
                </a:spcBef>
              </a:pPr>
              <a:t>‹#›</a:t>
            </a:fld>
            <a:endParaRPr lang="ru-RU" spc="15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45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679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6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40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327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644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635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04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8CDA6-EB5D-4691-A589-D71178BA507C}" type="datetimeFigureOut">
              <a:rPr lang="ru-RU" smtClean="0"/>
              <a:t>03.06.2023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5F3E1-764B-4D20-940E-BA4EC0133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67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8133" y="1175026"/>
            <a:ext cx="7838813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6138" y="1130230"/>
            <a:ext cx="85838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913509" y="6566747"/>
            <a:ext cx="280416" cy="1841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/>
              <a:pPr marL="38500">
                <a:spcBef>
                  <a:spcPts val="389"/>
                </a:spcBef>
              </a:pPr>
              <a:t>‹#›</a:t>
            </a:fld>
            <a:endParaRPr lang="ru-RU" spc="15" dirty="0"/>
          </a:p>
        </p:txBody>
      </p:sp>
    </p:spTree>
    <p:extLst>
      <p:ext uri="{BB962C8B-B14F-4D97-AF65-F5344CB8AC3E}">
        <p14:creationId xmlns:p14="http://schemas.microsoft.com/office/powerpoint/2010/main" val="1905257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62001">
        <a:defRPr>
          <a:latin typeface="+mn-lt"/>
          <a:ea typeface="+mn-ea"/>
          <a:cs typeface="+mn-cs"/>
        </a:defRPr>
      </a:lvl2pPr>
      <a:lvl3pPr marL="924001">
        <a:defRPr>
          <a:latin typeface="+mn-lt"/>
          <a:ea typeface="+mn-ea"/>
          <a:cs typeface="+mn-cs"/>
        </a:defRPr>
      </a:lvl3pPr>
      <a:lvl4pPr marL="1386002">
        <a:defRPr>
          <a:latin typeface="+mn-lt"/>
          <a:ea typeface="+mn-ea"/>
          <a:cs typeface="+mn-cs"/>
        </a:defRPr>
      </a:lvl4pPr>
      <a:lvl5pPr marL="1848002">
        <a:defRPr>
          <a:latin typeface="+mn-lt"/>
          <a:ea typeface="+mn-ea"/>
          <a:cs typeface="+mn-cs"/>
        </a:defRPr>
      </a:lvl5pPr>
      <a:lvl6pPr marL="2310003">
        <a:defRPr>
          <a:latin typeface="+mn-lt"/>
          <a:ea typeface="+mn-ea"/>
          <a:cs typeface="+mn-cs"/>
        </a:defRPr>
      </a:lvl6pPr>
      <a:lvl7pPr marL="2772004">
        <a:defRPr>
          <a:latin typeface="+mn-lt"/>
          <a:ea typeface="+mn-ea"/>
          <a:cs typeface="+mn-cs"/>
        </a:defRPr>
      </a:lvl7pPr>
      <a:lvl8pPr marL="3234004">
        <a:defRPr>
          <a:latin typeface="+mn-lt"/>
          <a:ea typeface="+mn-ea"/>
          <a:cs typeface="+mn-cs"/>
        </a:defRPr>
      </a:lvl8pPr>
      <a:lvl9pPr marL="369600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62001">
        <a:defRPr>
          <a:latin typeface="+mn-lt"/>
          <a:ea typeface="+mn-ea"/>
          <a:cs typeface="+mn-cs"/>
        </a:defRPr>
      </a:lvl2pPr>
      <a:lvl3pPr marL="924001">
        <a:defRPr>
          <a:latin typeface="+mn-lt"/>
          <a:ea typeface="+mn-ea"/>
          <a:cs typeface="+mn-cs"/>
        </a:defRPr>
      </a:lvl3pPr>
      <a:lvl4pPr marL="1386002">
        <a:defRPr>
          <a:latin typeface="+mn-lt"/>
          <a:ea typeface="+mn-ea"/>
          <a:cs typeface="+mn-cs"/>
        </a:defRPr>
      </a:lvl4pPr>
      <a:lvl5pPr marL="1848002">
        <a:defRPr>
          <a:latin typeface="+mn-lt"/>
          <a:ea typeface="+mn-ea"/>
          <a:cs typeface="+mn-cs"/>
        </a:defRPr>
      </a:lvl5pPr>
      <a:lvl6pPr marL="2310003">
        <a:defRPr>
          <a:latin typeface="+mn-lt"/>
          <a:ea typeface="+mn-ea"/>
          <a:cs typeface="+mn-cs"/>
        </a:defRPr>
      </a:lvl6pPr>
      <a:lvl7pPr marL="2772004">
        <a:defRPr>
          <a:latin typeface="+mn-lt"/>
          <a:ea typeface="+mn-ea"/>
          <a:cs typeface="+mn-cs"/>
        </a:defRPr>
      </a:lvl7pPr>
      <a:lvl8pPr marL="3234004">
        <a:defRPr>
          <a:latin typeface="+mn-lt"/>
          <a:ea typeface="+mn-ea"/>
          <a:cs typeface="+mn-cs"/>
        </a:defRPr>
      </a:lvl8pPr>
      <a:lvl9pPr marL="3696005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8133" y="1175026"/>
            <a:ext cx="7838813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6138" y="1130230"/>
            <a:ext cx="85838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6/3/2023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913509" y="6566747"/>
            <a:ext cx="280416" cy="1841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62" b="0" i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pPr marL="38500">
              <a:spcBef>
                <a:spcPts val="389"/>
              </a:spcBef>
            </a:pPr>
            <a:fld id="{81D60167-4931-47E6-BA6A-407CBD079E47}" type="slidenum">
              <a:rPr lang="ru-RU" spc="15" smtClean="0">
                <a:solidFill>
                  <a:prstClr val="black"/>
                </a:solidFill>
              </a:rPr>
              <a:pPr marL="38500">
                <a:spcBef>
                  <a:spcPts val="389"/>
                </a:spcBef>
              </a:pPr>
              <a:t>‹#›</a:t>
            </a:fld>
            <a:endParaRPr lang="ru-RU" spc="15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77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62001">
        <a:defRPr>
          <a:latin typeface="+mn-lt"/>
          <a:ea typeface="+mn-ea"/>
          <a:cs typeface="+mn-cs"/>
        </a:defRPr>
      </a:lvl2pPr>
      <a:lvl3pPr marL="924001">
        <a:defRPr>
          <a:latin typeface="+mn-lt"/>
          <a:ea typeface="+mn-ea"/>
          <a:cs typeface="+mn-cs"/>
        </a:defRPr>
      </a:lvl3pPr>
      <a:lvl4pPr marL="1386002">
        <a:defRPr>
          <a:latin typeface="+mn-lt"/>
          <a:ea typeface="+mn-ea"/>
          <a:cs typeface="+mn-cs"/>
        </a:defRPr>
      </a:lvl4pPr>
      <a:lvl5pPr marL="1848002">
        <a:defRPr>
          <a:latin typeface="+mn-lt"/>
          <a:ea typeface="+mn-ea"/>
          <a:cs typeface="+mn-cs"/>
        </a:defRPr>
      </a:lvl5pPr>
      <a:lvl6pPr marL="2310003">
        <a:defRPr>
          <a:latin typeface="+mn-lt"/>
          <a:ea typeface="+mn-ea"/>
          <a:cs typeface="+mn-cs"/>
        </a:defRPr>
      </a:lvl6pPr>
      <a:lvl7pPr marL="2772004">
        <a:defRPr>
          <a:latin typeface="+mn-lt"/>
          <a:ea typeface="+mn-ea"/>
          <a:cs typeface="+mn-cs"/>
        </a:defRPr>
      </a:lvl7pPr>
      <a:lvl8pPr marL="3234004">
        <a:defRPr>
          <a:latin typeface="+mn-lt"/>
          <a:ea typeface="+mn-ea"/>
          <a:cs typeface="+mn-cs"/>
        </a:defRPr>
      </a:lvl8pPr>
      <a:lvl9pPr marL="369600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62001">
        <a:defRPr>
          <a:latin typeface="+mn-lt"/>
          <a:ea typeface="+mn-ea"/>
          <a:cs typeface="+mn-cs"/>
        </a:defRPr>
      </a:lvl2pPr>
      <a:lvl3pPr marL="924001">
        <a:defRPr>
          <a:latin typeface="+mn-lt"/>
          <a:ea typeface="+mn-ea"/>
          <a:cs typeface="+mn-cs"/>
        </a:defRPr>
      </a:lvl3pPr>
      <a:lvl4pPr marL="1386002">
        <a:defRPr>
          <a:latin typeface="+mn-lt"/>
          <a:ea typeface="+mn-ea"/>
          <a:cs typeface="+mn-cs"/>
        </a:defRPr>
      </a:lvl4pPr>
      <a:lvl5pPr marL="1848002">
        <a:defRPr>
          <a:latin typeface="+mn-lt"/>
          <a:ea typeface="+mn-ea"/>
          <a:cs typeface="+mn-cs"/>
        </a:defRPr>
      </a:lvl5pPr>
      <a:lvl6pPr marL="2310003">
        <a:defRPr>
          <a:latin typeface="+mn-lt"/>
          <a:ea typeface="+mn-ea"/>
          <a:cs typeface="+mn-cs"/>
        </a:defRPr>
      </a:lvl6pPr>
      <a:lvl7pPr marL="2772004">
        <a:defRPr>
          <a:latin typeface="+mn-lt"/>
          <a:ea typeface="+mn-ea"/>
          <a:cs typeface="+mn-cs"/>
        </a:defRPr>
      </a:lvl7pPr>
      <a:lvl8pPr marL="3234004">
        <a:defRPr>
          <a:latin typeface="+mn-lt"/>
          <a:ea typeface="+mn-ea"/>
          <a:cs typeface="+mn-cs"/>
        </a:defRPr>
      </a:lvl8pPr>
      <a:lvl9pPr marL="3696005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8.png"/><Relationship Id="rId7" Type="http://schemas.openxmlformats.org/officeDocument/2006/relationships/image" Target="../media/image20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emf"/><Relationship Id="rId5" Type="http://schemas.openxmlformats.org/officeDocument/2006/relationships/image" Target="../media/image29.jpg"/><Relationship Id="rId10" Type="http://schemas.openxmlformats.org/officeDocument/2006/relationships/image" Target="../media/image33.jpg"/><Relationship Id="rId4" Type="http://schemas.microsoft.com/office/2007/relationships/hdphoto" Target="../media/hdphoto1.wdp"/><Relationship Id="rId9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0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21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19.jpg"/><Relationship Id="rId5" Type="http://schemas.openxmlformats.org/officeDocument/2006/relationships/diagramColors" Target="../diagrams/colors3.xml"/><Relationship Id="rId10" Type="http://schemas.openxmlformats.org/officeDocument/2006/relationships/image" Target="../media/image18.jp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296" y="1848712"/>
            <a:ext cx="9144000" cy="2411082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1100" b="1" dirty="0">
                <a:solidFill>
                  <a:srgbClr val="000000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Arial Black" panose="020B0A04020102020204" pitchFamily="34" charset="0"/>
              </a:rPr>
              <a:t>РАЗРАБОТКА ТЕХНОЛОГИИ ПРОИЗВОДСТВА ПИЩЕВОГО ОБОГАТИТЕЛЯ ИЗ ПОКРОВНЫХ ТКАНЕЙ ПРОМЫСЛОВЫХ ВИДОВ КАЛЬМАРОВ</a:t>
            </a:r>
          </a:p>
          <a:p>
            <a:endParaRPr lang="ru-RU" dirty="0"/>
          </a:p>
        </p:txBody>
      </p:sp>
      <p:pic>
        <p:nvPicPr>
          <p:cNvPr id="4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4287" y="116323"/>
            <a:ext cx="1037791" cy="10555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296" y="1228621"/>
            <a:ext cx="1017156" cy="884423"/>
          </a:xfrm>
          <a:prstGeom prst="rect">
            <a:avLst/>
          </a:prstGeom>
        </p:spPr>
      </p:pic>
      <p:pic>
        <p:nvPicPr>
          <p:cNvPr id="9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804170" y="2247949"/>
            <a:ext cx="1125409" cy="103085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80925" y="4377446"/>
            <a:ext cx="5030147" cy="1145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7483" lvl="0" algn="ctr">
              <a:spcBef>
                <a:spcPts val="25"/>
              </a:spcBef>
            </a:pPr>
            <a:r>
              <a:rPr lang="ru-RU" spc="20" dirty="0">
                <a:solidFill>
                  <a:prstClr val="black"/>
                </a:solidFill>
                <a:latin typeface="Arial Black"/>
                <a:cs typeface="Arial Black"/>
              </a:rPr>
              <a:t>Заявитель</a:t>
            </a:r>
          </a:p>
          <a:p>
            <a:pPr marL="0" marR="47483" lvl="0" indent="0" algn="ctr" defTabSz="914400" rtl="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21" b="0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Самохин</a:t>
            </a:r>
            <a:r>
              <a:rPr kumimoji="0" lang="ru-RU" sz="2021" b="0" i="0" u="none" strike="noStrike" kern="1200" cap="none" spc="-6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 </a:t>
            </a:r>
            <a:r>
              <a:rPr kumimoji="0" lang="ru-RU" sz="2021" b="0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Александр</a:t>
            </a:r>
            <a:r>
              <a:rPr kumimoji="0" lang="ru-RU" sz="2021" b="0" i="0" u="none" strike="noStrike" kern="1200" cap="none" spc="-5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 </a:t>
            </a:r>
            <a:r>
              <a:rPr kumimoji="0" lang="ru-RU" sz="2021" b="0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Викторович</a:t>
            </a:r>
          </a:p>
          <a:p>
            <a:pPr marR="47483" lvl="0" algn="ctr">
              <a:spcBef>
                <a:spcPts val="25"/>
              </a:spcBef>
            </a:pPr>
            <a:endParaRPr lang="ru-RU" sz="1400" dirty="0">
              <a:solidFill>
                <a:prstClr val="black"/>
              </a:solidFill>
              <a:latin typeface="Arial Black"/>
              <a:cs typeface="Arial Black"/>
            </a:endParaRPr>
          </a:p>
          <a:p>
            <a:pPr marR="47483" lvl="0" algn="ctr">
              <a:spcBef>
                <a:spcPts val="25"/>
              </a:spcBef>
            </a:pPr>
            <a:r>
              <a:rPr lang="ru-RU" sz="1400" dirty="0">
                <a:solidFill>
                  <a:prstClr val="black"/>
                </a:solidFill>
                <a:latin typeface="Arial Black"/>
                <a:cs typeface="Arial Black"/>
              </a:rPr>
              <a:t>Тел. 8-924-689-67-72 / </a:t>
            </a:r>
            <a:r>
              <a:rPr lang="en-US" sz="1400" dirty="0">
                <a:solidFill>
                  <a:prstClr val="black"/>
                </a:solidFill>
                <a:latin typeface="Arial Black"/>
                <a:cs typeface="Arial Black"/>
              </a:rPr>
              <a:t>kalmfyd@yandex.ru</a:t>
            </a:r>
            <a:r>
              <a:rPr lang="ru-RU" sz="1400" dirty="0">
                <a:solidFill>
                  <a:prstClr val="black"/>
                </a:solidFill>
                <a:latin typeface="Arial Black"/>
                <a:cs typeface="Arial Black"/>
              </a:rPr>
              <a:t>.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sp>
        <p:nvSpPr>
          <p:cNvPr id="11" name="object 5"/>
          <p:cNvSpPr txBox="1"/>
          <p:nvPr/>
        </p:nvSpPr>
        <p:spPr>
          <a:xfrm>
            <a:off x="3580926" y="6018416"/>
            <a:ext cx="5030147" cy="557757"/>
          </a:xfrm>
          <a:prstGeom prst="rect">
            <a:avLst/>
          </a:prstGeom>
        </p:spPr>
        <p:txBody>
          <a:bodyPr vert="horz" wrap="square" lIns="0" tIns="16042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18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Петропавловск – Камчатский,</a:t>
            </a:r>
            <a:r>
              <a:rPr kumimoji="0" lang="ru-RU" sz="1718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 </a:t>
            </a:r>
            <a:r>
              <a:rPr kumimoji="0" lang="ru-RU" sz="1718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2023</a:t>
            </a:r>
            <a:r>
              <a:rPr kumimoji="0" lang="ru-RU" sz="1600" b="1" i="0" u="none" strike="noStrike" kern="1200" cap="none" spc="150" normalizeH="0" baseline="0" noProof="0" dirty="0">
                <a:ln w="11430"/>
                <a:solidFill>
                  <a:srgbClr val="0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12833" marR="0" lvl="0" indent="0" algn="l" defTabSz="914400" rtl="0" eaLnBrk="1" fontAlgn="auto" latinLnBrk="0" hangingPunct="1">
              <a:lnSpc>
                <a:spcPct val="100000"/>
              </a:lnSpc>
              <a:spcBef>
                <a:spcPts val="12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1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65B57FC-127B-4E12-85B0-83E4B2965A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369" y="2293200"/>
            <a:ext cx="1037791" cy="940355"/>
          </a:xfrm>
          <a:prstGeom prst="rect">
            <a:avLst/>
          </a:prstGeom>
        </p:spPr>
      </p:pic>
      <p:pic>
        <p:nvPicPr>
          <p:cNvPr id="1026" name="Picture 2" descr="https://kam-kray.ru/upload/000/u2/4/e/kamchatskii-centr-podderzhki-eksporta-planiruet-sotrudnichestvo-s-zarubezhnym-biznesom-photo-big.jpg">
            <a:extLst>
              <a:ext uri="{FF2B5EF4-FFF2-40B4-BE49-F238E27FC236}">
                <a16:creationId xmlns:a16="http://schemas.microsoft.com/office/drawing/2014/main" id="{CD0178F0-DD32-4B67-A630-6908066C5E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9954" y="116323"/>
            <a:ext cx="1037792" cy="110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2FBB2EC-6DA8-4ECA-8F64-5DEE6EEEDE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49" y="1217092"/>
            <a:ext cx="1191909" cy="103085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106019-48A2-4F97-BCB7-50A68F0021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40817" y="238036"/>
            <a:ext cx="4594291" cy="111489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8418386-B4CF-4754-8ACB-CD8CD6FD8F02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441" y="4226108"/>
            <a:ext cx="1116008" cy="1296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116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0211" y="408044"/>
            <a:ext cx="7144571" cy="352931"/>
          </a:xfrm>
        </p:spPr>
        <p:txBody>
          <a:bodyPr>
            <a:noAutofit/>
          </a:bodyPr>
          <a:lstStyle/>
          <a:p>
            <a:pPr algn="ctr"/>
            <a:r>
              <a:rPr lang="ru-RU" sz="1600" kern="0" spc="-10" dirty="0">
                <a:solidFill>
                  <a:srgbClr val="C00000"/>
                </a:solidFill>
                <a:latin typeface="Arial Black" panose="020B0A04020102020204" pitchFamily="34" charset="0"/>
              </a:rPr>
              <a:t>ТЕХНИКО-ЭКОНОМИЧЕСКИЕ</a:t>
            </a:r>
            <a:r>
              <a:rPr lang="ru-RU" sz="1600" kern="0" spc="9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1600" kern="0" spc="-10" dirty="0">
                <a:solidFill>
                  <a:srgbClr val="C00000"/>
                </a:solidFill>
                <a:latin typeface="Arial Black" panose="020B0A04020102020204" pitchFamily="34" charset="0"/>
              </a:rPr>
              <a:t>ПОКАЗАТЕЛИ</a:t>
            </a:r>
            <a:endParaRPr lang="ru-RU" sz="1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841640"/>
              </p:ext>
            </p:extLst>
          </p:nvPr>
        </p:nvGraphicFramePr>
        <p:xfrm>
          <a:off x="874012" y="956006"/>
          <a:ext cx="10016971" cy="5109126"/>
        </p:xfrm>
        <a:graphic>
          <a:graphicData uri="http://schemas.openxmlformats.org/drawingml/2006/table">
            <a:tbl>
              <a:tblPr firstRow="1" firstCol="1" bandRow="1"/>
              <a:tblGrid>
                <a:gridCol w="485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4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4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4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измерения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Значение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Производственная мощность по основному сырью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тонн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6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Планируемый объём производства продукции, в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тонн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Стоимость замороженного сырья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17 010 000 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Полная себестоимость 1 тонны продукции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330 420,3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Оптовая цена 1 тонн</a:t>
                      </a:r>
                      <a:r>
                        <a:rPr lang="ru-RU" sz="1200" baseline="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 </a:t>
                      </a: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продукции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496 000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Затраты на 1 руб. товарной продукции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0,67 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Капитальные затраты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6 184 500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Фонд оплаты труда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6 731 800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Экономическая прибыль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16 392 390,3  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прибыль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3 378 478,1  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Чистая прибыль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13 013 912,2  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Точка безубыточности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30 084 771,4  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76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Рентабельность продукции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2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 окупаемости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65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Численность промышленно-производственного персонала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чел.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 9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77D2B75-EFA9-42CB-8E56-4CCA5A6910DD}"/>
              </a:ext>
            </a:extLst>
          </p:cNvPr>
          <p:cNvSpPr/>
          <p:nvPr/>
        </p:nvSpPr>
        <p:spPr>
          <a:xfrm>
            <a:off x="11802150" y="131045"/>
            <a:ext cx="3898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2F992E4-88D9-474A-A777-E740701DDA8D}"/>
              </a:ext>
            </a:extLst>
          </p:cNvPr>
          <p:cNvSpPr/>
          <p:nvPr/>
        </p:nvSpPr>
        <p:spPr>
          <a:xfrm>
            <a:off x="1144906" y="6065132"/>
            <a:ext cx="37914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Примечание:</a:t>
            </a:r>
            <a:r>
              <a:rPr lang="ru-RU" sz="1200" i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данные на начало 2022 год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015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755265446"/>
              </p:ext>
            </p:extLst>
          </p:nvPr>
        </p:nvGraphicFramePr>
        <p:xfrm>
          <a:off x="1336875" y="1255987"/>
          <a:ext cx="9518249" cy="5038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2935452" y="563289"/>
            <a:ext cx="7122948" cy="5503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ЭФФЕКТИВНОСТЬ ОТ РЕАЛИЗАЦИИ ПРОЕКТА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766884" y="108084"/>
            <a:ext cx="4251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Arial Black" panose="020B0A04020102020204" pitchFamily="34" charset="0"/>
              </a:rPr>
              <a:t>11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4225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8131" y="981339"/>
            <a:ext cx="6455738" cy="569703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1800" spc="-50" dirty="0">
                <a:solidFill>
                  <a:srgbClr val="C00000"/>
                </a:solidFill>
                <a:latin typeface="Arial Black" panose="020B0A04020102020204" pitchFamily="34" charset="0"/>
              </a:rPr>
              <a:t>ЗАДАЧИ НА 2023 - 2025 гг. </a:t>
            </a:r>
            <a:endParaRPr lang="ru-RU" sz="1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006943692"/>
              </p:ext>
            </p:extLst>
          </p:nvPr>
        </p:nvGraphicFramePr>
        <p:xfrm>
          <a:off x="1288078" y="1758413"/>
          <a:ext cx="9615843" cy="3525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696608" y="92273"/>
            <a:ext cx="4251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Arial Black" panose="020B0A04020102020204" pitchFamily="34" charset="0"/>
              </a:rPr>
              <a:t>12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31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/>
          <p:nvPr/>
        </p:nvSpPr>
        <p:spPr>
          <a:xfrm>
            <a:off x="2095324" y="1161759"/>
            <a:ext cx="6039657" cy="548092"/>
          </a:xfrm>
          <a:prstGeom prst="rect">
            <a:avLst/>
          </a:prstGeom>
        </p:spPr>
        <p:txBody>
          <a:bodyPr vert="horz" wrap="square" lIns="0" tIns="11550" rIns="0" bIns="0" rtlCol="0">
            <a:spAutoFit/>
          </a:bodyPr>
          <a:lstStyle/>
          <a:p>
            <a:pPr defTabSz="924001">
              <a:spcBef>
                <a:spcPts val="30"/>
              </a:spcBef>
              <a:buFont typeface="Arial Black"/>
              <a:buAutoNum type="arabicPeriod"/>
            </a:pPr>
            <a:endParaRPr sz="1465" dirty="0">
              <a:solidFill>
                <a:srgbClr val="C00000"/>
              </a:solidFill>
              <a:latin typeface="Arial Black"/>
              <a:cs typeface="Arial Black"/>
            </a:endParaRPr>
          </a:p>
          <a:p>
            <a:pPr marL="214317" algn="ctr" defTabSz="924001"/>
            <a:r>
              <a:rPr lang="ru-RU" sz="2021" spc="30" dirty="0">
                <a:solidFill>
                  <a:srgbClr val="C00000"/>
                </a:solidFill>
                <a:latin typeface="Arial Black" panose="020B0A04020102020204" pitchFamily="34" charset="0"/>
                <a:cs typeface="Arial Black"/>
              </a:rPr>
              <a:t>ПУБЛИКАЦИИ В НАУЧНЫХ ИЗДАНИЯХ </a:t>
            </a:r>
            <a:r>
              <a:rPr lang="ru-RU" sz="2021" dirty="0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endParaRPr sz="2021" dirty="0">
              <a:solidFill>
                <a:srgbClr val="C00000"/>
              </a:solidFill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xfrm>
            <a:off x="11814502" y="102605"/>
            <a:ext cx="283368" cy="234558"/>
          </a:xfrm>
          <a:prstGeom prst="rect">
            <a:avLst/>
          </a:prstGeom>
        </p:spPr>
        <p:txBody>
          <a:bodyPr vert="horz" wrap="square" lIns="0" tIns="49410" rIns="0" bIns="0" rtlCol="0">
            <a:spAutoFit/>
          </a:bodyPr>
          <a:lstStyle/>
          <a:p>
            <a:pPr marL="38500" defTabSz="924001">
              <a:spcBef>
                <a:spcPts val="389"/>
              </a:spcBef>
            </a:pPr>
            <a:fld id="{81D60167-4931-47E6-BA6A-407CBD079E47}" type="slidenum">
              <a:rPr sz="1200" spc="15" dirty="0">
                <a:solidFill>
                  <a:prstClr val="black"/>
                </a:solidFill>
              </a:rPr>
              <a:pPr marL="38500" defTabSz="924001">
                <a:spcBef>
                  <a:spcPts val="389"/>
                </a:spcBef>
              </a:pPr>
              <a:t>13</a:t>
            </a:fld>
            <a:endParaRPr sz="1200" spc="15" dirty="0">
              <a:solidFill>
                <a:prstClr val="black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632692-88F5-4DD5-883D-EE885BE09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0642" y="1435805"/>
            <a:ext cx="2093571" cy="224923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BD8F185-A532-4D14-A386-1A26BEB41D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4065" y="2560424"/>
            <a:ext cx="1966723" cy="233126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771AD0-F0D5-44C1-A8D0-421F4F6AC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4066" y="4038702"/>
            <a:ext cx="1966722" cy="22492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A02DF6-55A7-41F9-8257-F0BFE89AB7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377" y="1846108"/>
            <a:ext cx="8687553" cy="398103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8513" y="661531"/>
            <a:ext cx="6601647" cy="635636"/>
          </a:xfrm>
          <a:prstGeom prst="rect">
            <a:avLst/>
          </a:prstGeom>
        </p:spPr>
        <p:txBody>
          <a:bodyPr vert="horz" wrap="square" lIns="0" tIns="13475" rIns="0" bIns="0" rtlCol="0">
            <a:spAutoFit/>
          </a:bodyPr>
          <a:lstStyle/>
          <a:p>
            <a:pPr marL="12833">
              <a:spcBef>
                <a:spcPts val="106"/>
              </a:spcBef>
            </a:pPr>
            <a:r>
              <a:rPr sz="4042" dirty="0">
                <a:solidFill>
                  <a:srgbClr val="C00000"/>
                </a:solidFill>
              </a:rPr>
              <a:t>Спасибо</a:t>
            </a:r>
            <a:r>
              <a:rPr sz="4042" spc="-61" dirty="0">
                <a:solidFill>
                  <a:srgbClr val="C00000"/>
                </a:solidFill>
              </a:rPr>
              <a:t> </a:t>
            </a:r>
            <a:r>
              <a:rPr sz="4042" dirty="0">
                <a:solidFill>
                  <a:srgbClr val="C00000"/>
                </a:solidFill>
              </a:rPr>
              <a:t>за</a:t>
            </a:r>
            <a:r>
              <a:rPr sz="4042" spc="-40" dirty="0">
                <a:solidFill>
                  <a:srgbClr val="C00000"/>
                </a:solidFill>
              </a:rPr>
              <a:t> </a:t>
            </a:r>
            <a:r>
              <a:rPr sz="4042" dirty="0">
                <a:solidFill>
                  <a:srgbClr val="C00000"/>
                </a:solidFill>
              </a:rPr>
              <a:t>внимание!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36800" y="3752489"/>
            <a:ext cx="1587648" cy="107283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2482089" y="2039809"/>
            <a:ext cx="1072839" cy="1342226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827781" y="5041541"/>
            <a:ext cx="1047870" cy="229050"/>
          </a:xfrm>
          <a:prstGeom prst="rect">
            <a:avLst/>
          </a:prstGeom>
        </p:spPr>
        <p:txBody>
          <a:bodyPr vert="horz" wrap="square" lIns="0" tIns="13475" rIns="0" bIns="0" rtlCol="0">
            <a:spAutoFit/>
          </a:bodyPr>
          <a:lstStyle/>
          <a:p>
            <a:pPr marL="12833" marR="0" lvl="0" indent="0" algn="ctr" defTabSz="914400" rtl="0" eaLnBrk="1" fontAlgn="auto" latinLnBrk="0" hangingPunct="1">
              <a:lnSpc>
                <a:spcPct val="100000"/>
              </a:lnSpc>
              <a:spcBef>
                <a:spcPts val="10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Чипсы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56092" y="1852296"/>
            <a:ext cx="1484216" cy="263106"/>
          </a:xfrm>
          <a:prstGeom prst="rect">
            <a:avLst/>
          </a:prstGeom>
        </p:spPr>
        <p:txBody>
          <a:bodyPr vert="horz" wrap="square" lIns="0" tIns="14117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17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«</a:t>
            </a:r>
            <a:r>
              <a:rPr kumimoji="0" lang="ru-RU" sz="1617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КальмаК</a:t>
            </a:r>
            <a:r>
              <a:rPr kumimoji="0" lang="en-US" sz="1617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S</a:t>
            </a:r>
            <a:r>
              <a:rPr kumimoji="0" lang="ru-RU" sz="1617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»</a:t>
            </a:r>
            <a:endParaRPr kumimoji="0" sz="1617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552574" y="5184936"/>
            <a:ext cx="940067" cy="229050"/>
          </a:xfrm>
          <a:prstGeom prst="rect">
            <a:avLst/>
          </a:prstGeom>
        </p:spPr>
        <p:txBody>
          <a:bodyPr vert="horz" wrap="square" lIns="0" tIns="13475" rIns="0" bIns="0" rtlCol="0">
            <a:spAutoFit/>
          </a:bodyPr>
          <a:lstStyle/>
          <a:p>
            <a:pPr marL="12833" marR="0" lvl="0" indent="0" algn="l" defTabSz="914400" rtl="0" eaLnBrk="1" fontAlgn="auto" latinLnBrk="0" hangingPunct="1">
              <a:lnSpc>
                <a:spcPct val="100000"/>
              </a:lnSpc>
              <a:spcBef>
                <a:spcPts val="10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Хле</a:t>
            </a:r>
            <a:r>
              <a:rPr kumimoji="0" sz="1400" b="0" i="0" u="none" strike="noStrike" kern="1200" cap="none" spc="1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б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ц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ы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62833" y="287699"/>
            <a:ext cx="2295946" cy="229415"/>
          </a:xfrm>
          <a:prstGeom prst="rect">
            <a:avLst/>
          </a:prstGeom>
        </p:spPr>
        <p:txBody>
          <a:bodyPr vert="horz" wrap="square" lIns="0" tIns="11550" rIns="0" bIns="0" rtlCol="0">
            <a:spAutoFit/>
          </a:bodyPr>
          <a:lstStyle/>
          <a:p>
            <a:pPr marL="12833" marR="0" lvl="0" indent="0" algn="l" defTabSz="914400" rtl="0" eaLnBrk="1" fontAlgn="auto" latinLnBrk="0" hangingPunct="1">
              <a:lnSpc>
                <a:spcPct val="100000"/>
              </a:lnSpc>
              <a:spcBef>
                <a:spcPts val="9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1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347395" y="1648219"/>
            <a:ext cx="1520792" cy="444494"/>
          </a:xfrm>
          <a:prstGeom prst="rect">
            <a:avLst/>
          </a:prstGeom>
        </p:spPr>
        <p:txBody>
          <a:bodyPr vert="horz" wrap="square" lIns="0" tIns="13475" rIns="0" bIns="0" rtlCol="0">
            <a:spAutoFit/>
          </a:bodyPr>
          <a:lstStyle/>
          <a:p>
            <a:pPr marL="271425" marR="5133" lvl="0" indent="-259234" algn="l" defTabSz="914400" rtl="0" eaLnBrk="1" fontAlgn="auto" latinLnBrk="0" hangingPunct="1">
              <a:lnSpc>
                <a:spcPct val="100000"/>
              </a:lnSpc>
              <a:spcBef>
                <a:spcPts val="10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М</a:t>
            </a:r>
            <a:r>
              <a:rPr kumimoji="0" sz="1400" b="0" i="0" u="none" strike="noStrike" kern="1200" cap="none" spc="1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а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к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а</a:t>
            </a:r>
            <a:r>
              <a:rPr kumimoji="0" sz="1400" b="0" i="0" u="none" strike="noStrike" kern="1200" cap="none" spc="1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ро</a:t>
            </a:r>
            <a:r>
              <a:rPr kumimoji="0" sz="1400" b="0" i="0" u="none" strike="noStrike" kern="1200" cap="none" spc="-1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н</a:t>
            </a: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н</a:t>
            </a:r>
            <a:r>
              <a:rPr kumimoji="0" sz="1400" b="0" i="0" u="none" strike="noStrike" kern="120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ы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е  изделия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pic>
        <p:nvPicPr>
          <p:cNvPr id="25" name="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40162" y="5542867"/>
            <a:ext cx="1888164" cy="826291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2951909" y="5109699"/>
            <a:ext cx="1790941" cy="444494"/>
          </a:xfrm>
          <a:prstGeom prst="rect">
            <a:avLst/>
          </a:prstGeom>
        </p:spPr>
        <p:txBody>
          <a:bodyPr vert="horz" wrap="square" lIns="0" tIns="13475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Колбасы</a:t>
            </a:r>
            <a:r>
              <a:rPr kumimoji="0" sz="1400" b="0" i="0" u="none" strike="noStrike" kern="1200" cap="none" spc="-131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из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морепродуктов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sp>
        <p:nvSpPr>
          <p:cNvPr id="36" name="object 14"/>
          <p:cNvSpPr txBox="1"/>
          <p:nvPr/>
        </p:nvSpPr>
        <p:spPr>
          <a:xfrm>
            <a:off x="9435028" y="3127933"/>
            <a:ext cx="2170320" cy="457318"/>
          </a:xfrm>
          <a:prstGeom prst="rect">
            <a:avLst/>
          </a:prstGeom>
        </p:spPr>
        <p:txBody>
          <a:bodyPr vert="horz" wrap="square" lIns="0" tIns="13475" rIns="0" bIns="0" rtlCol="0">
            <a:spAutoFit/>
          </a:bodyPr>
          <a:lstStyle/>
          <a:p>
            <a:pPr marL="12833" marR="0" lvl="0" indent="0" algn="ctr" defTabSz="914400" rtl="0" eaLnBrk="1" fontAlgn="auto" latinLnBrk="0" hangingPunct="1">
              <a:lnSpc>
                <a:spcPct val="100000"/>
              </a:lnSpc>
              <a:spcBef>
                <a:spcPts val="10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Кондитерские</a:t>
            </a:r>
          </a:p>
          <a:p>
            <a:pPr marL="12833" marR="0" lvl="0" indent="0" algn="ctr" defTabSz="914400" rtl="0" eaLnBrk="1" fontAlgn="auto" latinLnBrk="0" hangingPunct="1">
              <a:lnSpc>
                <a:spcPct val="100000"/>
              </a:lnSpc>
              <a:spcBef>
                <a:spcPts val="10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изделия 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6443" y="5368112"/>
            <a:ext cx="1714799" cy="942315"/>
          </a:xfrm>
          <a:prstGeom prst="rect">
            <a:avLst/>
          </a:prstGeom>
        </p:spPr>
      </p:pic>
      <p:sp>
        <p:nvSpPr>
          <p:cNvPr id="41" name="object 31"/>
          <p:cNvSpPr/>
          <p:nvPr/>
        </p:nvSpPr>
        <p:spPr>
          <a:xfrm>
            <a:off x="7537205" y="3679342"/>
            <a:ext cx="1382721" cy="260603"/>
          </a:xfrm>
          <a:custGeom>
            <a:avLst/>
            <a:gdLst/>
            <a:ahLst/>
            <a:cxnLst/>
            <a:rect l="l" t="t" r="r" b="b"/>
            <a:pathLst>
              <a:path w="2131695" h="90170">
                <a:moveTo>
                  <a:pt x="2056383" y="13715"/>
                </a:moveTo>
                <a:lnTo>
                  <a:pt x="2055696" y="45438"/>
                </a:lnTo>
                <a:lnTo>
                  <a:pt x="2068449" y="45719"/>
                </a:lnTo>
                <a:lnTo>
                  <a:pt x="2068067" y="58419"/>
                </a:lnTo>
                <a:lnTo>
                  <a:pt x="2055415" y="58419"/>
                </a:lnTo>
                <a:lnTo>
                  <a:pt x="2054732" y="89915"/>
                </a:lnTo>
                <a:lnTo>
                  <a:pt x="2121469" y="58419"/>
                </a:lnTo>
                <a:lnTo>
                  <a:pt x="2068067" y="58419"/>
                </a:lnTo>
                <a:lnTo>
                  <a:pt x="2055421" y="58140"/>
                </a:lnTo>
                <a:lnTo>
                  <a:pt x="2122061" y="58140"/>
                </a:lnTo>
                <a:lnTo>
                  <a:pt x="2131695" y="53593"/>
                </a:lnTo>
                <a:lnTo>
                  <a:pt x="2056383" y="13715"/>
                </a:lnTo>
                <a:close/>
              </a:path>
              <a:path w="2131695" h="90170">
                <a:moveTo>
                  <a:pt x="2055696" y="45438"/>
                </a:moveTo>
                <a:lnTo>
                  <a:pt x="2055421" y="58140"/>
                </a:lnTo>
                <a:lnTo>
                  <a:pt x="2068067" y="58419"/>
                </a:lnTo>
                <a:lnTo>
                  <a:pt x="2068449" y="45719"/>
                </a:lnTo>
                <a:lnTo>
                  <a:pt x="2055696" y="45438"/>
                </a:lnTo>
                <a:close/>
              </a:path>
              <a:path w="2131695" h="90170">
                <a:moveTo>
                  <a:pt x="253" y="0"/>
                </a:moveTo>
                <a:lnTo>
                  <a:pt x="0" y="12700"/>
                </a:lnTo>
                <a:lnTo>
                  <a:pt x="2055421" y="58140"/>
                </a:lnTo>
                <a:lnTo>
                  <a:pt x="2055696" y="45438"/>
                </a:lnTo>
                <a:lnTo>
                  <a:pt x="253" y="0"/>
                </a:lnTo>
                <a:close/>
              </a:path>
            </a:pathLst>
          </a:custGeom>
          <a:solidFill>
            <a:srgbClr val="1D9A7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1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object 31"/>
          <p:cNvSpPr/>
          <p:nvPr/>
        </p:nvSpPr>
        <p:spPr>
          <a:xfrm rot="20840593" flipV="1">
            <a:off x="7251350" y="2651195"/>
            <a:ext cx="879854" cy="270582"/>
          </a:xfrm>
          <a:custGeom>
            <a:avLst/>
            <a:gdLst/>
            <a:ahLst/>
            <a:cxnLst/>
            <a:rect l="l" t="t" r="r" b="b"/>
            <a:pathLst>
              <a:path w="2131695" h="90170">
                <a:moveTo>
                  <a:pt x="2056383" y="13715"/>
                </a:moveTo>
                <a:lnTo>
                  <a:pt x="2055696" y="45438"/>
                </a:lnTo>
                <a:lnTo>
                  <a:pt x="2068449" y="45719"/>
                </a:lnTo>
                <a:lnTo>
                  <a:pt x="2068067" y="58419"/>
                </a:lnTo>
                <a:lnTo>
                  <a:pt x="2055415" y="58419"/>
                </a:lnTo>
                <a:lnTo>
                  <a:pt x="2054732" y="89915"/>
                </a:lnTo>
                <a:lnTo>
                  <a:pt x="2121469" y="58419"/>
                </a:lnTo>
                <a:lnTo>
                  <a:pt x="2068067" y="58419"/>
                </a:lnTo>
                <a:lnTo>
                  <a:pt x="2055421" y="58140"/>
                </a:lnTo>
                <a:lnTo>
                  <a:pt x="2122061" y="58140"/>
                </a:lnTo>
                <a:lnTo>
                  <a:pt x="2131695" y="53593"/>
                </a:lnTo>
                <a:lnTo>
                  <a:pt x="2056383" y="13715"/>
                </a:lnTo>
                <a:close/>
              </a:path>
              <a:path w="2131695" h="90170">
                <a:moveTo>
                  <a:pt x="2055696" y="45438"/>
                </a:moveTo>
                <a:lnTo>
                  <a:pt x="2055421" y="58140"/>
                </a:lnTo>
                <a:lnTo>
                  <a:pt x="2068067" y="58419"/>
                </a:lnTo>
                <a:lnTo>
                  <a:pt x="2068449" y="45719"/>
                </a:lnTo>
                <a:lnTo>
                  <a:pt x="2055696" y="45438"/>
                </a:lnTo>
                <a:close/>
              </a:path>
              <a:path w="2131695" h="90170">
                <a:moveTo>
                  <a:pt x="253" y="0"/>
                </a:moveTo>
                <a:lnTo>
                  <a:pt x="0" y="12700"/>
                </a:lnTo>
                <a:lnTo>
                  <a:pt x="2055421" y="58140"/>
                </a:lnTo>
                <a:lnTo>
                  <a:pt x="2055696" y="45438"/>
                </a:lnTo>
                <a:lnTo>
                  <a:pt x="253" y="0"/>
                </a:lnTo>
                <a:close/>
              </a:path>
            </a:pathLst>
          </a:custGeom>
          <a:solidFill>
            <a:srgbClr val="1D9A7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1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object 31"/>
          <p:cNvSpPr/>
          <p:nvPr/>
        </p:nvSpPr>
        <p:spPr>
          <a:xfrm rot="3026586" flipV="1">
            <a:off x="7260750" y="4290760"/>
            <a:ext cx="1229232" cy="282758"/>
          </a:xfrm>
          <a:custGeom>
            <a:avLst/>
            <a:gdLst/>
            <a:ahLst/>
            <a:cxnLst/>
            <a:rect l="l" t="t" r="r" b="b"/>
            <a:pathLst>
              <a:path w="2131695" h="90170">
                <a:moveTo>
                  <a:pt x="2056383" y="13715"/>
                </a:moveTo>
                <a:lnTo>
                  <a:pt x="2055696" y="45438"/>
                </a:lnTo>
                <a:lnTo>
                  <a:pt x="2068449" y="45719"/>
                </a:lnTo>
                <a:lnTo>
                  <a:pt x="2068067" y="58419"/>
                </a:lnTo>
                <a:lnTo>
                  <a:pt x="2055415" y="58419"/>
                </a:lnTo>
                <a:lnTo>
                  <a:pt x="2054732" y="89915"/>
                </a:lnTo>
                <a:lnTo>
                  <a:pt x="2121469" y="58419"/>
                </a:lnTo>
                <a:lnTo>
                  <a:pt x="2068067" y="58419"/>
                </a:lnTo>
                <a:lnTo>
                  <a:pt x="2055421" y="58140"/>
                </a:lnTo>
                <a:lnTo>
                  <a:pt x="2122061" y="58140"/>
                </a:lnTo>
                <a:lnTo>
                  <a:pt x="2131695" y="53593"/>
                </a:lnTo>
                <a:lnTo>
                  <a:pt x="2056383" y="13715"/>
                </a:lnTo>
                <a:close/>
              </a:path>
              <a:path w="2131695" h="90170">
                <a:moveTo>
                  <a:pt x="2055696" y="45438"/>
                </a:moveTo>
                <a:lnTo>
                  <a:pt x="2055421" y="58140"/>
                </a:lnTo>
                <a:lnTo>
                  <a:pt x="2068067" y="58419"/>
                </a:lnTo>
                <a:lnTo>
                  <a:pt x="2068449" y="45719"/>
                </a:lnTo>
                <a:lnTo>
                  <a:pt x="2055696" y="45438"/>
                </a:lnTo>
                <a:close/>
              </a:path>
              <a:path w="2131695" h="90170">
                <a:moveTo>
                  <a:pt x="253" y="0"/>
                </a:moveTo>
                <a:lnTo>
                  <a:pt x="0" y="12700"/>
                </a:lnTo>
                <a:lnTo>
                  <a:pt x="2055421" y="58140"/>
                </a:lnTo>
                <a:lnTo>
                  <a:pt x="2055696" y="45438"/>
                </a:lnTo>
                <a:lnTo>
                  <a:pt x="253" y="0"/>
                </a:lnTo>
                <a:close/>
              </a:path>
            </a:pathLst>
          </a:custGeom>
          <a:solidFill>
            <a:srgbClr val="1D9A7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1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object 31"/>
          <p:cNvSpPr/>
          <p:nvPr/>
        </p:nvSpPr>
        <p:spPr>
          <a:xfrm rot="13005018" flipV="1">
            <a:off x="3871902" y="2634388"/>
            <a:ext cx="669009" cy="304195"/>
          </a:xfrm>
          <a:custGeom>
            <a:avLst/>
            <a:gdLst/>
            <a:ahLst/>
            <a:cxnLst/>
            <a:rect l="l" t="t" r="r" b="b"/>
            <a:pathLst>
              <a:path w="2131695" h="90170">
                <a:moveTo>
                  <a:pt x="2056383" y="13715"/>
                </a:moveTo>
                <a:lnTo>
                  <a:pt x="2055696" y="45438"/>
                </a:lnTo>
                <a:lnTo>
                  <a:pt x="2068449" y="45719"/>
                </a:lnTo>
                <a:lnTo>
                  <a:pt x="2068067" y="58419"/>
                </a:lnTo>
                <a:lnTo>
                  <a:pt x="2055415" y="58419"/>
                </a:lnTo>
                <a:lnTo>
                  <a:pt x="2054732" y="89915"/>
                </a:lnTo>
                <a:lnTo>
                  <a:pt x="2121469" y="58419"/>
                </a:lnTo>
                <a:lnTo>
                  <a:pt x="2068067" y="58419"/>
                </a:lnTo>
                <a:lnTo>
                  <a:pt x="2055421" y="58140"/>
                </a:lnTo>
                <a:lnTo>
                  <a:pt x="2122061" y="58140"/>
                </a:lnTo>
                <a:lnTo>
                  <a:pt x="2131695" y="53593"/>
                </a:lnTo>
                <a:lnTo>
                  <a:pt x="2056383" y="13715"/>
                </a:lnTo>
                <a:close/>
              </a:path>
              <a:path w="2131695" h="90170">
                <a:moveTo>
                  <a:pt x="2055696" y="45438"/>
                </a:moveTo>
                <a:lnTo>
                  <a:pt x="2055421" y="58140"/>
                </a:lnTo>
                <a:lnTo>
                  <a:pt x="2068067" y="58419"/>
                </a:lnTo>
                <a:lnTo>
                  <a:pt x="2068449" y="45719"/>
                </a:lnTo>
                <a:lnTo>
                  <a:pt x="2055696" y="45438"/>
                </a:lnTo>
                <a:close/>
              </a:path>
              <a:path w="2131695" h="90170">
                <a:moveTo>
                  <a:pt x="253" y="0"/>
                </a:moveTo>
                <a:lnTo>
                  <a:pt x="0" y="12700"/>
                </a:lnTo>
                <a:lnTo>
                  <a:pt x="2055421" y="58140"/>
                </a:lnTo>
                <a:lnTo>
                  <a:pt x="2055696" y="45438"/>
                </a:lnTo>
                <a:lnTo>
                  <a:pt x="253" y="0"/>
                </a:lnTo>
                <a:close/>
              </a:path>
            </a:pathLst>
          </a:custGeom>
          <a:solidFill>
            <a:srgbClr val="1D9A7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1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object 31"/>
          <p:cNvSpPr/>
          <p:nvPr/>
        </p:nvSpPr>
        <p:spPr>
          <a:xfrm rot="10119378" flipV="1">
            <a:off x="3505920" y="3532401"/>
            <a:ext cx="1171750" cy="251342"/>
          </a:xfrm>
          <a:custGeom>
            <a:avLst/>
            <a:gdLst/>
            <a:ahLst/>
            <a:cxnLst/>
            <a:rect l="l" t="t" r="r" b="b"/>
            <a:pathLst>
              <a:path w="2131695" h="90170">
                <a:moveTo>
                  <a:pt x="2056383" y="13715"/>
                </a:moveTo>
                <a:lnTo>
                  <a:pt x="2055696" y="45438"/>
                </a:lnTo>
                <a:lnTo>
                  <a:pt x="2068449" y="45719"/>
                </a:lnTo>
                <a:lnTo>
                  <a:pt x="2068067" y="58419"/>
                </a:lnTo>
                <a:lnTo>
                  <a:pt x="2055415" y="58419"/>
                </a:lnTo>
                <a:lnTo>
                  <a:pt x="2054732" y="89915"/>
                </a:lnTo>
                <a:lnTo>
                  <a:pt x="2121469" y="58419"/>
                </a:lnTo>
                <a:lnTo>
                  <a:pt x="2068067" y="58419"/>
                </a:lnTo>
                <a:lnTo>
                  <a:pt x="2055421" y="58140"/>
                </a:lnTo>
                <a:lnTo>
                  <a:pt x="2122061" y="58140"/>
                </a:lnTo>
                <a:lnTo>
                  <a:pt x="2131695" y="53593"/>
                </a:lnTo>
                <a:lnTo>
                  <a:pt x="2056383" y="13715"/>
                </a:lnTo>
                <a:close/>
              </a:path>
              <a:path w="2131695" h="90170">
                <a:moveTo>
                  <a:pt x="2055696" y="45438"/>
                </a:moveTo>
                <a:lnTo>
                  <a:pt x="2055421" y="58140"/>
                </a:lnTo>
                <a:lnTo>
                  <a:pt x="2068067" y="58419"/>
                </a:lnTo>
                <a:lnTo>
                  <a:pt x="2068449" y="45719"/>
                </a:lnTo>
                <a:lnTo>
                  <a:pt x="2055696" y="45438"/>
                </a:lnTo>
                <a:close/>
              </a:path>
              <a:path w="2131695" h="90170">
                <a:moveTo>
                  <a:pt x="253" y="0"/>
                </a:moveTo>
                <a:lnTo>
                  <a:pt x="0" y="12700"/>
                </a:lnTo>
                <a:lnTo>
                  <a:pt x="2055421" y="58140"/>
                </a:lnTo>
                <a:lnTo>
                  <a:pt x="2055696" y="45438"/>
                </a:lnTo>
                <a:lnTo>
                  <a:pt x="253" y="0"/>
                </a:lnTo>
                <a:close/>
              </a:path>
            </a:pathLst>
          </a:custGeom>
          <a:solidFill>
            <a:srgbClr val="1D9A7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1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object 31"/>
          <p:cNvSpPr/>
          <p:nvPr/>
        </p:nvSpPr>
        <p:spPr>
          <a:xfrm rot="7487556" flipV="1">
            <a:off x="4458441" y="4856181"/>
            <a:ext cx="630620" cy="286136"/>
          </a:xfrm>
          <a:custGeom>
            <a:avLst/>
            <a:gdLst/>
            <a:ahLst/>
            <a:cxnLst/>
            <a:rect l="l" t="t" r="r" b="b"/>
            <a:pathLst>
              <a:path w="2131695" h="90170">
                <a:moveTo>
                  <a:pt x="2056383" y="13715"/>
                </a:moveTo>
                <a:lnTo>
                  <a:pt x="2055696" y="45438"/>
                </a:lnTo>
                <a:lnTo>
                  <a:pt x="2068449" y="45719"/>
                </a:lnTo>
                <a:lnTo>
                  <a:pt x="2068067" y="58419"/>
                </a:lnTo>
                <a:lnTo>
                  <a:pt x="2055415" y="58419"/>
                </a:lnTo>
                <a:lnTo>
                  <a:pt x="2054732" y="89915"/>
                </a:lnTo>
                <a:lnTo>
                  <a:pt x="2121469" y="58419"/>
                </a:lnTo>
                <a:lnTo>
                  <a:pt x="2068067" y="58419"/>
                </a:lnTo>
                <a:lnTo>
                  <a:pt x="2055421" y="58140"/>
                </a:lnTo>
                <a:lnTo>
                  <a:pt x="2122061" y="58140"/>
                </a:lnTo>
                <a:lnTo>
                  <a:pt x="2131695" y="53593"/>
                </a:lnTo>
                <a:lnTo>
                  <a:pt x="2056383" y="13715"/>
                </a:lnTo>
                <a:close/>
              </a:path>
              <a:path w="2131695" h="90170">
                <a:moveTo>
                  <a:pt x="2055696" y="45438"/>
                </a:moveTo>
                <a:lnTo>
                  <a:pt x="2055421" y="58140"/>
                </a:lnTo>
                <a:lnTo>
                  <a:pt x="2068067" y="58419"/>
                </a:lnTo>
                <a:lnTo>
                  <a:pt x="2068449" y="45719"/>
                </a:lnTo>
                <a:lnTo>
                  <a:pt x="2055696" y="45438"/>
                </a:lnTo>
                <a:close/>
              </a:path>
              <a:path w="2131695" h="90170">
                <a:moveTo>
                  <a:pt x="253" y="0"/>
                </a:moveTo>
                <a:lnTo>
                  <a:pt x="0" y="12700"/>
                </a:lnTo>
                <a:lnTo>
                  <a:pt x="2055421" y="58140"/>
                </a:lnTo>
                <a:lnTo>
                  <a:pt x="2055696" y="45438"/>
                </a:lnTo>
                <a:lnTo>
                  <a:pt x="253" y="0"/>
                </a:lnTo>
                <a:close/>
              </a:path>
            </a:pathLst>
          </a:custGeom>
          <a:solidFill>
            <a:srgbClr val="1D9A7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1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object 31"/>
          <p:cNvSpPr/>
          <p:nvPr/>
        </p:nvSpPr>
        <p:spPr>
          <a:xfrm rot="5665208" flipV="1">
            <a:off x="5957418" y="4962349"/>
            <a:ext cx="378437" cy="268505"/>
          </a:xfrm>
          <a:custGeom>
            <a:avLst/>
            <a:gdLst/>
            <a:ahLst/>
            <a:cxnLst/>
            <a:rect l="l" t="t" r="r" b="b"/>
            <a:pathLst>
              <a:path w="2131695" h="90170">
                <a:moveTo>
                  <a:pt x="2056383" y="13715"/>
                </a:moveTo>
                <a:lnTo>
                  <a:pt x="2055696" y="45438"/>
                </a:lnTo>
                <a:lnTo>
                  <a:pt x="2068449" y="45719"/>
                </a:lnTo>
                <a:lnTo>
                  <a:pt x="2068067" y="58419"/>
                </a:lnTo>
                <a:lnTo>
                  <a:pt x="2055415" y="58419"/>
                </a:lnTo>
                <a:lnTo>
                  <a:pt x="2054732" y="89915"/>
                </a:lnTo>
                <a:lnTo>
                  <a:pt x="2121469" y="58419"/>
                </a:lnTo>
                <a:lnTo>
                  <a:pt x="2068067" y="58419"/>
                </a:lnTo>
                <a:lnTo>
                  <a:pt x="2055421" y="58140"/>
                </a:lnTo>
                <a:lnTo>
                  <a:pt x="2122061" y="58140"/>
                </a:lnTo>
                <a:lnTo>
                  <a:pt x="2131695" y="53593"/>
                </a:lnTo>
                <a:lnTo>
                  <a:pt x="2056383" y="13715"/>
                </a:lnTo>
                <a:close/>
              </a:path>
              <a:path w="2131695" h="90170">
                <a:moveTo>
                  <a:pt x="2055696" y="45438"/>
                </a:moveTo>
                <a:lnTo>
                  <a:pt x="2055421" y="58140"/>
                </a:lnTo>
                <a:lnTo>
                  <a:pt x="2068067" y="58419"/>
                </a:lnTo>
                <a:lnTo>
                  <a:pt x="2068449" y="45719"/>
                </a:lnTo>
                <a:lnTo>
                  <a:pt x="2055696" y="45438"/>
                </a:lnTo>
                <a:close/>
              </a:path>
              <a:path w="2131695" h="90170">
                <a:moveTo>
                  <a:pt x="253" y="0"/>
                </a:moveTo>
                <a:lnTo>
                  <a:pt x="0" y="12700"/>
                </a:lnTo>
                <a:lnTo>
                  <a:pt x="2055421" y="58140"/>
                </a:lnTo>
                <a:lnTo>
                  <a:pt x="2055696" y="45438"/>
                </a:lnTo>
                <a:lnTo>
                  <a:pt x="253" y="0"/>
                </a:lnTo>
                <a:close/>
              </a:path>
            </a:pathLst>
          </a:custGeom>
          <a:solidFill>
            <a:srgbClr val="1D9A7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1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object 16">
            <a:extLst>
              <a:ext uri="{FF2B5EF4-FFF2-40B4-BE49-F238E27FC236}">
                <a16:creationId xmlns:a16="http://schemas.microsoft.com/office/drawing/2014/main" id="{2E69EBE4-11CB-49B2-A21B-F82A4B2CC5E9}"/>
              </a:ext>
            </a:extLst>
          </p:cNvPr>
          <p:cNvSpPr txBox="1"/>
          <p:nvPr/>
        </p:nvSpPr>
        <p:spPr>
          <a:xfrm>
            <a:off x="942600" y="3410920"/>
            <a:ext cx="1670241" cy="457318"/>
          </a:xfrm>
          <a:prstGeom prst="rect">
            <a:avLst/>
          </a:prstGeom>
        </p:spPr>
        <p:txBody>
          <a:bodyPr vert="horz" wrap="square" lIns="0" tIns="13475" rIns="0" bIns="0" rtlCol="0">
            <a:spAutoFit/>
          </a:bodyPr>
          <a:lstStyle/>
          <a:p>
            <a:pPr marL="12833" marR="0" lvl="0" indent="0" algn="ctr" defTabSz="914400" rtl="0" eaLnBrk="1" fontAlgn="auto" latinLnBrk="0" hangingPunct="1">
              <a:lnSpc>
                <a:spcPct val="100000"/>
              </a:lnSpc>
              <a:spcBef>
                <a:spcPts val="10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spc="5" dirty="0">
                <a:solidFill>
                  <a:srgbClr val="FF0000"/>
                </a:solidFill>
                <a:latin typeface="Arial Black"/>
                <a:cs typeface="Arial Black"/>
              </a:rPr>
              <a:t>Сухарные</a:t>
            </a:r>
          </a:p>
          <a:p>
            <a:pPr marL="12833" marR="0" lvl="0" indent="0" algn="ctr" defTabSz="914400" rtl="0" eaLnBrk="1" fontAlgn="auto" latinLnBrk="0" hangingPunct="1">
              <a:lnSpc>
                <a:spcPct val="100000"/>
              </a:lnSpc>
              <a:spcBef>
                <a:spcPts val="10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  <a:ea typeface="+mn-ea"/>
                <a:cs typeface="Arial Black"/>
              </a:rPr>
              <a:t>изделия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/>
              <a:ea typeface="+mn-ea"/>
              <a:cs typeface="Arial Black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19D96D-D2A2-4AAB-939D-20748E0E3E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4058" y="2245154"/>
            <a:ext cx="1833545" cy="2287417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8051BD91-7E17-4304-AD1C-60627B2C51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9856111" y="3587487"/>
            <a:ext cx="1184163" cy="1436064"/>
          </a:xfrm>
          <a:prstGeom prst="rect">
            <a:avLst/>
          </a:prstGeom>
        </p:spPr>
      </p:pic>
      <p:pic>
        <p:nvPicPr>
          <p:cNvPr id="27" name="object 10">
            <a:extLst>
              <a:ext uri="{FF2B5EF4-FFF2-40B4-BE49-F238E27FC236}">
                <a16:creationId xmlns:a16="http://schemas.microsoft.com/office/drawing/2014/main" id="{4F3FA79E-1869-4561-A4CF-33C3A0E2EC1E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608491" y="5484500"/>
            <a:ext cx="1888165" cy="1031218"/>
          </a:xfrm>
          <a:prstGeom prst="rect">
            <a:avLst/>
          </a:prstGeom>
        </p:spPr>
      </p:pic>
      <p:pic>
        <p:nvPicPr>
          <p:cNvPr id="28" name="object 11">
            <a:extLst>
              <a:ext uri="{FF2B5EF4-FFF2-40B4-BE49-F238E27FC236}">
                <a16:creationId xmlns:a16="http://schemas.microsoft.com/office/drawing/2014/main" id="{BC9A3EDF-276E-41EE-A68B-C5A7591DF67F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649352" y="2153792"/>
            <a:ext cx="1870836" cy="842333"/>
          </a:xfrm>
          <a:prstGeom prst="rect">
            <a:avLst/>
          </a:prstGeom>
        </p:spPr>
      </p:pic>
      <p:sp>
        <p:nvSpPr>
          <p:cNvPr id="29" name="object 14">
            <a:extLst>
              <a:ext uri="{FF2B5EF4-FFF2-40B4-BE49-F238E27FC236}">
                <a16:creationId xmlns:a16="http://schemas.microsoft.com/office/drawing/2014/main" id="{05AA1963-E7AD-40CE-AA7B-D659C45B0EE7}"/>
              </a:ext>
            </a:extLst>
          </p:cNvPr>
          <p:cNvSpPr txBox="1"/>
          <p:nvPr/>
        </p:nvSpPr>
        <p:spPr>
          <a:xfrm>
            <a:off x="9116513" y="1780943"/>
            <a:ext cx="103695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0000"/>
                </a:solidFill>
                <a:latin typeface="Arial Black"/>
                <a:cs typeface="Arial Black"/>
              </a:rPr>
              <a:t>Крекеры</a:t>
            </a:r>
            <a:endParaRPr sz="14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65682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B8C88E7-822F-4AC8-AC39-DB9510BFDBDE}"/>
              </a:ext>
            </a:extLst>
          </p:cNvPr>
          <p:cNvSpPr/>
          <p:nvPr/>
        </p:nvSpPr>
        <p:spPr>
          <a:xfrm>
            <a:off x="4373374" y="642090"/>
            <a:ext cx="3616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АКТУАЛЬНОСТЬ ПРОЕКТА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A200835B-6EA7-4B6F-866D-ED1017AC66DA}"/>
              </a:ext>
            </a:extLst>
          </p:cNvPr>
          <p:cNvSpPr/>
          <p:nvPr/>
        </p:nvSpPr>
        <p:spPr>
          <a:xfrm>
            <a:off x="1286603" y="1161065"/>
            <a:ext cx="9618788" cy="120756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7200" algn="just"/>
            <a:r>
              <a:rPr lang="ru-RU" sz="1400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Учитывая новые взгляды на экологию и подход к питанию одним из современных направлений пищевой промышленности является производство сухих ингредиентов при глубокой степени переработки вторичных ресурсов. Данный подход позволяет создавать новые виды продуктов здорового питания. </a:t>
            </a:r>
            <a:endParaRPr lang="ru-RU" sz="1400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A83D29A-B350-44A6-93A0-EC1BE0CBB06B}"/>
              </a:ext>
            </a:extLst>
          </p:cNvPr>
          <p:cNvSpPr/>
          <p:nvPr/>
        </p:nvSpPr>
        <p:spPr>
          <a:xfrm>
            <a:off x="11782696" y="0"/>
            <a:ext cx="409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latin typeface="Arial Black" panose="020B0A04020102020204" pitchFamily="34" charset="0"/>
              </a:rPr>
              <a:t>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DCC39F6-E3B5-4857-B7CC-9E2F660B4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650" y="2368627"/>
            <a:ext cx="10022693" cy="373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53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1C1F98-C45B-4C55-850C-F2B1D0F59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046" y="1186917"/>
            <a:ext cx="5530362" cy="76493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1400" dirty="0">
                <a:latin typeface="Arial Black" panose="020B0A04020102020204" pitchFamily="34" charset="0"/>
              </a:rPr>
              <a:t>МЕХАНИЧЕСКАЯ РАЗДЕЛКА ТУШКИ КАЛЬМАРА НА ФИЛЕ В МОРСКИХ И БЕРЕГОВЫХ УСЛОВИЯХ</a:t>
            </a:r>
            <a:endParaRPr lang="ru-RU" sz="1400" dirty="0"/>
          </a:p>
        </p:txBody>
      </p:sp>
      <p:pic>
        <p:nvPicPr>
          <p:cNvPr id="4" name="VID-20220829-WA0006">
            <a:hlinkClick r:id="" action="ppaction://media"/>
            <a:extLst>
              <a:ext uri="{FF2B5EF4-FFF2-40B4-BE49-F238E27FC236}">
                <a16:creationId xmlns:a16="http://schemas.microsoft.com/office/drawing/2014/main" id="{60922F17-756E-4F82-A336-FF4726EBE55E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5867" end="6923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1046" y="2063019"/>
            <a:ext cx="5337016" cy="38483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D421AC0C-9287-45C1-BA7E-F3EB6A355C4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9357966"/>
              </p:ext>
            </p:extLst>
          </p:nvPr>
        </p:nvGraphicFramePr>
        <p:xfrm>
          <a:off x="6538055" y="1667427"/>
          <a:ext cx="4901796" cy="487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DAF52-0898-4363-835A-57FE584603C6}"/>
              </a:ext>
            </a:extLst>
          </p:cNvPr>
          <p:cNvSpPr txBox="1">
            <a:spLocks/>
          </p:cNvSpPr>
          <p:nvPr/>
        </p:nvSpPr>
        <p:spPr>
          <a:xfrm>
            <a:off x="7473753" y="1320977"/>
            <a:ext cx="2851347" cy="496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solidFill>
                  <a:srgbClr val="C00000"/>
                </a:solidFill>
                <a:latin typeface="Arial Black" panose="020B0A04020102020204" pitchFamily="34" charset="0"/>
              </a:rPr>
              <a:t>ПРОБЛЕМА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2885F86-F770-4429-AD2F-AAF5D2124A34}"/>
              </a:ext>
            </a:extLst>
          </p:cNvPr>
          <p:cNvSpPr/>
          <p:nvPr/>
        </p:nvSpPr>
        <p:spPr>
          <a:xfrm>
            <a:off x="11853495" y="0"/>
            <a:ext cx="409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4791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8E015C-17EC-443C-B621-06DCCB141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643" y="737875"/>
            <a:ext cx="1272073" cy="574432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РЕСУРС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6DD539-8DAD-4268-B9BD-369DFA02044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413448" y="3852657"/>
            <a:ext cx="1352283" cy="247618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FC9A91F-64C3-438A-875B-1E108009350B}"/>
              </a:ext>
            </a:extLst>
          </p:cNvPr>
          <p:cNvSpPr txBox="1">
            <a:spLocks/>
          </p:cNvSpPr>
          <p:nvPr/>
        </p:nvSpPr>
        <p:spPr>
          <a:xfrm>
            <a:off x="4722680" y="5920807"/>
            <a:ext cx="2089442" cy="494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400" dirty="0">
              <a:solidFill>
                <a:srgbClr val="C00000"/>
              </a:solidFill>
            </a:endParaRPr>
          </a:p>
        </p:txBody>
      </p:sp>
      <p:graphicFrame>
        <p:nvGraphicFramePr>
          <p:cNvPr id="19" name="Объект 4">
            <a:extLst>
              <a:ext uri="{FF2B5EF4-FFF2-40B4-BE49-F238E27FC236}">
                <a16:creationId xmlns:a16="http://schemas.microsoft.com/office/drawing/2014/main" id="{5C824614-A794-4ABA-95EE-6FDAC5ED41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955364"/>
              </p:ext>
            </p:extLst>
          </p:nvPr>
        </p:nvGraphicFramePr>
        <p:xfrm>
          <a:off x="1163482" y="1466221"/>
          <a:ext cx="7118396" cy="4300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E0DB95B-ED18-4593-B29F-11A3F8516515}"/>
              </a:ext>
            </a:extLst>
          </p:cNvPr>
          <p:cNvSpPr txBox="1">
            <a:spLocks/>
          </p:cNvSpPr>
          <p:nvPr/>
        </p:nvSpPr>
        <p:spPr>
          <a:xfrm>
            <a:off x="8752246" y="1055994"/>
            <a:ext cx="2643674" cy="5744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>
                <a:latin typeface="Arial Black" panose="020B0A04020102020204" pitchFamily="34" charset="0"/>
              </a:rPr>
              <a:t>Покровная ткань кальмара командорского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A26D6E-94C3-4BA2-BC0D-E238194B10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49891" y="1675960"/>
            <a:ext cx="2448384" cy="127825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C8768F-8D82-4771-A3FF-1AD2EE9798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51495" y="3045285"/>
            <a:ext cx="2476190" cy="127825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DD2028-9A3B-4E62-AB89-DE3765D320A4}"/>
              </a:ext>
            </a:extLst>
          </p:cNvPr>
          <p:cNvSpPr/>
          <p:nvPr/>
        </p:nvSpPr>
        <p:spPr>
          <a:xfrm>
            <a:off x="11879626" y="16184"/>
            <a:ext cx="409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latin typeface="Arial Black" panose="020B0A04020102020204" pitchFamily="34" charset="0"/>
              </a:rPr>
              <a:t>4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551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AEBBC-B963-4619-9262-3D98AB573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1276" y="1084611"/>
            <a:ext cx="1482232" cy="53049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C00000"/>
                </a:solidFill>
                <a:latin typeface="Arial Black" panose="020B0A04020102020204" pitchFamily="34" charset="0"/>
              </a:rPr>
              <a:t>ПРОДУКТ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F7A4ED-93C2-4806-9A20-7D3EC41CD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63" y="1748347"/>
            <a:ext cx="1536589" cy="2867309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F09B9ACF-4E2B-4BF7-9C56-FC134E6160CA}"/>
              </a:ext>
            </a:extLst>
          </p:cNvPr>
          <p:cNvSpPr txBox="1">
            <a:spLocks/>
          </p:cNvSpPr>
          <p:nvPr/>
        </p:nvSpPr>
        <p:spPr>
          <a:xfrm>
            <a:off x="4655439" y="3464622"/>
            <a:ext cx="3876129" cy="390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>
                <a:solidFill>
                  <a:srgbClr val="C00000"/>
                </a:solidFill>
                <a:latin typeface="Arial Black" panose="020B0A04020102020204" pitchFamily="34" charset="0"/>
              </a:rPr>
              <a:t>ОБЛАСТЬ ПРИМЕНЕНИЯ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1BAB957-F319-4733-B4DB-AF689D6697F9}"/>
              </a:ext>
            </a:extLst>
          </p:cNvPr>
          <p:cNvSpPr/>
          <p:nvPr/>
        </p:nvSpPr>
        <p:spPr>
          <a:xfrm>
            <a:off x="2133600" y="1748347"/>
            <a:ext cx="9332308" cy="144978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7200" algn="just"/>
            <a:r>
              <a:rPr lang="ru-RU" sz="1200" dirty="0">
                <a:solidFill>
                  <a:prstClr val="black"/>
                </a:solidFill>
                <a:latin typeface="Arial Black" panose="020B0A04020102020204" pitchFamily="34" charset="0"/>
              </a:rPr>
              <a:t>Согласно ТР ЕАЭС 040/2016 «О безопасности рыбы и рыбной продукции» «</a:t>
            </a:r>
            <a:r>
              <a:rPr lang="ru-RU" sz="1200" dirty="0" err="1">
                <a:solidFill>
                  <a:prstClr val="black"/>
                </a:solidFill>
                <a:latin typeface="Arial Black" panose="020B0A04020102020204" pitchFamily="34" charset="0"/>
              </a:rPr>
              <a:t>КальмаKS</a:t>
            </a:r>
            <a:r>
              <a:rPr lang="ru-RU" sz="1200" dirty="0">
                <a:solidFill>
                  <a:prstClr val="black"/>
                </a:solidFill>
                <a:latin typeface="Arial Black" panose="020B0A04020102020204" pitchFamily="34" charset="0"/>
              </a:rPr>
              <a:t>» относится к группе «Сушёная пищевая рыбная продукция» – обезвоженная пищевая рыбная продукция с установленной массовой долей влаги в ней. </a:t>
            </a:r>
          </a:p>
          <a:p>
            <a:pPr lvl="0" indent="457200" algn="just"/>
            <a:r>
              <a:rPr lang="ru-RU" sz="1200" dirty="0">
                <a:solidFill>
                  <a:prstClr val="black"/>
                </a:solidFill>
                <a:latin typeface="Arial Black" panose="020B0A04020102020204" pitchFamily="34" charset="0"/>
              </a:rPr>
              <a:t>По показателям качества и безопасности соответствует требованиям ТР ЕАЭС 040 и ТР ТС 021/2011. Химический состав: массовая доля белка не менее - 80,8 % (в, т.ч. коллагена - 18,6%) липидов - 7,0%, минералов - 4,1%, воды - 8%. Белки содержат все незаменимые аминокислоты.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462D70E-D6D4-44EC-AE26-DC602303FE13}"/>
              </a:ext>
            </a:extLst>
          </p:cNvPr>
          <p:cNvSpPr/>
          <p:nvPr/>
        </p:nvSpPr>
        <p:spPr>
          <a:xfrm>
            <a:off x="2133600" y="3973390"/>
            <a:ext cx="9332308" cy="8843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r>
              <a:rPr lang="ru-RU" sz="1200" dirty="0">
                <a:solidFill>
                  <a:prstClr val="black"/>
                </a:solidFill>
                <a:latin typeface="Arial Black" panose="020B0A04020102020204" pitchFamily="34" charset="0"/>
              </a:rPr>
              <a:t>Высокие концентрации биологических веществ позволяют использовать «</a:t>
            </a:r>
            <a:r>
              <a:rPr lang="ru-RU" sz="1200" dirty="0" err="1">
                <a:solidFill>
                  <a:prstClr val="black"/>
                </a:solidFill>
                <a:latin typeface="Arial Black" panose="020B0A04020102020204" pitchFamily="34" charset="0"/>
              </a:rPr>
              <a:t>КальмаKS</a:t>
            </a:r>
            <a:r>
              <a:rPr lang="ru-RU" sz="1200" dirty="0">
                <a:solidFill>
                  <a:prstClr val="black"/>
                </a:solidFill>
                <a:latin typeface="Arial Black" panose="020B0A04020102020204" pitchFamily="34" charset="0"/>
              </a:rPr>
              <a:t>» в качестве обогатительной добавки в технологиях обогащения пищевых продуктов, в том числе ежедневного спроса, таких как мучные изделия.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C3DDB59-0896-4C0D-BD41-5BC358C30C62}"/>
              </a:ext>
            </a:extLst>
          </p:cNvPr>
          <p:cNvSpPr/>
          <p:nvPr/>
        </p:nvSpPr>
        <p:spPr>
          <a:xfrm>
            <a:off x="11836178" y="57150"/>
            <a:ext cx="409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latin typeface="Arial Black" panose="020B0A04020102020204" pitchFamily="34" charset="0"/>
              </a:rPr>
              <a:t>5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0958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7323" y="611924"/>
            <a:ext cx="4572594" cy="351754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kern="0" spc="-5" dirty="0">
                <a:solidFill>
                  <a:srgbClr val="C00000"/>
                </a:solidFill>
                <a:latin typeface="Arial Black"/>
              </a:rPr>
              <a:t>ТЕКУЩЕЕ</a:t>
            </a:r>
            <a:r>
              <a:rPr lang="ru-RU" sz="2000" kern="0" spc="-45" dirty="0">
                <a:solidFill>
                  <a:srgbClr val="C00000"/>
                </a:solidFill>
                <a:latin typeface="Arial Black"/>
              </a:rPr>
              <a:t> </a:t>
            </a:r>
            <a:r>
              <a:rPr lang="ru-RU" sz="2000" kern="0" spc="5" dirty="0">
                <a:solidFill>
                  <a:srgbClr val="C00000"/>
                </a:solidFill>
                <a:latin typeface="Arial Black"/>
              </a:rPr>
              <a:t>СОСТОЯНИЕ</a:t>
            </a:r>
            <a:r>
              <a:rPr lang="ru-RU" sz="2000" kern="0" spc="-110" dirty="0">
                <a:solidFill>
                  <a:srgbClr val="C00000"/>
                </a:solidFill>
                <a:latin typeface="Arial Black"/>
              </a:rPr>
              <a:t> </a:t>
            </a:r>
            <a:r>
              <a:rPr lang="ru-RU" sz="2000" kern="0" dirty="0">
                <a:solidFill>
                  <a:srgbClr val="C00000"/>
                </a:solidFill>
                <a:latin typeface="Arial Black"/>
              </a:rPr>
              <a:t>ПРОЕКТА</a:t>
            </a:r>
            <a:endParaRPr lang="ru-RU" sz="2000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77672333"/>
              </p:ext>
            </p:extLst>
          </p:nvPr>
        </p:nvGraphicFramePr>
        <p:xfrm>
          <a:off x="1317578" y="1139566"/>
          <a:ext cx="9178724" cy="2841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object 20">
            <a:extLst>
              <a:ext uri="{FF2B5EF4-FFF2-40B4-BE49-F238E27FC236}">
                <a16:creationId xmlns:a16="http://schemas.microsoft.com/office/drawing/2014/main" id="{F827D183-B640-41D8-9BE2-6C73EB9834D8}"/>
              </a:ext>
            </a:extLst>
          </p:cNvPr>
          <p:cNvGrpSpPr/>
          <p:nvPr/>
        </p:nvGrpSpPr>
        <p:grpSpPr>
          <a:xfrm>
            <a:off x="1343177" y="4239048"/>
            <a:ext cx="2024473" cy="1857356"/>
            <a:chOff x="582168" y="1624584"/>
            <a:chExt cx="2295144" cy="3197352"/>
          </a:xfrm>
        </p:grpSpPr>
        <p:pic>
          <p:nvPicPr>
            <p:cNvPr id="7" name="object 21">
              <a:extLst>
                <a:ext uri="{FF2B5EF4-FFF2-40B4-BE49-F238E27FC236}">
                  <a16:creationId xmlns:a16="http://schemas.microsoft.com/office/drawing/2014/main" id="{4F51A7CE-96C5-41FF-972A-6CC782B79CC7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7408" y="1624584"/>
              <a:ext cx="2279904" cy="1892808"/>
            </a:xfrm>
            <a:prstGeom prst="rect">
              <a:avLst/>
            </a:prstGeom>
          </p:spPr>
        </p:pic>
        <p:pic>
          <p:nvPicPr>
            <p:cNvPr id="8" name="object 22">
              <a:extLst>
                <a:ext uri="{FF2B5EF4-FFF2-40B4-BE49-F238E27FC236}">
                  <a16:creationId xmlns:a16="http://schemas.microsoft.com/office/drawing/2014/main" id="{5203F51C-ECFF-4FC7-A013-06A8BBBCC496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82168" y="3517392"/>
              <a:ext cx="2295144" cy="1304544"/>
            </a:xfrm>
            <a:prstGeom prst="rect">
              <a:avLst/>
            </a:prstGeom>
          </p:spPr>
        </p:pic>
      </p:grpSp>
      <p:grpSp>
        <p:nvGrpSpPr>
          <p:cNvPr id="10" name="object 13">
            <a:extLst>
              <a:ext uri="{FF2B5EF4-FFF2-40B4-BE49-F238E27FC236}">
                <a16:creationId xmlns:a16="http://schemas.microsoft.com/office/drawing/2014/main" id="{239562BE-2C64-4BEC-9F40-5AEF4A640B61}"/>
              </a:ext>
            </a:extLst>
          </p:cNvPr>
          <p:cNvGrpSpPr/>
          <p:nvPr/>
        </p:nvGrpSpPr>
        <p:grpSpPr>
          <a:xfrm>
            <a:off x="3819627" y="4239048"/>
            <a:ext cx="1983546" cy="1857356"/>
            <a:chOff x="3514343" y="1609331"/>
            <a:chExt cx="2229889" cy="2633484"/>
          </a:xfrm>
        </p:grpSpPr>
        <p:pic>
          <p:nvPicPr>
            <p:cNvPr id="12" name="object 15">
              <a:extLst>
                <a:ext uri="{FF2B5EF4-FFF2-40B4-BE49-F238E27FC236}">
                  <a16:creationId xmlns:a16="http://schemas.microsoft.com/office/drawing/2014/main" id="{9B6AB9E6-8F99-4551-95A2-49891E10DDC9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14343" y="1609331"/>
              <a:ext cx="1124535" cy="2633484"/>
            </a:xfrm>
            <a:prstGeom prst="rect">
              <a:avLst/>
            </a:prstGeom>
          </p:spPr>
        </p:pic>
        <p:pic>
          <p:nvPicPr>
            <p:cNvPr id="13" name="object 17">
              <a:extLst>
                <a:ext uri="{FF2B5EF4-FFF2-40B4-BE49-F238E27FC236}">
                  <a16:creationId xmlns:a16="http://schemas.microsoft.com/office/drawing/2014/main" id="{69488130-F8D7-4447-8A44-6A66846AA5E7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12309" y="3138647"/>
              <a:ext cx="1115234" cy="1104168"/>
            </a:xfrm>
            <a:prstGeom prst="rect">
              <a:avLst/>
            </a:prstGeom>
          </p:spPr>
        </p:pic>
        <p:pic>
          <p:nvPicPr>
            <p:cNvPr id="14" name="object 18">
              <a:extLst>
                <a:ext uri="{FF2B5EF4-FFF2-40B4-BE49-F238E27FC236}">
                  <a16:creationId xmlns:a16="http://schemas.microsoft.com/office/drawing/2014/main" id="{766C2C61-F40A-4EC0-8F8B-1B3BB88764D5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636007" y="1609367"/>
              <a:ext cx="1108225" cy="1556278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BA543C-3435-4ACD-90F2-28D032BF37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14771" y="4239048"/>
            <a:ext cx="1172304" cy="185735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140FE84-FB2C-4F55-AE2C-91C4EA982BC6}"/>
              </a:ext>
            </a:extLst>
          </p:cNvPr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152" y="4239048"/>
            <a:ext cx="2724150" cy="1799708"/>
          </a:xfrm>
          <a:prstGeom prst="rect">
            <a:avLst/>
          </a:prstGeom>
          <a:noFill/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31CD984-B379-4611-998A-D775344107E1}"/>
              </a:ext>
            </a:extLst>
          </p:cNvPr>
          <p:cNvSpPr/>
          <p:nvPr/>
        </p:nvSpPr>
        <p:spPr>
          <a:xfrm>
            <a:off x="11758245" y="0"/>
            <a:ext cx="409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latin typeface="Arial Black" panose="020B0A04020102020204" pitchFamily="34" charset="0"/>
              </a:rPr>
              <a:t>6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3367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A476069-6A6D-4EA1-A709-FBB6CB292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9289" y="793312"/>
            <a:ext cx="59934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ТЕХНИЧЕСКАЯ ЗНАЧИМОСТЬ ПРОЕКТА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821C1694-04F4-4E43-9CFA-7D0A8C7E1C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3349271"/>
              </p:ext>
            </p:extLst>
          </p:nvPr>
        </p:nvGraphicFramePr>
        <p:xfrm>
          <a:off x="1243481" y="1352550"/>
          <a:ext cx="9705038" cy="3538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E674C88-10A6-457D-818E-94BD06C9B342}"/>
              </a:ext>
            </a:extLst>
          </p:cNvPr>
          <p:cNvSpPr/>
          <p:nvPr/>
        </p:nvSpPr>
        <p:spPr>
          <a:xfrm>
            <a:off x="11888204" y="0"/>
            <a:ext cx="409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latin typeface="Arial Black" panose="020B0A04020102020204" pitchFamily="34" charset="0"/>
              </a:rPr>
              <a:t>7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293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78E28-73D3-42B0-9BBA-E0E91D2F8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037" y="612901"/>
            <a:ext cx="9693925" cy="732322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МАШИННО-АППАРАТНАЯ СХЕМА ПРОИЗВОДСТВА СУШЕНОЙ ПРОДУКЦИИ ИЗ КОЖИ КАЛЬМАРОВ</a:t>
            </a:r>
            <a:b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/>
          </a:p>
        </p:txBody>
      </p:sp>
      <p:pic>
        <p:nvPicPr>
          <p:cNvPr id="17" name="Объект 16">
            <a:extLst>
              <a:ext uri="{FF2B5EF4-FFF2-40B4-BE49-F238E27FC236}">
                <a16:creationId xmlns:a16="http://schemas.microsoft.com/office/drawing/2014/main" id="{C3907AAE-08A2-4B79-A8FF-BD6026274A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4441" y="1345223"/>
            <a:ext cx="9243116" cy="356482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5A4145A-7115-4D23-84B3-FAA205D8A297}"/>
              </a:ext>
            </a:extLst>
          </p:cNvPr>
          <p:cNvSpPr/>
          <p:nvPr/>
        </p:nvSpPr>
        <p:spPr>
          <a:xfrm>
            <a:off x="1249037" y="5115748"/>
            <a:ext cx="96939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Стеллаж для дефростации;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Установка для приготовления холодного тузлука;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Стол приема и разборки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кишсырья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Мойка для филе транспортерная;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Стол с перфорированной столешницей и жёлобом;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Тележка для противней;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Промышленный инфракрасный сушильный шкаф (с подведением газа);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Стол производственный CPO -1500;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Измельчитель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гриндер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Просеиватель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вибрационный с электромагнитом;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Стол производственный;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Весы;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Вакуумный упаковщик напольный;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Весы напольные;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Стол упаковочный;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Поддон пластиковый;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Тележка гидравлическая для внутризаводского перемещения.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DF5E64D-A300-4002-BF8F-1AB67F4345D5}"/>
              </a:ext>
            </a:extLst>
          </p:cNvPr>
          <p:cNvSpPr/>
          <p:nvPr/>
        </p:nvSpPr>
        <p:spPr>
          <a:xfrm>
            <a:off x="11868150" y="0"/>
            <a:ext cx="2540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schemeClr val="tx2"/>
                </a:solidFill>
                <a:latin typeface="Arial Black" panose="020B0A04020102020204" pitchFamily="34" charset="0"/>
              </a:rPr>
              <a:t>8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1804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5135" y="536874"/>
            <a:ext cx="3291038" cy="587776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C00000"/>
                </a:solidFill>
                <a:latin typeface="Arial Black" panose="020B0A04020102020204" pitchFamily="34" charset="0"/>
              </a:rPr>
              <a:t>БИЗНЕС МОДЕЛЬ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53196880"/>
              </p:ext>
            </p:extLst>
          </p:nvPr>
        </p:nvGraphicFramePr>
        <p:xfrm>
          <a:off x="1267837" y="1218699"/>
          <a:ext cx="9656326" cy="4587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1871078" y="0"/>
            <a:ext cx="3209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schemeClr val="tx2"/>
                </a:solidFill>
                <a:latin typeface="Arial Black" panose="020B0A04020102020204" pitchFamily="34" charset="0"/>
              </a:rPr>
              <a:t>9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32129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</TotalTime>
  <Words>842</Words>
  <Application>Microsoft Office PowerPoint</Application>
  <PresentationFormat>Широкоэкранный</PresentationFormat>
  <Paragraphs>162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Arial Black</vt:lpstr>
      <vt:lpstr>Arial Unicode MS</vt:lpstr>
      <vt:lpstr>Calibri</vt:lpstr>
      <vt:lpstr>Calibri Light</vt:lpstr>
      <vt:lpstr>Times New Roman</vt:lpstr>
      <vt:lpstr>1_Тема Office</vt:lpstr>
      <vt:lpstr>Office Theme</vt:lpstr>
      <vt:lpstr>2_Office Theme</vt:lpstr>
      <vt:lpstr>Презентация PowerPoint</vt:lpstr>
      <vt:lpstr>Презентация PowerPoint</vt:lpstr>
      <vt:lpstr>МЕХАНИЧЕСКАЯ РАЗДЕЛКА ТУШКИ КАЛЬМАРА НА ФИЛЕ В МОРСКИХ И БЕРЕГОВЫХ УСЛОВИЯХ</vt:lpstr>
      <vt:lpstr>РЕСУРС</vt:lpstr>
      <vt:lpstr>ПРОДУКТ</vt:lpstr>
      <vt:lpstr>ТЕКУЩЕЕ СОСТОЯНИЕ ПРОЕКТА</vt:lpstr>
      <vt:lpstr>ТЕХНИЧЕСКАЯ ЗНАЧИМОСТЬ ПРОЕКТА</vt:lpstr>
      <vt:lpstr>МАШИННО-АППАРАТНАЯ СХЕМА ПРОИЗВОДСТВА СУШЕНОЙ ПРОДУКЦИИ ИЗ КОЖИ КАЛЬМАРОВ </vt:lpstr>
      <vt:lpstr>БИЗНЕС МОДЕЛЬ</vt:lpstr>
      <vt:lpstr>ТЕХНИКО-ЭКОНОМИЧЕСКИЕ ПОКАЗАТЕЛИ</vt:lpstr>
      <vt:lpstr>Презентация PowerPoint</vt:lpstr>
      <vt:lpstr>ЗАДАЧИ НА 2023 - 2025 гг.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184</cp:revision>
  <dcterms:created xsi:type="dcterms:W3CDTF">2023-05-24T06:39:03Z</dcterms:created>
  <dcterms:modified xsi:type="dcterms:W3CDTF">2023-06-03T01:01:07Z</dcterms:modified>
</cp:coreProperties>
</file>