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68" r:id="rId1"/>
  </p:sldMasterIdLst>
  <p:notesMasterIdLst>
    <p:notesMasterId r:id="rId21"/>
  </p:notesMasterIdLst>
  <p:handoutMasterIdLst>
    <p:handoutMasterId r:id="rId22"/>
  </p:handoutMasterIdLst>
  <p:sldIdLst>
    <p:sldId id="265" r:id="rId2"/>
    <p:sldId id="300" r:id="rId3"/>
    <p:sldId id="315" r:id="rId4"/>
    <p:sldId id="318" r:id="rId5"/>
    <p:sldId id="316" r:id="rId6"/>
    <p:sldId id="319" r:id="rId7"/>
    <p:sldId id="299" r:id="rId8"/>
    <p:sldId id="282" r:id="rId9"/>
    <p:sldId id="313" r:id="rId10"/>
    <p:sldId id="31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01" r:id="rId20"/>
  </p:sldIdLst>
  <p:sldSz cx="10691813" cy="7559675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3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A35"/>
    <a:srgbClr val="C81F1F"/>
    <a:srgbClr val="C3CCDE"/>
    <a:srgbClr val="D0E7C5"/>
    <a:srgbClr val="AFE3B0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8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710" y="102"/>
      </p:cViewPr>
      <p:guideLst>
        <p:guide orient="horz" pos="1633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3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565" cy="495367"/>
          </a:xfrm>
          <a:prstGeom prst="rect">
            <a:avLst/>
          </a:prstGeom>
        </p:spPr>
        <p:txBody>
          <a:bodyPr vert="horz" lIns="90740" tIns="45370" rIns="90740" bIns="4537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627" y="1"/>
            <a:ext cx="2919565" cy="495367"/>
          </a:xfrm>
          <a:prstGeom prst="rect">
            <a:avLst/>
          </a:prstGeom>
        </p:spPr>
        <p:txBody>
          <a:bodyPr vert="horz" lIns="90740" tIns="45370" rIns="90740" bIns="45370" rtlCol="0"/>
          <a:lstStyle>
            <a:lvl1pPr algn="r">
              <a:defRPr sz="1200"/>
            </a:lvl1pPr>
          </a:lstStyle>
          <a:p>
            <a:fld id="{690A8408-5A76-4CB5-A21D-EBBF14840276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0948"/>
            <a:ext cx="2919565" cy="495367"/>
          </a:xfrm>
          <a:prstGeom prst="rect">
            <a:avLst/>
          </a:prstGeom>
        </p:spPr>
        <p:txBody>
          <a:bodyPr vert="horz" lIns="90740" tIns="45370" rIns="90740" bIns="4537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627" y="9370948"/>
            <a:ext cx="2919565" cy="495367"/>
          </a:xfrm>
          <a:prstGeom prst="rect">
            <a:avLst/>
          </a:prstGeom>
        </p:spPr>
        <p:txBody>
          <a:bodyPr vert="horz" lIns="90740" tIns="45370" rIns="90740" bIns="45370" rtlCol="0" anchor="b"/>
          <a:lstStyle>
            <a:lvl1pPr algn="r">
              <a:defRPr sz="1200"/>
            </a:lvl1pPr>
          </a:lstStyle>
          <a:p>
            <a:fld id="{1404A5D7-A096-4086-AEC8-3E4725BCA7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6829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9565" cy="493789"/>
          </a:xfrm>
          <a:prstGeom prst="rect">
            <a:avLst/>
          </a:prstGeom>
        </p:spPr>
        <p:txBody>
          <a:bodyPr vert="horz" lIns="90740" tIns="45370" rIns="90740" bIns="4537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627" y="0"/>
            <a:ext cx="2919565" cy="493789"/>
          </a:xfrm>
          <a:prstGeom prst="rect">
            <a:avLst/>
          </a:prstGeom>
        </p:spPr>
        <p:txBody>
          <a:bodyPr vert="horz" lIns="90740" tIns="45370" rIns="90740" bIns="45370" rtlCol="0"/>
          <a:lstStyle>
            <a:lvl1pPr algn="r">
              <a:defRPr sz="1200"/>
            </a:lvl1pPr>
          </a:lstStyle>
          <a:p>
            <a:fld id="{485CFB91-58B6-4411-B83A-F655CD074FAA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52475" y="739775"/>
            <a:ext cx="5230813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0" tIns="45370" rIns="90740" bIns="4537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263" y="4687053"/>
            <a:ext cx="5389240" cy="4439368"/>
          </a:xfrm>
          <a:prstGeom prst="rect">
            <a:avLst/>
          </a:prstGeom>
        </p:spPr>
        <p:txBody>
          <a:bodyPr vert="horz" lIns="90740" tIns="45370" rIns="90740" bIns="4537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48"/>
            <a:ext cx="2919565" cy="493789"/>
          </a:xfrm>
          <a:prstGeom prst="rect">
            <a:avLst/>
          </a:prstGeom>
        </p:spPr>
        <p:txBody>
          <a:bodyPr vert="horz" lIns="90740" tIns="45370" rIns="90740" bIns="4537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627" y="9370948"/>
            <a:ext cx="2919565" cy="493789"/>
          </a:xfrm>
          <a:prstGeom prst="rect">
            <a:avLst/>
          </a:prstGeom>
        </p:spPr>
        <p:txBody>
          <a:bodyPr vert="horz" lIns="90740" tIns="45370" rIns="90740" bIns="45370" rtlCol="0" anchor="b"/>
          <a:lstStyle>
            <a:lvl1pPr algn="r">
              <a:defRPr sz="1200"/>
            </a:lvl1pPr>
          </a:lstStyle>
          <a:p>
            <a:fld id="{DC9017D7-7379-4E24-8E97-3BE33363388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3423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9D20E7-EF52-46F7-8471-652B0658FAE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592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017D7-7379-4E24-8E97-3BE33363388C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877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017D7-7379-4E24-8E97-3BE33363388C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775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017D7-7379-4E24-8E97-3BE33363388C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92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0893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91549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64987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 userDrawn="1"/>
        </p:nvSpPr>
        <p:spPr>
          <a:xfrm>
            <a:off x="1397" y="4737100"/>
            <a:ext cx="10690416" cy="2822575"/>
          </a:xfrm>
          <a:prstGeom prst="rect">
            <a:avLst/>
          </a:prstGeom>
          <a:blipFill>
            <a:blip r:embed="rId2" cstate="print"/>
            <a:srcRect/>
            <a:stretch>
              <a:fillRect t="-160396"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 userDrawn="1"/>
        </p:nvSpPr>
        <p:spPr>
          <a:xfrm>
            <a:off x="3495079" y="6480916"/>
            <a:ext cx="34285" cy="472876"/>
          </a:xfrm>
          <a:custGeom>
            <a:avLst/>
            <a:gdLst/>
            <a:ahLst/>
            <a:cxnLst/>
            <a:rect l="l" t="t" r="r" b="b"/>
            <a:pathLst>
              <a:path w="34289" h="473075">
                <a:moveTo>
                  <a:pt x="33667" y="472909"/>
                </a:moveTo>
                <a:lnTo>
                  <a:pt x="33667" y="250482"/>
                </a:lnTo>
                <a:lnTo>
                  <a:pt x="0" y="222783"/>
                </a:lnTo>
                <a:lnTo>
                  <a:pt x="0" y="0"/>
                </a:lnTo>
              </a:path>
            </a:pathLst>
          </a:custGeom>
          <a:ln w="5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 userDrawn="1"/>
        </p:nvSpPr>
        <p:spPr>
          <a:xfrm>
            <a:off x="3690592" y="6559629"/>
            <a:ext cx="204986" cy="1109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 userDrawn="1"/>
        </p:nvSpPr>
        <p:spPr>
          <a:xfrm>
            <a:off x="3761359" y="6793594"/>
            <a:ext cx="134218" cy="1109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 userDrawn="1"/>
        </p:nvSpPr>
        <p:spPr>
          <a:xfrm>
            <a:off x="3983068" y="6564484"/>
            <a:ext cx="479696" cy="10558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 userDrawn="1"/>
        </p:nvSpPr>
        <p:spPr>
          <a:xfrm>
            <a:off x="3690592" y="6793594"/>
            <a:ext cx="203170" cy="52047"/>
          </a:xfrm>
          <a:custGeom>
            <a:avLst/>
            <a:gdLst/>
            <a:ahLst/>
            <a:cxnLst/>
            <a:rect l="l" t="t" r="r" b="b"/>
            <a:pathLst>
              <a:path w="203200" h="52070">
                <a:moveTo>
                  <a:pt x="203009" y="0"/>
                </a:moveTo>
                <a:lnTo>
                  <a:pt x="0" y="0"/>
                </a:lnTo>
                <a:lnTo>
                  <a:pt x="70789" y="52031"/>
                </a:lnTo>
                <a:lnTo>
                  <a:pt x="2030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 userDrawn="1"/>
        </p:nvSpPr>
        <p:spPr>
          <a:xfrm>
            <a:off x="3996478" y="6801702"/>
            <a:ext cx="1240606" cy="99018"/>
          </a:xfrm>
          <a:custGeom>
            <a:avLst/>
            <a:gdLst/>
            <a:ahLst/>
            <a:cxnLst/>
            <a:rect l="l" t="t" r="r" b="b"/>
            <a:pathLst>
              <a:path w="1240789" h="99059">
                <a:moveTo>
                  <a:pt x="27292" y="1219"/>
                </a:moveTo>
                <a:lnTo>
                  <a:pt x="0" y="1511"/>
                </a:lnTo>
                <a:lnTo>
                  <a:pt x="0" y="97510"/>
                </a:lnTo>
                <a:lnTo>
                  <a:pt x="16865" y="97510"/>
                </a:lnTo>
                <a:lnTo>
                  <a:pt x="16865" y="62865"/>
                </a:lnTo>
                <a:lnTo>
                  <a:pt x="31583" y="62865"/>
                </a:lnTo>
                <a:lnTo>
                  <a:pt x="44495" y="60675"/>
                </a:lnTo>
                <a:lnTo>
                  <a:pt x="55505" y="53795"/>
                </a:lnTo>
                <a:lnTo>
                  <a:pt x="59768" y="47485"/>
                </a:lnTo>
                <a:lnTo>
                  <a:pt x="24980" y="47485"/>
                </a:lnTo>
                <a:lnTo>
                  <a:pt x="20840" y="47205"/>
                </a:lnTo>
                <a:lnTo>
                  <a:pt x="16865" y="46736"/>
                </a:lnTo>
                <a:lnTo>
                  <a:pt x="16865" y="17233"/>
                </a:lnTo>
                <a:lnTo>
                  <a:pt x="21412" y="17170"/>
                </a:lnTo>
                <a:lnTo>
                  <a:pt x="25501" y="16992"/>
                </a:lnTo>
                <a:lnTo>
                  <a:pt x="60391" y="16992"/>
                </a:lnTo>
                <a:lnTo>
                  <a:pt x="56488" y="10737"/>
                </a:lnTo>
                <a:lnTo>
                  <a:pt x="45025" y="3823"/>
                </a:lnTo>
                <a:lnTo>
                  <a:pt x="27292" y="1219"/>
                </a:lnTo>
                <a:close/>
              </a:path>
              <a:path w="1240789" h="99059">
                <a:moveTo>
                  <a:pt x="31583" y="62865"/>
                </a:moveTo>
                <a:lnTo>
                  <a:pt x="16865" y="62865"/>
                </a:lnTo>
                <a:lnTo>
                  <a:pt x="21005" y="63246"/>
                </a:lnTo>
                <a:lnTo>
                  <a:pt x="29336" y="63246"/>
                </a:lnTo>
                <a:lnTo>
                  <a:pt x="31583" y="62865"/>
                </a:lnTo>
                <a:close/>
              </a:path>
              <a:path w="1240789" h="99059">
                <a:moveTo>
                  <a:pt x="60391" y="16992"/>
                </a:moveTo>
                <a:lnTo>
                  <a:pt x="40462" y="16992"/>
                </a:lnTo>
                <a:lnTo>
                  <a:pt x="46647" y="21971"/>
                </a:lnTo>
                <a:lnTo>
                  <a:pt x="46647" y="42608"/>
                </a:lnTo>
                <a:lnTo>
                  <a:pt x="38798" y="47485"/>
                </a:lnTo>
                <a:lnTo>
                  <a:pt x="59768" y="47485"/>
                </a:lnTo>
                <a:lnTo>
                  <a:pt x="62219" y="43856"/>
                </a:lnTo>
                <a:lnTo>
                  <a:pt x="64490" y="32105"/>
                </a:lnTo>
                <a:lnTo>
                  <a:pt x="62652" y="20614"/>
                </a:lnTo>
                <a:lnTo>
                  <a:pt x="60391" y="16992"/>
                </a:lnTo>
                <a:close/>
              </a:path>
              <a:path w="1240789" h="99059">
                <a:moveTo>
                  <a:pt x="134264" y="0"/>
                </a:moveTo>
                <a:lnTo>
                  <a:pt x="114032" y="3821"/>
                </a:lnTo>
                <a:lnTo>
                  <a:pt x="98261" y="14316"/>
                </a:lnTo>
                <a:lnTo>
                  <a:pt x="88017" y="30025"/>
                </a:lnTo>
                <a:lnTo>
                  <a:pt x="84366" y="49491"/>
                </a:lnTo>
                <a:lnTo>
                  <a:pt x="88155" y="69857"/>
                </a:lnTo>
                <a:lnTo>
                  <a:pt x="98628" y="85490"/>
                </a:lnTo>
                <a:lnTo>
                  <a:pt x="114444" y="95511"/>
                </a:lnTo>
                <a:lnTo>
                  <a:pt x="134264" y="99047"/>
                </a:lnTo>
                <a:lnTo>
                  <a:pt x="154123" y="95354"/>
                </a:lnTo>
                <a:lnTo>
                  <a:pt x="169991" y="85070"/>
                </a:lnTo>
                <a:lnTo>
                  <a:pt x="171213" y="83248"/>
                </a:lnTo>
                <a:lnTo>
                  <a:pt x="134264" y="83248"/>
                </a:lnTo>
                <a:lnTo>
                  <a:pt x="121679" y="80676"/>
                </a:lnTo>
                <a:lnTo>
                  <a:pt x="111502" y="73575"/>
                </a:lnTo>
                <a:lnTo>
                  <a:pt x="104692" y="62872"/>
                </a:lnTo>
                <a:lnTo>
                  <a:pt x="102209" y="49491"/>
                </a:lnTo>
                <a:lnTo>
                  <a:pt x="104635" y="35833"/>
                </a:lnTo>
                <a:lnTo>
                  <a:pt x="111350" y="25174"/>
                </a:lnTo>
                <a:lnTo>
                  <a:pt x="121508" y="18245"/>
                </a:lnTo>
                <a:lnTo>
                  <a:pt x="134264" y="15773"/>
                </a:lnTo>
                <a:lnTo>
                  <a:pt x="171498" y="15773"/>
                </a:lnTo>
                <a:lnTo>
                  <a:pt x="169991" y="13535"/>
                </a:lnTo>
                <a:lnTo>
                  <a:pt x="154123" y="3529"/>
                </a:lnTo>
                <a:lnTo>
                  <a:pt x="134264" y="0"/>
                </a:lnTo>
                <a:close/>
              </a:path>
              <a:path w="1240789" h="99059">
                <a:moveTo>
                  <a:pt x="171498" y="15773"/>
                </a:moveTo>
                <a:lnTo>
                  <a:pt x="134264" y="15773"/>
                </a:lnTo>
                <a:lnTo>
                  <a:pt x="146931" y="18245"/>
                </a:lnTo>
                <a:lnTo>
                  <a:pt x="157154" y="25174"/>
                </a:lnTo>
                <a:lnTo>
                  <a:pt x="163984" y="35833"/>
                </a:lnTo>
                <a:lnTo>
                  <a:pt x="166471" y="49491"/>
                </a:lnTo>
                <a:lnTo>
                  <a:pt x="164275" y="62749"/>
                </a:lnTo>
                <a:lnTo>
                  <a:pt x="157930" y="73466"/>
                </a:lnTo>
                <a:lnTo>
                  <a:pt x="147804" y="80635"/>
                </a:lnTo>
                <a:lnTo>
                  <a:pt x="134264" y="83248"/>
                </a:lnTo>
                <a:lnTo>
                  <a:pt x="171213" y="83248"/>
                </a:lnTo>
                <a:lnTo>
                  <a:pt x="180507" y="69386"/>
                </a:lnTo>
                <a:lnTo>
                  <a:pt x="184315" y="49491"/>
                </a:lnTo>
                <a:lnTo>
                  <a:pt x="180507" y="29146"/>
                </a:lnTo>
                <a:lnTo>
                  <a:pt x="171498" y="15773"/>
                </a:lnTo>
                <a:close/>
              </a:path>
              <a:path w="1240789" h="99059">
                <a:moveTo>
                  <a:pt x="253987" y="0"/>
                </a:moveTo>
                <a:lnTo>
                  <a:pt x="232955" y="3862"/>
                </a:lnTo>
                <a:lnTo>
                  <a:pt x="217566" y="14425"/>
                </a:lnTo>
                <a:lnTo>
                  <a:pt x="208117" y="30148"/>
                </a:lnTo>
                <a:lnTo>
                  <a:pt x="204901" y="49491"/>
                </a:lnTo>
                <a:lnTo>
                  <a:pt x="208504" y="69857"/>
                </a:lnTo>
                <a:lnTo>
                  <a:pt x="218635" y="85490"/>
                </a:lnTo>
                <a:lnTo>
                  <a:pt x="234278" y="95511"/>
                </a:lnTo>
                <a:lnTo>
                  <a:pt x="254419" y="99047"/>
                </a:lnTo>
                <a:lnTo>
                  <a:pt x="263630" y="98257"/>
                </a:lnTo>
                <a:lnTo>
                  <a:pt x="272186" y="96037"/>
                </a:lnTo>
                <a:lnTo>
                  <a:pt x="279532" y="92607"/>
                </a:lnTo>
                <a:lnTo>
                  <a:pt x="285114" y="88188"/>
                </a:lnTo>
                <a:lnTo>
                  <a:pt x="282595" y="83248"/>
                </a:lnTo>
                <a:lnTo>
                  <a:pt x="256006" y="83248"/>
                </a:lnTo>
                <a:lnTo>
                  <a:pt x="242484" y="80795"/>
                </a:lnTo>
                <a:lnTo>
                  <a:pt x="231967" y="73894"/>
                </a:lnTo>
                <a:lnTo>
                  <a:pt x="225147" y="63231"/>
                </a:lnTo>
                <a:lnTo>
                  <a:pt x="222719" y="49491"/>
                </a:lnTo>
                <a:lnTo>
                  <a:pt x="225097" y="35436"/>
                </a:lnTo>
                <a:lnTo>
                  <a:pt x="231667" y="24822"/>
                </a:lnTo>
                <a:lnTo>
                  <a:pt x="241579" y="18112"/>
                </a:lnTo>
                <a:lnTo>
                  <a:pt x="253987" y="15773"/>
                </a:lnTo>
                <a:lnTo>
                  <a:pt x="279573" y="15773"/>
                </a:lnTo>
                <a:lnTo>
                  <a:pt x="283184" y="9715"/>
                </a:lnTo>
                <a:lnTo>
                  <a:pt x="277715" y="5781"/>
                </a:lnTo>
                <a:lnTo>
                  <a:pt x="270900" y="2709"/>
                </a:lnTo>
                <a:lnTo>
                  <a:pt x="262928" y="712"/>
                </a:lnTo>
                <a:lnTo>
                  <a:pt x="253987" y="0"/>
                </a:lnTo>
                <a:close/>
              </a:path>
              <a:path w="1240789" h="99059">
                <a:moveTo>
                  <a:pt x="278663" y="75539"/>
                </a:moveTo>
                <a:lnTo>
                  <a:pt x="272122" y="80670"/>
                </a:lnTo>
                <a:lnTo>
                  <a:pt x="264020" y="83248"/>
                </a:lnTo>
                <a:lnTo>
                  <a:pt x="282595" y="83248"/>
                </a:lnTo>
                <a:lnTo>
                  <a:pt x="278663" y="75539"/>
                </a:lnTo>
                <a:close/>
              </a:path>
              <a:path w="1240789" h="99059">
                <a:moveTo>
                  <a:pt x="279573" y="15773"/>
                </a:moveTo>
                <a:lnTo>
                  <a:pt x="263613" y="15773"/>
                </a:lnTo>
                <a:lnTo>
                  <a:pt x="269913" y="18389"/>
                </a:lnTo>
                <a:lnTo>
                  <a:pt x="275704" y="22263"/>
                </a:lnTo>
                <a:lnTo>
                  <a:pt x="279573" y="15773"/>
                </a:lnTo>
                <a:close/>
              </a:path>
              <a:path w="1240789" h="99059">
                <a:moveTo>
                  <a:pt x="307187" y="74853"/>
                </a:moveTo>
                <a:lnTo>
                  <a:pt x="299935" y="89027"/>
                </a:lnTo>
                <a:lnTo>
                  <a:pt x="305942" y="93025"/>
                </a:lnTo>
                <a:lnTo>
                  <a:pt x="313591" y="96199"/>
                </a:lnTo>
                <a:lnTo>
                  <a:pt x="322474" y="98292"/>
                </a:lnTo>
                <a:lnTo>
                  <a:pt x="332181" y="99047"/>
                </a:lnTo>
                <a:lnTo>
                  <a:pt x="352971" y="95510"/>
                </a:lnTo>
                <a:lnTo>
                  <a:pt x="368781" y="85475"/>
                </a:lnTo>
                <a:lnTo>
                  <a:pt x="370210" y="83248"/>
                </a:lnTo>
                <a:lnTo>
                  <a:pt x="331965" y="83248"/>
                </a:lnTo>
                <a:lnTo>
                  <a:pt x="324682" y="82599"/>
                </a:lnTo>
                <a:lnTo>
                  <a:pt x="318061" y="80818"/>
                </a:lnTo>
                <a:lnTo>
                  <a:pt x="312198" y="78153"/>
                </a:lnTo>
                <a:lnTo>
                  <a:pt x="307187" y="74853"/>
                </a:lnTo>
                <a:close/>
              </a:path>
              <a:path w="1240789" h="99059">
                <a:moveTo>
                  <a:pt x="370304" y="15773"/>
                </a:moveTo>
                <a:lnTo>
                  <a:pt x="330111" y="15773"/>
                </a:lnTo>
                <a:lnTo>
                  <a:pt x="342698" y="17416"/>
                </a:lnTo>
                <a:lnTo>
                  <a:pt x="352956" y="22234"/>
                </a:lnTo>
                <a:lnTo>
                  <a:pt x="360430" y="30057"/>
                </a:lnTo>
                <a:lnTo>
                  <a:pt x="364667" y="40716"/>
                </a:lnTo>
                <a:lnTo>
                  <a:pt x="321856" y="40716"/>
                </a:lnTo>
                <a:lnTo>
                  <a:pt x="321856" y="56476"/>
                </a:lnTo>
                <a:lnTo>
                  <a:pt x="365086" y="56476"/>
                </a:lnTo>
                <a:lnTo>
                  <a:pt x="361001" y="68144"/>
                </a:lnTo>
                <a:lnTo>
                  <a:pt x="353583" y="76515"/>
                </a:lnTo>
                <a:lnTo>
                  <a:pt x="343637" y="81560"/>
                </a:lnTo>
                <a:lnTo>
                  <a:pt x="331965" y="83248"/>
                </a:lnTo>
                <a:lnTo>
                  <a:pt x="370210" y="83248"/>
                </a:lnTo>
                <a:lnTo>
                  <a:pt x="378835" y="69809"/>
                </a:lnTo>
                <a:lnTo>
                  <a:pt x="382358" y="49377"/>
                </a:lnTo>
                <a:lnTo>
                  <a:pt x="378796" y="29055"/>
                </a:lnTo>
                <a:lnTo>
                  <a:pt x="370304" y="15773"/>
                </a:lnTo>
                <a:close/>
              </a:path>
              <a:path w="1240789" h="99059">
                <a:moveTo>
                  <a:pt x="334136" y="0"/>
                </a:moveTo>
                <a:lnTo>
                  <a:pt x="323715" y="839"/>
                </a:lnTo>
                <a:lnTo>
                  <a:pt x="314621" y="3117"/>
                </a:lnTo>
                <a:lnTo>
                  <a:pt x="307021" y="6472"/>
                </a:lnTo>
                <a:lnTo>
                  <a:pt x="301078" y="10541"/>
                </a:lnTo>
                <a:lnTo>
                  <a:pt x="307670" y="23190"/>
                </a:lnTo>
                <a:lnTo>
                  <a:pt x="314363" y="18097"/>
                </a:lnTo>
                <a:lnTo>
                  <a:pt x="322376" y="15773"/>
                </a:lnTo>
                <a:lnTo>
                  <a:pt x="370304" y="15773"/>
                </a:lnTo>
                <a:lnTo>
                  <a:pt x="368839" y="13482"/>
                </a:lnTo>
                <a:lnTo>
                  <a:pt x="353587" y="3512"/>
                </a:lnTo>
                <a:lnTo>
                  <a:pt x="334136" y="0"/>
                </a:lnTo>
                <a:close/>
              </a:path>
              <a:path w="1240789" h="99059">
                <a:moveTo>
                  <a:pt x="426948" y="1511"/>
                </a:moveTo>
                <a:lnTo>
                  <a:pt x="410095" y="1511"/>
                </a:lnTo>
                <a:lnTo>
                  <a:pt x="410095" y="97510"/>
                </a:lnTo>
                <a:lnTo>
                  <a:pt x="426948" y="97510"/>
                </a:lnTo>
                <a:lnTo>
                  <a:pt x="426948" y="47980"/>
                </a:lnTo>
                <a:lnTo>
                  <a:pt x="446994" y="47980"/>
                </a:lnTo>
                <a:lnTo>
                  <a:pt x="446215" y="47028"/>
                </a:lnTo>
                <a:lnTo>
                  <a:pt x="426948" y="47028"/>
                </a:lnTo>
                <a:lnTo>
                  <a:pt x="426948" y="1511"/>
                </a:lnTo>
                <a:close/>
              </a:path>
              <a:path w="1240789" h="99059">
                <a:moveTo>
                  <a:pt x="446994" y="47980"/>
                </a:moveTo>
                <a:lnTo>
                  <a:pt x="426948" y="47980"/>
                </a:lnTo>
                <a:lnTo>
                  <a:pt x="466216" y="97510"/>
                </a:lnTo>
                <a:lnTo>
                  <a:pt x="487514" y="97510"/>
                </a:lnTo>
                <a:lnTo>
                  <a:pt x="446994" y="47980"/>
                </a:lnTo>
                <a:close/>
              </a:path>
              <a:path w="1240789" h="99059">
                <a:moveTo>
                  <a:pt x="485076" y="1511"/>
                </a:moveTo>
                <a:lnTo>
                  <a:pt x="464794" y="1511"/>
                </a:lnTo>
                <a:lnTo>
                  <a:pt x="426948" y="47028"/>
                </a:lnTo>
                <a:lnTo>
                  <a:pt x="446215" y="47028"/>
                </a:lnTo>
                <a:lnTo>
                  <a:pt x="445592" y="46266"/>
                </a:lnTo>
                <a:lnTo>
                  <a:pt x="485076" y="1511"/>
                </a:lnTo>
                <a:close/>
              </a:path>
              <a:path w="1240789" h="99059">
                <a:moveTo>
                  <a:pt x="547077" y="0"/>
                </a:moveTo>
                <a:lnTo>
                  <a:pt x="526031" y="3862"/>
                </a:lnTo>
                <a:lnTo>
                  <a:pt x="510635" y="14425"/>
                </a:lnTo>
                <a:lnTo>
                  <a:pt x="501182" y="30148"/>
                </a:lnTo>
                <a:lnTo>
                  <a:pt x="497966" y="49491"/>
                </a:lnTo>
                <a:lnTo>
                  <a:pt x="501575" y="69857"/>
                </a:lnTo>
                <a:lnTo>
                  <a:pt x="511717" y="85490"/>
                </a:lnTo>
                <a:lnTo>
                  <a:pt x="527370" y="95511"/>
                </a:lnTo>
                <a:lnTo>
                  <a:pt x="547509" y="99047"/>
                </a:lnTo>
                <a:lnTo>
                  <a:pt x="556716" y="98257"/>
                </a:lnTo>
                <a:lnTo>
                  <a:pt x="565262" y="96037"/>
                </a:lnTo>
                <a:lnTo>
                  <a:pt x="572596" y="92607"/>
                </a:lnTo>
                <a:lnTo>
                  <a:pt x="578167" y="88188"/>
                </a:lnTo>
                <a:lnTo>
                  <a:pt x="575677" y="83248"/>
                </a:lnTo>
                <a:lnTo>
                  <a:pt x="548995" y="83248"/>
                </a:lnTo>
                <a:lnTo>
                  <a:pt x="535524" y="80795"/>
                </a:lnTo>
                <a:lnTo>
                  <a:pt x="525019" y="73894"/>
                </a:lnTo>
                <a:lnTo>
                  <a:pt x="518193" y="63231"/>
                </a:lnTo>
                <a:lnTo>
                  <a:pt x="515759" y="49491"/>
                </a:lnTo>
                <a:lnTo>
                  <a:pt x="518143" y="35436"/>
                </a:lnTo>
                <a:lnTo>
                  <a:pt x="524727" y="24822"/>
                </a:lnTo>
                <a:lnTo>
                  <a:pt x="534656" y="18112"/>
                </a:lnTo>
                <a:lnTo>
                  <a:pt x="547077" y="15773"/>
                </a:lnTo>
                <a:lnTo>
                  <a:pt x="572640" y="15773"/>
                </a:lnTo>
                <a:lnTo>
                  <a:pt x="576313" y="9715"/>
                </a:lnTo>
                <a:lnTo>
                  <a:pt x="570809" y="5781"/>
                </a:lnTo>
                <a:lnTo>
                  <a:pt x="563981" y="2709"/>
                </a:lnTo>
                <a:lnTo>
                  <a:pt x="556010" y="712"/>
                </a:lnTo>
                <a:lnTo>
                  <a:pt x="547077" y="0"/>
                </a:lnTo>
                <a:close/>
              </a:path>
              <a:path w="1240789" h="99059">
                <a:moveTo>
                  <a:pt x="571792" y="75539"/>
                </a:moveTo>
                <a:lnTo>
                  <a:pt x="565200" y="80670"/>
                </a:lnTo>
                <a:lnTo>
                  <a:pt x="557098" y="83248"/>
                </a:lnTo>
                <a:lnTo>
                  <a:pt x="575677" y="83248"/>
                </a:lnTo>
                <a:lnTo>
                  <a:pt x="571792" y="75539"/>
                </a:lnTo>
                <a:close/>
              </a:path>
              <a:path w="1240789" h="99059">
                <a:moveTo>
                  <a:pt x="572640" y="15773"/>
                </a:moveTo>
                <a:lnTo>
                  <a:pt x="556679" y="15773"/>
                </a:lnTo>
                <a:lnTo>
                  <a:pt x="562978" y="18389"/>
                </a:lnTo>
                <a:lnTo>
                  <a:pt x="568705" y="22263"/>
                </a:lnTo>
                <a:lnTo>
                  <a:pt x="572640" y="15773"/>
                </a:lnTo>
                <a:close/>
              </a:path>
              <a:path w="1240789" h="99059">
                <a:moveTo>
                  <a:pt x="620052" y="1511"/>
                </a:moveTo>
                <a:lnTo>
                  <a:pt x="603173" y="1511"/>
                </a:lnTo>
                <a:lnTo>
                  <a:pt x="603173" y="97510"/>
                </a:lnTo>
                <a:lnTo>
                  <a:pt x="618020" y="97510"/>
                </a:lnTo>
                <a:lnTo>
                  <a:pt x="638490" y="69773"/>
                </a:lnTo>
                <a:lnTo>
                  <a:pt x="620052" y="69773"/>
                </a:lnTo>
                <a:lnTo>
                  <a:pt x="620052" y="1511"/>
                </a:lnTo>
                <a:close/>
              </a:path>
              <a:path w="1240789" h="99059">
                <a:moveTo>
                  <a:pt x="685177" y="29349"/>
                </a:moveTo>
                <a:lnTo>
                  <a:pt x="668324" y="29349"/>
                </a:lnTo>
                <a:lnTo>
                  <a:pt x="668324" y="97510"/>
                </a:lnTo>
                <a:lnTo>
                  <a:pt x="685177" y="97510"/>
                </a:lnTo>
                <a:lnTo>
                  <a:pt x="685177" y="29349"/>
                </a:lnTo>
                <a:close/>
              </a:path>
              <a:path w="1240789" h="99059">
                <a:moveTo>
                  <a:pt x="685177" y="1511"/>
                </a:moveTo>
                <a:lnTo>
                  <a:pt x="670407" y="1511"/>
                </a:lnTo>
                <a:lnTo>
                  <a:pt x="620052" y="69773"/>
                </a:lnTo>
                <a:lnTo>
                  <a:pt x="638490" y="69773"/>
                </a:lnTo>
                <a:lnTo>
                  <a:pt x="668324" y="29349"/>
                </a:lnTo>
                <a:lnTo>
                  <a:pt x="685177" y="29349"/>
                </a:lnTo>
                <a:lnTo>
                  <a:pt x="685177" y="1511"/>
                </a:lnTo>
                <a:close/>
              </a:path>
              <a:path w="1240789" h="99059">
                <a:moveTo>
                  <a:pt x="736993" y="1511"/>
                </a:moveTo>
                <a:lnTo>
                  <a:pt x="720001" y="1511"/>
                </a:lnTo>
                <a:lnTo>
                  <a:pt x="720001" y="97510"/>
                </a:lnTo>
                <a:lnTo>
                  <a:pt x="736917" y="97510"/>
                </a:lnTo>
                <a:lnTo>
                  <a:pt x="736917" y="28524"/>
                </a:lnTo>
                <a:lnTo>
                  <a:pt x="756743" y="28524"/>
                </a:lnTo>
                <a:lnTo>
                  <a:pt x="736993" y="1511"/>
                </a:lnTo>
                <a:close/>
              </a:path>
              <a:path w="1240789" h="99059">
                <a:moveTo>
                  <a:pt x="816965" y="28130"/>
                </a:moveTo>
                <a:lnTo>
                  <a:pt x="800277" y="28130"/>
                </a:lnTo>
                <a:lnTo>
                  <a:pt x="800277" y="97510"/>
                </a:lnTo>
                <a:lnTo>
                  <a:pt x="816965" y="97510"/>
                </a:lnTo>
                <a:lnTo>
                  <a:pt x="816965" y="28130"/>
                </a:lnTo>
                <a:close/>
              </a:path>
              <a:path w="1240789" h="99059">
                <a:moveTo>
                  <a:pt x="756743" y="28524"/>
                </a:moveTo>
                <a:lnTo>
                  <a:pt x="736917" y="28524"/>
                </a:lnTo>
                <a:lnTo>
                  <a:pt x="767473" y="70739"/>
                </a:lnTo>
                <a:lnTo>
                  <a:pt x="769950" y="70739"/>
                </a:lnTo>
                <a:lnTo>
                  <a:pt x="787288" y="46380"/>
                </a:lnTo>
                <a:lnTo>
                  <a:pt x="769797" y="46380"/>
                </a:lnTo>
                <a:lnTo>
                  <a:pt x="756743" y="28524"/>
                </a:lnTo>
                <a:close/>
              </a:path>
              <a:path w="1240789" h="99059">
                <a:moveTo>
                  <a:pt x="816965" y="1511"/>
                </a:moveTo>
                <a:lnTo>
                  <a:pt x="801077" y="1511"/>
                </a:lnTo>
                <a:lnTo>
                  <a:pt x="769797" y="46380"/>
                </a:lnTo>
                <a:lnTo>
                  <a:pt x="787288" y="46380"/>
                </a:lnTo>
                <a:lnTo>
                  <a:pt x="800277" y="28130"/>
                </a:lnTo>
                <a:lnTo>
                  <a:pt x="816965" y="28130"/>
                </a:lnTo>
                <a:lnTo>
                  <a:pt x="816965" y="1511"/>
                </a:lnTo>
                <a:close/>
              </a:path>
              <a:path w="1240789" h="99059">
                <a:moveTo>
                  <a:pt x="907935" y="1511"/>
                </a:moveTo>
                <a:lnTo>
                  <a:pt x="851788" y="1511"/>
                </a:lnTo>
                <a:lnTo>
                  <a:pt x="851788" y="97510"/>
                </a:lnTo>
                <a:lnTo>
                  <a:pt x="857402" y="97510"/>
                </a:lnTo>
                <a:lnTo>
                  <a:pt x="865657" y="98082"/>
                </a:lnTo>
                <a:lnTo>
                  <a:pt x="876769" y="98082"/>
                </a:lnTo>
                <a:lnTo>
                  <a:pt x="892507" y="95981"/>
                </a:lnTo>
                <a:lnTo>
                  <a:pt x="904136" y="89876"/>
                </a:lnTo>
                <a:lnTo>
                  <a:pt x="909713" y="82283"/>
                </a:lnTo>
                <a:lnTo>
                  <a:pt x="875817" y="82283"/>
                </a:lnTo>
                <a:lnTo>
                  <a:pt x="868654" y="81737"/>
                </a:lnTo>
                <a:lnTo>
                  <a:pt x="868654" y="54444"/>
                </a:lnTo>
                <a:lnTo>
                  <a:pt x="872947" y="53860"/>
                </a:lnTo>
                <a:lnTo>
                  <a:pt x="877036" y="53644"/>
                </a:lnTo>
                <a:lnTo>
                  <a:pt x="910779" y="53644"/>
                </a:lnTo>
                <a:lnTo>
                  <a:pt x="905211" y="45688"/>
                </a:lnTo>
                <a:lnTo>
                  <a:pt x="895063" y="39897"/>
                </a:lnTo>
                <a:lnTo>
                  <a:pt x="886891" y="38671"/>
                </a:lnTo>
                <a:lnTo>
                  <a:pt x="868654" y="38671"/>
                </a:lnTo>
                <a:lnTo>
                  <a:pt x="868654" y="17233"/>
                </a:lnTo>
                <a:lnTo>
                  <a:pt x="907935" y="17233"/>
                </a:lnTo>
                <a:lnTo>
                  <a:pt x="907935" y="1511"/>
                </a:lnTo>
                <a:close/>
              </a:path>
              <a:path w="1240789" h="99059">
                <a:moveTo>
                  <a:pt x="910779" y="53644"/>
                </a:moveTo>
                <a:lnTo>
                  <a:pt x="891971" y="53644"/>
                </a:lnTo>
                <a:lnTo>
                  <a:pt x="897039" y="59817"/>
                </a:lnTo>
                <a:lnTo>
                  <a:pt x="897039" y="76517"/>
                </a:lnTo>
                <a:lnTo>
                  <a:pt x="891870" y="82283"/>
                </a:lnTo>
                <a:lnTo>
                  <a:pt x="909713" y="82283"/>
                </a:lnTo>
                <a:lnTo>
                  <a:pt x="911343" y="80063"/>
                </a:lnTo>
                <a:lnTo>
                  <a:pt x="913815" y="66840"/>
                </a:lnTo>
                <a:lnTo>
                  <a:pt x="911597" y="54812"/>
                </a:lnTo>
                <a:lnTo>
                  <a:pt x="910779" y="53644"/>
                </a:lnTo>
                <a:close/>
              </a:path>
              <a:path w="1240789" h="99059">
                <a:moveTo>
                  <a:pt x="881557" y="37871"/>
                </a:moveTo>
                <a:lnTo>
                  <a:pt x="878128" y="37871"/>
                </a:lnTo>
                <a:lnTo>
                  <a:pt x="872324" y="38125"/>
                </a:lnTo>
                <a:lnTo>
                  <a:pt x="868654" y="38671"/>
                </a:lnTo>
                <a:lnTo>
                  <a:pt x="886891" y="38671"/>
                </a:lnTo>
                <a:lnTo>
                  <a:pt x="881557" y="37871"/>
                </a:lnTo>
                <a:close/>
              </a:path>
              <a:path w="1240789" h="99059">
                <a:moveTo>
                  <a:pt x="987297" y="1219"/>
                </a:moveTo>
                <a:lnTo>
                  <a:pt x="972489" y="1219"/>
                </a:lnTo>
                <a:lnTo>
                  <a:pt x="931875" y="97510"/>
                </a:lnTo>
                <a:lnTo>
                  <a:pt x="948931" y="97510"/>
                </a:lnTo>
                <a:lnTo>
                  <a:pt x="958964" y="72961"/>
                </a:lnTo>
                <a:lnTo>
                  <a:pt x="1017558" y="72961"/>
                </a:lnTo>
                <a:lnTo>
                  <a:pt x="1010921" y="57226"/>
                </a:lnTo>
                <a:lnTo>
                  <a:pt x="965415" y="57226"/>
                </a:lnTo>
                <a:lnTo>
                  <a:pt x="979474" y="23037"/>
                </a:lnTo>
                <a:lnTo>
                  <a:pt x="996500" y="23037"/>
                </a:lnTo>
                <a:lnTo>
                  <a:pt x="987297" y="1219"/>
                </a:lnTo>
                <a:close/>
              </a:path>
              <a:path w="1240789" h="99059">
                <a:moveTo>
                  <a:pt x="1017558" y="72961"/>
                </a:moveTo>
                <a:lnTo>
                  <a:pt x="999909" y="72961"/>
                </a:lnTo>
                <a:lnTo>
                  <a:pt x="1009942" y="97510"/>
                </a:lnTo>
                <a:lnTo>
                  <a:pt x="1027912" y="97510"/>
                </a:lnTo>
                <a:lnTo>
                  <a:pt x="1017558" y="72961"/>
                </a:lnTo>
                <a:close/>
              </a:path>
              <a:path w="1240789" h="99059">
                <a:moveTo>
                  <a:pt x="996500" y="23037"/>
                </a:moveTo>
                <a:lnTo>
                  <a:pt x="979474" y="23037"/>
                </a:lnTo>
                <a:lnTo>
                  <a:pt x="993508" y="57226"/>
                </a:lnTo>
                <a:lnTo>
                  <a:pt x="1010921" y="57226"/>
                </a:lnTo>
                <a:lnTo>
                  <a:pt x="996500" y="23037"/>
                </a:lnTo>
                <a:close/>
              </a:path>
              <a:path w="1240789" h="99059">
                <a:moveTo>
                  <a:pt x="1067422" y="1511"/>
                </a:moveTo>
                <a:lnTo>
                  <a:pt x="1050505" y="1511"/>
                </a:lnTo>
                <a:lnTo>
                  <a:pt x="1050505" y="97510"/>
                </a:lnTo>
                <a:lnTo>
                  <a:pt x="1067422" y="97510"/>
                </a:lnTo>
                <a:lnTo>
                  <a:pt x="1067422" y="56476"/>
                </a:lnTo>
                <a:lnTo>
                  <a:pt x="1127975" y="56476"/>
                </a:lnTo>
                <a:lnTo>
                  <a:pt x="1127975" y="40716"/>
                </a:lnTo>
                <a:lnTo>
                  <a:pt x="1067422" y="40716"/>
                </a:lnTo>
                <a:lnTo>
                  <a:pt x="1067422" y="1511"/>
                </a:lnTo>
                <a:close/>
              </a:path>
              <a:path w="1240789" h="99059">
                <a:moveTo>
                  <a:pt x="1127975" y="56476"/>
                </a:moveTo>
                <a:lnTo>
                  <a:pt x="1111338" y="56476"/>
                </a:lnTo>
                <a:lnTo>
                  <a:pt x="1111338" y="97510"/>
                </a:lnTo>
                <a:lnTo>
                  <a:pt x="1127975" y="97510"/>
                </a:lnTo>
                <a:lnTo>
                  <a:pt x="1127975" y="56476"/>
                </a:lnTo>
                <a:close/>
              </a:path>
              <a:path w="1240789" h="99059">
                <a:moveTo>
                  <a:pt x="1127975" y="1511"/>
                </a:moveTo>
                <a:lnTo>
                  <a:pt x="1111338" y="1511"/>
                </a:lnTo>
                <a:lnTo>
                  <a:pt x="1111338" y="40716"/>
                </a:lnTo>
                <a:lnTo>
                  <a:pt x="1127975" y="40716"/>
                </a:lnTo>
                <a:lnTo>
                  <a:pt x="1127975" y="1511"/>
                </a:lnTo>
                <a:close/>
              </a:path>
              <a:path w="1240789" h="99059">
                <a:moveTo>
                  <a:pt x="1179715" y="1511"/>
                </a:moveTo>
                <a:lnTo>
                  <a:pt x="1162850" y="1511"/>
                </a:lnTo>
                <a:lnTo>
                  <a:pt x="1162850" y="97510"/>
                </a:lnTo>
                <a:lnTo>
                  <a:pt x="1179715" y="97510"/>
                </a:lnTo>
                <a:lnTo>
                  <a:pt x="1179715" y="47980"/>
                </a:lnTo>
                <a:lnTo>
                  <a:pt x="1199752" y="47980"/>
                </a:lnTo>
                <a:lnTo>
                  <a:pt x="1198971" y="47028"/>
                </a:lnTo>
                <a:lnTo>
                  <a:pt x="1179715" y="47028"/>
                </a:lnTo>
                <a:lnTo>
                  <a:pt x="1179715" y="1511"/>
                </a:lnTo>
                <a:close/>
              </a:path>
              <a:path w="1240789" h="99059">
                <a:moveTo>
                  <a:pt x="1199752" y="47980"/>
                </a:moveTo>
                <a:lnTo>
                  <a:pt x="1179715" y="47980"/>
                </a:lnTo>
                <a:lnTo>
                  <a:pt x="1218933" y="97510"/>
                </a:lnTo>
                <a:lnTo>
                  <a:pt x="1240358" y="97510"/>
                </a:lnTo>
                <a:lnTo>
                  <a:pt x="1199752" y="47980"/>
                </a:lnTo>
                <a:close/>
              </a:path>
              <a:path w="1240789" h="99059">
                <a:moveTo>
                  <a:pt x="1237856" y="1511"/>
                </a:moveTo>
                <a:lnTo>
                  <a:pt x="1217612" y="1511"/>
                </a:lnTo>
                <a:lnTo>
                  <a:pt x="1179715" y="47028"/>
                </a:lnTo>
                <a:lnTo>
                  <a:pt x="1198971" y="47028"/>
                </a:lnTo>
                <a:lnTo>
                  <a:pt x="1198346" y="46266"/>
                </a:lnTo>
                <a:lnTo>
                  <a:pt x="1237856" y="15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3" name="bk object 23"/>
          <p:cNvSpPr/>
          <p:nvPr userDrawn="1"/>
        </p:nvSpPr>
        <p:spPr>
          <a:xfrm>
            <a:off x="1593271" y="6538434"/>
            <a:ext cx="1135846" cy="142180"/>
          </a:xfrm>
          <a:custGeom>
            <a:avLst/>
            <a:gdLst/>
            <a:ahLst/>
            <a:cxnLst/>
            <a:rect l="l" t="t" r="r" b="b"/>
            <a:pathLst>
              <a:path w="1136014" h="142240">
                <a:moveTo>
                  <a:pt x="1075829" y="0"/>
                </a:moveTo>
                <a:lnTo>
                  <a:pt x="1057275" y="0"/>
                </a:lnTo>
                <a:lnTo>
                  <a:pt x="1060064" y="9359"/>
                </a:lnTo>
                <a:lnTo>
                  <a:pt x="1066574" y="16670"/>
                </a:lnTo>
                <a:lnTo>
                  <a:pt x="1076491" y="21386"/>
                </a:lnTo>
                <a:lnTo>
                  <a:pt x="1089533" y="23063"/>
                </a:lnTo>
                <a:lnTo>
                  <a:pt x="1101865" y="21409"/>
                </a:lnTo>
                <a:lnTo>
                  <a:pt x="1111734" y="16732"/>
                </a:lnTo>
                <a:lnTo>
                  <a:pt x="1118366" y="9454"/>
                </a:lnTo>
                <a:lnTo>
                  <a:pt x="1081468" y="9359"/>
                </a:lnTo>
                <a:lnTo>
                  <a:pt x="1077112" y="6286"/>
                </a:lnTo>
                <a:lnTo>
                  <a:pt x="1075829" y="0"/>
                </a:lnTo>
                <a:close/>
              </a:path>
              <a:path w="1136014" h="142240">
                <a:moveTo>
                  <a:pt x="1120990" y="0"/>
                </a:moveTo>
                <a:lnTo>
                  <a:pt x="1102448" y="0"/>
                </a:lnTo>
                <a:lnTo>
                  <a:pt x="1101801" y="6934"/>
                </a:lnTo>
                <a:lnTo>
                  <a:pt x="1096797" y="9359"/>
                </a:lnTo>
                <a:lnTo>
                  <a:pt x="1118393" y="9359"/>
                </a:lnTo>
                <a:lnTo>
                  <a:pt x="1120990" y="0"/>
                </a:lnTo>
                <a:close/>
              </a:path>
              <a:path w="1136014" h="142240">
                <a:moveTo>
                  <a:pt x="1059218" y="27419"/>
                </a:moveTo>
                <a:lnTo>
                  <a:pt x="1039380" y="27419"/>
                </a:lnTo>
                <a:lnTo>
                  <a:pt x="1039380" y="140322"/>
                </a:lnTo>
                <a:lnTo>
                  <a:pt x="1056792" y="140322"/>
                </a:lnTo>
                <a:lnTo>
                  <a:pt x="1080847" y="107746"/>
                </a:lnTo>
                <a:lnTo>
                  <a:pt x="1059218" y="107746"/>
                </a:lnTo>
                <a:lnTo>
                  <a:pt x="1059218" y="27419"/>
                </a:lnTo>
                <a:close/>
              </a:path>
              <a:path w="1136014" h="142240">
                <a:moveTo>
                  <a:pt x="1135837" y="60159"/>
                </a:moveTo>
                <a:lnTo>
                  <a:pt x="1115987" y="60159"/>
                </a:lnTo>
                <a:lnTo>
                  <a:pt x="1115987" y="140322"/>
                </a:lnTo>
                <a:lnTo>
                  <a:pt x="1135837" y="140322"/>
                </a:lnTo>
                <a:lnTo>
                  <a:pt x="1135837" y="60159"/>
                </a:lnTo>
                <a:close/>
              </a:path>
              <a:path w="1136014" h="142240">
                <a:moveTo>
                  <a:pt x="1135837" y="27419"/>
                </a:moveTo>
                <a:lnTo>
                  <a:pt x="1118412" y="27419"/>
                </a:lnTo>
                <a:lnTo>
                  <a:pt x="1059218" y="107746"/>
                </a:lnTo>
                <a:lnTo>
                  <a:pt x="1080847" y="107746"/>
                </a:lnTo>
                <a:lnTo>
                  <a:pt x="1115987" y="60159"/>
                </a:lnTo>
                <a:lnTo>
                  <a:pt x="1135837" y="60159"/>
                </a:lnTo>
                <a:lnTo>
                  <a:pt x="1135837" y="27419"/>
                </a:lnTo>
                <a:close/>
              </a:path>
              <a:path w="1136014" h="142240">
                <a:moveTo>
                  <a:pt x="931468" y="27419"/>
                </a:moveTo>
                <a:lnTo>
                  <a:pt x="911631" y="27419"/>
                </a:lnTo>
                <a:lnTo>
                  <a:pt x="911631" y="140322"/>
                </a:lnTo>
                <a:lnTo>
                  <a:pt x="929043" y="140322"/>
                </a:lnTo>
                <a:lnTo>
                  <a:pt x="953103" y="107746"/>
                </a:lnTo>
                <a:lnTo>
                  <a:pt x="931468" y="107746"/>
                </a:lnTo>
                <a:lnTo>
                  <a:pt x="931468" y="27419"/>
                </a:lnTo>
                <a:close/>
              </a:path>
              <a:path w="1136014" h="142240">
                <a:moveTo>
                  <a:pt x="1008075" y="60159"/>
                </a:moveTo>
                <a:lnTo>
                  <a:pt x="988250" y="60159"/>
                </a:lnTo>
                <a:lnTo>
                  <a:pt x="988250" y="140322"/>
                </a:lnTo>
                <a:lnTo>
                  <a:pt x="1008075" y="140322"/>
                </a:lnTo>
                <a:lnTo>
                  <a:pt x="1008075" y="60159"/>
                </a:lnTo>
                <a:close/>
              </a:path>
              <a:path w="1136014" h="142240">
                <a:moveTo>
                  <a:pt x="1008075" y="27419"/>
                </a:moveTo>
                <a:lnTo>
                  <a:pt x="990663" y="27419"/>
                </a:lnTo>
                <a:lnTo>
                  <a:pt x="931468" y="107746"/>
                </a:lnTo>
                <a:lnTo>
                  <a:pt x="953103" y="107746"/>
                </a:lnTo>
                <a:lnTo>
                  <a:pt x="988250" y="60159"/>
                </a:lnTo>
                <a:lnTo>
                  <a:pt x="1008075" y="60159"/>
                </a:lnTo>
                <a:lnTo>
                  <a:pt x="1008075" y="27419"/>
                </a:lnTo>
                <a:close/>
              </a:path>
              <a:path w="1136014" h="142240">
                <a:moveTo>
                  <a:pt x="823074" y="27419"/>
                </a:moveTo>
                <a:lnTo>
                  <a:pt x="803236" y="27419"/>
                </a:lnTo>
                <a:lnTo>
                  <a:pt x="803236" y="140322"/>
                </a:lnTo>
                <a:lnTo>
                  <a:pt x="823074" y="140322"/>
                </a:lnTo>
                <a:lnTo>
                  <a:pt x="823074" y="82092"/>
                </a:lnTo>
                <a:lnTo>
                  <a:pt x="846724" y="82092"/>
                </a:lnTo>
                <a:lnTo>
                  <a:pt x="845809" y="80975"/>
                </a:lnTo>
                <a:lnTo>
                  <a:pt x="823074" y="80975"/>
                </a:lnTo>
                <a:lnTo>
                  <a:pt x="823074" y="27419"/>
                </a:lnTo>
                <a:close/>
              </a:path>
              <a:path w="1136014" h="142240">
                <a:moveTo>
                  <a:pt x="846724" y="82092"/>
                </a:moveTo>
                <a:lnTo>
                  <a:pt x="823074" y="82092"/>
                </a:lnTo>
                <a:lnTo>
                  <a:pt x="869213" y="140322"/>
                </a:lnTo>
                <a:lnTo>
                  <a:pt x="894372" y="140322"/>
                </a:lnTo>
                <a:lnTo>
                  <a:pt x="846724" y="82092"/>
                </a:lnTo>
                <a:close/>
              </a:path>
              <a:path w="1136014" h="142240">
                <a:moveTo>
                  <a:pt x="891463" y="27419"/>
                </a:moveTo>
                <a:lnTo>
                  <a:pt x="867600" y="27419"/>
                </a:lnTo>
                <a:lnTo>
                  <a:pt x="823074" y="80975"/>
                </a:lnTo>
                <a:lnTo>
                  <a:pt x="845809" y="80975"/>
                </a:lnTo>
                <a:lnTo>
                  <a:pt x="845019" y="80010"/>
                </a:lnTo>
                <a:lnTo>
                  <a:pt x="891463" y="27419"/>
                </a:lnTo>
                <a:close/>
              </a:path>
              <a:path w="1136014" h="142240">
                <a:moveTo>
                  <a:pt x="746950" y="25654"/>
                </a:moveTo>
                <a:lnTo>
                  <a:pt x="722207" y="30192"/>
                </a:lnTo>
                <a:lnTo>
                  <a:pt x="704103" y="42610"/>
                </a:lnTo>
                <a:lnTo>
                  <a:pt x="692986" y="61106"/>
                </a:lnTo>
                <a:lnTo>
                  <a:pt x="689203" y="83883"/>
                </a:lnTo>
                <a:lnTo>
                  <a:pt x="693447" y="107810"/>
                </a:lnTo>
                <a:lnTo>
                  <a:pt x="705373" y="126174"/>
                </a:lnTo>
                <a:lnTo>
                  <a:pt x="723772" y="137947"/>
                </a:lnTo>
                <a:lnTo>
                  <a:pt x="747433" y="142100"/>
                </a:lnTo>
                <a:lnTo>
                  <a:pt x="758273" y="141176"/>
                </a:lnTo>
                <a:lnTo>
                  <a:pt x="768342" y="138574"/>
                </a:lnTo>
                <a:lnTo>
                  <a:pt x="776988" y="134551"/>
                </a:lnTo>
                <a:lnTo>
                  <a:pt x="783564" y="129362"/>
                </a:lnTo>
                <a:lnTo>
                  <a:pt x="780600" y="123558"/>
                </a:lnTo>
                <a:lnTo>
                  <a:pt x="749198" y="123558"/>
                </a:lnTo>
                <a:lnTo>
                  <a:pt x="733375" y="120670"/>
                </a:lnTo>
                <a:lnTo>
                  <a:pt x="721040" y="112550"/>
                </a:lnTo>
                <a:lnTo>
                  <a:pt x="713027" y="100016"/>
                </a:lnTo>
                <a:lnTo>
                  <a:pt x="710171" y="83883"/>
                </a:lnTo>
                <a:lnTo>
                  <a:pt x="712969" y="67336"/>
                </a:lnTo>
                <a:lnTo>
                  <a:pt x="720698" y="54843"/>
                </a:lnTo>
                <a:lnTo>
                  <a:pt x="732358" y="46948"/>
                </a:lnTo>
                <a:lnTo>
                  <a:pt x="746950" y="44196"/>
                </a:lnTo>
                <a:lnTo>
                  <a:pt x="777017" y="44196"/>
                </a:lnTo>
                <a:lnTo>
                  <a:pt x="781304" y="37096"/>
                </a:lnTo>
                <a:lnTo>
                  <a:pt x="774871" y="32453"/>
                </a:lnTo>
                <a:lnTo>
                  <a:pt x="766851" y="28836"/>
                </a:lnTo>
                <a:lnTo>
                  <a:pt x="757468" y="26490"/>
                </a:lnTo>
                <a:lnTo>
                  <a:pt x="746950" y="25654"/>
                </a:lnTo>
                <a:close/>
              </a:path>
              <a:path w="1136014" h="142240">
                <a:moveTo>
                  <a:pt x="775982" y="114515"/>
                </a:moveTo>
                <a:lnTo>
                  <a:pt x="769868" y="118446"/>
                </a:lnTo>
                <a:lnTo>
                  <a:pt x="763257" y="121275"/>
                </a:lnTo>
                <a:lnTo>
                  <a:pt x="756312" y="122984"/>
                </a:lnTo>
                <a:lnTo>
                  <a:pt x="749198" y="123558"/>
                </a:lnTo>
                <a:lnTo>
                  <a:pt x="780600" y="123558"/>
                </a:lnTo>
                <a:lnTo>
                  <a:pt x="775982" y="114515"/>
                </a:lnTo>
                <a:close/>
              </a:path>
              <a:path w="1136014" h="142240">
                <a:moveTo>
                  <a:pt x="777017" y="44196"/>
                </a:moveTo>
                <a:lnTo>
                  <a:pt x="746950" y="44196"/>
                </a:lnTo>
                <a:lnTo>
                  <a:pt x="754742" y="44744"/>
                </a:lnTo>
                <a:lnTo>
                  <a:pt x="761385" y="46291"/>
                </a:lnTo>
                <a:lnTo>
                  <a:pt x="767183" y="48685"/>
                </a:lnTo>
                <a:lnTo>
                  <a:pt x="772439" y="51777"/>
                </a:lnTo>
                <a:lnTo>
                  <a:pt x="777017" y="44196"/>
                </a:lnTo>
                <a:close/>
              </a:path>
              <a:path w="1136014" h="142240">
                <a:moveTo>
                  <a:pt x="606298" y="0"/>
                </a:moveTo>
                <a:lnTo>
                  <a:pt x="587756" y="0"/>
                </a:lnTo>
                <a:lnTo>
                  <a:pt x="590544" y="9359"/>
                </a:lnTo>
                <a:lnTo>
                  <a:pt x="597050" y="16670"/>
                </a:lnTo>
                <a:lnTo>
                  <a:pt x="606967" y="21386"/>
                </a:lnTo>
                <a:lnTo>
                  <a:pt x="620014" y="23063"/>
                </a:lnTo>
                <a:lnTo>
                  <a:pt x="632344" y="21409"/>
                </a:lnTo>
                <a:lnTo>
                  <a:pt x="642208" y="16732"/>
                </a:lnTo>
                <a:lnTo>
                  <a:pt x="648837" y="9454"/>
                </a:lnTo>
                <a:lnTo>
                  <a:pt x="611949" y="9359"/>
                </a:lnTo>
                <a:lnTo>
                  <a:pt x="607593" y="6286"/>
                </a:lnTo>
                <a:lnTo>
                  <a:pt x="606298" y="0"/>
                </a:lnTo>
                <a:close/>
              </a:path>
              <a:path w="1136014" h="142240">
                <a:moveTo>
                  <a:pt x="651459" y="0"/>
                </a:moveTo>
                <a:lnTo>
                  <a:pt x="632917" y="0"/>
                </a:lnTo>
                <a:lnTo>
                  <a:pt x="632269" y="6934"/>
                </a:lnTo>
                <a:lnTo>
                  <a:pt x="627265" y="9359"/>
                </a:lnTo>
                <a:lnTo>
                  <a:pt x="648863" y="9359"/>
                </a:lnTo>
                <a:lnTo>
                  <a:pt x="651459" y="0"/>
                </a:lnTo>
                <a:close/>
              </a:path>
              <a:path w="1136014" h="142240">
                <a:moveTo>
                  <a:pt x="589686" y="27419"/>
                </a:moveTo>
                <a:lnTo>
                  <a:pt x="569849" y="27419"/>
                </a:lnTo>
                <a:lnTo>
                  <a:pt x="569849" y="140322"/>
                </a:lnTo>
                <a:lnTo>
                  <a:pt x="587273" y="140322"/>
                </a:lnTo>
                <a:lnTo>
                  <a:pt x="611328" y="107746"/>
                </a:lnTo>
                <a:lnTo>
                  <a:pt x="589686" y="107746"/>
                </a:lnTo>
                <a:lnTo>
                  <a:pt x="589686" y="27419"/>
                </a:lnTo>
                <a:close/>
              </a:path>
              <a:path w="1136014" h="142240">
                <a:moveTo>
                  <a:pt x="666305" y="60159"/>
                </a:moveTo>
                <a:lnTo>
                  <a:pt x="646468" y="60159"/>
                </a:lnTo>
                <a:lnTo>
                  <a:pt x="646468" y="140322"/>
                </a:lnTo>
                <a:lnTo>
                  <a:pt x="666305" y="140322"/>
                </a:lnTo>
                <a:lnTo>
                  <a:pt x="666305" y="60159"/>
                </a:lnTo>
                <a:close/>
              </a:path>
              <a:path w="1136014" h="142240">
                <a:moveTo>
                  <a:pt x="666305" y="27419"/>
                </a:moveTo>
                <a:lnTo>
                  <a:pt x="648881" y="27419"/>
                </a:lnTo>
                <a:lnTo>
                  <a:pt x="589686" y="107746"/>
                </a:lnTo>
                <a:lnTo>
                  <a:pt x="611328" y="107746"/>
                </a:lnTo>
                <a:lnTo>
                  <a:pt x="646468" y="60159"/>
                </a:lnTo>
                <a:lnTo>
                  <a:pt x="666305" y="60159"/>
                </a:lnTo>
                <a:lnTo>
                  <a:pt x="666305" y="27419"/>
                </a:lnTo>
                <a:close/>
              </a:path>
              <a:path w="1136014" h="142240">
                <a:moveTo>
                  <a:pt x="461949" y="27419"/>
                </a:moveTo>
                <a:lnTo>
                  <a:pt x="442099" y="27419"/>
                </a:lnTo>
                <a:lnTo>
                  <a:pt x="442099" y="140322"/>
                </a:lnTo>
                <a:lnTo>
                  <a:pt x="459524" y="140322"/>
                </a:lnTo>
                <a:lnTo>
                  <a:pt x="483578" y="107746"/>
                </a:lnTo>
                <a:lnTo>
                  <a:pt x="461949" y="107746"/>
                </a:lnTo>
                <a:lnTo>
                  <a:pt x="461949" y="27419"/>
                </a:lnTo>
                <a:close/>
              </a:path>
              <a:path w="1136014" h="142240">
                <a:moveTo>
                  <a:pt x="538556" y="60159"/>
                </a:moveTo>
                <a:lnTo>
                  <a:pt x="518718" y="60159"/>
                </a:lnTo>
                <a:lnTo>
                  <a:pt x="518718" y="140322"/>
                </a:lnTo>
                <a:lnTo>
                  <a:pt x="538556" y="140322"/>
                </a:lnTo>
                <a:lnTo>
                  <a:pt x="538556" y="60159"/>
                </a:lnTo>
                <a:close/>
              </a:path>
              <a:path w="1136014" h="142240">
                <a:moveTo>
                  <a:pt x="538556" y="27419"/>
                </a:moveTo>
                <a:lnTo>
                  <a:pt x="521144" y="27419"/>
                </a:lnTo>
                <a:lnTo>
                  <a:pt x="461949" y="107746"/>
                </a:lnTo>
                <a:lnTo>
                  <a:pt x="483578" y="107746"/>
                </a:lnTo>
                <a:lnTo>
                  <a:pt x="518718" y="60159"/>
                </a:lnTo>
                <a:lnTo>
                  <a:pt x="538556" y="60159"/>
                </a:lnTo>
                <a:lnTo>
                  <a:pt x="538556" y="27419"/>
                </a:lnTo>
                <a:close/>
              </a:path>
              <a:path w="1136014" h="142240">
                <a:moveTo>
                  <a:pt x="385813" y="25654"/>
                </a:moveTo>
                <a:lnTo>
                  <a:pt x="361070" y="30192"/>
                </a:lnTo>
                <a:lnTo>
                  <a:pt x="342966" y="42610"/>
                </a:lnTo>
                <a:lnTo>
                  <a:pt x="331849" y="61106"/>
                </a:lnTo>
                <a:lnTo>
                  <a:pt x="328066" y="83883"/>
                </a:lnTo>
                <a:lnTo>
                  <a:pt x="332310" y="107810"/>
                </a:lnTo>
                <a:lnTo>
                  <a:pt x="344236" y="126174"/>
                </a:lnTo>
                <a:lnTo>
                  <a:pt x="362635" y="137947"/>
                </a:lnTo>
                <a:lnTo>
                  <a:pt x="386295" y="142100"/>
                </a:lnTo>
                <a:lnTo>
                  <a:pt x="397136" y="141176"/>
                </a:lnTo>
                <a:lnTo>
                  <a:pt x="407204" y="138574"/>
                </a:lnTo>
                <a:lnTo>
                  <a:pt x="415851" y="134551"/>
                </a:lnTo>
                <a:lnTo>
                  <a:pt x="422427" y="129362"/>
                </a:lnTo>
                <a:lnTo>
                  <a:pt x="419463" y="123558"/>
                </a:lnTo>
                <a:lnTo>
                  <a:pt x="388073" y="123558"/>
                </a:lnTo>
                <a:lnTo>
                  <a:pt x="372238" y="120670"/>
                </a:lnTo>
                <a:lnTo>
                  <a:pt x="359900" y="112550"/>
                </a:lnTo>
                <a:lnTo>
                  <a:pt x="351889" y="100016"/>
                </a:lnTo>
                <a:lnTo>
                  <a:pt x="349034" y="83883"/>
                </a:lnTo>
                <a:lnTo>
                  <a:pt x="351832" y="67336"/>
                </a:lnTo>
                <a:lnTo>
                  <a:pt x="359560" y="54843"/>
                </a:lnTo>
                <a:lnTo>
                  <a:pt x="371220" y="46948"/>
                </a:lnTo>
                <a:lnTo>
                  <a:pt x="385813" y="44196"/>
                </a:lnTo>
                <a:lnTo>
                  <a:pt x="415874" y="44196"/>
                </a:lnTo>
                <a:lnTo>
                  <a:pt x="420166" y="37096"/>
                </a:lnTo>
                <a:lnTo>
                  <a:pt x="413734" y="32453"/>
                </a:lnTo>
                <a:lnTo>
                  <a:pt x="405714" y="28836"/>
                </a:lnTo>
                <a:lnTo>
                  <a:pt x="396331" y="26490"/>
                </a:lnTo>
                <a:lnTo>
                  <a:pt x="385813" y="25654"/>
                </a:lnTo>
                <a:close/>
              </a:path>
              <a:path w="1136014" h="142240">
                <a:moveTo>
                  <a:pt x="414845" y="114515"/>
                </a:moveTo>
                <a:lnTo>
                  <a:pt x="408731" y="118446"/>
                </a:lnTo>
                <a:lnTo>
                  <a:pt x="402121" y="121275"/>
                </a:lnTo>
                <a:lnTo>
                  <a:pt x="395180" y="122984"/>
                </a:lnTo>
                <a:lnTo>
                  <a:pt x="388073" y="123558"/>
                </a:lnTo>
                <a:lnTo>
                  <a:pt x="419463" y="123558"/>
                </a:lnTo>
                <a:lnTo>
                  <a:pt x="414845" y="114515"/>
                </a:lnTo>
                <a:close/>
              </a:path>
              <a:path w="1136014" h="142240">
                <a:moveTo>
                  <a:pt x="415874" y="44196"/>
                </a:moveTo>
                <a:lnTo>
                  <a:pt x="385813" y="44196"/>
                </a:lnTo>
                <a:lnTo>
                  <a:pt x="393605" y="44744"/>
                </a:lnTo>
                <a:lnTo>
                  <a:pt x="400246" y="46291"/>
                </a:lnTo>
                <a:lnTo>
                  <a:pt x="406040" y="48685"/>
                </a:lnTo>
                <a:lnTo>
                  <a:pt x="411289" y="51777"/>
                </a:lnTo>
                <a:lnTo>
                  <a:pt x="415874" y="44196"/>
                </a:lnTo>
                <a:close/>
              </a:path>
              <a:path w="1136014" h="142240">
                <a:moveTo>
                  <a:pt x="280162" y="25654"/>
                </a:moveTo>
                <a:lnTo>
                  <a:pt x="255421" y="30192"/>
                </a:lnTo>
                <a:lnTo>
                  <a:pt x="237321" y="42610"/>
                </a:lnTo>
                <a:lnTo>
                  <a:pt x="226208" y="61106"/>
                </a:lnTo>
                <a:lnTo>
                  <a:pt x="222427" y="83883"/>
                </a:lnTo>
                <a:lnTo>
                  <a:pt x="226671" y="107810"/>
                </a:lnTo>
                <a:lnTo>
                  <a:pt x="238596" y="126174"/>
                </a:lnTo>
                <a:lnTo>
                  <a:pt x="256991" y="137947"/>
                </a:lnTo>
                <a:lnTo>
                  <a:pt x="280644" y="142100"/>
                </a:lnTo>
                <a:lnTo>
                  <a:pt x="291487" y="141176"/>
                </a:lnTo>
                <a:lnTo>
                  <a:pt x="301558" y="138574"/>
                </a:lnTo>
                <a:lnTo>
                  <a:pt x="310205" y="134551"/>
                </a:lnTo>
                <a:lnTo>
                  <a:pt x="316776" y="129362"/>
                </a:lnTo>
                <a:lnTo>
                  <a:pt x="313817" y="123558"/>
                </a:lnTo>
                <a:lnTo>
                  <a:pt x="282422" y="123558"/>
                </a:lnTo>
                <a:lnTo>
                  <a:pt x="266594" y="120670"/>
                </a:lnTo>
                <a:lnTo>
                  <a:pt x="254260" y="112550"/>
                </a:lnTo>
                <a:lnTo>
                  <a:pt x="246250" y="100016"/>
                </a:lnTo>
                <a:lnTo>
                  <a:pt x="243395" y="83883"/>
                </a:lnTo>
                <a:lnTo>
                  <a:pt x="246191" y="67336"/>
                </a:lnTo>
                <a:lnTo>
                  <a:pt x="253915" y="54843"/>
                </a:lnTo>
                <a:lnTo>
                  <a:pt x="265571" y="46948"/>
                </a:lnTo>
                <a:lnTo>
                  <a:pt x="280162" y="44196"/>
                </a:lnTo>
                <a:lnTo>
                  <a:pt x="310228" y="44196"/>
                </a:lnTo>
                <a:lnTo>
                  <a:pt x="314515" y="37096"/>
                </a:lnTo>
                <a:lnTo>
                  <a:pt x="308088" y="32453"/>
                </a:lnTo>
                <a:lnTo>
                  <a:pt x="300067" y="28836"/>
                </a:lnTo>
                <a:lnTo>
                  <a:pt x="290682" y="26490"/>
                </a:lnTo>
                <a:lnTo>
                  <a:pt x="280162" y="25654"/>
                </a:lnTo>
                <a:close/>
              </a:path>
              <a:path w="1136014" h="142240">
                <a:moveTo>
                  <a:pt x="309206" y="114515"/>
                </a:moveTo>
                <a:lnTo>
                  <a:pt x="303091" y="118446"/>
                </a:lnTo>
                <a:lnTo>
                  <a:pt x="296476" y="121275"/>
                </a:lnTo>
                <a:lnTo>
                  <a:pt x="289531" y="122984"/>
                </a:lnTo>
                <a:lnTo>
                  <a:pt x="282422" y="123558"/>
                </a:lnTo>
                <a:lnTo>
                  <a:pt x="313817" y="123558"/>
                </a:lnTo>
                <a:lnTo>
                  <a:pt x="309206" y="114515"/>
                </a:lnTo>
                <a:close/>
              </a:path>
              <a:path w="1136014" h="142240">
                <a:moveTo>
                  <a:pt x="310228" y="44196"/>
                </a:moveTo>
                <a:lnTo>
                  <a:pt x="280162" y="44196"/>
                </a:lnTo>
                <a:lnTo>
                  <a:pt x="287955" y="44744"/>
                </a:lnTo>
                <a:lnTo>
                  <a:pt x="294601" y="46291"/>
                </a:lnTo>
                <a:lnTo>
                  <a:pt x="300400" y="48685"/>
                </a:lnTo>
                <a:lnTo>
                  <a:pt x="305650" y="51777"/>
                </a:lnTo>
                <a:lnTo>
                  <a:pt x="310228" y="44196"/>
                </a:lnTo>
                <a:close/>
              </a:path>
              <a:path w="1136014" h="142240">
                <a:moveTo>
                  <a:pt x="149034" y="25654"/>
                </a:moveTo>
                <a:lnTo>
                  <a:pt x="125228" y="30146"/>
                </a:lnTo>
                <a:lnTo>
                  <a:pt x="106672" y="42486"/>
                </a:lnTo>
                <a:lnTo>
                  <a:pt x="94618" y="60967"/>
                </a:lnTo>
                <a:lnTo>
                  <a:pt x="90322" y="83883"/>
                </a:lnTo>
                <a:lnTo>
                  <a:pt x="94777" y="107810"/>
                </a:lnTo>
                <a:lnTo>
                  <a:pt x="107095" y="126174"/>
                </a:lnTo>
                <a:lnTo>
                  <a:pt x="125705" y="137947"/>
                </a:lnTo>
                <a:lnTo>
                  <a:pt x="149034" y="142100"/>
                </a:lnTo>
                <a:lnTo>
                  <a:pt x="172384" y="137765"/>
                </a:lnTo>
                <a:lnTo>
                  <a:pt x="191050" y="125688"/>
                </a:lnTo>
                <a:lnTo>
                  <a:pt x="192482" y="123558"/>
                </a:lnTo>
                <a:lnTo>
                  <a:pt x="149034" y="123558"/>
                </a:lnTo>
                <a:lnTo>
                  <a:pt x="134223" y="120532"/>
                </a:lnTo>
                <a:lnTo>
                  <a:pt x="122243" y="112183"/>
                </a:lnTo>
                <a:lnTo>
                  <a:pt x="114226" y="99603"/>
                </a:lnTo>
                <a:lnTo>
                  <a:pt x="111302" y="83883"/>
                </a:lnTo>
                <a:lnTo>
                  <a:pt x="114158" y="67813"/>
                </a:lnTo>
                <a:lnTo>
                  <a:pt x="122062" y="55267"/>
                </a:lnTo>
                <a:lnTo>
                  <a:pt x="134019" y="47107"/>
                </a:lnTo>
                <a:lnTo>
                  <a:pt x="149034" y="44196"/>
                </a:lnTo>
                <a:lnTo>
                  <a:pt x="192812" y="44196"/>
                </a:lnTo>
                <a:lnTo>
                  <a:pt x="191050" y="41581"/>
                </a:lnTo>
                <a:lnTo>
                  <a:pt x="172384" y="29807"/>
                </a:lnTo>
                <a:lnTo>
                  <a:pt x="149034" y="25654"/>
                </a:lnTo>
                <a:close/>
              </a:path>
              <a:path w="1136014" h="142240">
                <a:moveTo>
                  <a:pt x="192812" y="44196"/>
                </a:moveTo>
                <a:lnTo>
                  <a:pt x="149034" y="44196"/>
                </a:lnTo>
                <a:lnTo>
                  <a:pt x="163942" y="47107"/>
                </a:lnTo>
                <a:lnTo>
                  <a:pt x="175975" y="55267"/>
                </a:lnTo>
                <a:lnTo>
                  <a:pt x="184015" y="67813"/>
                </a:lnTo>
                <a:lnTo>
                  <a:pt x="186944" y="83883"/>
                </a:lnTo>
                <a:lnTo>
                  <a:pt x="184354" y="99469"/>
                </a:lnTo>
                <a:lnTo>
                  <a:pt x="176880" y="112064"/>
                </a:lnTo>
                <a:lnTo>
                  <a:pt x="164960" y="120488"/>
                </a:lnTo>
                <a:lnTo>
                  <a:pt x="149034" y="123558"/>
                </a:lnTo>
                <a:lnTo>
                  <a:pt x="192482" y="123558"/>
                </a:lnTo>
                <a:lnTo>
                  <a:pt x="203428" y="107263"/>
                </a:lnTo>
                <a:lnTo>
                  <a:pt x="207911" y="83883"/>
                </a:lnTo>
                <a:lnTo>
                  <a:pt x="203428" y="59949"/>
                </a:lnTo>
                <a:lnTo>
                  <a:pt x="192812" y="44196"/>
                </a:lnTo>
                <a:close/>
              </a:path>
              <a:path w="1136014" h="142240">
                <a:moveTo>
                  <a:pt x="32105" y="27101"/>
                </a:moveTo>
                <a:lnTo>
                  <a:pt x="0" y="27419"/>
                </a:lnTo>
                <a:lnTo>
                  <a:pt x="0" y="140322"/>
                </a:lnTo>
                <a:lnTo>
                  <a:pt x="19837" y="140322"/>
                </a:lnTo>
                <a:lnTo>
                  <a:pt x="19837" y="99517"/>
                </a:lnTo>
                <a:lnTo>
                  <a:pt x="37437" y="99517"/>
                </a:lnTo>
                <a:lnTo>
                  <a:pt x="52333" y="96989"/>
                </a:lnTo>
                <a:lnTo>
                  <a:pt x="65263" y="88900"/>
                </a:lnTo>
                <a:lnTo>
                  <a:pt x="70279" y="81457"/>
                </a:lnTo>
                <a:lnTo>
                  <a:pt x="29362" y="81457"/>
                </a:lnTo>
                <a:lnTo>
                  <a:pt x="24511" y="81140"/>
                </a:lnTo>
                <a:lnTo>
                  <a:pt x="19837" y="80645"/>
                </a:lnTo>
                <a:lnTo>
                  <a:pt x="19837" y="45974"/>
                </a:lnTo>
                <a:lnTo>
                  <a:pt x="29997" y="45656"/>
                </a:lnTo>
                <a:lnTo>
                  <a:pt x="71004" y="45656"/>
                </a:lnTo>
                <a:lnTo>
                  <a:pt x="66409" y="38290"/>
                </a:lnTo>
                <a:lnTo>
                  <a:pt x="52944" y="30163"/>
                </a:lnTo>
                <a:lnTo>
                  <a:pt x="32105" y="27101"/>
                </a:lnTo>
                <a:close/>
              </a:path>
              <a:path w="1136014" h="142240">
                <a:moveTo>
                  <a:pt x="37437" y="99517"/>
                </a:moveTo>
                <a:lnTo>
                  <a:pt x="19837" y="99517"/>
                </a:lnTo>
                <a:lnTo>
                  <a:pt x="24676" y="100012"/>
                </a:lnTo>
                <a:lnTo>
                  <a:pt x="34518" y="100012"/>
                </a:lnTo>
                <a:lnTo>
                  <a:pt x="37437" y="99517"/>
                </a:lnTo>
                <a:close/>
              </a:path>
              <a:path w="1136014" h="142240">
                <a:moveTo>
                  <a:pt x="71004" y="45656"/>
                </a:moveTo>
                <a:lnTo>
                  <a:pt x="34036" y="45656"/>
                </a:lnTo>
                <a:lnTo>
                  <a:pt x="43003" y="46747"/>
                </a:lnTo>
                <a:lnTo>
                  <a:pt x="49518" y="50030"/>
                </a:lnTo>
                <a:lnTo>
                  <a:pt x="53493" y="55520"/>
                </a:lnTo>
                <a:lnTo>
                  <a:pt x="54838" y="63233"/>
                </a:lnTo>
                <a:lnTo>
                  <a:pt x="53217" y="71390"/>
                </a:lnTo>
                <a:lnTo>
                  <a:pt x="48769" y="77065"/>
                </a:lnTo>
                <a:lnTo>
                  <a:pt x="42113" y="80380"/>
                </a:lnTo>
                <a:lnTo>
                  <a:pt x="33870" y="81457"/>
                </a:lnTo>
                <a:lnTo>
                  <a:pt x="70279" y="81457"/>
                </a:lnTo>
                <a:lnTo>
                  <a:pt x="73143" y="77209"/>
                </a:lnTo>
                <a:lnTo>
                  <a:pt x="75806" y="63385"/>
                </a:lnTo>
                <a:lnTo>
                  <a:pt x="73648" y="49893"/>
                </a:lnTo>
                <a:lnTo>
                  <a:pt x="71004" y="456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4" name="bk object 24"/>
          <p:cNvSpPr/>
          <p:nvPr userDrawn="1"/>
        </p:nvSpPr>
        <p:spPr>
          <a:xfrm>
            <a:off x="1582515" y="6756836"/>
            <a:ext cx="1140926" cy="142180"/>
          </a:xfrm>
          <a:custGeom>
            <a:avLst/>
            <a:gdLst/>
            <a:ahLst/>
            <a:cxnLst/>
            <a:rect l="l" t="t" r="r" b="b"/>
            <a:pathLst>
              <a:path w="1141095" h="142240">
                <a:moveTo>
                  <a:pt x="8547" y="113715"/>
                </a:moveTo>
                <a:lnTo>
                  <a:pt x="0" y="130340"/>
                </a:lnTo>
                <a:lnTo>
                  <a:pt x="7061" y="135027"/>
                </a:lnTo>
                <a:lnTo>
                  <a:pt x="16054" y="138753"/>
                </a:lnTo>
                <a:lnTo>
                  <a:pt x="26497" y="141212"/>
                </a:lnTo>
                <a:lnTo>
                  <a:pt x="37909" y="142100"/>
                </a:lnTo>
                <a:lnTo>
                  <a:pt x="62370" y="137944"/>
                </a:lnTo>
                <a:lnTo>
                  <a:pt x="80968" y="126153"/>
                </a:lnTo>
                <a:lnTo>
                  <a:pt x="82635" y="123558"/>
                </a:lnTo>
                <a:lnTo>
                  <a:pt x="37591" y="123558"/>
                </a:lnTo>
                <a:lnTo>
                  <a:pt x="29080" y="122791"/>
                </a:lnTo>
                <a:lnTo>
                  <a:pt x="21312" y="120694"/>
                </a:lnTo>
                <a:lnTo>
                  <a:pt x="14423" y="117568"/>
                </a:lnTo>
                <a:lnTo>
                  <a:pt x="8547" y="113715"/>
                </a:lnTo>
                <a:close/>
              </a:path>
              <a:path w="1141095" h="142240">
                <a:moveTo>
                  <a:pt x="82740" y="44196"/>
                </a:moveTo>
                <a:lnTo>
                  <a:pt x="35483" y="44196"/>
                </a:lnTo>
                <a:lnTo>
                  <a:pt x="50276" y="46129"/>
                </a:lnTo>
                <a:lnTo>
                  <a:pt x="62344" y="51800"/>
                </a:lnTo>
                <a:lnTo>
                  <a:pt x="71145" y="61008"/>
                </a:lnTo>
                <a:lnTo>
                  <a:pt x="76136" y="73558"/>
                </a:lnTo>
                <a:lnTo>
                  <a:pt x="25806" y="73558"/>
                </a:lnTo>
                <a:lnTo>
                  <a:pt x="25806" y="92113"/>
                </a:lnTo>
                <a:lnTo>
                  <a:pt x="76619" y="92113"/>
                </a:lnTo>
                <a:lnTo>
                  <a:pt x="71812" y="105802"/>
                </a:lnTo>
                <a:lnTo>
                  <a:pt x="63092" y="115636"/>
                </a:lnTo>
                <a:lnTo>
                  <a:pt x="51378" y="121570"/>
                </a:lnTo>
                <a:lnTo>
                  <a:pt x="37591" y="123558"/>
                </a:lnTo>
                <a:lnTo>
                  <a:pt x="82635" y="123558"/>
                </a:lnTo>
                <a:lnTo>
                  <a:pt x="92794" y="107740"/>
                </a:lnTo>
                <a:lnTo>
                  <a:pt x="96939" y="83718"/>
                </a:lnTo>
                <a:lnTo>
                  <a:pt x="92740" y="59810"/>
                </a:lnTo>
                <a:lnTo>
                  <a:pt x="82740" y="44196"/>
                </a:lnTo>
                <a:close/>
              </a:path>
              <a:path w="1141095" h="142240">
                <a:moveTo>
                  <a:pt x="40170" y="25654"/>
                </a:moveTo>
                <a:lnTo>
                  <a:pt x="27925" y="26641"/>
                </a:lnTo>
                <a:lnTo>
                  <a:pt x="17222" y="29321"/>
                </a:lnTo>
                <a:lnTo>
                  <a:pt x="8275" y="33272"/>
                </a:lnTo>
                <a:lnTo>
                  <a:pt x="1295" y="38074"/>
                </a:lnTo>
                <a:lnTo>
                  <a:pt x="9029" y="52908"/>
                </a:lnTo>
                <a:lnTo>
                  <a:pt x="15231" y="49028"/>
                </a:lnTo>
                <a:lnTo>
                  <a:pt x="21837" y="46313"/>
                </a:lnTo>
                <a:lnTo>
                  <a:pt x="28653" y="44717"/>
                </a:lnTo>
                <a:lnTo>
                  <a:pt x="35483" y="44196"/>
                </a:lnTo>
                <a:lnTo>
                  <a:pt x="82740" y="44196"/>
                </a:lnTo>
                <a:lnTo>
                  <a:pt x="81013" y="41498"/>
                </a:lnTo>
                <a:lnTo>
                  <a:pt x="63056" y="29781"/>
                </a:lnTo>
                <a:lnTo>
                  <a:pt x="40170" y="25654"/>
                </a:lnTo>
                <a:close/>
              </a:path>
              <a:path w="1141095" h="142240">
                <a:moveTo>
                  <a:pt x="139674" y="27419"/>
                </a:moveTo>
                <a:lnTo>
                  <a:pt x="119837" y="27419"/>
                </a:lnTo>
                <a:lnTo>
                  <a:pt x="119837" y="140335"/>
                </a:lnTo>
                <a:lnTo>
                  <a:pt x="139674" y="140335"/>
                </a:lnTo>
                <a:lnTo>
                  <a:pt x="139674" y="82105"/>
                </a:lnTo>
                <a:lnTo>
                  <a:pt x="163334" y="82105"/>
                </a:lnTo>
                <a:lnTo>
                  <a:pt x="162409" y="80975"/>
                </a:lnTo>
                <a:lnTo>
                  <a:pt x="139674" y="80975"/>
                </a:lnTo>
                <a:lnTo>
                  <a:pt x="139674" y="27419"/>
                </a:lnTo>
                <a:close/>
              </a:path>
              <a:path w="1141095" h="142240">
                <a:moveTo>
                  <a:pt x="163334" y="82105"/>
                </a:moveTo>
                <a:lnTo>
                  <a:pt x="139674" y="82105"/>
                </a:lnTo>
                <a:lnTo>
                  <a:pt x="185813" y="140335"/>
                </a:lnTo>
                <a:lnTo>
                  <a:pt x="210972" y="140335"/>
                </a:lnTo>
                <a:lnTo>
                  <a:pt x="163334" y="82105"/>
                </a:lnTo>
                <a:close/>
              </a:path>
              <a:path w="1141095" h="142240">
                <a:moveTo>
                  <a:pt x="208064" y="27419"/>
                </a:moveTo>
                <a:lnTo>
                  <a:pt x="184200" y="27419"/>
                </a:lnTo>
                <a:lnTo>
                  <a:pt x="139674" y="80975"/>
                </a:lnTo>
                <a:lnTo>
                  <a:pt x="162409" y="80975"/>
                </a:lnTo>
                <a:lnTo>
                  <a:pt x="161620" y="80010"/>
                </a:lnTo>
                <a:lnTo>
                  <a:pt x="208064" y="27419"/>
                </a:lnTo>
                <a:close/>
              </a:path>
              <a:path w="1141095" h="142240">
                <a:moveTo>
                  <a:pt x="277583" y="25654"/>
                </a:moveTo>
                <a:lnTo>
                  <a:pt x="252843" y="30192"/>
                </a:lnTo>
                <a:lnTo>
                  <a:pt x="234743" y="42610"/>
                </a:lnTo>
                <a:lnTo>
                  <a:pt x="223630" y="61106"/>
                </a:lnTo>
                <a:lnTo>
                  <a:pt x="219849" y="83883"/>
                </a:lnTo>
                <a:lnTo>
                  <a:pt x="224091" y="107810"/>
                </a:lnTo>
                <a:lnTo>
                  <a:pt x="236013" y="126174"/>
                </a:lnTo>
                <a:lnTo>
                  <a:pt x="254407" y="137947"/>
                </a:lnTo>
                <a:lnTo>
                  <a:pt x="278066" y="142100"/>
                </a:lnTo>
                <a:lnTo>
                  <a:pt x="288909" y="141176"/>
                </a:lnTo>
                <a:lnTo>
                  <a:pt x="298980" y="138574"/>
                </a:lnTo>
                <a:lnTo>
                  <a:pt x="307627" y="134551"/>
                </a:lnTo>
                <a:lnTo>
                  <a:pt x="314197" y="129362"/>
                </a:lnTo>
                <a:lnTo>
                  <a:pt x="311233" y="123558"/>
                </a:lnTo>
                <a:lnTo>
                  <a:pt x="279844" y="123558"/>
                </a:lnTo>
                <a:lnTo>
                  <a:pt x="264014" y="120670"/>
                </a:lnTo>
                <a:lnTo>
                  <a:pt x="251675" y="112550"/>
                </a:lnTo>
                <a:lnTo>
                  <a:pt x="243661" y="100016"/>
                </a:lnTo>
                <a:lnTo>
                  <a:pt x="240804" y="83883"/>
                </a:lnTo>
                <a:lnTo>
                  <a:pt x="243602" y="67336"/>
                </a:lnTo>
                <a:lnTo>
                  <a:pt x="251331" y="54843"/>
                </a:lnTo>
                <a:lnTo>
                  <a:pt x="262991" y="46948"/>
                </a:lnTo>
                <a:lnTo>
                  <a:pt x="277583" y="44196"/>
                </a:lnTo>
                <a:lnTo>
                  <a:pt x="307658" y="44196"/>
                </a:lnTo>
                <a:lnTo>
                  <a:pt x="311937" y="37109"/>
                </a:lnTo>
                <a:lnTo>
                  <a:pt x="305505" y="32458"/>
                </a:lnTo>
                <a:lnTo>
                  <a:pt x="297484" y="28838"/>
                </a:lnTo>
                <a:lnTo>
                  <a:pt x="288102" y="26490"/>
                </a:lnTo>
                <a:lnTo>
                  <a:pt x="277583" y="25654"/>
                </a:lnTo>
                <a:close/>
              </a:path>
              <a:path w="1141095" h="142240">
                <a:moveTo>
                  <a:pt x="306616" y="114515"/>
                </a:moveTo>
                <a:lnTo>
                  <a:pt x="300507" y="118446"/>
                </a:lnTo>
                <a:lnTo>
                  <a:pt x="293897" y="121275"/>
                </a:lnTo>
                <a:lnTo>
                  <a:pt x="286952" y="122984"/>
                </a:lnTo>
                <a:lnTo>
                  <a:pt x="279844" y="123558"/>
                </a:lnTo>
                <a:lnTo>
                  <a:pt x="311233" y="123558"/>
                </a:lnTo>
                <a:lnTo>
                  <a:pt x="306616" y="114515"/>
                </a:lnTo>
                <a:close/>
              </a:path>
              <a:path w="1141095" h="142240">
                <a:moveTo>
                  <a:pt x="307658" y="44196"/>
                </a:moveTo>
                <a:lnTo>
                  <a:pt x="277583" y="44196"/>
                </a:lnTo>
                <a:lnTo>
                  <a:pt x="285377" y="44746"/>
                </a:lnTo>
                <a:lnTo>
                  <a:pt x="292023" y="46297"/>
                </a:lnTo>
                <a:lnTo>
                  <a:pt x="297822" y="48696"/>
                </a:lnTo>
                <a:lnTo>
                  <a:pt x="303072" y="51790"/>
                </a:lnTo>
                <a:lnTo>
                  <a:pt x="307658" y="44196"/>
                </a:lnTo>
                <a:close/>
              </a:path>
              <a:path w="1141095" h="142240">
                <a:moveTo>
                  <a:pt x="423875" y="27419"/>
                </a:moveTo>
                <a:lnTo>
                  <a:pt x="333882" y="27419"/>
                </a:lnTo>
                <a:lnTo>
                  <a:pt x="333882" y="140335"/>
                </a:lnTo>
                <a:lnTo>
                  <a:pt x="353720" y="140335"/>
                </a:lnTo>
                <a:lnTo>
                  <a:pt x="353720" y="45974"/>
                </a:lnTo>
                <a:lnTo>
                  <a:pt x="423875" y="45974"/>
                </a:lnTo>
                <a:lnTo>
                  <a:pt x="423875" y="27419"/>
                </a:lnTo>
                <a:close/>
              </a:path>
              <a:path w="1141095" h="142240">
                <a:moveTo>
                  <a:pt x="423875" y="45974"/>
                </a:moveTo>
                <a:lnTo>
                  <a:pt x="404037" y="45974"/>
                </a:lnTo>
                <a:lnTo>
                  <a:pt x="404037" y="140335"/>
                </a:lnTo>
                <a:lnTo>
                  <a:pt x="423875" y="140335"/>
                </a:lnTo>
                <a:lnTo>
                  <a:pt x="423875" y="45974"/>
                </a:lnTo>
                <a:close/>
              </a:path>
              <a:path w="1141095" h="142240">
                <a:moveTo>
                  <a:pt x="505498" y="25654"/>
                </a:moveTo>
                <a:lnTo>
                  <a:pt x="481692" y="30148"/>
                </a:lnTo>
                <a:lnTo>
                  <a:pt x="463135" y="42491"/>
                </a:lnTo>
                <a:lnTo>
                  <a:pt x="451082" y="60972"/>
                </a:lnTo>
                <a:lnTo>
                  <a:pt x="446785" y="83883"/>
                </a:lnTo>
                <a:lnTo>
                  <a:pt x="451241" y="107810"/>
                </a:lnTo>
                <a:lnTo>
                  <a:pt x="463559" y="126174"/>
                </a:lnTo>
                <a:lnTo>
                  <a:pt x="482168" y="137947"/>
                </a:lnTo>
                <a:lnTo>
                  <a:pt x="505498" y="142100"/>
                </a:lnTo>
                <a:lnTo>
                  <a:pt x="528853" y="137767"/>
                </a:lnTo>
                <a:lnTo>
                  <a:pt x="547519" y="125693"/>
                </a:lnTo>
                <a:lnTo>
                  <a:pt x="548953" y="123558"/>
                </a:lnTo>
                <a:lnTo>
                  <a:pt x="505498" y="123558"/>
                </a:lnTo>
                <a:lnTo>
                  <a:pt x="490685" y="120532"/>
                </a:lnTo>
                <a:lnTo>
                  <a:pt x="478701" y="112183"/>
                </a:lnTo>
                <a:lnTo>
                  <a:pt x="470679" y="99603"/>
                </a:lnTo>
                <a:lnTo>
                  <a:pt x="467753" y="83883"/>
                </a:lnTo>
                <a:lnTo>
                  <a:pt x="470611" y="67813"/>
                </a:lnTo>
                <a:lnTo>
                  <a:pt x="478520" y="55267"/>
                </a:lnTo>
                <a:lnTo>
                  <a:pt x="490481" y="47107"/>
                </a:lnTo>
                <a:lnTo>
                  <a:pt x="505498" y="44196"/>
                </a:lnTo>
                <a:lnTo>
                  <a:pt x="549280" y="44196"/>
                </a:lnTo>
                <a:lnTo>
                  <a:pt x="547519" y="41581"/>
                </a:lnTo>
                <a:lnTo>
                  <a:pt x="528853" y="29807"/>
                </a:lnTo>
                <a:lnTo>
                  <a:pt x="505498" y="25654"/>
                </a:lnTo>
                <a:close/>
              </a:path>
              <a:path w="1141095" h="142240">
                <a:moveTo>
                  <a:pt x="549280" y="44196"/>
                </a:moveTo>
                <a:lnTo>
                  <a:pt x="505498" y="44196"/>
                </a:lnTo>
                <a:lnTo>
                  <a:pt x="520399" y="47107"/>
                </a:lnTo>
                <a:lnTo>
                  <a:pt x="532428" y="55267"/>
                </a:lnTo>
                <a:lnTo>
                  <a:pt x="540466" y="67813"/>
                </a:lnTo>
                <a:lnTo>
                  <a:pt x="543394" y="83883"/>
                </a:lnTo>
                <a:lnTo>
                  <a:pt x="540806" y="99474"/>
                </a:lnTo>
                <a:lnTo>
                  <a:pt x="533333" y="112069"/>
                </a:lnTo>
                <a:lnTo>
                  <a:pt x="521417" y="120489"/>
                </a:lnTo>
                <a:lnTo>
                  <a:pt x="505498" y="123558"/>
                </a:lnTo>
                <a:lnTo>
                  <a:pt x="548953" y="123558"/>
                </a:lnTo>
                <a:lnTo>
                  <a:pt x="559894" y="107269"/>
                </a:lnTo>
                <a:lnTo>
                  <a:pt x="564375" y="83883"/>
                </a:lnTo>
                <a:lnTo>
                  <a:pt x="559894" y="59949"/>
                </a:lnTo>
                <a:lnTo>
                  <a:pt x="549280" y="44196"/>
                </a:lnTo>
                <a:close/>
              </a:path>
              <a:path w="1141095" h="142240">
                <a:moveTo>
                  <a:pt x="619366" y="27101"/>
                </a:moveTo>
                <a:lnTo>
                  <a:pt x="587273" y="27419"/>
                </a:lnTo>
                <a:lnTo>
                  <a:pt x="587273" y="140335"/>
                </a:lnTo>
                <a:lnTo>
                  <a:pt x="607110" y="140335"/>
                </a:lnTo>
                <a:lnTo>
                  <a:pt x="607110" y="99529"/>
                </a:lnTo>
                <a:lnTo>
                  <a:pt x="624635" y="99529"/>
                </a:lnTo>
                <a:lnTo>
                  <a:pt x="639601" y="96990"/>
                </a:lnTo>
                <a:lnTo>
                  <a:pt x="652532" y="88901"/>
                </a:lnTo>
                <a:lnTo>
                  <a:pt x="657553" y="81457"/>
                </a:lnTo>
                <a:lnTo>
                  <a:pt x="616623" y="81457"/>
                </a:lnTo>
                <a:lnTo>
                  <a:pt x="611784" y="81140"/>
                </a:lnTo>
                <a:lnTo>
                  <a:pt x="607110" y="80657"/>
                </a:lnTo>
                <a:lnTo>
                  <a:pt x="607110" y="45974"/>
                </a:lnTo>
                <a:lnTo>
                  <a:pt x="617270" y="45656"/>
                </a:lnTo>
                <a:lnTo>
                  <a:pt x="658275" y="45656"/>
                </a:lnTo>
                <a:lnTo>
                  <a:pt x="653681" y="38292"/>
                </a:lnTo>
                <a:lnTo>
                  <a:pt x="640212" y="30163"/>
                </a:lnTo>
                <a:lnTo>
                  <a:pt x="619366" y="27101"/>
                </a:lnTo>
                <a:close/>
              </a:path>
              <a:path w="1141095" h="142240">
                <a:moveTo>
                  <a:pt x="624635" y="99529"/>
                </a:moveTo>
                <a:lnTo>
                  <a:pt x="607110" y="99529"/>
                </a:lnTo>
                <a:lnTo>
                  <a:pt x="611949" y="100012"/>
                </a:lnTo>
                <a:lnTo>
                  <a:pt x="621791" y="100012"/>
                </a:lnTo>
                <a:lnTo>
                  <a:pt x="624635" y="99529"/>
                </a:lnTo>
                <a:close/>
              </a:path>
              <a:path w="1141095" h="142240">
                <a:moveTo>
                  <a:pt x="658275" y="45656"/>
                </a:moveTo>
                <a:lnTo>
                  <a:pt x="621296" y="45656"/>
                </a:lnTo>
                <a:lnTo>
                  <a:pt x="630265" y="46747"/>
                </a:lnTo>
                <a:lnTo>
                  <a:pt x="636785" y="50030"/>
                </a:lnTo>
                <a:lnTo>
                  <a:pt x="640765" y="55520"/>
                </a:lnTo>
                <a:lnTo>
                  <a:pt x="642111" y="63233"/>
                </a:lnTo>
                <a:lnTo>
                  <a:pt x="640491" y="71390"/>
                </a:lnTo>
                <a:lnTo>
                  <a:pt x="636041" y="77065"/>
                </a:lnTo>
                <a:lnTo>
                  <a:pt x="629381" y="80380"/>
                </a:lnTo>
                <a:lnTo>
                  <a:pt x="621131" y="81457"/>
                </a:lnTo>
                <a:lnTo>
                  <a:pt x="657553" y="81457"/>
                </a:lnTo>
                <a:lnTo>
                  <a:pt x="660414" y="77215"/>
                </a:lnTo>
                <a:lnTo>
                  <a:pt x="663079" y="63398"/>
                </a:lnTo>
                <a:lnTo>
                  <a:pt x="660921" y="49899"/>
                </a:lnTo>
                <a:lnTo>
                  <a:pt x="658275" y="45656"/>
                </a:lnTo>
                <a:close/>
              </a:path>
              <a:path w="1141095" h="142240">
                <a:moveTo>
                  <a:pt x="728395" y="45974"/>
                </a:moveTo>
                <a:lnTo>
                  <a:pt x="708558" y="45974"/>
                </a:lnTo>
                <a:lnTo>
                  <a:pt x="708558" y="140335"/>
                </a:lnTo>
                <a:lnTo>
                  <a:pt x="728395" y="140335"/>
                </a:lnTo>
                <a:lnTo>
                  <a:pt x="728395" y="45974"/>
                </a:lnTo>
                <a:close/>
              </a:path>
              <a:path w="1141095" h="142240">
                <a:moveTo>
                  <a:pt x="765022" y="27419"/>
                </a:moveTo>
                <a:lnTo>
                  <a:pt x="671957" y="27419"/>
                </a:lnTo>
                <a:lnTo>
                  <a:pt x="671957" y="45974"/>
                </a:lnTo>
                <a:lnTo>
                  <a:pt x="765022" y="45974"/>
                </a:lnTo>
                <a:lnTo>
                  <a:pt x="765022" y="27419"/>
                </a:lnTo>
                <a:close/>
              </a:path>
              <a:path w="1141095" h="142240">
                <a:moveTo>
                  <a:pt x="802106" y="27419"/>
                </a:moveTo>
                <a:lnTo>
                  <a:pt x="782269" y="27419"/>
                </a:lnTo>
                <a:lnTo>
                  <a:pt x="782269" y="140335"/>
                </a:lnTo>
                <a:lnTo>
                  <a:pt x="802106" y="140335"/>
                </a:lnTo>
                <a:lnTo>
                  <a:pt x="802106" y="92113"/>
                </a:lnTo>
                <a:lnTo>
                  <a:pt x="873404" y="92113"/>
                </a:lnTo>
                <a:lnTo>
                  <a:pt x="873404" y="73558"/>
                </a:lnTo>
                <a:lnTo>
                  <a:pt x="802106" y="73558"/>
                </a:lnTo>
                <a:lnTo>
                  <a:pt x="802106" y="27419"/>
                </a:lnTo>
                <a:close/>
              </a:path>
              <a:path w="1141095" h="142240">
                <a:moveTo>
                  <a:pt x="873404" y="92113"/>
                </a:moveTo>
                <a:lnTo>
                  <a:pt x="853732" y="92113"/>
                </a:lnTo>
                <a:lnTo>
                  <a:pt x="853732" y="140335"/>
                </a:lnTo>
                <a:lnTo>
                  <a:pt x="873404" y="140335"/>
                </a:lnTo>
                <a:lnTo>
                  <a:pt x="873404" y="92113"/>
                </a:lnTo>
                <a:close/>
              </a:path>
              <a:path w="1141095" h="142240">
                <a:moveTo>
                  <a:pt x="873404" y="27419"/>
                </a:moveTo>
                <a:lnTo>
                  <a:pt x="853732" y="27419"/>
                </a:lnTo>
                <a:lnTo>
                  <a:pt x="853732" y="73558"/>
                </a:lnTo>
                <a:lnTo>
                  <a:pt x="873404" y="73558"/>
                </a:lnTo>
                <a:lnTo>
                  <a:pt x="873404" y="27419"/>
                </a:lnTo>
                <a:close/>
              </a:path>
              <a:path w="1141095" h="142240">
                <a:moveTo>
                  <a:pt x="924534" y="27419"/>
                </a:moveTo>
                <a:lnTo>
                  <a:pt x="904697" y="27419"/>
                </a:lnTo>
                <a:lnTo>
                  <a:pt x="904697" y="140335"/>
                </a:lnTo>
                <a:lnTo>
                  <a:pt x="932764" y="140652"/>
                </a:lnTo>
                <a:lnTo>
                  <a:pt x="952074" y="137935"/>
                </a:lnTo>
                <a:lnTo>
                  <a:pt x="966411" y="130168"/>
                </a:lnTo>
                <a:lnTo>
                  <a:pt x="972284" y="122110"/>
                </a:lnTo>
                <a:lnTo>
                  <a:pt x="931303" y="122110"/>
                </a:lnTo>
                <a:lnTo>
                  <a:pt x="928090" y="121780"/>
                </a:lnTo>
                <a:lnTo>
                  <a:pt x="924534" y="121615"/>
                </a:lnTo>
                <a:lnTo>
                  <a:pt x="924534" y="84683"/>
                </a:lnTo>
                <a:lnTo>
                  <a:pt x="929043" y="84201"/>
                </a:lnTo>
                <a:lnTo>
                  <a:pt x="932434" y="83883"/>
                </a:lnTo>
                <a:lnTo>
                  <a:pt x="973964" y="83883"/>
                </a:lnTo>
                <a:lnTo>
                  <a:pt x="968225" y="75266"/>
                </a:lnTo>
                <a:lnTo>
                  <a:pt x="955337" y="67916"/>
                </a:lnTo>
                <a:lnTo>
                  <a:pt x="942744" y="66128"/>
                </a:lnTo>
                <a:lnTo>
                  <a:pt x="924534" y="66128"/>
                </a:lnTo>
                <a:lnTo>
                  <a:pt x="924534" y="27419"/>
                </a:lnTo>
                <a:close/>
              </a:path>
              <a:path w="1141095" h="142240">
                <a:moveTo>
                  <a:pt x="973964" y="83883"/>
                </a:moveTo>
                <a:lnTo>
                  <a:pt x="935507" y="83883"/>
                </a:lnTo>
                <a:lnTo>
                  <a:pt x="944785" y="85054"/>
                </a:lnTo>
                <a:lnTo>
                  <a:pt x="951674" y="88538"/>
                </a:lnTo>
                <a:lnTo>
                  <a:pt x="955963" y="94288"/>
                </a:lnTo>
                <a:lnTo>
                  <a:pt x="957440" y="102260"/>
                </a:lnTo>
                <a:lnTo>
                  <a:pt x="956003" y="110944"/>
                </a:lnTo>
                <a:lnTo>
                  <a:pt x="951752" y="117147"/>
                </a:lnTo>
                <a:lnTo>
                  <a:pt x="944779" y="120869"/>
                </a:lnTo>
                <a:lnTo>
                  <a:pt x="935177" y="122110"/>
                </a:lnTo>
                <a:lnTo>
                  <a:pt x="972284" y="122110"/>
                </a:lnTo>
                <a:lnTo>
                  <a:pt x="975335" y="117924"/>
                </a:lnTo>
                <a:lnTo>
                  <a:pt x="978407" y="101777"/>
                </a:lnTo>
                <a:lnTo>
                  <a:pt x="975880" y="86760"/>
                </a:lnTo>
                <a:lnTo>
                  <a:pt x="973964" y="83883"/>
                </a:lnTo>
                <a:close/>
              </a:path>
              <a:path w="1141095" h="142240">
                <a:moveTo>
                  <a:pt x="937107" y="65328"/>
                </a:moveTo>
                <a:lnTo>
                  <a:pt x="933881" y="65328"/>
                </a:lnTo>
                <a:lnTo>
                  <a:pt x="929538" y="65493"/>
                </a:lnTo>
                <a:lnTo>
                  <a:pt x="924534" y="66128"/>
                </a:lnTo>
                <a:lnTo>
                  <a:pt x="942744" y="66128"/>
                </a:lnTo>
                <a:lnTo>
                  <a:pt x="937107" y="65328"/>
                </a:lnTo>
                <a:close/>
              </a:path>
              <a:path w="1141095" h="142240">
                <a:moveTo>
                  <a:pt x="1012774" y="27419"/>
                </a:moveTo>
                <a:lnTo>
                  <a:pt x="993089" y="27419"/>
                </a:lnTo>
                <a:lnTo>
                  <a:pt x="993089" y="140335"/>
                </a:lnTo>
                <a:lnTo>
                  <a:pt x="1012774" y="140335"/>
                </a:lnTo>
                <a:lnTo>
                  <a:pt x="1012774" y="27419"/>
                </a:lnTo>
                <a:close/>
              </a:path>
              <a:path w="1141095" h="142240">
                <a:moveTo>
                  <a:pt x="1080503" y="0"/>
                </a:moveTo>
                <a:lnTo>
                  <a:pt x="1061961" y="0"/>
                </a:lnTo>
                <a:lnTo>
                  <a:pt x="1064741" y="9359"/>
                </a:lnTo>
                <a:lnTo>
                  <a:pt x="1071251" y="16681"/>
                </a:lnTo>
                <a:lnTo>
                  <a:pt x="1081170" y="21399"/>
                </a:lnTo>
                <a:lnTo>
                  <a:pt x="1094219" y="23075"/>
                </a:lnTo>
                <a:lnTo>
                  <a:pt x="1106549" y="21420"/>
                </a:lnTo>
                <a:lnTo>
                  <a:pt x="1116414" y="16738"/>
                </a:lnTo>
                <a:lnTo>
                  <a:pt x="1123042" y="9456"/>
                </a:lnTo>
                <a:lnTo>
                  <a:pt x="1086154" y="9359"/>
                </a:lnTo>
                <a:lnTo>
                  <a:pt x="1081798" y="6299"/>
                </a:lnTo>
                <a:lnTo>
                  <a:pt x="1080503" y="0"/>
                </a:lnTo>
                <a:close/>
              </a:path>
              <a:path w="1141095" h="142240">
                <a:moveTo>
                  <a:pt x="1125664" y="0"/>
                </a:moveTo>
                <a:lnTo>
                  <a:pt x="1107122" y="0"/>
                </a:lnTo>
                <a:lnTo>
                  <a:pt x="1106474" y="6946"/>
                </a:lnTo>
                <a:lnTo>
                  <a:pt x="1101470" y="9359"/>
                </a:lnTo>
                <a:lnTo>
                  <a:pt x="1123069" y="9359"/>
                </a:lnTo>
                <a:lnTo>
                  <a:pt x="1125664" y="0"/>
                </a:lnTo>
                <a:close/>
              </a:path>
              <a:path w="1141095" h="142240">
                <a:moveTo>
                  <a:pt x="1063891" y="27419"/>
                </a:moveTo>
                <a:lnTo>
                  <a:pt x="1044054" y="27419"/>
                </a:lnTo>
                <a:lnTo>
                  <a:pt x="1044054" y="140335"/>
                </a:lnTo>
                <a:lnTo>
                  <a:pt x="1061478" y="140335"/>
                </a:lnTo>
                <a:lnTo>
                  <a:pt x="1085539" y="107746"/>
                </a:lnTo>
                <a:lnTo>
                  <a:pt x="1063891" y="107746"/>
                </a:lnTo>
                <a:lnTo>
                  <a:pt x="1063891" y="27419"/>
                </a:lnTo>
                <a:close/>
              </a:path>
              <a:path w="1141095" h="142240">
                <a:moveTo>
                  <a:pt x="1140510" y="60159"/>
                </a:moveTo>
                <a:lnTo>
                  <a:pt x="1120673" y="60159"/>
                </a:lnTo>
                <a:lnTo>
                  <a:pt x="1120673" y="140335"/>
                </a:lnTo>
                <a:lnTo>
                  <a:pt x="1140510" y="140335"/>
                </a:lnTo>
                <a:lnTo>
                  <a:pt x="1140510" y="60159"/>
                </a:lnTo>
                <a:close/>
              </a:path>
              <a:path w="1141095" h="142240">
                <a:moveTo>
                  <a:pt x="1140510" y="27419"/>
                </a:moveTo>
                <a:lnTo>
                  <a:pt x="1123086" y="27419"/>
                </a:lnTo>
                <a:lnTo>
                  <a:pt x="1063891" y="107746"/>
                </a:lnTo>
                <a:lnTo>
                  <a:pt x="1085539" y="107746"/>
                </a:lnTo>
                <a:lnTo>
                  <a:pt x="1120673" y="60159"/>
                </a:lnTo>
                <a:lnTo>
                  <a:pt x="1140510" y="60159"/>
                </a:lnTo>
                <a:lnTo>
                  <a:pt x="1140510" y="274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5" name="bk object 25"/>
          <p:cNvSpPr/>
          <p:nvPr userDrawn="1"/>
        </p:nvSpPr>
        <p:spPr>
          <a:xfrm>
            <a:off x="2811235" y="6783926"/>
            <a:ext cx="511733" cy="133929"/>
          </a:xfrm>
          <a:custGeom>
            <a:avLst/>
            <a:gdLst/>
            <a:ahLst/>
            <a:cxnLst/>
            <a:rect l="l" t="t" r="r" b="b"/>
            <a:pathLst>
              <a:path w="511810" h="133984">
                <a:moveTo>
                  <a:pt x="19850" y="317"/>
                </a:moveTo>
                <a:lnTo>
                  <a:pt x="0" y="317"/>
                </a:lnTo>
                <a:lnTo>
                  <a:pt x="0" y="113233"/>
                </a:lnTo>
                <a:lnTo>
                  <a:pt x="85979" y="113233"/>
                </a:lnTo>
                <a:lnTo>
                  <a:pt x="85979" y="133388"/>
                </a:lnTo>
                <a:lnTo>
                  <a:pt x="104521" y="133388"/>
                </a:lnTo>
                <a:lnTo>
                  <a:pt x="104521" y="94691"/>
                </a:lnTo>
                <a:lnTo>
                  <a:pt x="19850" y="94691"/>
                </a:lnTo>
                <a:lnTo>
                  <a:pt x="19850" y="317"/>
                </a:lnTo>
                <a:close/>
              </a:path>
              <a:path w="511810" h="133984">
                <a:moveTo>
                  <a:pt x="89192" y="317"/>
                </a:moveTo>
                <a:lnTo>
                  <a:pt x="69367" y="317"/>
                </a:lnTo>
                <a:lnTo>
                  <a:pt x="69367" y="94691"/>
                </a:lnTo>
                <a:lnTo>
                  <a:pt x="89192" y="94691"/>
                </a:lnTo>
                <a:lnTo>
                  <a:pt x="89192" y="317"/>
                </a:lnTo>
                <a:close/>
              </a:path>
              <a:path w="511810" h="133984">
                <a:moveTo>
                  <a:pt x="189522" y="317"/>
                </a:moveTo>
                <a:lnTo>
                  <a:pt x="124193" y="317"/>
                </a:lnTo>
                <a:lnTo>
                  <a:pt x="124193" y="113233"/>
                </a:lnTo>
                <a:lnTo>
                  <a:pt x="191135" y="113233"/>
                </a:lnTo>
                <a:lnTo>
                  <a:pt x="191135" y="94691"/>
                </a:lnTo>
                <a:lnTo>
                  <a:pt x="144043" y="94691"/>
                </a:lnTo>
                <a:lnTo>
                  <a:pt x="144043" y="65481"/>
                </a:lnTo>
                <a:lnTo>
                  <a:pt x="184683" y="65481"/>
                </a:lnTo>
                <a:lnTo>
                  <a:pt x="184683" y="46939"/>
                </a:lnTo>
                <a:lnTo>
                  <a:pt x="144043" y="46939"/>
                </a:lnTo>
                <a:lnTo>
                  <a:pt x="144043" y="18872"/>
                </a:lnTo>
                <a:lnTo>
                  <a:pt x="189522" y="18872"/>
                </a:lnTo>
                <a:lnTo>
                  <a:pt x="189522" y="317"/>
                </a:lnTo>
                <a:close/>
              </a:path>
              <a:path w="511810" h="133984">
                <a:moveTo>
                  <a:pt x="236778" y="317"/>
                </a:moveTo>
                <a:lnTo>
                  <a:pt x="216941" y="317"/>
                </a:lnTo>
                <a:lnTo>
                  <a:pt x="216941" y="113233"/>
                </a:lnTo>
                <a:lnTo>
                  <a:pt x="236778" y="113233"/>
                </a:lnTo>
                <a:lnTo>
                  <a:pt x="236778" y="65011"/>
                </a:lnTo>
                <a:lnTo>
                  <a:pt x="308076" y="65011"/>
                </a:lnTo>
                <a:lnTo>
                  <a:pt x="308076" y="46456"/>
                </a:lnTo>
                <a:lnTo>
                  <a:pt x="236778" y="46456"/>
                </a:lnTo>
                <a:lnTo>
                  <a:pt x="236778" y="317"/>
                </a:lnTo>
                <a:close/>
              </a:path>
              <a:path w="511810" h="133984">
                <a:moveTo>
                  <a:pt x="308076" y="65011"/>
                </a:moveTo>
                <a:lnTo>
                  <a:pt x="288391" y="65011"/>
                </a:lnTo>
                <a:lnTo>
                  <a:pt x="288391" y="113233"/>
                </a:lnTo>
                <a:lnTo>
                  <a:pt x="308076" y="113233"/>
                </a:lnTo>
                <a:lnTo>
                  <a:pt x="308076" y="65011"/>
                </a:lnTo>
                <a:close/>
              </a:path>
              <a:path w="511810" h="133984">
                <a:moveTo>
                  <a:pt x="308076" y="317"/>
                </a:moveTo>
                <a:lnTo>
                  <a:pt x="288391" y="317"/>
                </a:lnTo>
                <a:lnTo>
                  <a:pt x="288391" y="46456"/>
                </a:lnTo>
                <a:lnTo>
                  <a:pt x="308076" y="46456"/>
                </a:lnTo>
                <a:lnTo>
                  <a:pt x="308076" y="317"/>
                </a:lnTo>
                <a:close/>
              </a:path>
              <a:path w="511810" h="133984">
                <a:moveTo>
                  <a:pt x="381787" y="18872"/>
                </a:moveTo>
                <a:lnTo>
                  <a:pt x="361950" y="18872"/>
                </a:lnTo>
                <a:lnTo>
                  <a:pt x="361950" y="113233"/>
                </a:lnTo>
                <a:lnTo>
                  <a:pt x="381787" y="113233"/>
                </a:lnTo>
                <a:lnTo>
                  <a:pt x="381787" y="18872"/>
                </a:lnTo>
                <a:close/>
              </a:path>
              <a:path w="511810" h="133984">
                <a:moveTo>
                  <a:pt x="418401" y="317"/>
                </a:moveTo>
                <a:lnTo>
                  <a:pt x="325323" y="317"/>
                </a:lnTo>
                <a:lnTo>
                  <a:pt x="325323" y="18872"/>
                </a:lnTo>
                <a:lnTo>
                  <a:pt x="418401" y="18872"/>
                </a:lnTo>
                <a:lnTo>
                  <a:pt x="418401" y="317"/>
                </a:lnTo>
                <a:close/>
              </a:path>
              <a:path w="511810" h="133984">
                <a:moveTo>
                  <a:pt x="467753" y="0"/>
                </a:moveTo>
                <a:lnTo>
                  <a:pt x="435660" y="317"/>
                </a:lnTo>
                <a:lnTo>
                  <a:pt x="435660" y="113233"/>
                </a:lnTo>
                <a:lnTo>
                  <a:pt x="455485" y="113233"/>
                </a:lnTo>
                <a:lnTo>
                  <a:pt x="455485" y="72428"/>
                </a:lnTo>
                <a:lnTo>
                  <a:pt x="473011" y="72428"/>
                </a:lnTo>
                <a:lnTo>
                  <a:pt x="487983" y="69888"/>
                </a:lnTo>
                <a:lnTo>
                  <a:pt x="500918" y="61799"/>
                </a:lnTo>
                <a:lnTo>
                  <a:pt x="505939" y="54355"/>
                </a:lnTo>
                <a:lnTo>
                  <a:pt x="465010" y="54355"/>
                </a:lnTo>
                <a:lnTo>
                  <a:pt x="460171" y="54025"/>
                </a:lnTo>
                <a:lnTo>
                  <a:pt x="455485" y="53555"/>
                </a:lnTo>
                <a:lnTo>
                  <a:pt x="455485" y="18872"/>
                </a:lnTo>
                <a:lnTo>
                  <a:pt x="465658" y="18554"/>
                </a:lnTo>
                <a:lnTo>
                  <a:pt x="506662" y="18554"/>
                </a:lnTo>
                <a:lnTo>
                  <a:pt x="502069" y="11190"/>
                </a:lnTo>
                <a:lnTo>
                  <a:pt x="488599" y="3062"/>
                </a:lnTo>
                <a:lnTo>
                  <a:pt x="467753" y="0"/>
                </a:lnTo>
                <a:close/>
              </a:path>
              <a:path w="511810" h="133984">
                <a:moveTo>
                  <a:pt x="473011" y="72428"/>
                </a:moveTo>
                <a:lnTo>
                  <a:pt x="455485" y="72428"/>
                </a:lnTo>
                <a:lnTo>
                  <a:pt x="460336" y="72910"/>
                </a:lnTo>
                <a:lnTo>
                  <a:pt x="470166" y="72910"/>
                </a:lnTo>
                <a:lnTo>
                  <a:pt x="473011" y="72428"/>
                </a:lnTo>
                <a:close/>
              </a:path>
              <a:path w="511810" h="133984">
                <a:moveTo>
                  <a:pt x="506662" y="18554"/>
                </a:moveTo>
                <a:lnTo>
                  <a:pt x="469684" y="18554"/>
                </a:lnTo>
                <a:lnTo>
                  <a:pt x="478653" y="19645"/>
                </a:lnTo>
                <a:lnTo>
                  <a:pt x="485173" y="22928"/>
                </a:lnTo>
                <a:lnTo>
                  <a:pt x="489152" y="28418"/>
                </a:lnTo>
                <a:lnTo>
                  <a:pt x="490499" y="36131"/>
                </a:lnTo>
                <a:lnTo>
                  <a:pt x="488878" y="44283"/>
                </a:lnTo>
                <a:lnTo>
                  <a:pt x="484428" y="49958"/>
                </a:lnTo>
                <a:lnTo>
                  <a:pt x="477769" y="53276"/>
                </a:lnTo>
                <a:lnTo>
                  <a:pt x="469519" y="54355"/>
                </a:lnTo>
                <a:lnTo>
                  <a:pt x="505939" y="54355"/>
                </a:lnTo>
                <a:lnTo>
                  <a:pt x="508801" y="50113"/>
                </a:lnTo>
                <a:lnTo>
                  <a:pt x="511467" y="36296"/>
                </a:lnTo>
                <a:lnTo>
                  <a:pt x="509308" y="22797"/>
                </a:lnTo>
                <a:lnTo>
                  <a:pt x="506662" y="185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6" name="bk object 26"/>
          <p:cNvSpPr/>
          <p:nvPr userDrawn="1"/>
        </p:nvSpPr>
        <p:spPr>
          <a:xfrm>
            <a:off x="927528" y="6472082"/>
            <a:ext cx="63491" cy="20311"/>
          </a:xfrm>
          <a:custGeom>
            <a:avLst/>
            <a:gdLst/>
            <a:ahLst/>
            <a:cxnLst/>
            <a:rect l="l" t="t" r="r" b="b"/>
            <a:pathLst>
              <a:path w="63500" h="20320">
                <a:moveTo>
                  <a:pt x="0" y="0"/>
                </a:moveTo>
                <a:lnTo>
                  <a:pt x="9613" y="20066"/>
                </a:lnTo>
                <a:lnTo>
                  <a:pt x="63360" y="3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7" name="bk object 27"/>
          <p:cNvSpPr/>
          <p:nvPr userDrawn="1"/>
        </p:nvSpPr>
        <p:spPr>
          <a:xfrm>
            <a:off x="891131" y="6472075"/>
            <a:ext cx="46348" cy="37449"/>
          </a:xfrm>
          <a:custGeom>
            <a:avLst/>
            <a:gdLst/>
            <a:ahLst/>
            <a:cxnLst/>
            <a:rect l="l" t="t" r="r" b="b"/>
            <a:pathLst>
              <a:path w="46355" h="37465">
                <a:moveTo>
                  <a:pt x="36398" y="0"/>
                </a:moveTo>
                <a:lnTo>
                  <a:pt x="0" y="37122"/>
                </a:lnTo>
                <a:lnTo>
                  <a:pt x="46012" y="20078"/>
                </a:lnTo>
                <a:lnTo>
                  <a:pt x="363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8" name="bk object 28"/>
          <p:cNvSpPr/>
          <p:nvPr userDrawn="1"/>
        </p:nvSpPr>
        <p:spPr>
          <a:xfrm>
            <a:off x="1032257" y="6476797"/>
            <a:ext cx="165710" cy="62204"/>
          </a:xfrm>
          <a:custGeom>
            <a:avLst/>
            <a:gdLst/>
            <a:ahLst/>
            <a:cxnLst/>
            <a:rect l="l" t="t" r="r" b="b"/>
            <a:pathLst>
              <a:path w="165734" h="62229">
                <a:moveTo>
                  <a:pt x="121500" y="0"/>
                </a:moveTo>
                <a:lnTo>
                  <a:pt x="0" y="46786"/>
                </a:lnTo>
                <a:lnTo>
                  <a:pt x="165582" y="61709"/>
                </a:lnTo>
                <a:lnTo>
                  <a:pt x="1215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9" name="bk object 29"/>
          <p:cNvSpPr/>
          <p:nvPr userDrawn="1"/>
        </p:nvSpPr>
        <p:spPr>
          <a:xfrm>
            <a:off x="1324286" y="6472120"/>
            <a:ext cx="101585" cy="26023"/>
          </a:xfrm>
          <a:custGeom>
            <a:avLst/>
            <a:gdLst/>
            <a:ahLst/>
            <a:cxnLst/>
            <a:rect l="l" t="t" r="r" b="b"/>
            <a:pathLst>
              <a:path w="101600" h="26035">
                <a:moveTo>
                  <a:pt x="100990" y="0"/>
                </a:moveTo>
                <a:lnTo>
                  <a:pt x="0" y="0"/>
                </a:lnTo>
                <a:lnTo>
                  <a:pt x="35204" y="25907"/>
                </a:lnTo>
                <a:lnTo>
                  <a:pt x="1009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0" name="bk object 30"/>
          <p:cNvSpPr/>
          <p:nvPr userDrawn="1"/>
        </p:nvSpPr>
        <p:spPr>
          <a:xfrm>
            <a:off x="773131" y="6576469"/>
            <a:ext cx="117991" cy="14001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" name="bk object 31"/>
          <p:cNvSpPr/>
          <p:nvPr userDrawn="1"/>
        </p:nvSpPr>
        <p:spPr>
          <a:xfrm>
            <a:off x="1359485" y="6472120"/>
            <a:ext cx="67300" cy="55221"/>
          </a:xfrm>
          <a:custGeom>
            <a:avLst/>
            <a:gdLst/>
            <a:ahLst/>
            <a:cxnLst/>
            <a:rect l="l" t="t" r="r" b="b"/>
            <a:pathLst>
              <a:path w="67309" h="55245">
                <a:moveTo>
                  <a:pt x="66802" y="0"/>
                </a:moveTo>
                <a:lnTo>
                  <a:pt x="65786" y="0"/>
                </a:lnTo>
                <a:lnTo>
                  <a:pt x="0" y="25907"/>
                </a:lnTo>
                <a:lnTo>
                  <a:pt x="39979" y="55168"/>
                </a:lnTo>
                <a:lnTo>
                  <a:pt x="668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" name="bk object 32"/>
          <p:cNvSpPr/>
          <p:nvPr userDrawn="1"/>
        </p:nvSpPr>
        <p:spPr>
          <a:xfrm>
            <a:off x="539915" y="6766607"/>
            <a:ext cx="103766" cy="1338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" name="bk object 33"/>
          <p:cNvSpPr/>
          <p:nvPr userDrawn="1"/>
        </p:nvSpPr>
        <p:spPr>
          <a:xfrm>
            <a:off x="1170825" y="6595461"/>
            <a:ext cx="154917" cy="112983"/>
          </a:xfrm>
          <a:custGeom>
            <a:avLst/>
            <a:gdLst/>
            <a:ahLst/>
            <a:cxnLst/>
            <a:rect l="l" t="t" r="r" b="b"/>
            <a:pathLst>
              <a:path w="154940" h="113029">
                <a:moveTo>
                  <a:pt x="61734" y="0"/>
                </a:moveTo>
                <a:lnTo>
                  <a:pt x="0" y="96380"/>
                </a:lnTo>
                <a:lnTo>
                  <a:pt x="154571" y="112712"/>
                </a:lnTo>
                <a:lnTo>
                  <a:pt x="6173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4" name="bk object 34"/>
          <p:cNvSpPr/>
          <p:nvPr userDrawn="1"/>
        </p:nvSpPr>
        <p:spPr>
          <a:xfrm>
            <a:off x="1100076" y="6691810"/>
            <a:ext cx="225392" cy="110443"/>
          </a:xfrm>
          <a:custGeom>
            <a:avLst/>
            <a:gdLst/>
            <a:ahLst/>
            <a:cxnLst/>
            <a:rect l="l" t="t" r="r" b="b"/>
            <a:pathLst>
              <a:path w="225425" h="110490">
                <a:moveTo>
                  <a:pt x="70751" y="0"/>
                </a:moveTo>
                <a:lnTo>
                  <a:pt x="0" y="110261"/>
                </a:lnTo>
                <a:lnTo>
                  <a:pt x="225310" y="16344"/>
                </a:lnTo>
                <a:lnTo>
                  <a:pt x="707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5" name="bk object 35"/>
          <p:cNvSpPr/>
          <p:nvPr userDrawn="1"/>
        </p:nvSpPr>
        <p:spPr>
          <a:xfrm>
            <a:off x="772253" y="6793345"/>
            <a:ext cx="217772" cy="140911"/>
          </a:xfrm>
          <a:custGeom>
            <a:avLst/>
            <a:gdLst/>
            <a:ahLst/>
            <a:cxnLst/>
            <a:rect l="l" t="t" r="r" b="b"/>
            <a:pathLst>
              <a:path w="217805" h="140970">
                <a:moveTo>
                  <a:pt x="0" y="0"/>
                </a:moveTo>
                <a:lnTo>
                  <a:pt x="0" y="140538"/>
                </a:lnTo>
                <a:lnTo>
                  <a:pt x="217792" y="492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6" name="bk object 36"/>
          <p:cNvSpPr/>
          <p:nvPr userDrawn="1"/>
        </p:nvSpPr>
        <p:spPr>
          <a:xfrm>
            <a:off x="1028493" y="6883834"/>
            <a:ext cx="227989" cy="13023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7" name="bk object 37"/>
          <p:cNvSpPr/>
          <p:nvPr userDrawn="1"/>
        </p:nvSpPr>
        <p:spPr>
          <a:xfrm>
            <a:off x="923829" y="6601207"/>
            <a:ext cx="163171" cy="66647"/>
          </a:xfrm>
          <a:custGeom>
            <a:avLst/>
            <a:gdLst/>
            <a:ahLst/>
            <a:cxnLst/>
            <a:rect l="l" t="t" r="r" b="b"/>
            <a:pathLst>
              <a:path w="163194" h="66675">
                <a:moveTo>
                  <a:pt x="128054" y="0"/>
                </a:moveTo>
                <a:lnTo>
                  <a:pt x="0" y="49999"/>
                </a:lnTo>
                <a:lnTo>
                  <a:pt x="163195" y="66662"/>
                </a:lnTo>
                <a:lnTo>
                  <a:pt x="12805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8" name="bk object 38"/>
          <p:cNvSpPr/>
          <p:nvPr userDrawn="1"/>
        </p:nvSpPr>
        <p:spPr>
          <a:xfrm>
            <a:off x="923829" y="6651186"/>
            <a:ext cx="163171" cy="74264"/>
          </a:xfrm>
          <a:custGeom>
            <a:avLst/>
            <a:gdLst/>
            <a:ahLst/>
            <a:cxnLst/>
            <a:rect l="l" t="t" r="r" b="b"/>
            <a:pathLst>
              <a:path w="163194" h="74295">
                <a:moveTo>
                  <a:pt x="0" y="0"/>
                </a:moveTo>
                <a:lnTo>
                  <a:pt x="20281" y="74282"/>
                </a:lnTo>
                <a:lnTo>
                  <a:pt x="163195" y="1666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1156" y="783167"/>
            <a:ext cx="8601880" cy="399942"/>
          </a:xfrm>
          <a:prstGeom prst="rect">
            <a:avLst/>
          </a:prstGeom>
        </p:spPr>
        <p:txBody>
          <a:bodyPr lIns="0" tIns="0" rIns="0" bIns="0"/>
          <a:lstStyle>
            <a:lvl1pPr>
              <a:defRPr sz="2599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234922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635217" y="7030497"/>
            <a:ext cx="3421380" cy="37798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34591" y="7030497"/>
            <a:ext cx="2459117" cy="377983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8">
            <a:extLst>
              <a:ext uri="{FF2B5EF4-FFF2-40B4-BE49-F238E27FC236}">
                <a16:creationId xmlns="" xmlns:a16="http://schemas.microsoft.com/office/drawing/2014/main" id="{82D70461-231A-6646-AE3C-701330AD7A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008" y="138587"/>
            <a:ext cx="410314" cy="4014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516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591" y="1738725"/>
            <a:ext cx="46509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6284" y="1738725"/>
            <a:ext cx="46509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635217" y="7030497"/>
            <a:ext cx="3421380" cy="37798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34591" y="7030497"/>
            <a:ext cx="2459117" cy="377983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8">
            <a:extLst>
              <a:ext uri="{FF2B5EF4-FFF2-40B4-BE49-F238E27FC236}">
                <a16:creationId xmlns="" xmlns:a16="http://schemas.microsoft.com/office/drawing/2014/main" id="{1C058235-AE7D-6148-8320-07FBF273DA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008" y="138587"/>
            <a:ext cx="410314" cy="4014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791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БРАЗЕЦ Ber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5"/>
          <p:cNvSpPr>
            <a:spLocks noGrp="1"/>
          </p:cNvSpPr>
          <p:nvPr>
            <p:ph type="title"/>
          </p:nvPr>
        </p:nvSpPr>
        <p:spPr>
          <a:xfrm>
            <a:off x="370101" y="1119870"/>
            <a:ext cx="9951611" cy="798184"/>
          </a:xfrm>
          <a:prstGeom prst="rect">
            <a:avLst/>
          </a:prstGeom>
        </p:spPr>
        <p:txBody>
          <a:bodyPr lIns="0"/>
          <a:lstStyle>
            <a:lvl1pPr>
              <a:lnSpc>
                <a:spcPct val="100000"/>
              </a:lnSpc>
              <a:defRPr sz="1832" b="1">
                <a:solidFill>
                  <a:srgbClr val="456AA4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1586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1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300246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94032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02291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013885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64317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00486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39568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71206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26" Type="http://schemas.openxmlformats.org/officeDocument/2006/relationships/image" Target="../media/image10.png"/><Relationship Id="rId39" Type="http://schemas.openxmlformats.org/officeDocument/2006/relationships/image" Target="../media/image23.png"/><Relationship Id="rId21" Type="http://schemas.openxmlformats.org/officeDocument/2006/relationships/image" Target="../media/image5.png"/><Relationship Id="rId34" Type="http://schemas.openxmlformats.org/officeDocument/2006/relationships/image" Target="../media/image18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png"/><Relationship Id="rId29" Type="http://schemas.openxmlformats.org/officeDocument/2006/relationships/image" Target="../media/image13.png"/><Relationship Id="rId41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8.png"/><Relationship Id="rId32" Type="http://schemas.openxmlformats.org/officeDocument/2006/relationships/image" Target="../media/image16.png"/><Relationship Id="rId37" Type="http://schemas.openxmlformats.org/officeDocument/2006/relationships/image" Target="../media/image21.png"/><Relationship Id="rId40" Type="http://schemas.openxmlformats.org/officeDocument/2006/relationships/image" Target="../media/image24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7.png"/><Relationship Id="rId28" Type="http://schemas.openxmlformats.org/officeDocument/2006/relationships/image" Target="../media/image12.png"/><Relationship Id="rId36" Type="http://schemas.openxmlformats.org/officeDocument/2006/relationships/image" Target="../media/image20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31" Type="http://schemas.openxmlformats.org/officeDocument/2006/relationships/image" Target="../media/image1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png"/><Relationship Id="rId27" Type="http://schemas.openxmlformats.org/officeDocument/2006/relationships/image" Target="../media/image11.png"/><Relationship Id="rId30" Type="http://schemas.openxmlformats.org/officeDocument/2006/relationships/image" Target="../media/image14.png"/><Relationship Id="rId35" Type="http://schemas.openxmlformats.org/officeDocument/2006/relationships/image" Target="../media/image19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5" Type="http://schemas.openxmlformats.org/officeDocument/2006/relationships/image" Target="../media/image9.png"/><Relationship Id="rId33" Type="http://schemas.openxmlformats.org/officeDocument/2006/relationships/image" Target="../media/image17.png"/><Relationship Id="rId38" Type="http://schemas.openxmlformats.org/officeDocument/2006/relationships/image" Target="../media/image2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3C222-1933-4BC4-BCCF-3D1B6CE6EA7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4573784" y="208886"/>
            <a:ext cx="3252622" cy="375317"/>
            <a:chOff x="5338751" y="219846"/>
            <a:chExt cx="3252622" cy="375317"/>
          </a:xfrm>
        </p:grpSpPr>
        <p:sp>
          <p:nvSpPr>
            <p:cNvPr id="8" name="bk object 17"/>
            <p:cNvSpPr/>
            <p:nvPr/>
          </p:nvSpPr>
          <p:spPr>
            <a:xfrm>
              <a:off x="7385129" y="225965"/>
              <a:ext cx="23492" cy="327522"/>
            </a:xfrm>
            <a:custGeom>
              <a:avLst/>
              <a:gdLst/>
              <a:ahLst/>
              <a:cxnLst/>
              <a:rect l="l" t="t" r="r" b="b"/>
              <a:pathLst>
                <a:path w="23495" h="327659">
                  <a:moveTo>
                    <a:pt x="23317" y="327482"/>
                  </a:moveTo>
                  <a:lnTo>
                    <a:pt x="23317" y="173456"/>
                  </a:lnTo>
                  <a:lnTo>
                    <a:pt x="0" y="154279"/>
                  </a:lnTo>
                  <a:lnTo>
                    <a:pt x="0" y="0"/>
                  </a:lnTo>
                </a:path>
              </a:pathLst>
            </a:custGeom>
            <a:ln w="5575">
              <a:solidFill>
                <a:srgbClr val="00305B"/>
              </a:solidFill>
            </a:ln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9" name="bk object 18"/>
            <p:cNvSpPr/>
            <p:nvPr/>
          </p:nvSpPr>
          <p:spPr>
            <a:xfrm>
              <a:off x="7520515" y="280501"/>
              <a:ext cx="141965" cy="76790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10" name="bk object 19"/>
            <p:cNvSpPr/>
            <p:nvPr/>
          </p:nvSpPr>
          <p:spPr>
            <a:xfrm>
              <a:off x="7725336" y="286125"/>
              <a:ext cx="327611" cy="68551"/>
            </a:xfrm>
            <a:custGeom>
              <a:avLst/>
              <a:gdLst/>
              <a:ahLst/>
              <a:cxnLst/>
              <a:rect l="l" t="t" r="r" b="b"/>
              <a:pathLst>
                <a:path w="327659" h="68579">
                  <a:moveTo>
                    <a:pt x="5054" y="51816"/>
                  </a:moveTo>
                  <a:lnTo>
                    <a:pt x="0" y="61620"/>
                  </a:lnTo>
                  <a:lnTo>
                    <a:pt x="4660" y="65620"/>
                  </a:lnTo>
                  <a:lnTo>
                    <a:pt x="13106" y="68567"/>
                  </a:lnTo>
                  <a:lnTo>
                    <a:pt x="22326" y="68567"/>
                  </a:lnTo>
                  <a:lnTo>
                    <a:pt x="36746" y="66115"/>
                  </a:lnTo>
                  <a:lnTo>
                    <a:pt x="47705" y="59162"/>
                  </a:lnTo>
                  <a:lnTo>
                    <a:pt x="48680" y="57645"/>
                  </a:lnTo>
                  <a:lnTo>
                    <a:pt x="15214" y="57645"/>
                  </a:lnTo>
                  <a:lnTo>
                    <a:pt x="9232" y="55067"/>
                  </a:lnTo>
                  <a:lnTo>
                    <a:pt x="5054" y="51816"/>
                  </a:lnTo>
                  <a:close/>
                </a:path>
                <a:path w="327659" h="68579">
                  <a:moveTo>
                    <a:pt x="48731" y="10896"/>
                  </a:moveTo>
                  <a:lnTo>
                    <a:pt x="20891" y="10896"/>
                  </a:lnTo>
                  <a:lnTo>
                    <a:pt x="29596" y="12031"/>
                  </a:lnTo>
                  <a:lnTo>
                    <a:pt x="36707" y="15365"/>
                  </a:lnTo>
                  <a:lnTo>
                    <a:pt x="41892" y="20792"/>
                  </a:lnTo>
                  <a:lnTo>
                    <a:pt x="44818" y="28206"/>
                  </a:lnTo>
                  <a:lnTo>
                    <a:pt x="15214" y="28206"/>
                  </a:lnTo>
                  <a:lnTo>
                    <a:pt x="15214" y="39116"/>
                  </a:lnTo>
                  <a:lnTo>
                    <a:pt x="45123" y="39116"/>
                  </a:lnTo>
                  <a:lnTo>
                    <a:pt x="42279" y="47181"/>
                  </a:lnTo>
                  <a:lnTo>
                    <a:pt x="37134" y="52976"/>
                  </a:lnTo>
                  <a:lnTo>
                    <a:pt x="30228" y="56473"/>
                  </a:lnTo>
                  <a:lnTo>
                    <a:pt x="22097" y="57645"/>
                  </a:lnTo>
                  <a:lnTo>
                    <a:pt x="48680" y="57645"/>
                  </a:lnTo>
                  <a:lnTo>
                    <a:pt x="54671" y="48314"/>
                  </a:lnTo>
                  <a:lnTo>
                    <a:pt x="57111" y="34175"/>
                  </a:lnTo>
                  <a:lnTo>
                    <a:pt x="54636" y="20102"/>
                  </a:lnTo>
                  <a:lnTo>
                    <a:pt x="48731" y="10896"/>
                  </a:lnTo>
                  <a:close/>
                </a:path>
                <a:path w="327659" h="68579">
                  <a:moveTo>
                    <a:pt x="23647" y="0"/>
                  </a:moveTo>
                  <a:lnTo>
                    <a:pt x="13487" y="0"/>
                  </a:lnTo>
                  <a:lnTo>
                    <a:pt x="5410" y="3314"/>
                  </a:lnTo>
                  <a:lnTo>
                    <a:pt x="749" y="7302"/>
                  </a:lnTo>
                  <a:lnTo>
                    <a:pt x="5308" y="16027"/>
                  </a:lnTo>
                  <a:lnTo>
                    <a:pt x="9969" y="12522"/>
                  </a:lnTo>
                  <a:lnTo>
                    <a:pt x="15570" y="10896"/>
                  </a:lnTo>
                  <a:lnTo>
                    <a:pt x="48731" y="10896"/>
                  </a:lnTo>
                  <a:lnTo>
                    <a:pt x="47723" y="9324"/>
                  </a:lnTo>
                  <a:lnTo>
                    <a:pt x="37137" y="2428"/>
                  </a:lnTo>
                  <a:lnTo>
                    <a:pt x="23647" y="0"/>
                  </a:lnTo>
                  <a:close/>
                </a:path>
                <a:path w="327659" h="68579">
                  <a:moveTo>
                    <a:pt x="87934" y="1041"/>
                  </a:moveTo>
                  <a:lnTo>
                    <a:pt x="76276" y="1041"/>
                  </a:lnTo>
                  <a:lnTo>
                    <a:pt x="76276" y="67500"/>
                  </a:lnTo>
                  <a:lnTo>
                    <a:pt x="87934" y="67500"/>
                  </a:lnTo>
                  <a:lnTo>
                    <a:pt x="87934" y="33223"/>
                  </a:lnTo>
                  <a:lnTo>
                    <a:pt x="101879" y="33223"/>
                  </a:lnTo>
                  <a:lnTo>
                    <a:pt x="101339" y="32562"/>
                  </a:lnTo>
                  <a:lnTo>
                    <a:pt x="87934" y="32562"/>
                  </a:lnTo>
                  <a:lnTo>
                    <a:pt x="87934" y="1041"/>
                  </a:lnTo>
                  <a:close/>
                </a:path>
                <a:path w="327659" h="68579">
                  <a:moveTo>
                    <a:pt x="101879" y="33223"/>
                  </a:moveTo>
                  <a:lnTo>
                    <a:pt x="87934" y="33223"/>
                  </a:lnTo>
                  <a:lnTo>
                    <a:pt x="115087" y="67500"/>
                  </a:lnTo>
                  <a:lnTo>
                    <a:pt x="129920" y="67500"/>
                  </a:lnTo>
                  <a:lnTo>
                    <a:pt x="101879" y="33223"/>
                  </a:lnTo>
                  <a:close/>
                </a:path>
                <a:path w="327659" h="68579">
                  <a:moveTo>
                    <a:pt x="128181" y="1041"/>
                  </a:moveTo>
                  <a:lnTo>
                    <a:pt x="114185" y="1041"/>
                  </a:lnTo>
                  <a:lnTo>
                    <a:pt x="87934" y="32562"/>
                  </a:lnTo>
                  <a:lnTo>
                    <a:pt x="101339" y="32562"/>
                  </a:lnTo>
                  <a:lnTo>
                    <a:pt x="100850" y="31965"/>
                  </a:lnTo>
                  <a:lnTo>
                    <a:pt x="128181" y="1041"/>
                  </a:lnTo>
                  <a:close/>
                </a:path>
                <a:path w="327659" h="68579">
                  <a:moveTo>
                    <a:pt x="179806" y="0"/>
                  </a:moveTo>
                  <a:lnTo>
                    <a:pt x="171132" y="0"/>
                  </a:lnTo>
                  <a:lnTo>
                    <a:pt x="156565" y="2667"/>
                  </a:lnTo>
                  <a:lnTo>
                    <a:pt x="145902" y="9969"/>
                  </a:lnTo>
                  <a:lnTo>
                    <a:pt x="139351" y="20852"/>
                  </a:lnTo>
                  <a:lnTo>
                    <a:pt x="137121" y="34264"/>
                  </a:lnTo>
                  <a:lnTo>
                    <a:pt x="139623" y="48352"/>
                  </a:lnTo>
                  <a:lnTo>
                    <a:pt x="146650" y="59174"/>
                  </a:lnTo>
                  <a:lnTo>
                    <a:pt x="157481" y="66116"/>
                  </a:lnTo>
                  <a:lnTo>
                    <a:pt x="171399" y="68567"/>
                  </a:lnTo>
                  <a:lnTo>
                    <a:pt x="180073" y="68567"/>
                  </a:lnTo>
                  <a:lnTo>
                    <a:pt x="188544" y="65519"/>
                  </a:lnTo>
                  <a:lnTo>
                    <a:pt x="192709" y="61061"/>
                  </a:lnTo>
                  <a:lnTo>
                    <a:pt x="190961" y="57645"/>
                  </a:lnTo>
                  <a:lnTo>
                    <a:pt x="172465" y="57645"/>
                  </a:lnTo>
                  <a:lnTo>
                    <a:pt x="163157" y="55942"/>
                  </a:lnTo>
                  <a:lnTo>
                    <a:pt x="155890" y="51155"/>
                  </a:lnTo>
                  <a:lnTo>
                    <a:pt x="151165" y="43768"/>
                  </a:lnTo>
                  <a:lnTo>
                    <a:pt x="149478" y="34264"/>
                  </a:lnTo>
                  <a:lnTo>
                    <a:pt x="151128" y="24526"/>
                  </a:lnTo>
                  <a:lnTo>
                    <a:pt x="155681" y="17170"/>
                  </a:lnTo>
                  <a:lnTo>
                    <a:pt x="162546" y="12519"/>
                  </a:lnTo>
                  <a:lnTo>
                    <a:pt x="171132" y="10896"/>
                  </a:lnTo>
                  <a:lnTo>
                    <a:pt x="188873" y="10896"/>
                  </a:lnTo>
                  <a:lnTo>
                    <a:pt x="191388" y="6756"/>
                  </a:lnTo>
                  <a:lnTo>
                    <a:pt x="187007" y="2730"/>
                  </a:lnTo>
                  <a:lnTo>
                    <a:pt x="179806" y="0"/>
                  </a:lnTo>
                  <a:close/>
                </a:path>
                <a:path w="327659" h="68579">
                  <a:moveTo>
                    <a:pt x="188239" y="52324"/>
                  </a:moveTo>
                  <a:lnTo>
                    <a:pt x="183680" y="55829"/>
                  </a:lnTo>
                  <a:lnTo>
                    <a:pt x="178079" y="57645"/>
                  </a:lnTo>
                  <a:lnTo>
                    <a:pt x="190961" y="57645"/>
                  </a:lnTo>
                  <a:lnTo>
                    <a:pt x="188239" y="52324"/>
                  </a:lnTo>
                  <a:close/>
                </a:path>
                <a:path w="327659" h="68579">
                  <a:moveTo>
                    <a:pt x="188873" y="10896"/>
                  </a:moveTo>
                  <a:lnTo>
                    <a:pt x="177787" y="10896"/>
                  </a:lnTo>
                  <a:lnTo>
                    <a:pt x="182194" y="12700"/>
                  </a:lnTo>
                  <a:lnTo>
                    <a:pt x="186156" y="15367"/>
                  </a:lnTo>
                  <a:lnTo>
                    <a:pt x="188873" y="10896"/>
                  </a:lnTo>
                  <a:close/>
                </a:path>
                <a:path w="327659" h="68579">
                  <a:moveTo>
                    <a:pt x="239267" y="825"/>
                  </a:moveTo>
                  <a:lnTo>
                    <a:pt x="228993" y="825"/>
                  </a:lnTo>
                  <a:lnTo>
                    <a:pt x="200901" y="67500"/>
                  </a:lnTo>
                  <a:lnTo>
                    <a:pt x="212661" y="67500"/>
                  </a:lnTo>
                  <a:lnTo>
                    <a:pt x="219570" y="50520"/>
                  </a:lnTo>
                  <a:lnTo>
                    <a:pt x="260177" y="50520"/>
                  </a:lnTo>
                  <a:lnTo>
                    <a:pt x="255576" y="39585"/>
                  </a:lnTo>
                  <a:lnTo>
                    <a:pt x="224078" y="39585"/>
                  </a:lnTo>
                  <a:lnTo>
                    <a:pt x="233819" y="15938"/>
                  </a:lnTo>
                  <a:lnTo>
                    <a:pt x="245626" y="15938"/>
                  </a:lnTo>
                  <a:lnTo>
                    <a:pt x="239267" y="825"/>
                  </a:lnTo>
                  <a:close/>
                </a:path>
                <a:path w="327659" h="68579">
                  <a:moveTo>
                    <a:pt x="260177" y="50520"/>
                  </a:moveTo>
                  <a:lnTo>
                    <a:pt x="247992" y="50520"/>
                  </a:lnTo>
                  <a:lnTo>
                    <a:pt x="254901" y="67500"/>
                  </a:lnTo>
                  <a:lnTo>
                    <a:pt x="267322" y="67500"/>
                  </a:lnTo>
                  <a:lnTo>
                    <a:pt x="260177" y="50520"/>
                  </a:lnTo>
                  <a:close/>
                </a:path>
                <a:path w="327659" h="68579">
                  <a:moveTo>
                    <a:pt x="245626" y="15938"/>
                  </a:moveTo>
                  <a:lnTo>
                    <a:pt x="233819" y="15938"/>
                  </a:lnTo>
                  <a:lnTo>
                    <a:pt x="243535" y="39585"/>
                  </a:lnTo>
                  <a:lnTo>
                    <a:pt x="255576" y="39585"/>
                  </a:lnTo>
                  <a:lnTo>
                    <a:pt x="245626" y="15938"/>
                  </a:lnTo>
                  <a:close/>
                </a:path>
                <a:path w="327659" h="68579">
                  <a:moveTo>
                    <a:pt x="301955" y="825"/>
                  </a:moveTo>
                  <a:lnTo>
                    <a:pt x="297243" y="825"/>
                  </a:lnTo>
                  <a:lnTo>
                    <a:pt x="286715" y="1041"/>
                  </a:lnTo>
                  <a:lnTo>
                    <a:pt x="283032" y="1041"/>
                  </a:lnTo>
                  <a:lnTo>
                    <a:pt x="283032" y="67500"/>
                  </a:lnTo>
                  <a:lnTo>
                    <a:pt x="294703" y="67500"/>
                  </a:lnTo>
                  <a:lnTo>
                    <a:pt x="294703" y="43472"/>
                  </a:lnTo>
                  <a:lnTo>
                    <a:pt x="305074" y="43472"/>
                  </a:lnTo>
                  <a:lnTo>
                    <a:pt x="313847" y="41984"/>
                  </a:lnTo>
                  <a:lnTo>
                    <a:pt x="321459" y="37218"/>
                  </a:lnTo>
                  <a:lnTo>
                    <a:pt x="324396" y="32854"/>
                  </a:lnTo>
                  <a:lnTo>
                    <a:pt x="300304" y="32854"/>
                  </a:lnTo>
                  <a:lnTo>
                    <a:pt x="297446" y="32639"/>
                  </a:lnTo>
                  <a:lnTo>
                    <a:pt x="294703" y="32385"/>
                  </a:lnTo>
                  <a:lnTo>
                    <a:pt x="294703" y="11950"/>
                  </a:lnTo>
                  <a:lnTo>
                    <a:pt x="300710" y="11772"/>
                  </a:lnTo>
                  <a:lnTo>
                    <a:pt x="324851" y="11772"/>
                  </a:lnTo>
                  <a:lnTo>
                    <a:pt x="322137" y="7415"/>
                  </a:lnTo>
                  <a:lnTo>
                    <a:pt x="314217" y="2629"/>
                  </a:lnTo>
                  <a:lnTo>
                    <a:pt x="301955" y="825"/>
                  </a:lnTo>
                  <a:close/>
                </a:path>
                <a:path w="327659" h="68579">
                  <a:moveTo>
                    <a:pt x="305074" y="43472"/>
                  </a:moveTo>
                  <a:lnTo>
                    <a:pt x="294703" y="43472"/>
                  </a:lnTo>
                  <a:lnTo>
                    <a:pt x="297586" y="43764"/>
                  </a:lnTo>
                  <a:lnTo>
                    <a:pt x="303352" y="43764"/>
                  </a:lnTo>
                  <a:lnTo>
                    <a:pt x="305074" y="43472"/>
                  </a:lnTo>
                  <a:close/>
                </a:path>
                <a:path w="327659" h="68579">
                  <a:moveTo>
                    <a:pt x="324851" y="11772"/>
                  </a:moveTo>
                  <a:lnTo>
                    <a:pt x="311035" y="11772"/>
                  </a:lnTo>
                  <a:lnTo>
                    <a:pt x="315315" y="15163"/>
                  </a:lnTo>
                  <a:lnTo>
                    <a:pt x="315315" y="29527"/>
                  </a:lnTo>
                  <a:lnTo>
                    <a:pt x="309892" y="32854"/>
                  </a:lnTo>
                  <a:lnTo>
                    <a:pt x="324396" y="32854"/>
                  </a:lnTo>
                  <a:lnTo>
                    <a:pt x="326094" y="30332"/>
                  </a:lnTo>
                  <a:lnTo>
                    <a:pt x="327659" y="22186"/>
                  </a:lnTo>
                  <a:lnTo>
                    <a:pt x="326392" y="14246"/>
                  </a:lnTo>
                  <a:lnTo>
                    <a:pt x="324851" y="1177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11" name="bk object 20"/>
            <p:cNvSpPr/>
            <p:nvPr/>
          </p:nvSpPr>
          <p:spPr>
            <a:xfrm>
              <a:off x="7722035" y="282825"/>
              <a:ext cx="334213" cy="75139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12" name="bk object 21"/>
            <p:cNvSpPr/>
            <p:nvPr/>
          </p:nvSpPr>
          <p:spPr>
            <a:xfrm>
              <a:off x="7520515" y="442486"/>
              <a:ext cx="141965" cy="76777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13" name="bk object 22"/>
            <p:cNvSpPr/>
            <p:nvPr/>
          </p:nvSpPr>
          <p:spPr>
            <a:xfrm>
              <a:off x="7732346" y="448096"/>
              <a:ext cx="859027" cy="69186"/>
            </a:xfrm>
            <a:custGeom>
              <a:avLst/>
              <a:gdLst/>
              <a:ahLst/>
              <a:cxnLst/>
              <a:rect l="l" t="t" r="r" b="b"/>
              <a:pathLst>
                <a:path w="859154" h="69215">
                  <a:moveTo>
                    <a:pt x="18884" y="850"/>
                  </a:moveTo>
                  <a:lnTo>
                    <a:pt x="14223" y="850"/>
                  </a:lnTo>
                  <a:lnTo>
                    <a:pt x="3695" y="1041"/>
                  </a:lnTo>
                  <a:lnTo>
                    <a:pt x="0" y="1041"/>
                  </a:lnTo>
                  <a:lnTo>
                    <a:pt x="0" y="67525"/>
                  </a:lnTo>
                  <a:lnTo>
                    <a:pt x="11671" y="67525"/>
                  </a:lnTo>
                  <a:lnTo>
                    <a:pt x="11671" y="43535"/>
                  </a:lnTo>
                  <a:lnTo>
                    <a:pt x="21878" y="43535"/>
                  </a:lnTo>
                  <a:lnTo>
                    <a:pt x="30803" y="42020"/>
                  </a:lnTo>
                  <a:lnTo>
                    <a:pt x="38428" y="37253"/>
                  </a:lnTo>
                  <a:lnTo>
                    <a:pt x="41383" y="32880"/>
                  </a:lnTo>
                  <a:lnTo>
                    <a:pt x="17297" y="32880"/>
                  </a:lnTo>
                  <a:lnTo>
                    <a:pt x="14427" y="32689"/>
                  </a:lnTo>
                  <a:lnTo>
                    <a:pt x="11671" y="32359"/>
                  </a:lnTo>
                  <a:lnTo>
                    <a:pt x="11671" y="11938"/>
                  </a:lnTo>
                  <a:lnTo>
                    <a:pt x="14820" y="11887"/>
                  </a:lnTo>
                  <a:lnTo>
                    <a:pt x="17652" y="11760"/>
                  </a:lnTo>
                  <a:lnTo>
                    <a:pt x="41806" y="11760"/>
                  </a:lnTo>
                  <a:lnTo>
                    <a:pt x="39108" y="7439"/>
                  </a:lnTo>
                  <a:lnTo>
                    <a:pt x="31167" y="2653"/>
                  </a:lnTo>
                  <a:lnTo>
                    <a:pt x="18884" y="850"/>
                  </a:lnTo>
                  <a:close/>
                </a:path>
                <a:path w="859154" h="69215">
                  <a:moveTo>
                    <a:pt x="21878" y="43535"/>
                  </a:moveTo>
                  <a:lnTo>
                    <a:pt x="11671" y="43535"/>
                  </a:lnTo>
                  <a:lnTo>
                    <a:pt x="14541" y="43802"/>
                  </a:lnTo>
                  <a:lnTo>
                    <a:pt x="20307" y="43802"/>
                  </a:lnTo>
                  <a:lnTo>
                    <a:pt x="21878" y="43535"/>
                  </a:lnTo>
                  <a:close/>
                </a:path>
                <a:path w="859154" h="69215">
                  <a:moveTo>
                    <a:pt x="41806" y="11760"/>
                  </a:moveTo>
                  <a:lnTo>
                    <a:pt x="28016" y="11760"/>
                  </a:lnTo>
                  <a:lnTo>
                    <a:pt x="32296" y="15214"/>
                  </a:lnTo>
                  <a:lnTo>
                    <a:pt x="32296" y="29502"/>
                  </a:lnTo>
                  <a:lnTo>
                    <a:pt x="26860" y="32880"/>
                  </a:lnTo>
                  <a:lnTo>
                    <a:pt x="41383" y="32880"/>
                  </a:lnTo>
                  <a:lnTo>
                    <a:pt x="43079" y="30370"/>
                  </a:lnTo>
                  <a:lnTo>
                    <a:pt x="44653" y="22237"/>
                  </a:lnTo>
                  <a:lnTo>
                    <a:pt x="43379" y="14277"/>
                  </a:lnTo>
                  <a:lnTo>
                    <a:pt x="41806" y="11760"/>
                  </a:lnTo>
                  <a:close/>
                </a:path>
                <a:path w="859154" h="69215">
                  <a:moveTo>
                    <a:pt x="92963" y="0"/>
                  </a:moveTo>
                  <a:lnTo>
                    <a:pt x="78954" y="2646"/>
                  </a:lnTo>
                  <a:lnTo>
                    <a:pt x="68032" y="9913"/>
                  </a:lnTo>
                  <a:lnTo>
                    <a:pt x="60936" y="20793"/>
                  </a:lnTo>
                  <a:lnTo>
                    <a:pt x="58407" y="34277"/>
                  </a:lnTo>
                  <a:lnTo>
                    <a:pt x="61033" y="48377"/>
                  </a:lnTo>
                  <a:lnTo>
                    <a:pt x="68289" y="59202"/>
                  </a:lnTo>
                  <a:lnTo>
                    <a:pt x="79243" y="66143"/>
                  </a:lnTo>
                  <a:lnTo>
                    <a:pt x="92963" y="68592"/>
                  </a:lnTo>
                  <a:lnTo>
                    <a:pt x="106721" y="66036"/>
                  </a:lnTo>
                  <a:lnTo>
                    <a:pt x="117708" y="58916"/>
                  </a:lnTo>
                  <a:lnTo>
                    <a:pt x="118560" y="57645"/>
                  </a:lnTo>
                  <a:lnTo>
                    <a:pt x="92963" y="57645"/>
                  </a:lnTo>
                  <a:lnTo>
                    <a:pt x="84250" y="55863"/>
                  </a:lnTo>
                  <a:lnTo>
                    <a:pt x="77201" y="50947"/>
                  </a:lnTo>
                  <a:lnTo>
                    <a:pt x="72484" y="43538"/>
                  </a:lnTo>
                  <a:lnTo>
                    <a:pt x="70764" y="34277"/>
                  </a:lnTo>
                  <a:lnTo>
                    <a:pt x="72445" y="24814"/>
                  </a:lnTo>
                  <a:lnTo>
                    <a:pt x="77096" y="17432"/>
                  </a:lnTo>
                  <a:lnTo>
                    <a:pt x="84132" y="12633"/>
                  </a:lnTo>
                  <a:lnTo>
                    <a:pt x="92963" y="10922"/>
                  </a:lnTo>
                  <a:lnTo>
                    <a:pt x="118749" y="10922"/>
                  </a:lnTo>
                  <a:lnTo>
                    <a:pt x="117708" y="9375"/>
                  </a:lnTo>
                  <a:lnTo>
                    <a:pt x="106721" y="2444"/>
                  </a:lnTo>
                  <a:lnTo>
                    <a:pt x="92963" y="0"/>
                  </a:lnTo>
                  <a:close/>
                </a:path>
                <a:path w="859154" h="69215">
                  <a:moveTo>
                    <a:pt x="118749" y="10922"/>
                  </a:moveTo>
                  <a:lnTo>
                    <a:pt x="92963" y="10922"/>
                  </a:lnTo>
                  <a:lnTo>
                    <a:pt x="101738" y="12633"/>
                  </a:lnTo>
                  <a:lnTo>
                    <a:pt x="108821" y="17432"/>
                  </a:lnTo>
                  <a:lnTo>
                    <a:pt x="113554" y="24814"/>
                  </a:lnTo>
                  <a:lnTo>
                    <a:pt x="115277" y="34277"/>
                  </a:lnTo>
                  <a:lnTo>
                    <a:pt x="113755" y="43452"/>
                  </a:lnTo>
                  <a:lnTo>
                    <a:pt x="109359" y="50871"/>
                  </a:lnTo>
                  <a:lnTo>
                    <a:pt x="102344" y="55835"/>
                  </a:lnTo>
                  <a:lnTo>
                    <a:pt x="92963" y="57645"/>
                  </a:lnTo>
                  <a:lnTo>
                    <a:pt x="118560" y="57645"/>
                  </a:lnTo>
                  <a:lnTo>
                    <a:pt x="124987" y="48056"/>
                  </a:lnTo>
                  <a:lnTo>
                    <a:pt x="127622" y="34277"/>
                  </a:lnTo>
                  <a:lnTo>
                    <a:pt x="124987" y="20188"/>
                  </a:lnTo>
                  <a:lnTo>
                    <a:pt x="118749" y="10922"/>
                  </a:lnTo>
                  <a:close/>
                </a:path>
                <a:path w="859154" h="69215">
                  <a:moveTo>
                    <a:pt x="184518" y="0"/>
                  </a:moveTo>
                  <a:lnTo>
                    <a:pt x="175882" y="0"/>
                  </a:lnTo>
                  <a:lnTo>
                    <a:pt x="161311" y="2675"/>
                  </a:lnTo>
                  <a:lnTo>
                    <a:pt x="150653" y="9990"/>
                  </a:lnTo>
                  <a:lnTo>
                    <a:pt x="144110" y="20879"/>
                  </a:lnTo>
                  <a:lnTo>
                    <a:pt x="141884" y="34277"/>
                  </a:lnTo>
                  <a:lnTo>
                    <a:pt x="144379" y="48377"/>
                  </a:lnTo>
                  <a:lnTo>
                    <a:pt x="151395" y="59202"/>
                  </a:lnTo>
                  <a:lnTo>
                    <a:pt x="162228" y="66143"/>
                  </a:lnTo>
                  <a:lnTo>
                    <a:pt x="176174" y="68592"/>
                  </a:lnTo>
                  <a:lnTo>
                    <a:pt x="184810" y="68592"/>
                  </a:lnTo>
                  <a:lnTo>
                    <a:pt x="193255" y="65544"/>
                  </a:lnTo>
                  <a:lnTo>
                    <a:pt x="197434" y="61074"/>
                  </a:lnTo>
                  <a:lnTo>
                    <a:pt x="195684" y="57645"/>
                  </a:lnTo>
                  <a:lnTo>
                    <a:pt x="177266" y="57645"/>
                  </a:lnTo>
                  <a:lnTo>
                    <a:pt x="167907" y="55947"/>
                  </a:lnTo>
                  <a:lnTo>
                    <a:pt x="160628" y="51171"/>
                  </a:lnTo>
                  <a:lnTo>
                    <a:pt x="155908" y="43789"/>
                  </a:lnTo>
                  <a:lnTo>
                    <a:pt x="154228" y="34277"/>
                  </a:lnTo>
                  <a:lnTo>
                    <a:pt x="155874" y="24541"/>
                  </a:lnTo>
                  <a:lnTo>
                    <a:pt x="160421" y="17189"/>
                  </a:lnTo>
                  <a:lnTo>
                    <a:pt x="167285" y="12542"/>
                  </a:lnTo>
                  <a:lnTo>
                    <a:pt x="175882" y="10922"/>
                  </a:lnTo>
                  <a:lnTo>
                    <a:pt x="193594" y="10922"/>
                  </a:lnTo>
                  <a:lnTo>
                    <a:pt x="196087" y="6731"/>
                  </a:lnTo>
                  <a:lnTo>
                    <a:pt x="191719" y="2755"/>
                  </a:lnTo>
                  <a:lnTo>
                    <a:pt x="184518" y="0"/>
                  </a:lnTo>
                  <a:close/>
                </a:path>
                <a:path w="859154" h="69215">
                  <a:moveTo>
                    <a:pt x="192963" y="52311"/>
                  </a:moveTo>
                  <a:lnTo>
                    <a:pt x="188429" y="55867"/>
                  </a:lnTo>
                  <a:lnTo>
                    <a:pt x="182816" y="57645"/>
                  </a:lnTo>
                  <a:lnTo>
                    <a:pt x="195684" y="57645"/>
                  </a:lnTo>
                  <a:lnTo>
                    <a:pt x="192963" y="52311"/>
                  </a:lnTo>
                  <a:close/>
                </a:path>
                <a:path w="859154" h="69215">
                  <a:moveTo>
                    <a:pt x="193594" y="10922"/>
                  </a:moveTo>
                  <a:lnTo>
                    <a:pt x="182537" y="10922"/>
                  </a:lnTo>
                  <a:lnTo>
                    <a:pt x="186905" y="12738"/>
                  </a:lnTo>
                  <a:lnTo>
                    <a:pt x="190919" y="15417"/>
                  </a:lnTo>
                  <a:lnTo>
                    <a:pt x="193594" y="10922"/>
                  </a:lnTo>
                  <a:close/>
                </a:path>
                <a:path w="859154" h="69215">
                  <a:moveTo>
                    <a:pt x="212712" y="51841"/>
                  </a:moveTo>
                  <a:lnTo>
                    <a:pt x="207695" y="61645"/>
                  </a:lnTo>
                  <a:lnTo>
                    <a:pt x="212356" y="65646"/>
                  </a:lnTo>
                  <a:lnTo>
                    <a:pt x="220802" y="68592"/>
                  </a:lnTo>
                  <a:lnTo>
                    <a:pt x="230022" y="68592"/>
                  </a:lnTo>
                  <a:lnTo>
                    <a:pt x="244420" y="66142"/>
                  </a:lnTo>
                  <a:lnTo>
                    <a:pt x="255368" y="59191"/>
                  </a:lnTo>
                  <a:lnTo>
                    <a:pt x="256360" y="57645"/>
                  </a:lnTo>
                  <a:lnTo>
                    <a:pt x="222872" y="57645"/>
                  </a:lnTo>
                  <a:lnTo>
                    <a:pt x="216915" y="55092"/>
                  </a:lnTo>
                  <a:lnTo>
                    <a:pt x="212712" y="51841"/>
                  </a:lnTo>
                  <a:close/>
                </a:path>
                <a:path w="859154" h="69215">
                  <a:moveTo>
                    <a:pt x="256419" y="10922"/>
                  </a:moveTo>
                  <a:lnTo>
                    <a:pt x="228587" y="10922"/>
                  </a:lnTo>
                  <a:lnTo>
                    <a:pt x="237305" y="12061"/>
                  </a:lnTo>
                  <a:lnTo>
                    <a:pt x="244408" y="15400"/>
                  </a:lnTo>
                  <a:lnTo>
                    <a:pt x="249582" y="20817"/>
                  </a:lnTo>
                  <a:lnTo>
                    <a:pt x="252514" y="28194"/>
                  </a:lnTo>
                  <a:lnTo>
                    <a:pt x="222872" y="28194"/>
                  </a:lnTo>
                  <a:lnTo>
                    <a:pt x="222872" y="39116"/>
                  </a:lnTo>
                  <a:lnTo>
                    <a:pt x="252806" y="39116"/>
                  </a:lnTo>
                  <a:lnTo>
                    <a:pt x="249979" y="47192"/>
                  </a:lnTo>
                  <a:lnTo>
                    <a:pt x="244843" y="52985"/>
                  </a:lnTo>
                  <a:lnTo>
                    <a:pt x="237954" y="56477"/>
                  </a:lnTo>
                  <a:lnTo>
                    <a:pt x="229869" y="57645"/>
                  </a:lnTo>
                  <a:lnTo>
                    <a:pt x="256360" y="57645"/>
                  </a:lnTo>
                  <a:lnTo>
                    <a:pt x="262330" y="48340"/>
                  </a:lnTo>
                  <a:lnTo>
                    <a:pt x="264769" y="34188"/>
                  </a:lnTo>
                  <a:lnTo>
                    <a:pt x="262301" y="20118"/>
                  </a:lnTo>
                  <a:lnTo>
                    <a:pt x="256419" y="10922"/>
                  </a:lnTo>
                  <a:close/>
                </a:path>
                <a:path w="859154" h="69215">
                  <a:moveTo>
                    <a:pt x="231381" y="0"/>
                  </a:moveTo>
                  <a:lnTo>
                    <a:pt x="221183" y="0"/>
                  </a:lnTo>
                  <a:lnTo>
                    <a:pt x="213144" y="3327"/>
                  </a:lnTo>
                  <a:lnTo>
                    <a:pt x="208483" y="7302"/>
                  </a:lnTo>
                  <a:lnTo>
                    <a:pt x="213055" y="16052"/>
                  </a:lnTo>
                  <a:lnTo>
                    <a:pt x="217677" y="12534"/>
                  </a:lnTo>
                  <a:lnTo>
                    <a:pt x="223227" y="10922"/>
                  </a:lnTo>
                  <a:lnTo>
                    <a:pt x="256419" y="10922"/>
                  </a:lnTo>
                  <a:lnTo>
                    <a:pt x="255404" y="9336"/>
                  </a:lnTo>
                  <a:lnTo>
                    <a:pt x="244843" y="2432"/>
                  </a:lnTo>
                  <a:lnTo>
                    <a:pt x="231381" y="0"/>
                  </a:lnTo>
                  <a:close/>
                </a:path>
                <a:path w="859154" h="69215">
                  <a:moveTo>
                    <a:pt x="295643" y="1041"/>
                  </a:moveTo>
                  <a:lnTo>
                    <a:pt x="283971" y="1041"/>
                  </a:lnTo>
                  <a:lnTo>
                    <a:pt x="283971" y="67525"/>
                  </a:lnTo>
                  <a:lnTo>
                    <a:pt x="295643" y="67525"/>
                  </a:lnTo>
                  <a:lnTo>
                    <a:pt x="295643" y="33223"/>
                  </a:lnTo>
                  <a:lnTo>
                    <a:pt x="309513" y="33223"/>
                  </a:lnTo>
                  <a:lnTo>
                    <a:pt x="308972" y="32562"/>
                  </a:lnTo>
                  <a:lnTo>
                    <a:pt x="295643" y="32562"/>
                  </a:lnTo>
                  <a:lnTo>
                    <a:pt x="295643" y="1041"/>
                  </a:lnTo>
                  <a:close/>
                </a:path>
                <a:path w="859154" h="69215">
                  <a:moveTo>
                    <a:pt x="309513" y="33223"/>
                  </a:moveTo>
                  <a:lnTo>
                    <a:pt x="295643" y="33223"/>
                  </a:lnTo>
                  <a:lnTo>
                    <a:pt x="322833" y="67525"/>
                  </a:lnTo>
                  <a:lnTo>
                    <a:pt x="337591" y="67525"/>
                  </a:lnTo>
                  <a:lnTo>
                    <a:pt x="309513" y="33223"/>
                  </a:lnTo>
                  <a:close/>
                </a:path>
                <a:path w="859154" h="69215">
                  <a:moveTo>
                    <a:pt x="335902" y="1041"/>
                  </a:moveTo>
                  <a:lnTo>
                    <a:pt x="321856" y="1041"/>
                  </a:lnTo>
                  <a:lnTo>
                    <a:pt x="295643" y="32562"/>
                  </a:lnTo>
                  <a:lnTo>
                    <a:pt x="308972" y="32562"/>
                  </a:lnTo>
                  <a:lnTo>
                    <a:pt x="308546" y="32042"/>
                  </a:lnTo>
                  <a:lnTo>
                    <a:pt x="335902" y="1041"/>
                  </a:lnTo>
                  <a:close/>
                </a:path>
                <a:path w="859154" h="69215">
                  <a:moveTo>
                    <a:pt x="387464" y="0"/>
                  </a:moveTo>
                  <a:lnTo>
                    <a:pt x="378828" y="0"/>
                  </a:lnTo>
                  <a:lnTo>
                    <a:pt x="364255" y="2675"/>
                  </a:lnTo>
                  <a:lnTo>
                    <a:pt x="353593" y="9990"/>
                  </a:lnTo>
                  <a:lnTo>
                    <a:pt x="347045" y="20879"/>
                  </a:lnTo>
                  <a:lnTo>
                    <a:pt x="344817" y="34277"/>
                  </a:lnTo>
                  <a:lnTo>
                    <a:pt x="347316" y="48377"/>
                  </a:lnTo>
                  <a:lnTo>
                    <a:pt x="354341" y="59202"/>
                  </a:lnTo>
                  <a:lnTo>
                    <a:pt x="365182" y="66143"/>
                  </a:lnTo>
                  <a:lnTo>
                    <a:pt x="379133" y="68592"/>
                  </a:lnTo>
                  <a:lnTo>
                    <a:pt x="387756" y="68592"/>
                  </a:lnTo>
                  <a:lnTo>
                    <a:pt x="396201" y="65544"/>
                  </a:lnTo>
                  <a:lnTo>
                    <a:pt x="400354" y="61074"/>
                  </a:lnTo>
                  <a:lnTo>
                    <a:pt x="398630" y="57645"/>
                  </a:lnTo>
                  <a:lnTo>
                    <a:pt x="380161" y="57645"/>
                  </a:lnTo>
                  <a:lnTo>
                    <a:pt x="370831" y="55947"/>
                  </a:lnTo>
                  <a:lnTo>
                    <a:pt x="363553" y="51171"/>
                  </a:lnTo>
                  <a:lnTo>
                    <a:pt x="358823" y="43789"/>
                  </a:lnTo>
                  <a:lnTo>
                    <a:pt x="357136" y="34277"/>
                  </a:lnTo>
                  <a:lnTo>
                    <a:pt x="358788" y="24541"/>
                  </a:lnTo>
                  <a:lnTo>
                    <a:pt x="363348" y="17189"/>
                  </a:lnTo>
                  <a:lnTo>
                    <a:pt x="370225" y="12542"/>
                  </a:lnTo>
                  <a:lnTo>
                    <a:pt x="378828" y="10922"/>
                  </a:lnTo>
                  <a:lnTo>
                    <a:pt x="396535" y="10922"/>
                  </a:lnTo>
                  <a:lnTo>
                    <a:pt x="399084" y="6731"/>
                  </a:lnTo>
                  <a:lnTo>
                    <a:pt x="394665" y="2755"/>
                  </a:lnTo>
                  <a:lnTo>
                    <a:pt x="387464" y="0"/>
                  </a:lnTo>
                  <a:close/>
                </a:path>
                <a:path w="859154" h="69215">
                  <a:moveTo>
                    <a:pt x="395947" y="52311"/>
                  </a:moveTo>
                  <a:lnTo>
                    <a:pt x="391375" y="55867"/>
                  </a:lnTo>
                  <a:lnTo>
                    <a:pt x="385775" y="57645"/>
                  </a:lnTo>
                  <a:lnTo>
                    <a:pt x="398630" y="57645"/>
                  </a:lnTo>
                  <a:lnTo>
                    <a:pt x="395947" y="52311"/>
                  </a:lnTo>
                  <a:close/>
                </a:path>
                <a:path w="859154" h="69215">
                  <a:moveTo>
                    <a:pt x="396535" y="10922"/>
                  </a:moveTo>
                  <a:lnTo>
                    <a:pt x="385483" y="10922"/>
                  </a:lnTo>
                  <a:lnTo>
                    <a:pt x="389839" y="12738"/>
                  </a:lnTo>
                  <a:lnTo>
                    <a:pt x="393801" y="15417"/>
                  </a:lnTo>
                  <a:lnTo>
                    <a:pt x="396535" y="10922"/>
                  </a:lnTo>
                  <a:close/>
                </a:path>
                <a:path w="859154" h="69215">
                  <a:moveTo>
                    <a:pt x="429361" y="1041"/>
                  </a:moveTo>
                  <a:lnTo>
                    <a:pt x="417677" y="1041"/>
                  </a:lnTo>
                  <a:lnTo>
                    <a:pt x="417677" y="67525"/>
                  </a:lnTo>
                  <a:lnTo>
                    <a:pt x="427951" y="67525"/>
                  </a:lnTo>
                  <a:lnTo>
                    <a:pt x="442127" y="48323"/>
                  </a:lnTo>
                  <a:lnTo>
                    <a:pt x="429361" y="48323"/>
                  </a:lnTo>
                  <a:lnTo>
                    <a:pt x="429361" y="1041"/>
                  </a:lnTo>
                  <a:close/>
                </a:path>
                <a:path w="859154" h="69215">
                  <a:moveTo>
                    <a:pt x="474459" y="20320"/>
                  </a:moveTo>
                  <a:lnTo>
                    <a:pt x="462800" y="20320"/>
                  </a:lnTo>
                  <a:lnTo>
                    <a:pt x="462800" y="67525"/>
                  </a:lnTo>
                  <a:lnTo>
                    <a:pt x="474459" y="67525"/>
                  </a:lnTo>
                  <a:lnTo>
                    <a:pt x="474459" y="20320"/>
                  </a:lnTo>
                  <a:close/>
                </a:path>
                <a:path w="859154" h="69215">
                  <a:moveTo>
                    <a:pt x="474459" y="1041"/>
                  </a:moveTo>
                  <a:lnTo>
                    <a:pt x="464235" y="1041"/>
                  </a:lnTo>
                  <a:lnTo>
                    <a:pt x="429361" y="48323"/>
                  </a:lnTo>
                  <a:lnTo>
                    <a:pt x="442127" y="48323"/>
                  </a:lnTo>
                  <a:lnTo>
                    <a:pt x="462800" y="20320"/>
                  </a:lnTo>
                  <a:lnTo>
                    <a:pt x="474459" y="20320"/>
                  </a:lnTo>
                  <a:lnTo>
                    <a:pt x="474459" y="1041"/>
                  </a:lnTo>
                  <a:close/>
                </a:path>
                <a:path w="859154" h="69215">
                  <a:moveTo>
                    <a:pt x="510336" y="1041"/>
                  </a:moveTo>
                  <a:lnTo>
                    <a:pt x="498576" y="1041"/>
                  </a:lnTo>
                  <a:lnTo>
                    <a:pt x="498576" y="67525"/>
                  </a:lnTo>
                  <a:lnTo>
                    <a:pt x="510298" y="67525"/>
                  </a:lnTo>
                  <a:lnTo>
                    <a:pt x="510298" y="19761"/>
                  </a:lnTo>
                  <a:lnTo>
                    <a:pt x="524022" y="19761"/>
                  </a:lnTo>
                  <a:lnTo>
                    <a:pt x="510336" y="1041"/>
                  </a:lnTo>
                  <a:close/>
                </a:path>
                <a:path w="859154" h="69215">
                  <a:moveTo>
                    <a:pt x="565721" y="19481"/>
                  </a:moveTo>
                  <a:lnTo>
                    <a:pt x="554164" y="19481"/>
                  </a:lnTo>
                  <a:lnTo>
                    <a:pt x="554164" y="67525"/>
                  </a:lnTo>
                  <a:lnTo>
                    <a:pt x="565721" y="67525"/>
                  </a:lnTo>
                  <a:lnTo>
                    <a:pt x="565721" y="19481"/>
                  </a:lnTo>
                  <a:close/>
                </a:path>
                <a:path w="859154" h="69215">
                  <a:moveTo>
                    <a:pt x="524022" y="19761"/>
                  </a:moveTo>
                  <a:lnTo>
                    <a:pt x="510298" y="19761"/>
                  </a:lnTo>
                  <a:lnTo>
                    <a:pt x="531444" y="48983"/>
                  </a:lnTo>
                  <a:lnTo>
                    <a:pt x="533158" y="48983"/>
                  </a:lnTo>
                  <a:lnTo>
                    <a:pt x="545167" y="32118"/>
                  </a:lnTo>
                  <a:lnTo>
                    <a:pt x="533057" y="32118"/>
                  </a:lnTo>
                  <a:lnTo>
                    <a:pt x="524022" y="19761"/>
                  </a:lnTo>
                  <a:close/>
                </a:path>
                <a:path w="859154" h="69215">
                  <a:moveTo>
                    <a:pt x="565721" y="1041"/>
                  </a:moveTo>
                  <a:lnTo>
                    <a:pt x="554710" y="1041"/>
                  </a:lnTo>
                  <a:lnTo>
                    <a:pt x="533057" y="32118"/>
                  </a:lnTo>
                  <a:lnTo>
                    <a:pt x="545167" y="32118"/>
                  </a:lnTo>
                  <a:lnTo>
                    <a:pt x="554164" y="19481"/>
                  </a:lnTo>
                  <a:lnTo>
                    <a:pt x="565721" y="19481"/>
                  </a:lnTo>
                  <a:lnTo>
                    <a:pt x="565721" y="1041"/>
                  </a:lnTo>
                  <a:close/>
                </a:path>
                <a:path w="859154" h="69215">
                  <a:moveTo>
                    <a:pt x="628713" y="1041"/>
                  </a:moveTo>
                  <a:lnTo>
                    <a:pt x="589838" y="1041"/>
                  </a:lnTo>
                  <a:lnTo>
                    <a:pt x="589838" y="67525"/>
                  </a:lnTo>
                  <a:lnTo>
                    <a:pt x="593724" y="67525"/>
                  </a:lnTo>
                  <a:lnTo>
                    <a:pt x="599439" y="67919"/>
                  </a:lnTo>
                  <a:lnTo>
                    <a:pt x="607136" y="67919"/>
                  </a:lnTo>
                  <a:lnTo>
                    <a:pt x="618027" y="66465"/>
                  </a:lnTo>
                  <a:lnTo>
                    <a:pt x="626076" y="62239"/>
                  </a:lnTo>
                  <a:lnTo>
                    <a:pt x="629945" y="56972"/>
                  </a:lnTo>
                  <a:lnTo>
                    <a:pt x="606475" y="56972"/>
                  </a:lnTo>
                  <a:lnTo>
                    <a:pt x="601510" y="56603"/>
                  </a:lnTo>
                  <a:lnTo>
                    <a:pt x="601510" y="37693"/>
                  </a:lnTo>
                  <a:lnTo>
                    <a:pt x="604494" y="37299"/>
                  </a:lnTo>
                  <a:lnTo>
                    <a:pt x="607326" y="37147"/>
                  </a:lnTo>
                  <a:lnTo>
                    <a:pt x="630675" y="37147"/>
                  </a:lnTo>
                  <a:lnTo>
                    <a:pt x="626824" y="31638"/>
                  </a:lnTo>
                  <a:lnTo>
                    <a:pt x="619800" y="27628"/>
                  </a:lnTo>
                  <a:lnTo>
                    <a:pt x="614175" y="26784"/>
                  </a:lnTo>
                  <a:lnTo>
                    <a:pt x="601510" y="26784"/>
                  </a:lnTo>
                  <a:lnTo>
                    <a:pt x="601510" y="11938"/>
                  </a:lnTo>
                  <a:lnTo>
                    <a:pt x="628713" y="11938"/>
                  </a:lnTo>
                  <a:lnTo>
                    <a:pt x="628713" y="1041"/>
                  </a:lnTo>
                  <a:close/>
                </a:path>
                <a:path w="859154" h="69215">
                  <a:moveTo>
                    <a:pt x="630675" y="37147"/>
                  </a:moveTo>
                  <a:lnTo>
                    <a:pt x="617651" y="37147"/>
                  </a:lnTo>
                  <a:lnTo>
                    <a:pt x="621169" y="41414"/>
                  </a:lnTo>
                  <a:lnTo>
                    <a:pt x="621169" y="52984"/>
                  </a:lnTo>
                  <a:lnTo>
                    <a:pt x="617588" y="56972"/>
                  </a:lnTo>
                  <a:lnTo>
                    <a:pt x="629945" y="56972"/>
                  </a:lnTo>
                  <a:lnTo>
                    <a:pt x="631065" y="55446"/>
                  </a:lnTo>
                  <a:lnTo>
                    <a:pt x="632777" y="46291"/>
                  </a:lnTo>
                  <a:lnTo>
                    <a:pt x="631242" y="37959"/>
                  </a:lnTo>
                  <a:lnTo>
                    <a:pt x="630675" y="37147"/>
                  </a:lnTo>
                  <a:close/>
                </a:path>
                <a:path w="859154" h="69215">
                  <a:moveTo>
                    <a:pt x="610450" y="26225"/>
                  </a:moveTo>
                  <a:lnTo>
                    <a:pt x="608075" y="26225"/>
                  </a:lnTo>
                  <a:lnTo>
                    <a:pt x="604062" y="26403"/>
                  </a:lnTo>
                  <a:lnTo>
                    <a:pt x="601510" y="26784"/>
                  </a:lnTo>
                  <a:lnTo>
                    <a:pt x="614175" y="26784"/>
                  </a:lnTo>
                  <a:lnTo>
                    <a:pt x="610450" y="26225"/>
                  </a:lnTo>
                  <a:close/>
                </a:path>
                <a:path w="859154" h="69215">
                  <a:moveTo>
                    <a:pt x="683666" y="850"/>
                  </a:moveTo>
                  <a:lnTo>
                    <a:pt x="673417" y="850"/>
                  </a:lnTo>
                  <a:lnTo>
                    <a:pt x="645286" y="67525"/>
                  </a:lnTo>
                  <a:lnTo>
                    <a:pt x="657097" y="67525"/>
                  </a:lnTo>
                  <a:lnTo>
                    <a:pt x="664044" y="50520"/>
                  </a:lnTo>
                  <a:lnTo>
                    <a:pt x="704622" y="50520"/>
                  </a:lnTo>
                  <a:lnTo>
                    <a:pt x="700030" y="39636"/>
                  </a:lnTo>
                  <a:lnTo>
                    <a:pt x="668515" y="39636"/>
                  </a:lnTo>
                  <a:lnTo>
                    <a:pt x="678256" y="15951"/>
                  </a:lnTo>
                  <a:lnTo>
                    <a:pt x="690037" y="15951"/>
                  </a:lnTo>
                  <a:lnTo>
                    <a:pt x="683666" y="850"/>
                  </a:lnTo>
                  <a:close/>
                </a:path>
                <a:path w="859154" h="69215">
                  <a:moveTo>
                    <a:pt x="704622" y="50520"/>
                  </a:moveTo>
                  <a:lnTo>
                    <a:pt x="692403" y="50520"/>
                  </a:lnTo>
                  <a:lnTo>
                    <a:pt x="699350" y="67525"/>
                  </a:lnTo>
                  <a:lnTo>
                    <a:pt x="711796" y="67525"/>
                  </a:lnTo>
                  <a:lnTo>
                    <a:pt x="704622" y="50520"/>
                  </a:lnTo>
                  <a:close/>
                </a:path>
                <a:path w="859154" h="69215">
                  <a:moveTo>
                    <a:pt x="690037" y="15951"/>
                  </a:moveTo>
                  <a:lnTo>
                    <a:pt x="678256" y="15951"/>
                  </a:lnTo>
                  <a:lnTo>
                    <a:pt x="687971" y="39636"/>
                  </a:lnTo>
                  <a:lnTo>
                    <a:pt x="700030" y="39636"/>
                  </a:lnTo>
                  <a:lnTo>
                    <a:pt x="690037" y="15951"/>
                  </a:lnTo>
                  <a:close/>
                </a:path>
                <a:path w="859154" h="69215">
                  <a:moveTo>
                    <a:pt x="739152" y="1041"/>
                  </a:moveTo>
                  <a:lnTo>
                    <a:pt x="727443" y="1041"/>
                  </a:lnTo>
                  <a:lnTo>
                    <a:pt x="727443" y="67525"/>
                  </a:lnTo>
                  <a:lnTo>
                    <a:pt x="739152" y="67525"/>
                  </a:lnTo>
                  <a:lnTo>
                    <a:pt x="739152" y="39116"/>
                  </a:lnTo>
                  <a:lnTo>
                    <a:pt x="781088" y="39116"/>
                  </a:lnTo>
                  <a:lnTo>
                    <a:pt x="781088" y="28194"/>
                  </a:lnTo>
                  <a:lnTo>
                    <a:pt x="739152" y="28194"/>
                  </a:lnTo>
                  <a:lnTo>
                    <a:pt x="739152" y="1041"/>
                  </a:lnTo>
                  <a:close/>
                </a:path>
                <a:path w="859154" h="69215">
                  <a:moveTo>
                    <a:pt x="781088" y="39116"/>
                  </a:moveTo>
                  <a:lnTo>
                    <a:pt x="769569" y="39116"/>
                  </a:lnTo>
                  <a:lnTo>
                    <a:pt x="769569" y="67525"/>
                  </a:lnTo>
                  <a:lnTo>
                    <a:pt x="781088" y="67525"/>
                  </a:lnTo>
                  <a:lnTo>
                    <a:pt x="781088" y="39116"/>
                  </a:lnTo>
                  <a:close/>
                </a:path>
                <a:path w="859154" h="69215">
                  <a:moveTo>
                    <a:pt x="781088" y="1041"/>
                  </a:moveTo>
                  <a:lnTo>
                    <a:pt x="769569" y="1041"/>
                  </a:lnTo>
                  <a:lnTo>
                    <a:pt x="769569" y="28194"/>
                  </a:lnTo>
                  <a:lnTo>
                    <a:pt x="781088" y="28194"/>
                  </a:lnTo>
                  <a:lnTo>
                    <a:pt x="781088" y="1041"/>
                  </a:lnTo>
                  <a:close/>
                </a:path>
                <a:path w="859154" h="69215">
                  <a:moveTo>
                    <a:pt x="816914" y="1041"/>
                  </a:moveTo>
                  <a:lnTo>
                    <a:pt x="805243" y="1041"/>
                  </a:lnTo>
                  <a:lnTo>
                    <a:pt x="805243" y="67525"/>
                  </a:lnTo>
                  <a:lnTo>
                    <a:pt x="816914" y="67525"/>
                  </a:lnTo>
                  <a:lnTo>
                    <a:pt x="816914" y="33223"/>
                  </a:lnTo>
                  <a:lnTo>
                    <a:pt x="830786" y="33223"/>
                  </a:lnTo>
                  <a:lnTo>
                    <a:pt x="830244" y="32562"/>
                  </a:lnTo>
                  <a:lnTo>
                    <a:pt x="816914" y="32562"/>
                  </a:lnTo>
                  <a:lnTo>
                    <a:pt x="816914" y="1041"/>
                  </a:lnTo>
                  <a:close/>
                </a:path>
                <a:path w="859154" h="69215">
                  <a:moveTo>
                    <a:pt x="830786" y="33223"/>
                  </a:moveTo>
                  <a:lnTo>
                    <a:pt x="816914" y="33223"/>
                  </a:lnTo>
                  <a:lnTo>
                    <a:pt x="844080" y="67525"/>
                  </a:lnTo>
                  <a:lnTo>
                    <a:pt x="858900" y="67525"/>
                  </a:lnTo>
                  <a:lnTo>
                    <a:pt x="830786" y="33223"/>
                  </a:lnTo>
                  <a:close/>
                </a:path>
                <a:path w="859154" h="69215">
                  <a:moveTo>
                    <a:pt x="857173" y="1041"/>
                  </a:moveTo>
                  <a:lnTo>
                    <a:pt x="843152" y="1041"/>
                  </a:lnTo>
                  <a:lnTo>
                    <a:pt x="816914" y="32562"/>
                  </a:lnTo>
                  <a:lnTo>
                    <a:pt x="830244" y="32562"/>
                  </a:lnTo>
                  <a:lnTo>
                    <a:pt x="829817" y="32042"/>
                  </a:lnTo>
                  <a:lnTo>
                    <a:pt x="857173" y="1041"/>
                  </a:lnTo>
                  <a:close/>
                </a:path>
              </a:pathLst>
            </a:custGeom>
            <a:solidFill>
              <a:srgbClr val="00489A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14" name="bk object 23"/>
            <p:cNvSpPr/>
            <p:nvPr/>
          </p:nvSpPr>
          <p:spPr>
            <a:xfrm>
              <a:off x="6068168" y="265801"/>
              <a:ext cx="786648" cy="98384"/>
            </a:xfrm>
            <a:custGeom>
              <a:avLst/>
              <a:gdLst/>
              <a:ahLst/>
              <a:cxnLst/>
              <a:rect l="l" t="t" r="r" b="b"/>
              <a:pathLst>
                <a:path w="786765" h="98425">
                  <a:moveTo>
                    <a:pt x="744994" y="0"/>
                  </a:moveTo>
                  <a:lnTo>
                    <a:pt x="732142" y="0"/>
                  </a:lnTo>
                  <a:lnTo>
                    <a:pt x="734072" y="6477"/>
                  </a:lnTo>
                  <a:lnTo>
                    <a:pt x="738582" y="11550"/>
                  </a:lnTo>
                  <a:lnTo>
                    <a:pt x="745449" y="14816"/>
                  </a:lnTo>
                  <a:lnTo>
                    <a:pt x="754481" y="15976"/>
                  </a:lnTo>
                  <a:lnTo>
                    <a:pt x="763054" y="14816"/>
                  </a:lnTo>
                  <a:lnTo>
                    <a:pt x="769858" y="11588"/>
                  </a:lnTo>
                  <a:lnTo>
                    <a:pt x="774448" y="6546"/>
                  </a:lnTo>
                  <a:lnTo>
                    <a:pt x="748893" y="6477"/>
                  </a:lnTo>
                  <a:lnTo>
                    <a:pt x="745883" y="4356"/>
                  </a:lnTo>
                  <a:lnTo>
                    <a:pt x="744994" y="0"/>
                  </a:lnTo>
                  <a:close/>
                </a:path>
                <a:path w="786765" h="98425">
                  <a:moveTo>
                    <a:pt x="776262" y="0"/>
                  </a:moveTo>
                  <a:lnTo>
                    <a:pt x="763422" y="0"/>
                  </a:lnTo>
                  <a:lnTo>
                    <a:pt x="762977" y="4800"/>
                  </a:lnTo>
                  <a:lnTo>
                    <a:pt x="759510" y="6477"/>
                  </a:lnTo>
                  <a:lnTo>
                    <a:pt x="774467" y="6477"/>
                  </a:lnTo>
                  <a:lnTo>
                    <a:pt x="776262" y="0"/>
                  </a:lnTo>
                  <a:close/>
                </a:path>
                <a:path w="786765" h="98425">
                  <a:moveTo>
                    <a:pt x="733488" y="18986"/>
                  </a:moveTo>
                  <a:lnTo>
                    <a:pt x="719747" y="18986"/>
                  </a:lnTo>
                  <a:lnTo>
                    <a:pt x="719747" y="97167"/>
                  </a:lnTo>
                  <a:lnTo>
                    <a:pt x="731812" y="97167"/>
                  </a:lnTo>
                  <a:lnTo>
                    <a:pt x="748469" y="74612"/>
                  </a:lnTo>
                  <a:lnTo>
                    <a:pt x="733488" y="74612"/>
                  </a:lnTo>
                  <a:lnTo>
                    <a:pt x="733488" y="18986"/>
                  </a:lnTo>
                  <a:close/>
                </a:path>
                <a:path w="786765" h="98425">
                  <a:moveTo>
                    <a:pt x="786536" y="41656"/>
                  </a:moveTo>
                  <a:lnTo>
                    <a:pt x="772807" y="41656"/>
                  </a:lnTo>
                  <a:lnTo>
                    <a:pt x="772807" y="97167"/>
                  </a:lnTo>
                  <a:lnTo>
                    <a:pt x="786536" y="97167"/>
                  </a:lnTo>
                  <a:lnTo>
                    <a:pt x="786536" y="41656"/>
                  </a:lnTo>
                  <a:close/>
                </a:path>
                <a:path w="786765" h="98425">
                  <a:moveTo>
                    <a:pt x="786536" y="18986"/>
                  </a:moveTo>
                  <a:lnTo>
                    <a:pt x="774471" y="18986"/>
                  </a:lnTo>
                  <a:lnTo>
                    <a:pt x="733488" y="74612"/>
                  </a:lnTo>
                  <a:lnTo>
                    <a:pt x="748469" y="74612"/>
                  </a:lnTo>
                  <a:lnTo>
                    <a:pt x="772807" y="41656"/>
                  </a:lnTo>
                  <a:lnTo>
                    <a:pt x="786536" y="41656"/>
                  </a:lnTo>
                  <a:lnTo>
                    <a:pt x="786536" y="18986"/>
                  </a:lnTo>
                  <a:close/>
                </a:path>
                <a:path w="786765" h="98425">
                  <a:moveTo>
                    <a:pt x="645020" y="18986"/>
                  </a:moveTo>
                  <a:lnTo>
                    <a:pt x="631291" y="18986"/>
                  </a:lnTo>
                  <a:lnTo>
                    <a:pt x="631291" y="97167"/>
                  </a:lnTo>
                  <a:lnTo>
                    <a:pt x="643343" y="97167"/>
                  </a:lnTo>
                  <a:lnTo>
                    <a:pt x="660001" y="74612"/>
                  </a:lnTo>
                  <a:lnTo>
                    <a:pt x="645020" y="74612"/>
                  </a:lnTo>
                  <a:lnTo>
                    <a:pt x="645020" y="18986"/>
                  </a:lnTo>
                  <a:close/>
                </a:path>
                <a:path w="786765" h="98425">
                  <a:moveTo>
                    <a:pt x="698080" y="41656"/>
                  </a:moveTo>
                  <a:lnTo>
                    <a:pt x="684339" y="41656"/>
                  </a:lnTo>
                  <a:lnTo>
                    <a:pt x="684339" y="97167"/>
                  </a:lnTo>
                  <a:lnTo>
                    <a:pt x="698080" y="97167"/>
                  </a:lnTo>
                  <a:lnTo>
                    <a:pt x="698080" y="41656"/>
                  </a:lnTo>
                  <a:close/>
                </a:path>
                <a:path w="786765" h="98425">
                  <a:moveTo>
                    <a:pt x="698080" y="18986"/>
                  </a:moveTo>
                  <a:lnTo>
                    <a:pt x="686015" y="18986"/>
                  </a:lnTo>
                  <a:lnTo>
                    <a:pt x="645020" y="74612"/>
                  </a:lnTo>
                  <a:lnTo>
                    <a:pt x="660001" y="74612"/>
                  </a:lnTo>
                  <a:lnTo>
                    <a:pt x="684339" y="41656"/>
                  </a:lnTo>
                  <a:lnTo>
                    <a:pt x="698080" y="41656"/>
                  </a:lnTo>
                  <a:lnTo>
                    <a:pt x="698080" y="18986"/>
                  </a:lnTo>
                  <a:close/>
                </a:path>
                <a:path w="786765" h="98425">
                  <a:moveTo>
                    <a:pt x="569963" y="18986"/>
                  </a:moveTo>
                  <a:lnTo>
                    <a:pt x="556221" y="18986"/>
                  </a:lnTo>
                  <a:lnTo>
                    <a:pt x="556221" y="97167"/>
                  </a:lnTo>
                  <a:lnTo>
                    <a:pt x="569963" y="97167"/>
                  </a:lnTo>
                  <a:lnTo>
                    <a:pt x="569963" y="56857"/>
                  </a:lnTo>
                  <a:lnTo>
                    <a:pt x="586347" y="56857"/>
                  </a:lnTo>
                  <a:lnTo>
                    <a:pt x="585703" y="56070"/>
                  </a:lnTo>
                  <a:lnTo>
                    <a:pt x="569963" y="56070"/>
                  </a:lnTo>
                  <a:lnTo>
                    <a:pt x="569963" y="18986"/>
                  </a:lnTo>
                  <a:close/>
                </a:path>
                <a:path w="786765" h="98425">
                  <a:moveTo>
                    <a:pt x="586347" y="56857"/>
                  </a:moveTo>
                  <a:lnTo>
                    <a:pt x="569963" y="56857"/>
                  </a:lnTo>
                  <a:lnTo>
                    <a:pt x="601916" y="97167"/>
                  </a:lnTo>
                  <a:lnTo>
                    <a:pt x="619340" y="97167"/>
                  </a:lnTo>
                  <a:lnTo>
                    <a:pt x="586347" y="56857"/>
                  </a:lnTo>
                  <a:close/>
                </a:path>
                <a:path w="786765" h="98425">
                  <a:moveTo>
                    <a:pt x="617321" y="18986"/>
                  </a:moveTo>
                  <a:lnTo>
                    <a:pt x="600798" y="18986"/>
                  </a:lnTo>
                  <a:lnTo>
                    <a:pt x="569963" y="56070"/>
                  </a:lnTo>
                  <a:lnTo>
                    <a:pt x="585703" y="56070"/>
                  </a:lnTo>
                  <a:lnTo>
                    <a:pt x="585152" y="55397"/>
                  </a:lnTo>
                  <a:lnTo>
                    <a:pt x="617321" y="18986"/>
                  </a:lnTo>
                  <a:close/>
                </a:path>
                <a:path w="786765" h="98425">
                  <a:moveTo>
                    <a:pt x="527418" y="17754"/>
                  </a:moveTo>
                  <a:lnTo>
                    <a:pt x="517245" y="17754"/>
                  </a:lnTo>
                  <a:lnTo>
                    <a:pt x="500117" y="20899"/>
                  </a:lnTo>
                  <a:lnTo>
                    <a:pt x="487583" y="29500"/>
                  </a:lnTo>
                  <a:lnTo>
                    <a:pt x="479885" y="42309"/>
                  </a:lnTo>
                  <a:lnTo>
                    <a:pt x="477266" y="58077"/>
                  </a:lnTo>
                  <a:lnTo>
                    <a:pt x="480205" y="74653"/>
                  </a:lnTo>
                  <a:lnTo>
                    <a:pt x="488464" y="87372"/>
                  </a:lnTo>
                  <a:lnTo>
                    <a:pt x="501204" y="95524"/>
                  </a:lnTo>
                  <a:lnTo>
                    <a:pt x="517588" y="98399"/>
                  </a:lnTo>
                  <a:lnTo>
                    <a:pt x="525092" y="97759"/>
                  </a:lnTo>
                  <a:lnTo>
                    <a:pt x="532064" y="95958"/>
                  </a:lnTo>
                  <a:lnTo>
                    <a:pt x="538053" y="93170"/>
                  </a:lnTo>
                  <a:lnTo>
                    <a:pt x="542607" y="89573"/>
                  </a:lnTo>
                  <a:lnTo>
                    <a:pt x="540558" y="85559"/>
                  </a:lnTo>
                  <a:lnTo>
                    <a:pt x="518807" y="85559"/>
                  </a:lnTo>
                  <a:lnTo>
                    <a:pt x="507850" y="83558"/>
                  </a:lnTo>
                  <a:lnTo>
                    <a:pt x="499308" y="77933"/>
                  </a:lnTo>
                  <a:lnTo>
                    <a:pt x="493759" y="69250"/>
                  </a:lnTo>
                  <a:lnTo>
                    <a:pt x="491782" y="58077"/>
                  </a:lnTo>
                  <a:lnTo>
                    <a:pt x="493719" y="46626"/>
                  </a:lnTo>
                  <a:lnTo>
                    <a:pt x="499070" y="37979"/>
                  </a:lnTo>
                  <a:lnTo>
                    <a:pt x="507142" y="32513"/>
                  </a:lnTo>
                  <a:lnTo>
                    <a:pt x="517245" y="30607"/>
                  </a:lnTo>
                  <a:lnTo>
                    <a:pt x="538071" y="30607"/>
                  </a:lnTo>
                  <a:lnTo>
                    <a:pt x="541045" y="25692"/>
                  </a:lnTo>
                  <a:lnTo>
                    <a:pt x="535901" y="20993"/>
                  </a:lnTo>
                  <a:lnTo>
                    <a:pt x="527418" y="17754"/>
                  </a:lnTo>
                  <a:close/>
                </a:path>
                <a:path w="786765" h="98425">
                  <a:moveTo>
                    <a:pt x="537362" y="79298"/>
                  </a:moveTo>
                  <a:lnTo>
                    <a:pt x="531990" y="83439"/>
                  </a:lnTo>
                  <a:lnTo>
                    <a:pt x="525399" y="85559"/>
                  </a:lnTo>
                  <a:lnTo>
                    <a:pt x="540558" y="85559"/>
                  </a:lnTo>
                  <a:lnTo>
                    <a:pt x="537362" y="79298"/>
                  </a:lnTo>
                  <a:close/>
                </a:path>
                <a:path w="786765" h="98425">
                  <a:moveTo>
                    <a:pt x="538071" y="30607"/>
                  </a:moveTo>
                  <a:lnTo>
                    <a:pt x="525068" y="30607"/>
                  </a:lnTo>
                  <a:lnTo>
                    <a:pt x="530199" y="32727"/>
                  </a:lnTo>
                  <a:lnTo>
                    <a:pt x="534898" y="35852"/>
                  </a:lnTo>
                  <a:lnTo>
                    <a:pt x="538071" y="30607"/>
                  </a:lnTo>
                  <a:close/>
                </a:path>
                <a:path w="786765" h="98425">
                  <a:moveTo>
                    <a:pt x="419862" y="0"/>
                  </a:moveTo>
                  <a:lnTo>
                    <a:pt x="407009" y="0"/>
                  </a:lnTo>
                  <a:lnTo>
                    <a:pt x="408940" y="6477"/>
                  </a:lnTo>
                  <a:lnTo>
                    <a:pt x="413450" y="11550"/>
                  </a:lnTo>
                  <a:lnTo>
                    <a:pt x="420316" y="14816"/>
                  </a:lnTo>
                  <a:lnTo>
                    <a:pt x="429348" y="15976"/>
                  </a:lnTo>
                  <a:lnTo>
                    <a:pt x="437914" y="14816"/>
                  </a:lnTo>
                  <a:lnTo>
                    <a:pt x="444715" y="11588"/>
                  </a:lnTo>
                  <a:lnTo>
                    <a:pt x="449308" y="6546"/>
                  </a:lnTo>
                  <a:lnTo>
                    <a:pt x="423760" y="6477"/>
                  </a:lnTo>
                  <a:lnTo>
                    <a:pt x="420751" y="4356"/>
                  </a:lnTo>
                  <a:lnTo>
                    <a:pt x="419862" y="0"/>
                  </a:lnTo>
                  <a:close/>
                </a:path>
                <a:path w="786765" h="98425">
                  <a:moveTo>
                    <a:pt x="451129" y="0"/>
                  </a:moveTo>
                  <a:lnTo>
                    <a:pt x="438289" y="0"/>
                  </a:lnTo>
                  <a:lnTo>
                    <a:pt x="437832" y="4800"/>
                  </a:lnTo>
                  <a:lnTo>
                    <a:pt x="434378" y="6477"/>
                  </a:lnTo>
                  <a:lnTo>
                    <a:pt x="449327" y="6477"/>
                  </a:lnTo>
                  <a:lnTo>
                    <a:pt x="451129" y="0"/>
                  </a:lnTo>
                  <a:close/>
                </a:path>
                <a:path w="786765" h="98425">
                  <a:moveTo>
                    <a:pt x="408355" y="18986"/>
                  </a:moveTo>
                  <a:lnTo>
                    <a:pt x="394614" y="18986"/>
                  </a:lnTo>
                  <a:lnTo>
                    <a:pt x="394614" y="97167"/>
                  </a:lnTo>
                  <a:lnTo>
                    <a:pt x="406679" y="97167"/>
                  </a:lnTo>
                  <a:lnTo>
                    <a:pt x="423331" y="74612"/>
                  </a:lnTo>
                  <a:lnTo>
                    <a:pt x="408355" y="74612"/>
                  </a:lnTo>
                  <a:lnTo>
                    <a:pt x="408355" y="18986"/>
                  </a:lnTo>
                  <a:close/>
                </a:path>
                <a:path w="786765" h="98425">
                  <a:moveTo>
                    <a:pt x="461403" y="41656"/>
                  </a:moveTo>
                  <a:lnTo>
                    <a:pt x="447662" y="41656"/>
                  </a:lnTo>
                  <a:lnTo>
                    <a:pt x="447662" y="97167"/>
                  </a:lnTo>
                  <a:lnTo>
                    <a:pt x="461403" y="97167"/>
                  </a:lnTo>
                  <a:lnTo>
                    <a:pt x="461403" y="41656"/>
                  </a:lnTo>
                  <a:close/>
                </a:path>
                <a:path w="786765" h="98425">
                  <a:moveTo>
                    <a:pt x="461403" y="18986"/>
                  </a:moveTo>
                  <a:lnTo>
                    <a:pt x="449338" y="18986"/>
                  </a:lnTo>
                  <a:lnTo>
                    <a:pt x="408355" y="74612"/>
                  </a:lnTo>
                  <a:lnTo>
                    <a:pt x="423331" y="74612"/>
                  </a:lnTo>
                  <a:lnTo>
                    <a:pt x="447662" y="41656"/>
                  </a:lnTo>
                  <a:lnTo>
                    <a:pt x="461403" y="41656"/>
                  </a:lnTo>
                  <a:lnTo>
                    <a:pt x="461403" y="18986"/>
                  </a:lnTo>
                  <a:close/>
                </a:path>
                <a:path w="786765" h="98425">
                  <a:moveTo>
                    <a:pt x="319887" y="18986"/>
                  </a:moveTo>
                  <a:lnTo>
                    <a:pt x="306158" y="18986"/>
                  </a:lnTo>
                  <a:lnTo>
                    <a:pt x="306158" y="97167"/>
                  </a:lnTo>
                  <a:lnTo>
                    <a:pt x="318223" y="97167"/>
                  </a:lnTo>
                  <a:lnTo>
                    <a:pt x="334875" y="74612"/>
                  </a:lnTo>
                  <a:lnTo>
                    <a:pt x="319887" y="74612"/>
                  </a:lnTo>
                  <a:lnTo>
                    <a:pt x="319887" y="18986"/>
                  </a:lnTo>
                  <a:close/>
                </a:path>
                <a:path w="786765" h="98425">
                  <a:moveTo>
                    <a:pt x="372948" y="41656"/>
                  </a:moveTo>
                  <a:lnTo>
                    <a:pt x="359206" y="41656"/>
                  </a:lnTo>
                  <a:lnTo>
                    <a:pt x="359206" y="97167"/>
                  </a:lnTo>
                  <a:lnTo>
                    <a:pt x="372948" y="97167"/>
                  </a:lnTo>
                  <a:lnTo>
                    <a:pt x="372948" y="41656"/>
                  </a:lnTo>
                  <a:close/>
                </a:path>
                <a:path w="786765" h="98425">
                  <a:moveTo>
                    <a:pt x="372948" y="18986"/>
                  </a:moveTo>
                  <a:lnTo>
                    <a:pt x="360883" y="18986"/>
                  </a:lnTo>
                  <a:lnTo>
                    <a:pt x="319887" y="74612"/>
                  </a:lnTo>
                  <a:lnTo>
                    <a:pt x="334875" y="74612"/>
                  </a:lnTo>
                  <a:lnTo>
                    <a:pt x="359206" y="41656"/>
                  </a:lnTo>
                  <a:lnTo>
                    <a:pt x="372948" y="41656"/>
                  </a:lnTo>
                  <a:lnTo>
                    <a:pt x="372948" y="18986"/>
                  </a:lnTo>
                  <a:close/>
                </a:path>
                <a:path w="786765" h="98425">
                  <a:moveTo>
                    <a:pt x="277329" y="17754"/>
                  </a:moveTo>
                  <a:lnTo>
                    <a:pt x="267169" y="17754"/>
                  </a:lnTo>
                  <a:lnTo>
                    <a:pt x="250041" y="20899"/>
                  </a:lnTo>
                  <a:lnTo>
                    <a:pt x="237507" y="29500"/>
                  </a:lnTo>
                  <a:lnTo>
                    <a:pt x="229809" y="42309"/>
                  </a:lnTo>
                  <a:lnTo>
                    <a:pt x="227190" y="58077"/>
                  </a:lnTo>
                  <a:lnTo>
                    <a:pt x="230127" y="74653"/>
                  </a:lnTo>
                  <a:lnTo>
                    <a:pt x="238383" y="87372"/>
                  </a:lnTo>
                  <a:lnTo>
                    <a:pt x="251123" y="95524"/>
                  </a:lnTo>
                  <a:lnTo>
                    <a:pt x="267512" y="98399"/>
                  </a:lnTo>
                  <a:lnTo>
                    <a:pt x="275016" y="97759"/>
                  </a:lnTo>
                  <a:lnTo>
                    <a:pt x="281987" y="95958"/>
                  </a:lnTo>
                  <a:lnTo>
                    <a:pt x="287972" y="93170"/>
                  </a:lnTo>
                  <a:lnTo>
                    <a:pt x="292519" y="89573"/>
                  </a:lnTo>
                  <a:lnTo>
                    <a:pt x="290470" y="85559"/>
                  </a:lnTo>
                  <a:lnTo>
                    <a:pt x="268732" y="85559"/>
                  </a:lnTo>
                  <a:lnTo>
                    <a:pt x="257774" y="83558"/>
                  </a:lnTo>
                  <a:lnTo>
                    <a:pt x="249232" y="77933"/>
                  </a:lnTo>
                  <a:lnTo>
                    <a:pt x="243684" y="69250"/>
                  </a:lnTo>
                  <a:lnTo>
                    <a:pt x="241706" y="58077"/>
                  </a:lnTo>
                  <a:lnTo>
                    <a:pt x="243643" y="46626"/>
                  </a:lnTo>
                  <a:lnTo>
                    <a:pt x="248994" y="37979"/>
                  </a:lnTo>
                  <a:lnTo>
                    <a:pt x="257067" y="32513"/>
                  </a:lnTo>
                  <a:lnTo>
                    <a:pt x="267169" y="30607"/>
                  </a:lnTo>
                  <a:lnTo>
                    <a:pt x="287989" y="30607"/>
                  </a:lnTo>
                  <a:lnTo>
                    <a:pt x="290957" y="25692"/>
                  </a:lnTo>
                  <a:lnTo>
                    <a:pt x="285826" y="20993"/>
                  </a:lnTo>
                  <a:lnTo>
                    <a:pt x="277329" y="17754"/>
                  </a:lnTo>
                  <a:close/>
                </a:path>
                <a:path w="786765" h="98425">
                  <a:moveTo>
                    <a:pt x="287273" y="79298"/>
                  </a:moveTo>
                  <a:lnTo>
                    <a:pt x="281914" y="83439"/>
                  </a:lnTo>
                  <a:lnTo>
                    <a:pt x="275323" y="85559"/>
                  </a:lnTo>
                  <a:lnTo>
                    <a:pt x="290470" y="85559"/>
                  </a:lnTo>
                  <a:lnTo>
                    <a:pt x="287273" y="79298"/>
                  </a:lnTo>
                  <a:close/>
                </a:path>
                <a:path w="786765" h="98425">
                  <a:moveTo>
                    <a:pt x="287989" y="30607"/>
                  </a:moveTo>
                  <a:lnTo>
                    <a:pt x="274993" y="30607"/>
                  </a:lnTo>
                  <a:lnTo>
                    <a:pt x="280123" y="32727"/>
                  </a:lnTo>
                  <a:lnTo>
                    <a:pt x="284822" y="35852"/>
                  </a:lnTo>
                  <a:lnTo>
                    <a:pt x="287989" y="30607"/>
                  </a:lnTo>
                  <a:close/>
                </a:path>
                <a:path w="786765" h="98425">
                  <a:moveTo>
                    <a:pt x="204177" y="17754"/>
                  </a:moveTo>
                  <a:lnTo>
                    <a:pt x="194017" y="17754"/>
                  </a:lnTo>
                  <a:lnTo>
                    <a:pt x="176882" y="20899"/>
                  </a:lnTo>
                  <a:lnTo>
                    <a:pt x="164344" y="29500"/>
                  </a:lnTo>
                  <a:lnTo>
                    <a:pt x="156645" y="42309"/>
                  </a:lnTo>
                  <a:lnTo>
                    <a:pt x="154025" y="58077"/>
                  </a:lnTo>
                  <a:lnTo>
                    <a:pt x="156964" y="74653"/>
                  </a:lnTo>
                  <a:lnTo>
                    <a:pt x="165223" y="87372"/>
                  </a:lnTo>
                  <a:lnTo>
                    <a:pt x="177964" y="95524"/>
                  </a:lnTo>
                  <a:lnTo>
                    <a:pt x="194348" y="98399"/>
                  </a:lnTo>
                  <a:lnTo>
                    <a:pt x="201857" y="97759"/>
                  </a:lnTo>
                  <a:lnTo>
                    <a:pt x="208829" y="95958"/>
                  </a:lnTo>
                  <a:lnTo>
                    <a:pt x="214814" y="93170"/>
                  </a:lnTo>
                  <a:lnTo>
                    <a:pt x="219367" y="89573"/>
                  </a:lnTo>
                  <a:lnTo>
                    <a:pt x="217318" y="85559"/>
                  </a:lnTo>
                  <a:lnTo>
                    <a:pt x="195579" y="85559"/>
                  </a:lnTo>
                  <a:lnTo>
                    <a:pt x="184617" y="83558"/>
                  </a:lnTo>
                  <a:lnTo>
                    <a:pt x="176075" y="77933"/>
                  </a:lnTo>
                  <a:lnTo>
                    <a:pt x="170530" y="69250"/>
                  </a:lnTo>
                  <a:lnTo>
                    <a:pt x="168554" y="58077"/>
                  </a:lnTo>
                  <a:lnTo>
                    <a:pt x="170489" y="46626"/>
                  </a:lnTo>
                  <a:lnTo>
                    <a:pt x="175837" y="37979"/>
                  </a:lnTo>
                  <a:lnTo>
                    <a:pt x="183909" y="32513"/>
                  </a:lnTo>
                  <a:lnTo>
                    <a:pt x="194017" y="30607"/>
                  </a:lnTo>
                  <a:lnTo>
                    <a:pt x="214831" y="30607"/>
                  </a:lnTo>
                  <a:lnTo>
                    <a:pt x="217804" y="25692"/>
                  </a:lnTo>
                  <a:lnTo>
                    <a:pt x="212674" y="20993"/>
                  </a:lnTo>
                  <a:lnTo>
                    <a:pt x="204177" y="17754"/>
                  </a:lnTo>
                  <a:close/>
                </a:path>
                <a:path w="786765" h="98425">
                  <a:moveTo>
                    <a:pt x="214122" y="79298"/>
                  </a:moveTo>
                  <a:lnTo>
                    <a:pt x="208762" y="83439"/>
                  </a:lnTo>
                  <a:lnTo>
                    <a:pt x="202171" y="85559"/>
                  </a:lnTo>
                  <a:lnTo>
                    <a:pt x="217318" y="85559"/>
                  </a:lnTo>
                  <a:lnTo>
                    <a:pt x="214122" y="79298"/>
                  </a:lnTo>
                  <a:close/>
                </a:path>
                <a:path w="786765" h="98425">
                  <a:moveTo>
                    <a:pt x="214831" y="30607"/>
                  </a:moveTo>
                  <a:lnTo>
                    <a:pt x="201828" y="30607"/>
                  </a:lnTo>
                  <a:lnTo>
                    <a:pt x="206971" y="32727"/>
                  </a:lnTo>
                  <a:lnTo>
                    <a:pt x="211658" y="35852"/>
                  </a:lnTo>
                  <a:lnTo>
                    <a:pt x="214831" y="30607"/>
                  </a:lnTo>
                  <a:close/>
                </a:path>
                <a:path w="786765" h="98425">
                  <a:moveTo>
                    <a:pt x="103212" y="17754"/>
                  </a:moveTo>
                  <a:lnTo>
                    <a:pt x="86727" y="20867"/>
                  </a:lnTo>
                  <a:lnTo>
                    <a:pt x="73874" y="29414"/>
                  </a:lnTo>
                  <a:lnTo>
                    <a:pt x="65524" y="42213"/>
                  </a:lnTo>
                  <a:lnTo>
                    <a:pt x="62547" y="58077"/>
                  </a:lnTo>
                  <a:lnTo>
                    <a:pt x="65633" y="74653"/>
                  </a:lnTo>
                  <a:lnTo>
                    <a:pt x="74164" y="87372"/>
                  </a:lnTo>
                  <a:lnTo>
                    <a:pt x="87054" y="95524"/>
                  </a:lnTo>
                  <a:lnTo>
                    <a:pt x="103212" y="98399"/>
                  </a:lnTo>
                  <a:lnTo>
                    <a:pt x="119382" y="95397"/>
                  </a:lnTo>
                  <a:lnTo>
                    <a:pt x="132307" y="87034"/>
                  </a:lnTo>
                  <a:lnTo>
                    <a:pt x="133297" y="85559"/>
                  </a:lnTo>
                  <a:lnTo>
                    <a:pt x="103212" y="85559"/>
                  </a:lnTo>
                  <a:lnTo>
                    <a:pt x="92951" y="83465"/>
                  </a:lnTo>
                  <a:lnTo>
                    <a:pt x="84653" y="77685"/>
                  </a:lnTo>
                  <a:lnTo>
                    <a:pt x="79100" y="68972"/>
                  </a:lnTo>
                  <a:lnTo>
                    <a:pt x="77076" y="58077"/>
                  </a:lnTo>
                  <a:lnTo>
                    <a:pt x="79054" y="46953"/>
                  </a:lnTo>
                  <a:lnTo>
                    <a:pt x="84529" y="38269"/>
                  </a:lnTo>
                  <a:lnTo>
                    <a:pt x="92812" y="32622"/>
                  </a:lnTo>
                  <a:lnTo>
                    <a:pt x="103212" y="30607"/>
                  </a:lnTo>
                  <a:lnTo>
                    <a:pt x="133533" y="30607"/>
                  </a:lnTo>
                  <a:lnTo>
                    <a:pt x="132307" y="28786"/>
                  </a:lnTo>
                  <a:lnTo>
                    <a:pt x="119382" y="20631"/>
                  </a:lnTo>
                  <a:lnTo>
                    <a:pt x="103212" y="17754"/>
                  </a:lnTo>
                  <a:close/>
                </a:path>
                <a:path w="786765" h="98425">
                  <a:moveTo>
                    <a:pt x="133533" y="30607"/>
                  </a:moveTo>
                  <a:lnTo>
                    <a:pt x="103212" y="30607"/>
                  </a:lnTo>
                  <a:lnTo>
                    <a:pt x="113535" y="32622"/>
                  </a:lnTo>
                  <a:lnTo>
                    <a:pt x="121867" y="38269"/>
                  </a:lnTo>
                  <a:lnTo>
                    <a:pt x="127435" y="46953"/>
                  </a:lnTo>
                  <a:lnTo>
                    <a:pt x="129463" y="58077"/>
                  </a:lnTo>
                  <a:lnTo>
                    <a:pt x="127671" y="68875"/>
                  </a:lnTo>
                  <a:lnTo>
                    <a:pt x="122496" y="77600"/>
                  </a:lnTo>
                  <a:lnTo>
                    <a:pt x="114242" y="83433"/>
                  </a:lnTo>
                  <a:lnTo>
                    <a:pt x="103212" y="85559"/>
                  </a:lnTo>
                  <a:lnTo>
                    <a:pt x="133297" y="85559"/>
                  </a:lnTo>
                  <a:lnTo>
                    <a:pt x="140876" y="74273"/>
                  </a:lnTo>
                  <a:lnTo>
                    <a:pt x="143979" y="58077"/>
                  </a:lnTo>
                  <a:lnTo>
                    <a:pt x="140876" y="41505"/>
                  </a:lnTo>
                  <a:lnTo>
                    <a:pt x="133533" y="30607"/>
                  </a:lnTo>
                  <a:close/>
                </a:path>
                <a:path w="786765" h="98425">
                  <a:moveTo>
                    <a:pt x="22237" y="18770"/>
                  </a:moveTo>
                  <a:lnTo>
                    <a:pt x="16764" y="18770"/>
                  </a:lnTo>
                  <a:lnTo>
                    <a:pt x="4368" y="18986"/>
                  </a:lnTo>
                  <a:lnTo>
                    <a:pt x="0" y="18986"/>
                  </a:lnTo>
                  <a:lnTo>
                    <a:pt x="0" y="97167"/>
                  </a:lnTo>
                  <a:lnTo>
                    <a:pt x="13741" y="97167"/>
                  </a:lnTo>
                  <a:lnTo>
                    <a:pt x="13741" y="68922"/>
                  </a:lnTo>
                  <a:lnTo>
                    <a:pt x="25859" y="68922"/>
                  </a:lnTo>
                  <a:lnTo>
                    <a:pt x="36246" y="67160"/>
                  </a:lnTo>
                  <a:lnTo>
                    <a:pt x="45199" y="61560"/>
                  </a:lnTo>
                  <a:lnTo>
                    <a:pt x="48670" y="56413"/>
                  </a:lnTo>
                  <a:lnTo>
                    <a:pt x="20332" y="56413"/>
                  </a:lnTo>
                  <a:lnTo>
                    <a:pt x="16979" y="56184"/>
                  </a:lnTo>
                  <a:lnTo>
                    <a:pt x="13741" y="55841"/>
                  </a:lnTo>
                  <a:lnTo>
                    <a:pt x="13741" y="31838"/>
                  </a:lnTo>
                  <a:lnTo>
                    <a:pt x="20777" y="31610"/>
                  </a:lnTo>
                  <a:lnTo>
                    <a:pt x="49170" y="31610"/>
                  </a:lnTo>
                  <a:lnTo>
                    <a:pt x="45994" y="26517"/>
                  </a:lnTo>
                  <a:lnTo>
                    <a:pt x="36669" y="20890"/>
                  </a:lnTo>
                  <a:lnTo>
                    <a:pt x="22237" y="18770"/>
                  </a:lnTo>
                  <a:close/>
                </a:path>
                <a:path w="786765" h="98425">
                  <a:moveTo>
                    <a:pt x="25859" y="68922"/>
                  </a:moveTo>
                  <a:lnTo>
                    <a:pt x="13741" y="68922"/>
                  </a:lnTo>
                  <a:lnTo>
                    <a:pt x="17094" y="69253"/>
                  </a:lnTo>
                  <a:lnTo>
                    <a:pt x="23914" y="69253"/>
                  </a:lnTo>
                  <a:lnTo>
                    <a:pt x="25859" y="68922"/>
                  </a:lnTo>
                  <a:close/>
                </a:path>
                <a:path w="786765" h="98425">
                  <a:moveTo>
                    <a:pt x="49170" y="31610"/>
                  </a:moveTo>
                  <a:lnTo>
                    <a:pt x="32956" y="31610"/>
                  </a:lnTo>
                  <a:lnTo>
                    <a:pt x="37985" y="35636"/>
                  </a:lnTo>
                  <a:lnTo>
                    <a:pt x="37985" y="52501"/>
                  </a:lnTo>
                  <a:lnTo>
                    <a:pt x="31623" y="56413"/>
                  </a:lnTo>
                  <a:lnTo>
                    <a:pt x="48670" y="56413"/>
                  </a:lnTo>
                  <a:lnTo>
                    <a:pt x="50656" y="53468"/>
                  </a:lnTo>
                  <a:lnTo>
                    <a:pt x="52501" y="43903"/>
                  </a:lnTo>
                  <a:lnTo>
                    <a:pt x="51007" y="34554"/>
                  </a:lnTo>
                  <a:lnTo>
                    <a:pt x="49170" y="31610"/>
                  </a:lnTo>
                  <a:close/>
                </a:path>
              </a:pathLst>
            </a:custGeom>
            <a:solidFill>
              <a:srgbClr val="00305B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15" name="bk object 24"/>
            <p:cNvSpPr/>
            <p:nvPr/>
          </p:nvSpPr>
          <p:spPr>
            <a:xfrm>
              <a:off x="6060727" y="417032"/>
              <a:ext cx="789823" cy="98384"/>
            </a:xfrm>
            <a:custGeom>
              <a:avLst/>
              <a:gdLst/>
              <a:ahLst/>
              <a:cxnLst/>
              <a:rect l="l" t="t" r="r" b="b"/>
              <a:pathLst>
                <a:path w="789940" h="98425">
                  <a:moveTo>
                    <a:pt x="5918" y="78752"/>
                  </a:moveTo>
                  <a:lnTo>
                    <a:pt x="0" y="90258"/>
                  </a:lnTo>
                  <a:lnTo>
                    <a:pt x="4892" y="93507"/>
                  </a:lnTo>
                  <a:lnTo>
                    <a:pt x="11120" y="96086"/>
                  </a:lnTo>
                  <a:lnTo>
                    <a:pt x="18350" y="97786"/>
                  </a:lnTo>
                  <a:lnTo>
                    <a:pt x="26250" y="98399"/>
                  </a:lnTo>
                  <a:lnTo>
                    <a:pt x="43193" y="95523"/>
                  </a:lnTo>
                  <a:lnTo>
                    <a:pt x="56073" y="87360"/>
                  </a:lnTo>
                  <a:lnTo>
                    <a:pt x="57230" y="85559"/>
                  </a:lnTo>
                  <a:lnTo>
                    <a:pt x="17868" y="85559"/>
                  </a:lnTo>
                  <a:lnTo>
                    <a:pt x="10845" y="82550"/>
                  </a:lnTo>
                  <a:lnTo>
                    <a:pt x="5918" y="78752"/>
                  </a:lnTo>
                  <a:close/>
                </a:path>
                <a:path w="789940" h="98425">
                  <a:moveTo>
                    <a:pt x="57297" y="30607"/>
                  </a:moveTo>
                  <a:lnTo>
                    <a:pt x="24574" y="30607"/>
                  </a:lnTo>
                  <a:lnTo>
                    <a:pt x="34815" y="31946"/>
                  </a:lnTo>
                  <a:lnTo>
                    <a:pt x="43172" y="35872"/>
                  </a:lnTo>
                  <a:lnTo>
                    <a:pt x="49268" y="42249"/>
                  </a:lnTo>
                  <a:lnTo>
                    <a:pt x="52730" y="50939"/>
                  </a:lnTo>
                  <a:lnTo>
                    <a:pt x="17868" y="50939"/>
                  </a:lnTo>
                  <a:lnTo>
                    <a:pt x="17868" y="63779"/>
                  </a:lnTo>
                  <a:lnTo>
                    <a:pt x="53060" y="63779"/>
                  </a:lnTo>
                  <a:lnTo>
                    <a:pt x="49730" y="73263"/>
                  </a:lnTo>
                  <a:lnTo>
                    <a:pt x="43691" y="80075"/>
                  </a:lnTo>
                  <a:lnTo>
                    <a:pt x="35579" y="84183"/>
                  </a:lnTo>
                  <a:lnTo>
                    <a:pt x="26034" y="85559"/>
                  </a:lnTo>
                  <a:lnTo>
                    <a:pt x="57230" y="85559"/>
                  </a:lnTo>
                  <a:lnTo>
                    <a:pt x="64262" y="74610"/>
                  </a:lnTo>
                  <a:lnTo>
                    <a:pt x="67132" y="57975"/>
                  </a:lnTo>
                  <a:lnTo>
                    <a:pt x="64224" y="41422"/>
                  </a:lnTo>
                  <a:lnTo>
                    <a:pt x="57297" y="30607"/>
                  </a:lnTo>
                  <a:close/>
                </a:path>
                <a:path w="789940" h="98425">
                  <a:moveTo>
                    <a:pt x="27812" y="17767"/>
                  </a:moveTo>
                  <a:lnTo>
                    <a:pt x="19336" y="18451"/>
                  </a:lnTo>
                  <a:lnTo>
                    <a:pt x="11928" y="20308"/>
                  </a:lnTo>
                  <a:lnTo>
                    <a:pt x="5735" y="23044"/>
                  </a:lnTo>
                  <a:lnTo>
                    <a:pt x="901" y="26365"/>
                  </a:lnTo>
                  <a:lnTo>
                    <a:pt x="6261" y="36639"/>
                  </a:lnTo>
                  <a:lnTo>
                    <a:pt x="11734" y="32512"/>
                  </a:lnTo>
                  <a:lnTo>
                    <a:pt x="18326" y="30607"/>
                  </a:lnTo>
                  <a:lnTo>
                    <a:pt x="57297" y="30607"/>
                  </a:lnTo>
                  <a:lnTo>
                    <a:pt x="56102" y="28741"/>
                  </a:lnTo>
                  <a:lnTo>
                    <a:pt x="43664" y="20626"/>
                  </a:lnTo>
                  <a:lnTo>
                    <a:pt x="27812" y="17767"/>
                  </a:lnTo>
                  <a:close/>
                </a:path>
                <a:path w="789940" h="98425">
                  <a:moveTo>
                    <a:pt x="96723" y="18986"/>
                  </a:moveTo>
                  <a:lnTo>
                    <a:pt x="82994" y="18986"/>
                  </a:lnTo>
                  <a:lnTo>
                    <a:pt x="82994" y="97180"/>
                  </a:lnTo>
                  <a:lnTo>
                    <a:pt x="96723" y="97180"/>
                  </a:lnTo>
                  <a:lnTo>
                    <a:pt x="96723" y="56857"/>
                  </a:lnTo>
                  <a:lnTo>
                    <a:pt x="113107" y="56857"/>
                  </a:lnTo>
                  <a:lnTo>
                    <a:pt x="112463" y="56070"/>
                  </a:lnTo>
                  <a:lnTo>
                    <a:pt x="96723" y="56070"/>
                  </a:lnTo>
                  <a:lnTo>
                    <a:pt x="96723" y="18986"/>
                  </a:lnTo>
                  <a:close/>
                </a:path>
                <a:path w="789940" h="98425">
                  <a:moveTo>
                    <a:pt x="113107" y="56857"/>
                  </a:moveTo>
                  <a:lnTo>
                    <a:pt x="96723" y="56857"/>
                  </a:lnTo>
                  <a:lnTo>
                    <a:pt x="128676" y="97180"/>
                  </a:lnTo>
                  <a:lnTo>
                    <a:pt x="146100" y="97180"/>
                  </a:lnTo>
                  <a:lnTo>
                    <a:pt x="113107" y="56857"/>
                  </a:lnTo>
                  <a:close/>
                </a:path>
                <a:path w="789940" h="98425">
                  <a:moveTo>
                    <a:pt x="144081" y="18986"/>
                  </a:moveTo>
                  <a:lnTo>
                    <a:pt x="127558" y="18986"/>
                  </a:lnTo>
                  <a:lnTo>
                    <a:pt x="96723" y="56070"/>
                  </a:lnTo>
                  <a:lnTo>
                    <a:pt x="112463" y="56070"/>
                  </a:lnTo>
                  <a:lnTo>
                    <a:pt x="111912" y="55397"/>
                  </a:lnTo>
                  <a:lnTo>
                    <a:pt x="144081" y="18986"/>
                  </a:lnTo>
                  <a:close/>
                </a:path>
                <a:path w="789940" h="98425">
                  <a:moveTo>
                    <a:pt x="202387" y="17767"/>
                  </a:moveTo>
                  <a:lnTo>
                    <a:pt x="192227" y="17767"/>
                  </a:lnTo>
                  <a:lnTo>
                    <a:pt x="175093" y="20910"/>
                  </a:lnTo>
                  <a:lnTo>
                    <a:pt x="162559" y="29508"/>
                  </a:lnTo>
                  <a:lnTo>
                    <a:pt x="154865" y="42316"/>
                  </a:lnTo>
                  <a:lnTo>
                    <a:pt x="152247" y="58089"/>
                  </a:lnTo>
                  <a:lnTo>
                    <a:pt x="155184" y="74659"/>
                  </a:lnTo>
                  <a:lnTo>
                    <a:pt x="163439" y="87374"/>
                  </a:lnTo>
                  <a:lnTo>
                    <a:pt x="176175" y="95524"/>
                  </a:lnTo>
                  <a:lnTo>
                    <a:pt x="192557" y="98399"/>
                  </a:lnTo>
                  <a:lnTo>
                    <a:pt x="200067" y="97760"/>
                  </a:lnTo>
                  <a:lnTo>
                    <a:pt x="207038" y="95959"/>
                  </a:lnTo>
                  <a:lnTo>
                    <a:pt x="213024" y="93175"/>
                  </a:lnTo>
                  <a:lnTo>
                    <a:pt x="217576" y="89585"/>
                  </a:lnTo>
                  <a:lnTo>
                    <a:pt x="215523" y="85559"/>
                  </a:lnTo>
                  <a:lnTo>
                    <a:pt x="193789" y="85559"/>
                  </a:lnTo>
                  <a:lnTo>
                    <a:pt x="182826" y="83559"/>
                  </a:lnTo>
                  <a:lnTo>
                    <a:pt x="174285" y="77935"/>
                  </a:lnTo>
                  <a:lnTo>
                    <a:pt x="168739" y="69256"/>
                  </a:lnTo>
                  <a:lnTo>
                    <a:pt x="166763" y="58089"/>
                  </a:lnTo>
                  <a:lnTo>
                    <a:pt x="168699" y="46632"/>
                  </a:lnTo>
                  <a:lnTo>
                    <a:pt x="174047" y="37980"/>
                  </a:lnTo>
                  <a:lnTo>
                    <a:pt x="182119" y="32513"/>
                  </a:lnTo>
                  <a:lnTo>
                    <a:pt x="192227" y="30607"/>
                  </a:lnTo>
                  <a:lnTo>
                    <a:pt x="213044" y="30607"/>
                  </a:lnTo>
                  <a:lnTo>
                    <a:pt x="216014" y="25692"/>
                  </a:lnTo>
                  <a:lnTo>
                    <a:pt x="210883" y="21005"/>
                  </a:lnTo>
                  <a:lnTo>
                    <a:pt x="202387" y="17767"/>
                  </a:lnTo>
                  <a:close/>
                </a:path>
                <a:path w="789940" h="98425">
                  <a:moveTo>
                    <a:pt x="212331" y="79298"/>
                  </a:moveTo>
                  <a:lnTo>
                    <a:pt x="206971" y="83439"/>
                  </a:lnTo>
                  <a:lnTo>
                    <a:pt x="200380" y="85559"/>
                  </a:lnTo>
                  <a:lnTo>
                    <a:pt x="215523" y="85559"/>
                  </a:lnTo>
                  <a:lnTo>
                    <a:pt x="212331" y="79298"/>
                  </a:lnTo>
                  <a:close/>
                </a:path>
                <a:path w="789940" h="98425">
                  <a:moveTo>
                    <a:pt x="213044" y="30607"/>
                  </a:moveTo>
                  <a:lnTo>
                    <a:pt x="200037" y="30607"/>
                  </a:lnTo>
                  <a:lnTo>
                    <a:pt x="205181" y="32727"/>
                  </a:lnTo>
                  <a:lnTo>
                    <a:pt x="209867" y="35864"/>
                  </a:lnTo>
                  <a:lnTo>
                    <a:pt x="213044" y="30607"/>
                  </a:lnTo>
                  <a:close/>
                </a:path>
                <a:path w="789940" h="98425">
                  <a:moveTo>
                    <a:pt x="293535" y="18986"/>
                  </a:moveTo>
                  <a:lnTo>
                    <a:pt x="231203" y="18986"/>
                  </a:lnTo>
                  <a:lnTo>
                    <a:pt x="231203" y="97180"/>
                  </a:lnTo>
                  <a:lnTo>
                    <a:pt x="244944" y="97180"/>
                  </a:lnTo>
                  <a:lnTo>
                    <a:pt x="244944" y="31838"/>
                  </a:lnTo>
                  <a:lnTo>
                    <a:pt x="293535" y="31838"/>
                  </a:lnTo>
                  <a:lnTo>
                    <a:pt x="293535" y="18986"/>
                  </a:lnTo>
                  <a:close/>
                </a:path>
                <a:path w="789940" h="98425">
                  <a:moveTo>
                    <a:pt x="293535" y="31838"/>
                  </a:moveTo>
                  <a:lnTo>
                    <a:pt x="279793" y="31838"/>
                  </a:lnTo>
                  <a:lnTo>
                    <a:pt x="279793" y="97180"/>
                  </a:lnTo>
                  <a:lnTo>
                    <a:pt x="293535" y="97180"/>
                  </a:lnTo>
                  <a:lnTo>
                    <a:pt x="293535" y="31838"/>
                  </a:lnTo>
                  <a:close/>
                </a:path>
                <a:path w="789940" h="98425">
                  <a:moveTo>
                    <a:pt x="350050" y="17767"/>
                  </a:moveTo>
                  <a:lnTo>
                    <a:pt x="333566" y="20878"/>
                  </a:lnTo>
                  <a:lnTo>
                    <a:pt x="320717" y="29422"/>
                  </a:lnTo>
                  <a:lnTo>
                    <a:pt x="312372" y="42220"/>
                  </a:lnTo>
                  <a:lnTo>
                    <a:pt x="309397" y="58089"/>
                  </a:lnTo>
                  <a:lnTo>
                    <a:pt x="312481" y="74659"/>
                  </a:lnTo>
                  <a:lnTo>
                    <a:pt x="321008" y="87374"/>
                  </a:lnTo>
                  <a:lnTo>
                    <a:pt x="333893" y="95524"/>
                  </a:lnTo>
                  <a:lnTo>
                    <a:pt x="350050" y="98399"/>
                  </a:lnTo>
                  <a:lnTo>
                    <a:pt x="366219" y="95398"/>
                  </a:lnTo>
                  <a:lnTo>
                    <a:pt x="379144" y="87036"/>
                  </a:lnTo>
                  <a:lnTo>
                    <a:pt x="380135" y="85559"/>
                  </a:lnTo>
                  <a:lnTo>
                    <a:pt x="350050" y="85559"/>
                  </a:lnTo>
                  <a:lnTo>
                    <a:pt x="339794" y="83466"/>
                  </a:lnTo>
                  <a:lnTo>
                    <a:pt x="331495" y="77687"/>
                  </a:lnTo>
                  <a:lnTo>
                    <a:pt x="325939" y="68977"/>
                  </a:lnTo>
                  <a:lnTo>
                    <a:pt x="323913" y="58089"/>
                  </a:lnTo>
                  <a:lnTo>
                    <a:pt x="325891" y="46959"/>
                  </a:lnTo>
                  <a:lnTo>
                    <a:pt x="331366" y="38271"/>
                  </a:lnTo>
                  <a:lnTo>
                    <a:pt x="339649" y="32622"/>
                  </a:lnTo>
                  <a:lnTo>
                    <a:pt x="350050" y="30607"/>
                  </a:lnTo>
                  <a:lnTo>
                    <a:pt x="380362" y="30607"/>
                  </a:lnTo>
                  <a:lnTo>
                    <a:pt x="379144" y="28798"/>
                  </a:lnTo>
                  <a:lnTo>
                    <a:pt x="366219" y="20644"/>
                  </a:lnTo>
                  <a:lnTo>
                    <a:pt x="350050" y="17767"/>
                  </a:lnTo>
                  <a:close/>
                </a:path>
                <a:path w="789940" h="98425">
                  <a:moveTo>
                    <a:pt x="380362" y="30607"/>
                  </a:moveTo>
                  <a:lnTo>
                    <a:pt x="350050" y="30607"/>
                  </a:lnTo>
                  <a:lnTo>
                    <a:pt x="360364" y="32622"/>
                  </a:lnTo>
                  <a:lnTo>
                    <a:pt x="368693" y="38271"/>
                  </a:lnTo>
                  <a:lnTo>
                    <a:pt x="374260" y="46959"/>
                  </a:lnTo>
                  <a:lnTo>
                    <a:pt x="376288" y="58089"/>
                  </a:lnTo>
                  <a:lnTo>
                    <a:pt x="374496" y="68881"/>
                  </a:lnTo>
                  <a:lnTo>
                    <a:pt x="369322" y="77601"/>
                  </a:lnTo>
                  <a:lnTo>
                    <a:pt x="361072" y="83434"/>
                  </a:lnTo>
                  <a:lnTo>
                    <a:pt x="350050" y="85559"/>
                  </a:lnTo>
                  <a:lnTo>
                    <a:pt x="380135" y="85559"/>
                  </a:lnTo>
                  <a:lnTo>
                    <a:pt x="387713" y="74278"/>
                  </a:lnTo>
                  <a:lnTo>
                    <a:pt x="390817" y="58089"/>
                  </a:lnTo>
                  <a:lnTo>
                    <a:pt x="387713" y="41518"/>
                  </a:lnTo>
                  <a:lnTo>
                    <a:pt x="380362" y="30607"/>
                  </a:lnTo>
                  <a:close/>
                </a:path>
                <a:path w="789940" h="98425">
                  <a:moveTo>
                    <a:pt x="428904" y="18770"/>
                  </a:moveTo>
                  <a:lnTo>
                    <a:pt x="423430" y="18770"/>
                  </a:lnTo>
                  <a:lnTo>
                    <a:pt x="411035" y="18986"/>
                  </a:lnTo>
                  <a:lnTo>
                    <a:pt x="406679" y="18986"/>
                  </a:lnTo>
                  <a:lnTo>
                    <a:pt x="406679" y="97180"/>
                  </a:lnTo>
                  <a:lnTo>
                    <a:pt x="420420" y="97180"/>
                  </a:lnTo>
                  <a:lnTo>
                    <a:pt x="420420" y="68922"/>
                  </a:lnTo>
                  <a:lnTo>
                    <a:pt x="432515" y="68922"/>
                  </a:lnTo>
                  <a:lnTo>
                    <a:pt x="442907" y="67160"/>
                  </a:lnTo>
                  <a:lnTo>
                    <a:pt x="451864" y="61560"/>
                  </a:lnTo>
                  <a:lnTo>
                    <a:pt x="455336" y="56413"/>
                  </a:lnTo>
                  <a:lnTo>
                    <a:pt x="426999" y="56413"/>
                  </a:lnTo>
                  <a:lnTo>
                    <a:pt x="423646" y="56184"/>
                  </a:lnTo>
                  <a:lnTo>
                    <a:pt x="420420" y="55854"/>
                  </a:lnTo>
                  <a:lnTo>
                    <a:pt x="420420" y="31838"/>
                  </a:lnTo>
                  <a:lnTo>
                    <a:pt x="427443" y="31610"/>
                  </a:lnTo>
                  <a:lnTo>
                    <a:pt x="455837" y="31610"/>
                  </a:lnTo>
                  <a:lnTo>
                    <a:pt x="452661" y="26517"/>
                  </a:lnTo>
                  <a:lnTo>
                    <a:pt x="443336" y="20890"/>
                  </a:lnTo>
                  <a:lnTo>
                    <a:pt x="428904" y="18770"/>
                  </a:lnTo>
                  <a:close/>
                </a:path>
                <a:path w="789940" h="98425">
                  <a:moveTo>
                    <a:pt x="432515" y="68922"/>
                  </a:moveTo>
                  <a:lnTo>
                    <a:pt x="420420" y="68922"/>
                  </a:lnTo>
                  <a:lnTo>
                    <a:pt x="423760" y="69253"/>
                  </a:lnTo>
                  <a:lnTo>
                    <a:pt x="430568" y="69253"/>
                  </a:lnTo>
                  <a:lnTo>
                    <a:pt x="432515" y="68922"/>
                  </a:lnTo>
                  <a:close/>
                </a:path>
                <a:path w="789940" h="98425">
                  <a:moveTo>
                    <a:pt x="455837" y="31610"/>
                  </a:moveTo>
                  <a:lnTo>
                    <a:pt x="439623" y="31610"/>
                  </a:lnTo>
                  <a:lnTo>
                    <a:pt x="444652" y="35636"/>
                  </a:lnTo>
                  <a:lnTo>
                    <a:pt x="444652" y="52501"/>
                  </a:lnTo>
                  <a:lnTo>
                    <a:pt x="438276" y="56413"/>
                  </a:lnTo>
                  <a:lnTo>
                    <a:pt x="455336" y="56413"/>
                  </a:lnTo>
                  <a:lnTo>
                    <a:pt x="457323" y="53468"/>
                  </a:lnTo>
                  <a:lnTo>
                    <a:pt x="459168" y="43903"/>
                  </a:lnTo>
                  <a:lnTo>
                    <a:pt x="457674" y="34554"/>
                  </a:lnTo>
                  <a:lnTo>
                    <a:pt x="455837" y="31610"/>
                  </a:lnTo>
                  <a:close/>
                </a:path>
                <a:path w="789940" h="98425">
                  <a:moveTo>
                    <a:pt x="504405" y="31838"/>
                  </a:moveTo>
                  <a:lnTo>
                    <a:pt x="490664" y="31838"/>
                  </a:lnTo>
                  <a:lnTo>
                    <a:pt x="490664" y="97180"/>
                  </a:lnTo>
                  <a:lnTo>
                    <a:pt x="504405" y="97180"/>
                  </a:lnTo>
                  <a:lnTo>
                    <a:pt x="504405" y="31838"/>
                  </a:lnTo>
                  <a:close/>
                </a:path>
                <a:path w="789940" h="98425">
                  <a:moveTo>
                    <a:pt x="529755" y="18986"/>
                  </a:moveTo>
                  <a:lnTo>
                    <a:pt x="465315" y="18986"/>
                  </a:lnTo>
                  <a:lnTo>
                    <a:pt x="465315" y="31838"/>
                  </a:lnTo>
                  <a:lnTo>
                    <a:pt x="529755" y="31838"/>
                  </a:lnTo>
                  <a:lnTo>
                    <a:pt x="529755" y="18986"/>
                  </a:lnTo>
                  <a:close/>
                </a:path>
                <a:path w="789940" h="98425">
                  <a:moveTo>
                    <a:pt x="555447" y="18986"/>
                  </a:moveTo>
                  <a:lnTo>
                    <a:pt x="541705" y="18986"/>
                  </a:lnTo>
                  <a:lnTo>
                    <a:pt x="541705" y="97180"/>
                  </a:lnTo>
                  <a:lnTo>
                    <a:pt x="555447" y="97180"/>
                  </a:lnTo>
                  <a:lnTo>
                    <a:pt x="555447" y="63779"/>
                  </a:lnTo>
                  <a:lnTo>
                    <a:pt x="604812" y="63779"/>
                  </a:lnTo>
                  <a:lnTo>
                    <a:pt x="604812" y="50939"/>
                  </a:lnTo>
                  <a:lnTo>
                    <a:pt x="555447" y="50939"/>
                  </a:lnTo>
                  <a:lnTo>
                    <a:pt x="555447" y="18986"/>
                  </a:lnTo>
                  <a:close/>
                </a:path>
                <a:path w="789940" h="98425">
                  <a:moveTo>
                    <a:pt x="604812" y="63779"/>
                  </a:moveTo>
                  <a:lnTo>
                    <a:pt x="591184" y="63779"/>
                  </a:lnTo>
                  <a:lnTo>
                    <a:pt x="591184" y="97180"/>
                  </a:lnTo>
                  <a:lnTo>
                    <a:pt x="604812" y="97180"/>
                  </a:lnTo>
                  <a:lnTo>
                    <a:pt x="604812" y="63779"/>
                  </a:lnTo>
                  <a:close/>
                </a:path>
                <a:path w="789940" h="98425">
                  <a:moveTo>
                    <a:pt x="604812" y="18986"/>
                  </a:moveTo>
                  <a:lnTo>
                    <a:pt x="591184" y="18986"/>
                  </a:lnTo>
                  <a:lnTo>
                    <a:pt x="591184" y="50939"/>
                  </a:lnTo>
                  <a:lnTo>
                    <a:pt x="604812" y="50939"/>
                  </a:lnTo>
                  <a:lnTo>
                    <a:pt x="604812" y="18986"/>
                  </a:lnTo>
                  <a:close/>
                </a:path>
                <a:path w="789940" h="98425">
                  <a:moveTo>
                    <a:pt x="640219" y="18986"/>
                  </a:moveTo>
                  <a:lnTo>
                    <a:pt x="626478" y="18986"/>
                  </a:lnTo>
                  <a:lnTo>
                    <a:pt x="626478" y="97180"/>
                  </a:lnTo>
                  <a:lnTo>
                    <a:pt x="631062" y="97180"/>
                  </a:lnTo>
                  <a:lnTo>
                    <a:pt x="638543" y="97396"/>
                  </a:lnTo>
                  <a:lnTo>
                    <a:pt x="645921" y="97396"/>
                  </a:lnTo>
                  <a:lnTo>
                    <a:pt x="659292" y="95514"/>
                  </a:lnTo>
                  <a:lnTo>
                    <a:pt x="669216" y="90136"/>
                  </a:lnTo>
                  <a:lnTo>
                    <a:pt x="673283" y="84556"/>
                  </a:lnTo>
                  <a:lnTo>
                    <a:pt x="644905" y="84556"/>
                  </a:lnTo>
                  <a:lnTo>
                    <a:pt x="642683" y="84328"/>
                  </a:lnTo>
                  <a:lnTo>
                    <a:pt x="640219" y="84213"/>
                  </a:lnTo>
                  <a:lnTo>
                    <a:pt x="640219" y="58635"/>
                  </a:lnTo>
                  <a:lnTo>
                    <a:pt x="643343" y="58305"/>
                  </a:lnTo>
                  <a:lnTo>
                    <a:pt x="645693" y="58089"/>
                  </a:lnTo>
                  <a:lnTo>
                    <a:pt x="674441" y="58089"/>
                  </a:lnTo>
                  <a:lnTo>
                    <a:pt x="670469" y="52122"/>
                  </a:lnTo>
                  <a:lnTo>
                    <a:pt x="661547" y="47030"/>
                  </a:lnTo>
                  <a:lnTo>
                    <a:pt x="652864" y="45796"/>
                  </a:lnTo>
                  <a:lnTo>
                    <a:pt x="640219" y="45796"/>
                  </a:lnTo>
                  <a:lnTo>
                    <a:pt x="640219" y="18986"/>
                  </a:lnTo>
                  <a:close/>
                </a:path>
                <a:path w="789940" h="98425">
                  <a:moveTo>
                    <a:pt x="674441" y="58089"/>
                  </a:moveTo>
                  <a:lnTo>
                    <a:pt x="657415" y="58089"/>
                  </a:lnTo>
                  <a:lnTo>
                    <a:pt x="663003" y="62433"/>
                  </a:lnTo>
                  <a:lnTo>
                    <a:pt x="663003" y="79971"/>
                  </a:lnTo>
                  <a:lnTo>
                    <a:pt x="657644" y="84556"/>
                  </a:lnTo>
                  <a:lnTo>
                    <a:pt x="673283" y="84556"/>
                  </a:lnTo>
                  <a:lnTo>
                    <a:pt x="675393" y="81660"/>
                  </a:lnTo>
                  <a:lnTo>
                    <a:pt x="677519" y="70485"/>
                  </a:lnTo>
                  <a:lnTo>
                    <a:pt x="675769" y="60083"/>
                  </a:lnTo>
                  <a:lnTo>
                    <a:pt x="674441" y="58089"/>
                  </a:lnTo>
                  <a:close/>
                </a:path>
                <a:path w="789940" h="98425">
                  <a:moveTo>
                    <a:pt x="648931" y="45237"/>
                  </a:moveTo>
                  <a:lnTo>
                    <a:pt x="646696" y="45237"/>
                  </a:lnTo>
                  <a:lnTo>
                    <a:pt x="643686" y="45351"/>
                  </a:lnTo>
                  <a:lnTo>
                    <a:pt x="640219" y="45796"/>
                  </a:lnTo>
                  <a:lnTo>
                    <a:pt x="652864" y="45796"/>
                  </a:lnTo>
                  <a:lnTo>
                    <a:pt x="648931" y="45237"/>
                  </a:lnTo>
                  <a:close/>
                </a:path>
                <a:path w="789940" h="98425">
                  <a:moveTo>
                    <a:pt x="701319" y="18999"/>
                  </a:moveTo>
                  <a:lnTo>
                    <a:pt x="687692" y="18999"/>
                  </a:lnTo>
                  <a:lnTo>
                    <a:pt x="687692" y="97180"/>
                  </a:lnTo>
                  <a:lnTo>
                    <a:pt x="701319" y="97180"/>
                  </a:lnTo>
                  <a:lnTo>
                    <a:pt x="701319" y="18999"/>
                  </a:lnTo>
                  <a:close/>
                </a:path>
                <a:path w="789940" h="98425">
                  <a:moveTo>
                    <a:pt x="748220" y="0"/>
                  </a:moveTo>
                  <a:lnTo>
                    <a:pt x="735380" y="0"/>
                  </a:lnTo>
                  <a:lnTo>
                    <a:pt x="737311" y="6477"/>
                  </a:lnTo>
                  <a:lnTo>
                    <a:pt x="741821" y="11550"/>
                  </a:lnTo>
                  <a:lnTo>
                    <a:pt x="748687" y="14816"/>
                  </a:lnTo>
                  <a:lnTo>
                    <a:pt x="757720" y="15976"/>
                  </a:lnTo>
                  <a:lnTo>
                    <a:pt x="766286" y="14816"/>
                  </a:lnTo>
                  <a:lnTo>
                    <a:pt x="773087" y="11588"/>
                  </a:lnTo>
                  <a:lnTo>
                    <a:pt x="777679" y="6546"/>
                  </a:lnTo>
                  <a:lnTo>
                    <a:pt x="752132" y="6477"/>
                  </a:lnTo>
                  <a:lnTo>
                    <a:pt x="749122" y="4356"/>
                  </a:lnTo>
                  <a:lnTo>
                    <a:pt x="748220" y="0"/>
                  </a:lnTo>
                  <a:close/>
                </a:path>
                <a:path w="789940" h="98425">
                  <a:moveTo>
                    <a:pt x="779500" y="0"/>
                  </a:moveTo>
                  <a:lnTo>
                    <a:pt x="766660" y="0"/>
                  </a:lnTo>
                  <a:lnTo>
                    <a:pt x="766203" y="4800"/>
                  </a:lnTo>
                  <a:lnTo>
                    <a:pt x="762749" y="6477"/>
                  </a:lnTo>
                  <a:lnTo>
                    <a:pt x="777699" y="6477"/>
                  </a:lnTo>
                  <a:lnTo>
                    <a:pt x="779500" y="0"/>
                  </a:lnTo>
                  <a:close/>
                </a:path>
                <a:path w="789940" h="98425">
                  <a:moveTo>
                    <a:pt x="736726" y="18986"/>
                  </a:moveTo>
                  <a:lnTo>
                    <a:pt x="722985" y="18986"/>
                  </a:lnTo>
                  <a:lnTo>
                    <a:pt x="722985" y="97180"/>
                  </a:lnTo>
                  <a:lnTo>
                    <a:pt x="735050" y="97180"/>
                  </a:lnTo>
                  <a:lnTo>
                    <a:pt x="751711" y="74612"/>
                  </a:lnTo>
                  <a:lnTo>
                    <a:pt x="736726" y="74612"/>
                  </a:lnTo>
                  <a:lnTo>
                    <a:pt x="736726" y="18986"/>
                  </a:lnTo>
                  <a:close/>
                </a:path>
                <a:path w="789940" h="98425">
                  <a:moveTo>
                    <a:pt x="789774" y="41668"/>
                  </a:moveTo>
                  <a:lnTo>
                    <a:pt x="776033" y="41668"/>
                  </a:lnTo>
                  <a:lnTo>
                    <a:pt x="776033" y="97180"/>
                  </a:lnTo>
                  <a:lnTo>
                    <a:pt x="789774" y="97180"/>
                  </a:lnTo>
                  <a:lnTo>
                    <a:pt x="789774" y="41668"/>
                  </a:lnTo>
                  <a:close/>
                </a:path>
                <a:path w="789940" h="98425">
                  <a:moveTo>
                    <a:pt x="789774" y="18986"/>
                  </a:moveTo>
                  <a:lnTo>
                    <a:pt x="777709" y="18986"/>
                  </a:lnTo>
                  <a:lnTo>
                    <a:pt x="736726" y="74612"/>
                  </a:lnTo>
                  <a:lnTo>
                    <a:pt x="751711" y="74612"/>
                  </a:lnTo>
                  <a:lnTo>
                    <a:pt x="776033" y="41668"/>
                  </a:lnTo>
                  <a:lnTo>
                    <a:pt x="789774" y="41668"/>
                  </a:lnTo>
                  <a:lnTo>
                    <a:pt x="789774" y="18986"/>
                  </a:lnTo>
                  <a:close/>
                </a:path>
              </a:pathLst>
            </a:custGeom>
            <a:solidFill>
              <a:srgbClr val="00305B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16" name="bk object 25"/>
            <p:cNvSpPr/>
            <p:nvPr/>
          </p:nvSpPr>
          <p:spPr>
            <a:xfrm>
              <a:off x="6911590" y="435795"/>
              <a:ext cx="354277" cy="92671"/>
            </a:xfrm>
            <a:custGeom>
              <a:avLst/>
              <a:gdLst/>
              <a:ahLst/>
              <a:cxnLst/>
              <a:rect l="l" t="t" r="r" b="b"/>
              <a:pathLst>
                <a:path w="354329" h="92709">
                  <a:moveTo>
                    <a:pt x="13741" y="215"/>
                  </a:moveTo>
                  <a:lnTo>
                    <a:pt x="0" y="215"/>
                  </a:lnTo>
                  <a:lnTo>
                    <a:pt x="0" y="78409"/>
                  </a:lnTo>
                  <a:lnTo>
                    <a:pt x="59537" y="78409"/>
                  </a:lnTo>
                  <a:lnTo>
                    <a:pt x="59537" y="92367"/>
                  </a:lnTo>
                  <a:lnTo>
                    <a:pt x="72377" y="92367"/>
                  </a:lnTo>
                  <a:lnTo>
                    <a:pt x="72377" y="65570"/>
                  </a:lnTo>
                  <a:lnTo>
                    <a:pt x="13741" y="65570"/>
                  </a:lnTo>
                  <a:lnTo>
                    <a:pt x="13741" y="215"/>
                  </a:lnTo>
                  <a:close/>
                </a:path>
                <a:path w="354329" h="92709">
                  <a:moveTo>
                    <a:pt x="61760" y="215"/>
                  </a:moveTo>
                  <a:lnTo>
                    <a:pt x="48031" y="215"/>
                  </a:lnTo>
                  <a:lnTo>
                    <a:pt x="48031" y="65570"/>
                  </a:lnTo>
                  <a:lnTo>
                    <a:pt x="61760" y="65570"/>
                  </a:lnTo>
                  <a:lnTo>
                    <a:pt x="61760" y="215"/>
                  </a:lnTo>
                  <a:close/>
                </a:path>
                <a:path w="354329" h="92709">
                  <a:moveTo>
                    <a:pt x="131241" y="215"/>
                  </a:moveTo>
                  <a:lnTo>
                    <a:pt x="86004" y="215"/>
                  </a:lnTo>
                  <a:lnTo>
                    <a:pt x="86004" y="78409"/>
                  </a:lnTo>
                  <a:lnTo>
                    <a:pt x="132359" y="78409"/>
                  </a:lnTo>
                  <a:lnTo>
                    <a:pt x="132359" y="65570"/>
                  </a:lnTo>
                  <a:lnTo>
                    <a:pt x="99745" y="65570"/>
                  </a:lnTo>
                  <a:lnTo>
                    <a:pt x="99745" y="45351"/>
                  </a:lnTo>
                  <a:lnTo>
                    <a:pt x="127888" y="45351"/>
                  </a:lnTo>
                  <a:lnTo>
                    <a:pt x="127888" y="32499"/>
                  </a:lnTo>
                  <a:lnTo>
                    <a:pt x="99745" y="32499"/>
                  </a:lnTo>
                  <a:lnTo>
                    <a:pt x="99745" y="13068"/>
                  </a:lnTo>
                  <a:lnTo>
                    <a:pt x="131241" y="13068"/>
                  </a:lnTo>
                  <a:lnTo>
                    <a:pt x="131241" y="215"/>
                  </a:lnTo>
                  <a:close/>
                </a:path>
                <a:path w="354329" h="92709">
                  <a:moveTo>
                    <a:pt x="163969" y="215"/>
                  </a:moveTo>
                  <a:lnTo>
                    <a:pt x="150228" y="215"/>
                  </a:lnTo>
                  <a:lnTo>
                    <a:pt x="150228" y="78409"/>
                  </a:lnTo>
                  <a:lnTo>
                    <a:pt x="163969" y="78409"/>
                  </a:lnTo>
                  <a:lnTo>
                    <a:pt x="163969" y="45008"/>
                  </a:lnTo>
                  <a:lnTo>
                    <a:pt x="213334" y="45008"/>
                  </a:lnTo>
                  <a:lnTo>
                    <a:pt x="213334" y="32169"/>
                  </a:lnTo>
                  <a:lnTo>
                    <a:pt x="163969" y="32169"/>
                  </a:lnTo>
                  <a:lnTo>
                    <a:pt x="163969" y="215"/>
                  </a:lnTo>
                  <a:close/>
                </a:path>
                <a:path w="354329" h="92709">
                  <a:moveTo>
                    <a:pt x="213334" y="45008"/>
                  </a:moveTo>
                  <a:lnTo>
                    <a:pt x="199707" y="45008"/>
                  </a:lnTo>
                  <a:lnTo>
                    <a:pt x="199707" y="78409"/>
                  </a:lnTo>
                  <a:lnTo>
                    <a:pt x="213334" y="78409"/>
                  </a:lnTo>
                  <a:lnTo>
                    <a:pt x="213334" y="45008"/>
                  </a:lnTo>
                  <a:close/>
                </a:path>
                <a:path w="354329" h="92709">
                  <a:moveTo>
                    <a:pt x="213334" y="215"/>
                  </a:moveTo>
                  <a:lnTo>
                    <a:pt x="199707" y="215"/>
                  </a:lnTo>
                  <a:lnTo>
                    <a:pt x="199707" y="32169"/>
                  </a:lnTo>
                  <a:lnTo>
                    <a:pt x="213334" y="32169"/>
                  </a:lnTo>
                  <a:lnTo>
                    <a:pt x="213334" y="215"/>
                  </a:lnTo>
                  <a:close/>
                </a:path>
                <a:path w="354329" h="92709">
                  <a:moveTo>
                    <a:pt x="264375" y="13068"/>
                  </a:moveTo>
                  <a:lnTo>
                    <a:pt x="250634" y="13068"/>
                  </a:lnTo>
                  <a:lnTo>
                    <a:pt x="250634" y="78409"/>
                  </a:lnTo>
                  <a:lnTo>
                    <a:pt x="264375" y="78409"/>
                  </a:lnTo>
                  <a:lnTo>
                    <a:pt x="264375" y="13068"/>
                  </a:lnTo>
                  <a:close/>
                </a:path>
                <a:path w="354329" h="92709">
                  <a:moveTo>
                    <a:pt x="289725" y="215"/>
                  </a:moveTo>
                  <a:lnTo>
                    <a:pt x="225285" y="215"/>
                  </a:lnTo>
                  <a:lnTo>
                    <a:pt x="225285" y="13068"/>
                  </a:lnTo>
                  <a:lnTo>
                    <a:pt x="289725" y="13068"/>
                  </a:lnTo>
                  <a:lnTo>
                    <a:pt x="289725" y="215"/>
                  </a:lnTo>
                  <a:close/>
                </a:path>
                <a:path w="354329" h="92709">
                  <a:moveTo>
                    <a:pt x="323900" y="0"/>
                  </a:moveTo>
                  <a:lnTo>
                    <a:pt x="318427" y="0"/>
                  </a:lnTo>
                  <a:lnTo>
                    <a:pt x="306031" y="215"/>
                  </a:lnTo>
                  <a:lnTo>
                    <a:pt x="301675" y="215"/>
                  </a:lnTo>
                  <a:lnTo>
                    <a:pt x="301675" y="78409"/>
                  </a:lnTo>
                  <a:lnTo>
                    <a:pt x="315417" y="78409"/>
                  </a:lnTo>
                  <a:lnTo>
                    <a:pt x="315417" y="50152"/>
                  </a:lnTo>
                  <a:lnTo>
                    <a:pt x="327524" y="50152"/>
                  </a:lnTo>
                  <a:lnTo>
                    <a:pt x="337916" y="48389"/>
                  </a:lnTo>
                  <a:lnTo>
                    <a:pt x="346873" y="42789"/>
                  </a:lnTo>
                  <a:lnTo>
                    <a:pt x="350345" y="37642"/>
                  </a:lnTo>
                  <a:lnTo>
                    <a:pt x="322008" y="37642"/>
                  </a:lnTo>
                  <a:lnTo>
                    <a:pt x="318655" y="37414"/>
                  </a:lnTo>
                  <a:lnTo>
                    <a:pt x="315417" y="37084"/>
                  </a:lnTo>
                  <a:lnTo>
                    <a:pt x="315417" y="13068"/>
                  </a:lnTo>
                  <a:lnTo>
                    <a:pt x="322452" y="12852"/>
                  </a:lnTo>
                  <a:lnTo>
                    <a:pt x="350850" y="12852"/>
                  </a:lnTo>
                  <a:lnTo>
                    <a:pt x="347668" y="7751"/>
                  </a:lnTo>
                  <a:lnTo>
                    <a:pt x="338339" y="2121"/>
                  </a:lnTo>
                  <a:lnTo>
                    <a:pt x="323900" y="0"/>
                  </a:lnTo>
                  <a:close/>
                </a:path>
                <a:path w="354329" h="92709">
                  <a:moveTo>
                    <a:pt x="327524" y="50152"/>
                  </a:moveTo>
                  <a:lnTo>
                    <a:pt x="315417" y="50152"/>
                  </a:lnTo>
                  <a:lnTo>
                    <a:pt x="318769" y="50482"/>
                  </a:lnTo>
                  <a:lnTo>
                    <a:pt x="325577" y="50482"/>
                  </a:lnTo>
                  <a:lnTo>
                    <a:pt x="327524" y="50152"/>
                  </a:lnTo>
                  <a:close/>
                </a:path>
                <a:path w="354329" h="92709">
                  <a:moveTo>
                    <a:pt x="350850" y="12852"/>
                  </a:moveTo>
                  <a:lnTo>
                    <a:pt x="334619" y="12852"/>
                  </a:lnTo>
                  <a:lnTo>
                    <a:pt x="339661" y="16865"/>
                  </a:lnTo>
                  <a:lnTo>
                    <a:pt x="339661" y="33731"/>
                  </a:lnTo>
                  <a:lnTo>
                    <a:pt x="333286" y="37642"/>
                  </a:lnTo>
                  <a:lnTo>
                    <a:pt x="350345" y="37642"/>
                  </a:lnTo>
                  <a:lnTo>
                    <a:pt x="352332" y="34698"/>
                  </a:lnTo>
                  <a:lnTo>
                    <a:pt x="354177" y="25133"/>
                  </a:lnTo>
                  <a:lnTo>
                    <a:pt x="352682" y="15789"/>
                  </a:lnTo>
                  <a:lnTo>
                    <a:pt x="350850" y="12852"/>
                  </a:lnTo>
                  <a:close/>
                </a:path>
              </a:pathLst>
            </a:custGeom>
            <a:solidFill>
              <a:srgbClr val="00305B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17" name="bk object 26"/>
            <p:cNvSpPr/>
            <p:nvPr/>
          </p:nvSpPr>
          <p:spPr>
            <a:xfrm>
              <a:off x="5607163" y="219846"/>
              <a:ext cx="44443" cy="13964"/>
            </a:xfrm>
            <a:custGeom>
              <a:avLst/>
              <a:gdLst/>
              <a:ahLst/>
              <a:cxnLst/>
              <a:rect l="l" t="t" r="r" b="b"/>
              <a:pathLst>
                <a:path w="44450" h="13970">
                  <a:moveTo>
                    <a:pt x="0" y="0"/>
                  </a:moveTo>
                  <a:lnTo>
                    <a:pt x="6667" y="13893"/>
                  </a:lnTo>
                  <a:lnTo>
                    <a:pt x="43878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71B8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18" name="bk object 27"/>
            <p:cNvSpPr/>
            <p:nvPr/>
          </p:nvSpPr>
          <p:spPr>
            <a:xfrm>
              <a:off x="5581958" y="219846"/>
              <a:ext cx="32379" cy="26023"/>
            </a:xfrm>
            <a:custGeom>
              <a:avLst/>
              <a:gdLst/>
              <a:ahLst/>
              <a:cxnLst/>
              <a:rect l="l" t="t" r="r" b="b"/>
              <a:pathLst>
                <a:path w="32384" h="26035">
                  <a:moveTo>
                    <a:pt x="25209" y="0"/>
                  </a:moveTo>
                  <a:lnTo>
                    <a:pt x="0" y="25704"/>
                  </a:lnTo>
                  <a:lnTo>
                    <a:pt x="31864" y="13906"/>
                  </a:lnTo>
                  <a:lnTo>
                    <a:pt x="25209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19" name="bk object 28"/>
            <p:cNvSpPr/>
            <p:nvPr/>
          </p:nvSpPr>
          <p:spPr>
            <a:xfrm>
              <a:off x="5679683" y="223108"/>
              <a:ext cx="114918" cy="43162"/>
            </a:xfrm>
            <a:custGeom>
              <a:avLst/>
              <a:gdLst/>
              <a:ahLst/>
              <a:cxnLst/>
              <a:rect l="l" t="t" r="r" b="b"/>
              <a:pathLst>
                <a:path w="114934" h="43179">
                  <a:moveTo>
                    <a:pt x="84137" y="0"/>
                  </a:moveTo>
                  <a:lnTo>
                    <a:pt x="0" y="32397"/>
                  </a:lnTo>
                  <a:lnTo>
                    <a:pt x="114655" y="42735"/>
                  </a:lnTo>
                  <a:lnTo>
                    <a:pt x="84137" y="0"/>
                  </a:lnTo>
                  <a:close/>
                </a:path>
              </a:pathLst>
            </a:custGeom>
            <a:solidFill>
              <a:srgbClr val="1D71B8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20" name="bk object 29"/>
            <p:cNvSpPr/>
            <p:nvPr/>
          </p:nvSpPr>
          <p:spPr>
            <a:xfrm>
              <a:off x="5881913" y="219872"/>
              <a:ext cx="70475" cy="18407"/>
            </a:xfrm>
            <a:custGeom>
              <a:avLst/>
              <a:gdLst/>
              <a:ahLst/>
              <a:cxnLst/>
              <a:rect l="l" t="t" r="r" b="b"/>
              <a:pathLst>
                <a:path w="70484" h="18414">
                  <a:moveTo>
                    <a:pt x="69938" y="0"/>
                  </a:moveTo>
                  <a:lnTo>
                    <a:pt x="0" y="0"/>
                  </a:lnTo>
                  <a:lnTo>
                    <a:pt x="24383" y="17945"/>
                  </a:lnTo>
                  <a:lnTo>
                    <a:pt x="69938" y="0"/>
                  </a:lnTo>
                  <a:close/>
                </a:path>
              </a:pathLst>
            </a:custGeom>
            <a:solidFill>
              <a:srgbClr val="1D71B8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21" name="bk object 30"/>
            <p:cNvSpPr/>
            <p:nvPr/>
          </p:nvSpPr>
          <p:spPr>
            <a:xfrm>
              <a:off x="5500245" y="292129"/>
              <a:ext cx="81712" cy="96961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22" name="bk object 31"/>
            <p:cNvSpPr/>
            <p:nvPr/>
          </p:nvSpPr>
          <p:spPr>
            <a:xfrm>
              <a:off x="5906293" y="219872"/>
              <a:ext cx="46348" cy="38719"/>
            </a:xfrm>
            <a:custGeom>
              <a:avLst/>
              <a:gdLst/>
              <a:ahLst/>
              <a:cxnLst/>
              <a:rect l="l" t="t" r="r" b="b"/>
              <a:pathLst>
                <a:path w="46354" h="38735">
                  <a:moveTo>
                    <a:pt x="46253" y="0"/>
                  </a:moveTo>
                  <a:lnTo>
                    <a:pt x="45554" y="0"/>
                  </a:lnTo>
                  <a:lnTo>
                    <a:pt x="0" y="17945"/>
                  </a:lnTo>
                  <a:lnTo>
                    <a:pt x="27673" y="38214"/>
                  </a:lnTo>
                  <a:lnTo>
                    <a:pt x="46253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23" name="bk object 32"/>
            <p:cNvSpPr/>
            <p:nvPr/>
          </p:nvSpPr>
          <p:spPr>
            <a:xfrm>
              <a:off x="5338751" y="423799"/>
              <a:ext cx="71858" cy="92670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24" name="bk object 33"/>
            <p:cNvSpPr/>
            <p:nvPr/>
          </p:nvSpPr>
          <p:spPr>
            <a:xfrm>
              <a:off x="5775642" y="305294"/>
              <a:ext cx="107298" cy="78072"/>
            </a:xfrm>
            <a:custGeom>
              <a:avLst/>
              <a:gdLst/>
              <a:ahLst/>
              <a:cxnLst/>
              <a:rect l="l" t="t" r="r" b="b"/>
              <a:pathLst>
                <a:path w="107315" h="78104">
                  <a:moveTo>
                    <a:pt x="42748" y="0"/>
                  </a:moveTo>
                  <a:lnTo>
                    <a:pt x="0" y="66738"/>
                  </a:lnTo>
                  <a:lnTo>
                    <a:pt x="107035" y="78054"/>
                  </a:lnTo>
                  <a:lnTo>
                    <a:pt x="42748" y="0"/>
                  </a:lnTo>
                  <a:close/>
                </a:path>
              </a:pathLst>
            </a:custGeom>
            <a:solidFill>
              <a:srgbClr val="1D71B8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25" name="bk object 34"/>
            <p:cNvSpPr/>
            <p:nvPr/>
          </p:nvSpPr>
          <p:spPr>
            <a:xfrm>
              <a:off x="5726652" y="372004"/>
              <a:ext cx="156187" cy="76803"/>
            </a:xfrm>
            <a:custGeom>
              <a:avLst/>
              <a:gdLst/>
              <a:ahLst/>
              <a:cxnLst/>
              <a:rect l="l" t="t" r="r" b="b"/>
              <a:pathLst>
                <a:path w="156209" h="76834">
                  <a:moveTo>
                    <a:pt x="48996" y="0"/>
                  </a:moveTo>
                  <a:lnTo>
                    <a:pt x="0" y="76352"/>
                  </a:lnTo>
                  <a:lnTo>
                    <a:pt x="156019" y="11315"/>
                  </a:lnTo>
                  <a:lnTo>
                    <a:pt x="48996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26" name="bk object 35"/>
            <p:cNvSpPr/>
            <p:nvPr/>
          </p:nvSpPr>
          <p:spPr>
            <a:xfrm>
              <a:off x="5499648" y="442307"/>
              <a:ext cx="151108" cy="97749"/>
            </a:xfrm>
            <a:custGeom>
              <a:avLst/>
              <a:gdLst/>
              <a:ahLst/>
              <a:cxnLst/>
              <a:rect l="l" t="t" r="r" b="b"/>
              <a:pathLst>
                <a:path w="151129" h="97790">
                  <a:moveTo>
                    <a:pt x="0" y="0"/>
                  </a:moveTo>
                  <a:lnTo>
                    <a:pt x="0" y="97320"/>
                  </a:lnTo>
                  <a:lnTo>
                    <a:pt x="150812" y="340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27" name="bk object 36"/>
            <p:cNvSpPr/>
            <p:nvPr/>
          </p:nvSpPr>
          <p:spPr>
            <a:xfrm>
              <a:off x="5677079" y="504981"/>
              <a:ext cx="157876" cy="90182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28" name="bk object 37"/>
            <p:cNvSpPr/>
            <p:nvPr/>
          </p:nvSpPr>
          <p:spPr>
            <a:xfrm>
              <a:off x="5604611" y="309267"/>
              <a:ext cx="113013" cy="46336"/>
            </a:xfrm>
            <a:custGeom>
              <a:avLst/>
              <a:gdLst/>
              <a:ahLst/>
              <a:cxnLst/>
              <a:rect l="l" t="t" r="r" b="b"/>
              <a:pathLst>
                <a:path w="113029" h="46354">
                  <a:moveTo>
                    <a:pt x="88671" y="0"/>
                  </a:moveTo>
                  <a:lnTo>
                    <a:pt x="0" y="34620"/>
                  </a:lnTo>
                  <a:lnTo>
                    <a:pt x="113004" y="46164"/>
                  </a:lnTo>
                  <a:lnTo>
                    <a:pt x="88671" y="0"/>
                  </a:lnTo>
                  <a:close/>
                </a:path>
              </a:pathLst>
            </a:custGeom>
            <a:solidFill>
              <a:srgbClr val="1D71B8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  <p:sp>
          <p:nvSpPr>
            <p:cNvPr id="29" name="bk object 38"/>
            <p:cNvSpPr/>
            <p:nvPr/>
          </p:nvSpPr>
          <p:spPr>
            <a:xfrm>
              <a:off x="5604611" y="343873"/>
              <a:ext cx="113013" cy="51413"/>
            </a:xfrm>
            <a:custGeom>
              <a:avLst/>
              <a:gdLst/>
              <a:ahLst/>
              <a:cxnLst/>
              <a:rect l="l" t="t" r="r" b="b"/>
              <a:pathLst>
                <a:path w="113029" h="51435">
                  <a:moveTo>
                    <a:pt x="0" y="0"/>
                  </a:moveTo>
                  <a:lnTo>
                    <a:pt x="14046" y="51435"/>
                  </a:lnTo>
                  <a:lnTo>
                    <a:pt x="113004" y="115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>
              <a:endParaRPr sz="1799" dirty="0">
                <a:solidFill>
                  <a:prstClr val="black"/>
                </a:solidFill>
              </a:endParaRPr>
            </a:p>
          </p:txBody>
        </p:sp>
      </p:grpSp>
      <p:sp>
        <p:nvSpPr>
          <p:cNvPr id="30" name="object 4">
            <a:extLst>
              <a:ext uri="{FF2B5EF4-FFF2-40B4-BE49-F238E27FC236}">
                <a16:creationId xmlns="" xmlns:a16="http://schemas.microsoft.com/office/drawing/2014/main" id="{35AFC6DF-FE33-5742-B6E8-5A2F32C77A67}"/>
              </a:ext>
            </a:extLst>
          </p:cNvPr>
          <p:cNvSpPr/>
          <p:nvPr userDrawn="1"/>
        </p:nvSpPr>
        <p:spPr>
          <a:xfrm>
            <a:off x="8422964" y="7308016"/>
            <a:ext cx="121127" cy="248391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" name="object 5">
            <a:extLst>
              <a:ext uri="{FF2B5EF4-FFF2-40B4-BE49-F238E27FC236}">
                <a16:creationId xmlns="" xmlns:a16="http://schemas.microsoft.com/office/drawing/2014/main" id="{87CBEE3D-9814-994B-A360-F6C32CE9315A}"/>
              </a:ext>
            </a:extLst>
          </p:cNvPr>
          <p:cNvSpPr/>
          <p:nvPr userDrawn="1"/>
        </p:nvSpPr>
        <p:spPr>
          <a:xfrm>
            <a:off x="9735353" y="7187109"/>
            <a:ext cx="356258" cy="36951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" name="object 6">
            <a:extLst>
              <a:ext uri="{FF2B5EF4-FFF2-40B4-BE49-F238E27FC236}">
                <a16:creationId xmlns="" xmlns:a16="http://schemas.microsoft.com/office/drawing/2014/main" id="{C73379F1-7F04-8749-B09F-FAC83DC40125}"/>
              </a:ext>
            </a:extLst>
          </p:cNvPr>
          <p:cNvSpPr/>
          <p:nvPr userDrawn="1"/>
        </p:nvSpPr>
        <p:spPr>
          <a:xfrm>
            <a:off x="10442346" y="7066546"/>
            <a:ext cx="248070" cy="119498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" name="object 7">
            <a:extLst>
              <a:ext uri="{FF2B5EF4-FFF2-40B4-BE49-F238E27FC236}">
                <a16:creationId xmlns="" xmlns:a16="http://schemas.microsoft.com/office/drawing/2014/main" id="{64D60E41-2A6A-3C40-B756-22CB25F1E349}"/>
              </a:ext>
            </a:extLst>
          </p:cNvPr>
          <p:cNvSpPr/>
          <p:nvPr userDrawn="1"/>
        </p:nvSpPr>
        <p:spPr>
          <a:xfrm>
            <a:off x="8671289" y="743580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4" h="114934">
                <a:moveTo>
                  <a:pt x="465327" y="0"/>
                </a:moveTo>
                <a:lnTo>
                  <a:pt x="0" y="0"/>
                </a:lnTo>
                <a:lnTo>
                  <a:pt x="0" y="114680"/>
                </a:lnTo>
                <a:lnTo>
                  <a:pt x="465327" y="114680"/>
                </a:lnTo>
                <a:lnTo>
                  <a:pt x="465327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4" name="object 8">
            <a:extLst>
              <a:ext uri="{FF2B5EF4-FFF2-40B4-BE49-F238E27FC236}">
                <a16:creationId xmlns="" xmlns:a16="http://schemas.microsoft.com/office/drawing/2014/main" id="{A03EA632-5503-2B47-8EA4-C206C94981CB}"/>
              </a:ext>
            </a:extLst>
          </p:cNvPr>
          <p:cNvSpPr/>
          <p:nvPr userDrawn="1"/>
        </p:nvSpPr>
        <p:spPr>
          <a:xfrm>
            <a:off x="8664952" y="7553596"/>
            <a:ext cx="478084" cy="0"/>
          </a:xfrm>
          <a:custGeom>
            <a:avLst/>
            <a:gdLst/>
            <a:ahLst/>
            <a:cxnLst/>
            <a:rect l="l" t="t" r="r" b="b"/>
            <a:pathLst>
              <a:path w="478154">
                <a:moveTo>
                  <a:pt x="0" y="0"/>
                </a:moveTo>
                <a:lnTo>
                  <a:pt x="478015" y="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5" name="object 9">
            <a:extLst>
              <a:ext uri="{FF2B5EF4-FFF2-40B4-BE49-F238E27FC236}">
                <a16:creationId xmlns="" xmlns:a16="http://schemas.microsoft.com/office/drawing/2014/main" id="{66289931-3CD5-5742-A10E-D391ADB0C89B}"/>
              </a:ext>
            </a:extLst>
          </p:cNvPr>
          <p:cNvSpPr/>
          <p:nvPr userDrawn="1"/>
        </p:nvSpPr>
        <p:spPr>
          <a:xfrm>
            <a:off x="8550440" y="743580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4" h="114934">
                <a:moveTo>
                  <a:pt x="114528" y="0"/>
                </a:moveTo>
                <a:lnTo>
                  <a:pt x="0" y="0"/>
                </a:lnTo>
                <a:lnTo>
                  <a:pt x="0" y="114541"/>
                </a:lnTo>
                <a:lnTo>
                  <a:pt x="114528" y="114541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6" name="object 10">
            <a:extLst>
              <a:ext uri="{FF2B5EF4-FFF2-40B4-BE49-F238E27FC236}">
                <a16:creationId xmlns="" xmlns:a16="http://schemas.microsoft.com/office/drawing/2014/main" id="{9A593C86-27B5-B043-B1B8-15AD4890349E}"/>
              </a:ext>
            </a:extLst>
          </p:cNvPr>
          <p:cNvSpPr/>
          <p:nvPr userDrawn="1"/>
        </p:nvSpPr>
        <p:spPr>
          <a:xfrm>
            <a:off x="8544079" y="7554725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7" name="object 11">
            <a:extLst>
              <a:ext uri="{FF2B5EF4-FFF2-40B4-BE49-F238E27FC236}">
                <a16:creationId xmlns="" xmlns:a16="http://schemas.microsoft.com/office/drawing/2014/main" id="{D2B587A6-A153-9944-9817-2D087CC56EFC}"/>
              </a:ext>
            </a:extLst>
          </p:cNvPr>
          <p:cNvSpPr/>
          <p:nvPr userDrawn="1"/>
        </p:nvSpPr>
        <p:spPr>
          <a:xfrm>
            <a:off x="8544079" y="7552186"/>
            <a:ext cx="124442" cy="0"/>
          </a:xfrm>
          <a:custGeom>
            <a:avLst/>
            <a:gdLst/>
            <a:ahLst/>
            <a:cxnLst/>
            <a:rect l="l" t="t" r="r" b="b"/>
            <a:pathLst>
              <a:path w="124459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8" name="object 12">
            <a:extLst>
              <a:ext uri="{FF2B5EF4-FFF2-40B4-BE49-F238E27FC236}">
                <a16:creationId xmlns="" xmlns:a16="http://schemas.microsoft.com/office/drawing/2014/main" id="{E2E3B82A-40A5-1C48-8FA6-3446044CA981}"/>
              </a:ext>
            </a:extLst>
          </p:cNvPr>
          <p:cNvSpPr/>
          <p:nvPr userDrawn="1"/>
        </p:nvSpPr>
        <p:spPr>
          <a:xfrm>
            <a:off x="8547253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9" name="object 13">
            <a:extLst>
              <a:ext uri="{FF2B5EF4-FFF2-40B4-BE49-F238E27FC236}">
                <a16:creationId xmlns="" xmlns:a16="http://schemas.microsoft.com/office/drawing/2014/main" id="{95E0D831-8E2E-ED42-8A18-A1069DFE667D}"/>
              </a:ext>
            </a:extLst>
          </p:cNvPr>
          <p:cNvSpPr/>
          <p:nvPr userDrawn="1"/>
        </p:nvSpPr>
        <p:spPr>
          <a:xfrm>
            <a:off x="8668115" y="7550917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40"/>
                </a:moveTo>
                <a:lnTo>
                  <a:pt x="3175" y="2540"/>
                </a:lnTo>
                <a:lnTo>
                  <a:pt x="3175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40" name="object 14">
            <a:extLst>
              <a:ext uri="{FF2B5EF4-FFF2-40B4-BE49-F238E27FC236}">
                <a16:creationId xmlns="" xmlns:a16="http://schemas.microsoft.com/office/drawing/2014/main" id="{A925B081-364A-5C47-8057-181417CB3ABB}"/>
              </a:ext>
            </a:extLst>
          </p:cNvPr>
          <p:cNvSpPr/>
          <p:nvPr userDrawn="1"/>
        </p:nvSpPr>
        <p:spPr>
          <a:xfrm>
            <a:off x="8668114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41" name="object 15">
            <a:extLst>
              <a:ext uri="{FF2B5EF4-FFF2-40B4-BE49-F238E27FC236}">
                <a16:creationId xmlns="" xmlns:a16="http://schemas.microsoft.com/office/drawing/2014/main" id="{6A79559A-F531-2F40-9D20-9B8D21F15818}"/>
              </a:ext>
            </a:extLst>
          </p:cNvPr>
          <p:cNvSpPr/>
          <p:nvPr userDrawn="1"/>
        </p:nvSpPr>
        <p:spPr>
          <a:xfrm>
            <a:off x="8671289" y="731482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4" h="114934">
                <a:moveTo>
                  <a:pt x="465327" y="0"/>
                </a:moveTo>
                <a:lnTo>
                  <a:pt x="0" y="0"/>
                </a:lnTo>
                <a:lnTo>
                  <a:pt x="0" y="114680"/>
                </a:lnTo>
                <a:lnTo>
                  <a:pt x="465327" y="114680"/>
                </a:lnTo>
                <a:lnTo>
                  <a:pt x="465327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42" name="object 16">
            <a:extLst>
              <a:ext uri="{FF2B5EF4-FFF2-40B4-BE49-F238E27FC236}">
                <a16:creationId xmlns="" xmlns:a16="http://schemas.microsoft.com/office/drawing/2014/main" id="{947CCD64-1B23-2641-8642-31427F1EE595}"/>
              </a:ext>
            </a:extLst>
          </p:cNvPr>
          <p:cNvSpPr/>
          <p:nvPr userDrawn="1"/>
        </p:nvSpPr>
        <p:spPr>
          <a:xfrm>
            <a:off x="8671289" y="7432259"/>
            <a:ext cx="465386" cy="0"/>
          </a:xfrm>
          <a:custGeom>
            <a:avLst/>
            <a:gdLst/>
            <a:ahLst/>
            <a:cxnLst/>
            <a:rect l="l" t="t" r="r" b="b"/>
            <a:pathLst>
              <a:path w="465454">
                <a:moveTo>
                  <a:pt x="0" y="0"/>
                </a:moveTo>
                <a:lnTo>
                  <a:pt x="465327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43" name="object 17">
            <a:extLst>
              <a:ext uri="{FF2B5EF4-FFF2-40B4-BE49-F238E27FC236}">
                <a16:creationId xmlns="" xmlns:a16="http://schemas.microsoft.com/office/drawing/2014/main" id="{781C1E3F-3F44-9B4C-9D38-BF63BF57DE6D}"/>
              </a:ext>
            </a:extLst>
          </p:cNvPr>
          <p:cNvSpPr/>
          <p:nvPr userDrawn="1"/>
        </p:nvSpPr>
        <p:spPr>
          <a:xfrm>
            <a:off x="8671289" y="7311653"/>
            <a:ext cx="465386" cy="0"/>
          </a:xfrm>
          <a:custGeom>
            <a:avLst/>
            <a:gdLst/>
            <a:ahLst/>
            <a:cxnLst/>
            <a:rect l="l" t="t" r="r" b="b"/>
            <a:pathLst>
              <a:path w="465454">
                <a:moveTo>
                  <a:pt x="0" y="0"/>
                </a:moveTo>
                <a:lnTo>
                  <a:pt x="465327" y="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44" name="object 18">
            <a:extLst>
              <a:ext uri="{FF2B5EF4-FFF2-40B4-BE49-F238E27FC236}">
                <a16:creationId xmlns="" xmlns:a16="http://schemas.microsoft.com/office/drawing/2014/main" id="{1FB58EDC-C66E-CA4A-8BBD-A4AECA991166}"/>
              </a:ext>
            </a:extLst>
          </p:cNvPr>
          <p:cNvSpPr/>
          <p:nvPr userDrawn="1"/>
        </p:nvSpPr>
        <p:spPr>
          <a:xfrm>
            <a:off x="1314483" y="743580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5" h="114934">
                <a:moveTo>
                  <a:pt x="465328" y="0"/>
                </a:moveTo>
                <a:lnTo>
                  <a:pt x="0" y="0"/>
                </a:lnTo>
                <a:lnTo>
                  <a:pt x="0" y="114680"/>
                </a:lnTo>
                <a:lnTo>
                  <a:pt x="465328" y="114680"/>
                </a:lnTo>
                <a:lnTo>
                  <a:pt x="465328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45" name="object 19">
            <a:extLst>
              <a:ext uri="{FF2B5EF4-FFF2-40B4-BE49-F238E27FC236}">
                <a16:creationId xmlns="" xmlns:a16="http://schemas.microsoft.com/office/drawing/2014/main" id="{BD97AE11-6C6D-1A4C-BB95-152BC5D5A675}"/>
              </a:ext>
            </a:extLst>
          </p:cNvPr>
          <p:cNvSpPr/>
          <p:nvPr userDrawn="1"/>
        </p:nvSpPr>
        <p:spPr>
          <a:xfrm>
            <a:off x="1308147" y="7556196"/>
            <a:ext cx="478084" cy="0"/>
          </a:xfrm>
          <a:custGeom>
            <a:avLst/>
            <a:gdLst/>
            <a:ahLst/>
            <a:cxnLst/>
            <a:rect l="l" t="t" r="r" b="b"/>
            <a:pathLst>
              <a:path w="478155">
                <a:moveTo>
                  <a:pt x="0" y="0"/>
                </a:moveTo>
                <a:lnTo>
                  <a:pt x="478015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46" name="object 20">
            <a:extLst>
              <a:ext uri="{FF2B5EF4-FFF2-40B4-BE49-F238E27FC236}">
                <a16:creationId xmlns="" xmlns:a16="http://schemas.microsoft.com/office/drawing/2014/main" id="{148BEAFC-2DFF-E146-8434-A5266533B424}"/>
              </a:ext>
            </a:extLst>
          </p:cNvPr>
          <p:cNvSpPr/>
          <p:nvPr userDrawn="1"/>
        </p:nvSpPr>
        <p:spPr>
          <a:xfrm>
            <a:off x="1308147" y="7553023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5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508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47" name="object 21">
            <a:extLst>
              <a:ext uri="{FF2B5EF4-FFF2-40B4-BE49-F238E27FC236}">
                <a16:creationId xmlns="" xmlns:a16="http://schemas.microsoft.com/office/drawing/2014/main" id="{51B92206-EA7C-D948-9225-2C0CFDBF1548}"/>
              </a:ext>
            </a:extLst>
          </p:cNvPr>
          <p:cNvSpPr/>
          <p:nvPr userDrawn="1"/>
        </p:nvSpPr>
        <p:spPr>
          <a:xfrm>
            <a:off x="1311321" y="7436232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48" name="object 22">
            <a:extLst>
              <a:ext uri="{FF2B5EF4-FFF2-40B4-BE49-F238E27FC236}">
                <a16:creationId xmlns="" xmlns:a16="http://schemas.microsoft.com/office/drawing/2014/main" id="{0A658288-43AE-E549-917A-9232BB648FC6}"/>
              </a:ext>
            </a:extLst>
          </p:cNvPr>
          <p:cNvSpPr/>
          <p:nvPr userDrawn="1"/>
        </p:nvSpPr>
        <p:spPr>
          <a:xfrm>
            <a:off x="1308147" y="7433058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5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49" name="object 23">
            <a:extLst>
              <a:ext uri="{FF2B5EF4-FFF2-40B4-BE49-F238E27FC236}">
                <a16:creationId xmlns="" xmlns:a16="http://schemas.microsoft.com/office/drawing/2014/main" id="{DE6265FB-B529-1E43-A404-8F8C50B25FBD}"/>
              </a:ext>
            </a:extLst>
          </p:cNvPr>
          <p:cNvSpPr/>
          <p:nvPr userDrawn="1"/>
        </p:nvSpPr>
        <p:spPr>
          <a:xfrm>
            <a:off x="1779748" y="7435800"/>
            <a:ext cx="0" cy="114887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0"/>
                </a:moveTo>
                <a:lnTo>
                  <a:pt x="0" y="11468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50" name="object 24">
            <a:extLst>
              <a:ext uri="{FF2B5EF4-FFF2-40B4-BE49-F238E27FC236}">
                <a16:creationId xmlns="" xmlns:a16="http://schemas.microsoft.com/office/drawing/2014/main" id="{FD741455-F6E0-A04F-85CA-807F246EB158}"/>
              </a:ext>
            </a:extLst>
          </p:cNvPr>
          <p:cNvSpPr/>
          <p:nvPr userDrawn="1"/>
        </p:nvSpPr>
        <p:spPr>
          <a:xfrm>
            <a:off x="840966" y="7193768"/>
            <a:ext cx="465386" cy="111713"/>
          </a:xfrm>
          <a:custGeom>
            <a:avLst/>
            <a:gdLst/>
            <a:ahLst/>
            <a:cxnLst/>
            <a:rect l="l" t="t" r="r" b="b"/>
            <a:pathLst>
              <a:path w="465455" h="111759">
                <a:moveTo>
                  <a:pt x="0" y="111759"/>
                </a:moveTo>
                <a:lnTo>
                  <a:pt x="465315" y="111759"/>
                </a:lnTo>
                <a:lnTo>
                  <a:pt x="465315" y="0"/>
                </a:lnTo>
                <a:lnTo>
                  <a:pt x="0" y="0"/>
                </a:lnTo>
                <a:lnTo>
                  <a:pt x="0" y="111759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51" name="object 25">
            <a:extLst>
              <a:ext uri="{FF2B5EF4-FFF2-40B4-BE49-F238E27FC236}">
                <a16:creationId xmlns="" xmlns:a16="http://schemas.microsoft.com/office/drawing/2014/main" id="{9843463F-7E45-494D-A610-927FA345C5B8}"/>
              </a:ext>
            </a:extLst>
          </p:cNvPr>
          <p:cNvSpPr/>
          <p:nvPr userDrawn="1"/>
        </p:nvSpPr>
        <p:spPr>
          <a:xfrm>
            <a:off x="840966" y="7193132"/>
            <a:ext cx="344754" cy="0"/>
          </a:xfrm>
          <a:custGeom>
            <a:avLst/>
            <a:gdLst/>
            <a:ahLst/>
            <a:cxnLst/>
            <a:rect l="l" t="t" r="r" b="b"/>
            <a:pathLst>
              <a:path w="344805">
                <a:moveTo>
                  <a:pt x="0" y="0"/>
                </a:moveTo>
                <a:lnTo>
                  <a:pt x="344297" y="0"/>
                </a:lnTo>
              </a:path>
            </a:pathLst>
          </a:custGeom>
          <a:ln w="3175">
            <a:solidFill>
              <a:srgbClr val="EEF3F8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52" name="object 26">
            <a:extLst>
              <a:ext uri="{FF2B5EF4-FFF2-40B4-BE49-F238E27FC236}">
                <a16:creationId xmlns="" xmlns:a16="http://schemas.microsoft.com/office/drawing/2014/main" id="{3AAA9E03-3281-C545-A52F-65F5D5B292B4}"/>
              </a:ext>
            </a:extLst>
          </p:cNvPr>
          <p:cNvSpPr/>
          <p:nvPr userDrawn="1"/>
        </p:nvSpPr>
        <p:spPr>
          <a:xfrm>
            <a:off x="834617" y="7308662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5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53" name="object 27">
            <a:extLst>
              <a:ext uri="{FF2B5EF4-FFF2-40B4-BE49-F238E27FC236}">
                <a16:creationId xmlns="" xmlns:a16="http://schemas.microsoft.com/office/drawing/2014/main" id="{325ED85B-F4CE-CD4F-A3B0-383BC3956E4F}"/>
              </a:ext>
            </a:extLst>
          </p:cNvPr>
          <p:cNvSpPr/>
          <p:nvPr userDrawn="1"/>
        </p:nvSpPr>
        <p:spPr>
          <a:xfrm>
            <a:off x="837791" y="7192507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29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54" name="object 28">
            <a:extLst>
              <a:ext uri="{FF2B5EF4-FFF2-40B4-BE49-F238E27FC236}">
                <a16:creationId xmlns="" xmlns:a16="http://schemas.microsoft.com/office/drawing/2014/main" id="{7C61EA95-5196-0347-A1AF-2A759DF0A5BF}"/>
              </a:ext>
            </a:extLst>
          </p:cNvPr>
          <p:cNvSpPr/>
          <p:nvPr userDrawn="1"/>
        </p:nvSpPr>
        <p:spPr>
          <a:xfrm>
            <a:off x="834617" y="7189334"/>
            <a:ext cx="351103" cy="0"/>
          </a:xfrm>
          <a:custGeom>
            <a:avLst/>
            <a:gdLst/>
            <a:ahLst/>
            <a:cxnLst/>
            <a:rect l="l" t="t" r="r" b="b"/>
            <a:pathLst>
              <a:path w="351155">
                <a:moveTo>
                  <a:pt x="0" y="0"/>
                </a:moveTo>
                <a:lnTo>
                  <a:pt x="350647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55" name="object 29">
            <a:extLst>
              <a:ext uri="{FF2B5EF4-FFF2-40B4-BE49-F238E27FC236}">
                <a16:creationId xmlns="" xmlns:a16="http://schemas.microsoft.com/office/drawing/2014/main" id="{82F8735B-A066-A241-987D-853816172C13}"/>
              </a:ext>
            </a:extLst>
          </p:cNvPr>
          <p:cNvSpPr/>
          <p:nvPr userDrawn="1"/>
        </p:nvSpPr>
        <p:spPr>
          <a:xfrm>
            <a:off x="8544079" y="7308083"/>
            <a:ext cx="127209" cy="128216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56" name="object 30">
            <a:extLst>
              <a:ext uri="{FF2B5EF4-FFF2-40B4-BE49-F238E27FC236}">
                <a16:creationId xmlns="" xmlns:a16="http://schemas.microsoft.com/office/drawing/2014/main" id="{1C72FBCD-672A-404C-9FDB-8725E48A7B18}"/>
              </a:ext>
            </a:extLst>
          </p:cNvPr>
          <p:cNvSpPr/>
          <p:nvPr userDrawn="1"/>
        </p:nvSpPr>
        <p:spPr>
          <a:xfrm>
            <a:off x="10218821" y="7192381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4" h="114934">
                <a:moveTo>
                  <a:pt x="465315" y="0"/>
                </a:moveTo>
                <a:lnTo>
                  <a:pt x="0" y="0"/>
                </a:lnTo>
                <a:lnTo>
                  <a:pt x="0" y="114668"/>
                </a:lnTo>
                <a:lnTo>
                  <a:pt x="465315" y="114668"/>
                </a:lnTo>
                <a:lnTo>
                  <a:pt x="465315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57" name="object 31">
            <a:extLst>
              <a:ext uri="{FF2B5EF4-FFF2-40B4-BE49-F238E27FC236}">
                <a16:creationId xmlns="" xmlns:a16="http://schemas.microsoft.com/office/drawing/2014/main" id="{6E0C62B7-0D6D-274D-85D7-7ED7DE05736F}"/>
              </a:ext>
            </a:extLst>
          </p:cNvPr>
          <p:cNvSpPr/>
          <p:nvPr userDrawn="1"/>
        </p:nvSpPr>
        <p:spPr>
          <a:xfrm>
            <a:off x="10218821" y="7307899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58" name="object 32">
            <a:extLst>
              <a:ext uri="{FF2B5EF4-FFF2-40B4-BE49-F238E27FC236}">
                <a16:creationId xmlns="" xmlns:a16="http://schemas.microsoft.com/office/drawing/2014/main" id="{417164BD-E16D-C747-B3B2-C4EAF788865E}"/>
              </a:ext>
            </a:extLst>
          </p:cNvPr>
          <p:cNvSpPr/>
          <p:nvPr userDrawn="1"/>
        </p:nvSpPr>
        <p:spPr>
          <a:xfrm>
            <a:off x="10687242" y="7193012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59" name="object 33">
            <a:extLst>
              <a:ext uri="{FF2B5EF4-FFF2-40B4-BE49-F238E27FC236}">
                <a16:creationId xmlns="" xmlns:a16="http://schemas.microsoft.com/office/drawing/2014/main" id="{D777A154-4B96-9C4B-A9B4-58F6654A65F4}"/>
              </a:ext>
            </a:extLst>
          </p:cNvPr>
          <p:cNvSpPr/>
          <p:nvPr userDrawn="1"/>
        </p:nvSpPr>
        <p:spPr>
          <a:xfrm>
            <a:off x="10218821" y="7189838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60" name="object 34">
            <a:extLst>
              <a:ext uri="{FF2B5EF4-FFF2-40B4-BE49-F238E27FC236}">
                <a16:creationId xmlns="" xmlns:a16="http://schemas.microsoft.com/office/drawing/2014/main" id="{37DDE64C-B9B2-BD4A-9724-EAC0936DB978}"/>
              </a:ext>
            </a:extLst>
          </p:cNvPr>
          <p:cNvSpPr/>
          <p:nvPr userDrawn="1"/>
        </p:nvSpPr>
        <p:spPr>
          <a:xfrm>
            <a:off x="10097960" y="7192381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4" h="114934">
                <a:moveTo>
                  <a:pt x="114528" y="0"/>
                </a:moveTo>
                <a:lnTo>
                  <a:pt x="0" y="0"/>
                </a:lnTo>
                <a:lnTo>
                  <a:pt x="0" y="114528"/>
                </a:lnTo>
                <a:lnTo>
                  <a:pt x="114528" y="114528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61" name="object 35">
            <a:extLst>
              <a:ext uri="{FF2B5EF4-FFF2-40B4-BE49-F238E27FC236}">
                <a16:creationId xmlns="" xmlns:a16="http://schemas.microsoft.com/office/drawing/2014/main" id="{3E37A6EE-4BFB-344F-98AB-ED99D73EE393}"/>
              </a:ext>
            </a:extLst>
          </p:cNvPr>
          <p:cNvSpPr/>
          <p:nvPr userDrawn="1"/>
        </p:nvSpPr>
        <p:spPr>
          <a:xfrm>
            <a:off x="10091610" y="7307380"/>
            <a:ext cx="124442" cy="0"/>
          </a:xfrm>
          <a:custGeom>
            <a:avLst/>
            <a:gdLst/>
            <a:ahLst/>
            <a:cxnLst/>
            <a:rect l="l" t="t" r="r" b="b"/>
            <a:pathLst>
              <a:path w="124459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62" name="object 36">
            <a:extLst>
              <a:ext uri="{FF2B5EF4-FFF2-40B4-BE49-F238E27FC236}">
                <a16:creationId xmlns="" xmlns:a16="http://schemas.microsoft.com/office/drawing/2014/main" id="{705FDE8B-1702-034F-BA45-FFFE7D7D2AAD}"/>
              </a:ext>
            </a:extLst>
          </p:cNvPr>
          <p:cNvSpPr/>
          <p:nvPr userDrawn="1"/>
        </p:nvSpPr>
        <p:spPr>
          <a:xfrm>
            <a:off x="10094785" y="7192494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63" name="object 37">
            <a:extLst>
              <a:ext uri="{FF2B5EF4-FFF2-40B4-BE49-F238E27FC236}">
                <a16:creationId xmlns="" xmlns:a16="http://schemas.microsoft.com/office/drawing/2014/main" id="{966CA03F-D879-F44A-86A2-290A1DFE9CBE}"/>
              </a:ext>
            </a:extLst>
          </p:cNvPr>
          <p:cNvSpPr/>
          <p:nvPr userDrawn="1"/>
        </p:nvSpPr>
        <p:spPr>
          <a:xfrm>
            <a:off x="10091611" y="7189321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64" name="object 38">
            <a:extLst>
              <a:ext uri="{FF2B5EF4-FFF2-40B4-BE49-F238E27FC236}">
                <a16:creationId xmlns="" xmlns:a16="http://schemas.microsoft.com/office/drawing/2014/main" id="{AD018523-EF25-3643-AB76-FD80D6C0D485}"/>
              </a:ext>
            </a:extLst>
          </p:cNvPr>
          <p:cNvSpPr/>
          <p:nvPr userDrawn="1"/>
        </p:nvSpPr>
        <p:spPr>
          <a:xfrm>
            <a:off x="10215646" y="7306746"/>
            <a:ext cx="3175" cy="1269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0" y="1270"/>
                </a:moveTo>
                <a:lnTo>
                  <a:pt x="3175" y="1270"/>
                </a:lnTo>
                <a:lnTo>
                  <a:pt x="3175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65" name="object 39">
            <a:extLst>
              <a:ext uri="{FF2B5EF4-FFF2-40B4-BE49-F238E27FC236}">
                <a16:creationId xmlns="" xmlns:a16="http://schemas.microsoft.com/office/drawing/2014/main" id="{76890C61-DF09-0248-848C-8E673F978C43}"/>
              </a:ext>
            </a:extLst>
          </p:cNvPr>
          <p:cNvSpPr/>
          <p:nvPr userDrawn="1"/>
        </p:nvSpPr>
        <p:spPr>
          <a:xfrm>
            <a:off x="10215646" y="7192494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66" name="object 40">
            <a:extLst>
              <a:ext uri="{FF2B5EF4-FFF2-40B4-BE49-F238E27FC236}">
                <a16:creationId xmlns="" xmlns:a16="http://schemas.microsoft.com/office/drawing/2014/main" id="{4BDB6F01-3114-5A47-B04B-3EE857A572E3}"/>
              </a:ext>
            </a:extLst>
          </p:cNvPr>
          <p:cNvSpPr/>
          <p:nvPr userDrawn="1"/>
        </p:nvSpPr>
        <p:spPr>
          <a:xfrm>
            <a:off x="10218821" y="743580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4" h="114934">
                <a:moveTo>
                  <a:pt x="465315" y="0"/>
                </a:moveTo>
                <a:lnTo>
                  <a:pt x="0" y="0"/>
                </a:lnTo>
                <a:lnTo>
                  <a:pt x="0" y="114680"/>
                </a:lnTo>
                <a:lnTo>
                  <a:pt x="465315" y="114680"/>
                </a:lnTo>
                <a:lnTo>
                  <a:pt x="465315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67" name="object 41">
            <a:extLst>
              <a:ext uri="{FF2B5EF4-FFF2-40B4-BE49-F238E27FC236}">
                <a16:creationId xmlns="" xmlns:a16="http://schemas.microsoft.com/office/drawing/2014/main" id="{CBA90721-2193-0042-9CFD-229EC4764574}"/>
              </a:ext>
            </a:extLst>
          </p:cNvPr>
          <p:cNvSpPr/>
          <p:nvPr userDrawn="1"/>
        </p:nvSpPr>
        <p:spPr>
          <a:xfrm>
            <a:off x="10218821" y="7553221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68" name="object 42">
            <a:extLst>
              <a:ext uri="{FF2B5EF4-FFF2-40B4-BE49-F238E27FC236}">
                <a16:creationId xmlns="" xmlns:a16="http://schemas.microsoft.com/office/drawing/2014/main" id="{16082145-A761-3F4F-9869-820318DE345E}"/>
              </a:ext>
            </a:extLst>
          </p:cNvPr>
          <p:cNvSpPr/>
          <p:nvPr userDrawn="1"/>
        </p:nvSpPr>
        <p:spPr>
          <a:xfrm>
            <a:off x="10687242" y="7435795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69" name="object 43">
            <a:extLst>
              <a:ext uri="{FF2B5EF4-FFF2-40B4-BE49-F238E27FC236}">
                <a16:creationId xmlns="" xmlns:a16="http://schemas.microsoft.com/office/drawing/2014/main" id="{F7ADC2F9-1F6B-C94B-9997-4543041C2D74}"/>
              </a:ext>
            </a:extLst>
          </p:cNvPr>
          <p:cNvSpPr/>
          <p:nvPr userDrawn="1"/>
        </p:nvSpPr>
        <p:spPr>
          <a:xfrm>
            <a:off x="10097960" y="743580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4" h="114934">
                <a:moveTo>
                  <a:pt x="114528" y="0"/>
                </a:moveTo>
                <a:lnTo>
                  <a:pt x="0" y="0"/>
                </a:lnTo>
                <a:lnTo>
                  <a:pt x="0" y="114541"/>
                </a:lnTo>
                <a:lnTo>
                  <a:pt x="114528" y="114541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70" name="object 44">
            <a:extLst>
              <a:ext uri="{FF2B5EF4-FFF2-40B4-BE49-F238E27FC236}">
                <a16:creationId xmlns="" xmlns:a16="http://schemas.microsoft.com/office/drawing/2014/main" id="{AEC32D0B-F895-814C-9249-3971BDDAEEDE}"/>
              </a:ext>
            </a:extLst>
          </p:cNvPr>
          <p:cNvSpPr/>
          <p:nvPr userDrawn="1"/>
        </p:nvSpPr>
        <p:spPr>
          <a:xfrm>
            <a:off x="10091611" y="7554725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71" name="object 45">
            <a:extLst>
              <a:ext uri="{FF2B5EF4-FFF2-40B4-BE49-F238E27FC236}">
                <a16:creationId xmlns="" xmlns:a16="http://schemas.microsoft.com/office/drawing/2014/main" id="{3EA0FC84-114E-2A42-8958-5E3362BDF55A}"/>
              </a:ext>
            </a:extLst>
          </p:cNvPr>
          <p:cNvSpPr/>
          <p:nvPr userDrawn="1"/>
        </p:nvSpPr>
        <p:spPr>
          <a:xfrm>
            <a:off x="10091610" y="7552186"/>
            <a:ext cx="124442" cy="0"/>
          </a:xfrm>
          <a:custGeom>
            <a:avLst/>
            <a:gdLst/>
            <a:ahLst/>
            <a:cxnLst/>
            <a:rect l="l" t="t" r="r" b="b"/>
            <a:pathLst>
              <a:path w="124459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72" name="object 46">
            <a:extLst>
              <a:ext uri="{FF2B5EF4-FFF2-40B4-BE49-F238E27FC236}">
                <a16:creationId xmlns="" xmlns:a16="http://schemas.microsoft.com/office/drawing/2014/main" id="{7D6BD14C-03B5-BF45-A5AA-F20CB4D01AC6}"/>
              </a:ext>
            </a:extLst>
          </p:cNvPr>
          <p:cNvSpPr/>
          <p:nvPr userDrawn="1"/>
        </p:nvSpPr>
        <p:spPr>
          <a:xfrm>
            <a:off x="10094785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73" name="object 47">
            <a:extLst>
              <a:ext uri="{FF2B5EF4-FFF2-40B4-BE49-F238E27FC236}">
                <a16:creationId xmlns="" xmlns:a16="http://schemas.microsoft.com/office/drawing/2014/main" id="{416634BD-2FC1-CB4D-A38B-18351A0A0477}"/>
              </a:ext>
            </a:extLst>
          </p:cNvPr>
          <p:cNvSpPr/>
          <p:nvPr userDrawn="1"/>
        </p:nvSpPr>
        <p:spPr>
          <a:xfrm>
            <a:off x="10215646" y="7550917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40"/>
                </a:moveTo>
                <a:lnTo>
                  <a:pt x="3175" y="2540"/>
                </a:lnTo>
                <a:lnTo>
                  <a:pt x="3175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74" name="object 48">
            <a:extLst>
              <a:ext uri="{FF2B5EF4-FFF2-40B4-BE49-F238E27FC236}">
                <a16:creationId xmlns="" xmlns:a16="http://schemas.microsoft.com/office/drawing/2014/main" id="{1A35ECA6-663E-0848-9F3D-B034B84D1AE0}"/>
              </a:ext>
            </a:extLst>
          </p:cNvPr>
          <p:cNvSpPr/>
          <p:nvPr userDrawn="1"/>
        </p:nvSpPr>
        <p:spPr>
          <a:xfrm>
            <a:off x="10215646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75" name="object 49">
            <a:extLst>
              <a:ext uri="{FF2B5EF4-FFF2-40B4-BE49-F238E27FC236}">
                <a16:creationId xmlns="" xmlns:a16="http://schemas.microsoft.com/office/drawing/2014/main" id="{7FC93E3A-1253-3B4E-840B-0F508DCFDA5D}"/>
              </a:ext>
            </a:extLst>
          </p:cNvPr>
          <p:cNvSpPr/>
          <p:nvPr userDrawn="1"/>
        </p:nvSpPr>
        <p:spPr>
          <a:xfrm>
            <a:off x="10218821" y="731482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4" h="114934">
                <a:moveTo>
                  <a:pt x="465315" y="0"/>
                </a:moveTo>
                <a:lnTo>
                  <a:pt x="0" y="0"/>
                </a:lnTo>
                <a:lnTo>
                  <a:pt x="0" y="114680"/>
                </a:lnTo>
                <a:lnTo>
                  <a:pt x="465315" y="114680"/>
                </a:lnTo>
                <a:lnTo>
                  <a:pt x="465315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76" name="object 50">
            <a:extLst>
              <a:ext uri="{FF2B5EF4-FFF2-40B4-BE49-F238E27FC236}">
                <a16:creationId xmlns="" xmlns:a16="http://schemas.microsoft.com/office/drawing/2014/main" id="{12BA9668-369F-7848-A87A-DFC96C08FC64}"/>
              </a:ext>
            </a:extLst>
          </p:cNvPr>
          <p:cNvSpPr/>
          <p:nvPr userDrawn="1"/>
        </p:nvSpPr>
        <p:spPr>
          <a:xfrm>
            <a:off x="10218821" y="7432893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77" name="object 51">
            <a:extLst>
              <a:ext uri="{FF2B5EF4-FFF2-40B4-BE49-F238E27FC236}">
                <a16:creationId xmlns="" xmlns:a16="http://schemas.microsoft.com/office/drawing/2014/main" id="{59A9C573-817A-B749-BD26-ADBE1EC278C8}"/>
              </a:ext>
            </a:extLst>
          </p:cNvPr>
          <p:cNvSpPr/>
          <p:nvPr userDrawn="1"/>
        </p:nvSpPr>
        <p:spPr>
          <a:xfrm>
            <a:off x="10687242" y="7314198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78" name="object 52">
            <a:extLst>
              <a:ext uri="{FF2B5EF4-FFF2-40B4-BE49-F238E27FC236}">
                <a16:creationId xmlns="" xmlns:a16="http://schemas.microsoft.com/office/drawing/2014/main" id="{F1009394-3EB1-D640-AA60-81E2DE22FAFD}"/>
              </a:ext>
            </a:extLst>
          </p:cNvPr>
          <p:cNvSpPr/>
          <p:nvPr userDrawn="1"/>
        </p:nvSpPr>
        <p:spPr>
          <a:xfrm>
            <a:off x="10218821" y="7311659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5079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79" name="object 53">
            <a:extLst>
              <a:ext uri="{FF2B5EF4-FFF2-40B4-BE49-F238E27FC236}">
                <a16:creationId xmlns="" xmlns:a16="http://schemas.microsoft.com/office/drawing/2014/main" id="{437CC428-7790-5847-95D6-B503BBCD07B5}"/>
              </a:ext>
            </a:extLst>
          </p:cNvPr>
          <p:cNvSpPr/>
          <p:nvPr userDrawn="1"/>
        </p:nvSpPr>
        <p:spPr>
          <a:xfrm>
            <a:off x="10091610" y="7308083"/>
            <a:ext cx="127209" cy="128216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80" name="object 54">
            <a:extLst>
              <a:ext uri="{FF2B5EF4-FFF2-40B4-BE49-F238E27FC236}">
                <a16:creationId xmlns="" xmlns:a16="http://schemas.microsoft.com/office/drawing/2014/main" id="{976354CF-E663-534B-9652-DEC4597076C7}"/>
              </a:ext>
            </a:extLst>
          </p:cNvPr>
          <p:cNvSpPr/>
          <p:nvPr userDrawn="1"/>
        </p:nvSpPr>
        <p:spPr>
          <a:xfrm>
            <a:off x="4640386" y="7308016"/>
            <a:ext cx="120860" cy="248815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graphicFrame>
        <p:nvGraphicFramePr>
          <p:cNvPr id="81" name="object 55">
            <a:extLst>
              <a:ext uri="{FF2B5EF4-FFF2-40B4-BE49-F238E27FC236}">
                <a16:creationId xmlns="" xmlns:a16="http://schemas.microsoft.com/office/drawing/2014/main" id="{340F1EA1-C1D1-CD41-AFFA-3B690379E542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4761246" y="7309121"/>
          <a:ext cx="591732" cy="2418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06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1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212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A5B0CA"/>
                      </a:solidFill>
                      <a:prstDash val="solid"/>
                    </a:lnR>
                    <a:lnT w="6350">
                      <a:solidFill>
                        <a:srgbClr val="A5B0CA"/>
                      </a:solidFill>
                      <a:prstDash val="solid"/>
                    </a:lnT>
                    <a:lnB w="6350">
                      <a:solidFill>
                        <a:srgbClr val="A5B0CA"/>
                      </a:solidFill>
                      <a:prstDash val="solid"/>
                    </a:lnB>
                    <a:solidFill>
                      <a:srgbClr val="EE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0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A5B0CA"/>
                      </a:solidFill>
                      <a:prstDash val="solid"/>
                    </a:lnL>
                    <a:lnR w="6350">
                      <a:solidFill>
                        <a:srgbClr val="A5B0CA"/>
                      </a:solidFill>
                      <a:prstDash val="solid"/>
                    </a:lnR>
                    <a:lnB w="6350">
                      <a:solidFill>
                        <a:srgbClr val="A5B0CA"/>
                      </a:solidFill>
                      <a:prstDash val="solid"/>
                    </a:lnB>
                    <a:solidFill>
                      <a:srgbClr val="F7FA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A5B0CA"/>
                      </a:solidFill>
                      <a:prstDash val="solid"/>
                    </a:lnL>
                    <a:lnT w="6350">
                      <a:solidFill>
                        <a:srgbClr val="A5B0CA"/>
                      </a:solidFill>
                      <a:prstDash val="solid"/>
                    </a:lnT>
                    <a:lnB w="6350">
                      <a:solidFill>
                        <a:srgbClr val="A5B0CA"/>
                      </a:solidFill>
                      <a:prstDash val="solid"/>
                    </a:lnB>
                    <a:solidFill>
                      <a:srgbClr val="EE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2" name="object 56">
            <a:extLst>
              <a:ext uri="{FF2B5EF4-FFF2-40B4-BE49-F238E27FC236}">
                <a16:creationId xmlns="" xmlns:a16="http://schemas.microsoft.com/office/drawing/2014/main" id="{82E409CE-73EA-1045-8AA6-5CF48F56435E}"/>
              </a:ext>
            </a:extLst>
          </p:cNvPr>
          <p:cNvSpPr/>
          <p:nvPr userDrawn="1"/>
        </p:nvSpPr>
        <p:spPr>
          <a:xfrm>
            <a:off x="2027812" y="7193078"/>
            <a:ext cx="463481" cy="114887"/>
          </a:xfrm>
          <a:custGeom>
            <a:avLst/>
            <a:gdLst/>
            <a:ahLst/>
            <a:cxnLst/>
            <a:rect l="l" t="t" r="r" b="b"/>
            <a:pathLst>
              <a:path w="463550" h="114934">
                <a:moveTo>
                  <a:pt x="463550" y="0"/>
                </a:moveTo>
                <a:lnTo>
                  <a:pt x="0" y="0"/>
                </a:lnTo>
                <a:lnTo>
                  <a:pt x="0" y="114680"/>
                </a:lnTo>
                <a:lnTo>
                  <a:pt x="463550" y="114680"/>
                </a:lnTo>
                <a:lnTo>
                  <a:pt x="463550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83" name="object 57">
            <a:extLst>
              <a:ext uri="{FF2B5EF4-FFF2-40B4-BE49-F238E27FC236}">
                <a16:creationId xmlns="" xmlns:a16="http://schemas.microsoft.com/office/drawing/2014/main" id="{3F02EA6B-DF31-EA43-9F7A-B525852926D3}"/>
              </a:ext>
            </a:extLst>
          </p:cNvPr>
          <p:cNvSpPr/>
          <p:nvPr userDrawn="1"/>
        </p:nvSpPr>
        <p:spPr>
          <a:xfrm>
            <a:off x="2027812" y="7311149"/>
            <a:ext cx="469830" cy="0"/>
          </a:xfrm>
          <a:custGeom>
            <a:avLst/>
            <a:gdLst/>
            <a:ahLst/>
            <a:cxnLst/>
            <a:rect l="l" t="t" r="r" b="b"/>
            <a:pathLst>
              <a:path w="469900">
                <a:moveTo>
                  <a:pt x="0" y="0"/>
                </a:moveTo>
                <a:lnTo>
                  <a:pt x="469900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84" name="object 58">
            <a:extLst>
              <a:ext uri="{FF2B5EF4-FFF2-40B4-BE49-F238E27FC236}">
                <a16:creationId xmlns="" xmlns:a16="http://schemas.microsoft.com/office/drawing/2014/main" id="{461B5332-44E4-DE47-81C2-A4EB05E66C85}"/>
              </a:ext>
            </a:extLst>
          </p:cNvPr>
          <p:cNvSpPr/>
          <p:nvPr userDrawn="1"/>
        </p:nvSpPr>
        <p:spPr>
          <a:xfrm>
            <a:off x="2494468" y="7193724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85" name="object 59">
            <a:extLst>
              <a:ext uri="{FF2B5EF4-FFF2-40B4-BE49-F238E27FC236}">
                <a16:creationId xmlns="" xmlns:a16="http://schemas.microsoft.com/office/drawing/2014/main" id="{7EECE9DE-994B-794E-A12B-63C6FF4C071B}"/>
              </a:ext>
            </a:extLst>
          </p:cNvPr>
          <p:cNvSpPr/>
          <p:nvPr userDrawn="1"/>
        </p:nvSpPr>
        <p:spPr>
          <a:xfrm>
            <a:off x="2027812" y="7190550"/>
            <a:ext cx="469830" cy="0"/>
          </a:xfrm>
          <a:custGeom>
            <a:avLst/>
            <a:gdLst/>
            <a:ahLst/>
            <a:cxnLst/>
            <a:rect l="l" t="t" r="r" b="b"/>
            <a:pathLst>
              <a:path w="469900">
                <a:moveTo>
                  <a:pt x="0" y="0"/>
                </a:moveTo>
                <a:lnTo>
                  <a:pt x="469900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86" name="object 60">
            <a:extLst>
              <a:ext uri="{FF2B5EF4-FFF2-40B4-BE49-F238E27FC236}">
                <a16:creationId xmlns="" xmlns:a16="http://schemas.microsoft.com/office/drawing/2014/main" id="{D1768B00-EE0A-5546-A9A2-E4F9908CA53C}"/>
              </a:ext>
            </a:extLst>
          </p:cNvPr>
          <p:cNvSpPr/>
          <p:nvPr userDrawn="1"/>
        </p:nvSpPr>
        <p:spPr>
          <a:xfrm>
            <a:off x="4761247" y="7308083"/>
            <a:ext cx="127196" cy="128216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87" name="object 61">
            <a:extLst>
              <a:ext uri="{FF2B5EF4-FFF2-40B4-BE49-F238E27FC236}">
                <a16:creationId xmlns="" xmlns:a16="http://schemas.microsoft.com/office/drawing/2014/main" id="{805CD697-BA6D-AD4F-88EF-2A845AC4623F}"/>
              </a:ext>
            </a:extLst>
          </p:cNvPr>
          <p:cNvSpPr/>
          <p:nvPr userDrawn="1"/>
        </p:nvSpPr>
        <p:spPr>
          <a:xfrm>
            <a:off x="5722786" y="7193929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5" h="114934">
                <a:moveTo>
                  <a:pt x="114528" y="0"/>
                </a:moveTo>
                <a:lnTo>
                  <a:pt x="0" y="0"/>
                </a:lnTo>
                <a:lnTo>
                  <a:pt x="0" y="114541"/>
                </a:lnTo>
                <a:lnTo>
                  <a:pt x="114528" y="114541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88" name="object 62">
            <a:extLst>
              <a:ext uri="{FF2B5EF4-FFF2-40B4-BE49-F238E27FC236}">
                <a16:creationId xmlns="" xmlns:a16="http://schemas.microsoft.com/office/drawing/2014/main" id="{0AFB2E0F-6E05-394B-8F4F-5E7988FEEFD5}"/>
              </a:ext>
            </a:extLst>
          </p:cNvPr>
          <p:cNvSpPr/>
          <p:nvPr userDrawn="1"/>
        </p:nvSpPr>
        <p:spPr>
          <a:xfrm>
            <a:off x="5722647" y="7308650"/>
            <a:ext cx="118092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0" y="0"/>
                </a:moveTo>
                <a:lnTo>
                  <a:pt x="11784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89" name="object 63">
            <a:extLst>
              <a:ext uri="{FF2B5EF4-FFF2-40B4-BE49-F238E27FC236}">
                <a16:creationId xmlns="" xmlns:a16="http://schemas.microsoft.com/office/drawing/2014/main" id="{6D313AF9-62F3-4042-8C48-0AE366C24A96}"/>
              </a:ext>
            </a:extLst>
          </p:cNvPr>
          <p:cNvSpPr/>
          <p:nvPr userDrawn="1"/>
        </p:nvSpPr>
        <p:spPr>
          <a:xfrm>
            <a:off x="5722717" y="7193764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90" name="object 64">
            <a:extLst>
              <a:ext uri="{FF2B5EF4-FFF2-40B4-BE49-F238E27FC236}">
                <a16:creationId xmlns="" xmlns:a16="http://schemas.microsoft.com/office/drawing/2014/main" id="{5516BCF8-3550-284F-89BF-C537B885ABED}"/>
              </a:ext>
            </a:extLst>
          </p:cNvPr>
          <p:cNvSpPr/>
          <p:nvPr userDrawn="1"/>
        </p:nvSpPr>
        <p:spPr>
          <a:xfrm>
            <a:off x="5722647" y="7190590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101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91" name="object 65">
            <a:extLst>
              <a:ext uri="{FF2B5EF4-FFF2-40B4-BE49-F238E27FC236}">
                <a16:creationId xmlns="" xmlns:a16="http://schemas.microsoft.com/office/drawing/2014/main" id="{2299B256-1B4A-A841-80D5-B62F4E07FEA2}"/>
              </a:ext>
            </a:extLst>
          </p:cNvPr>
          <p:cNvSpPr/>
          <p:nvPr userDrawn="1"/>
        </p:nvSpPr>
        <p:spPr>
          <a:xfrm>
            <a:off x="5840472" y="7308016"/>
            <a:ext cx="3175" cy="1269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0" y="1270"/>
                </a:moveTo>
                <a:lnTo>
                  <a:pt x="3175" y="1270"/>
                </a:lnTo>
                <a:lnTo>
                  <a:pt x="3175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92" name="object 66">
            <a:extLst>
              <a:ext uri="{FF2B5EF4-FFF2-40B4-BE49-F238E27FC236}">
                <a16:creationId xmlns="" xmlns:a16="http://schemas.microsoft.com/office/drawing/2014/main" id="{EE381D14-DBCE-A844-B6EC-913DF10D9CFA}"/>
              </a:ext>
            </a:extLst>
          </p:cNvPr>
          <p:cNvSpPr/>
          <p:nvPr userDrawn="1"/>
        </p:nvSpPr>
        <p:spPr>
          <a:xfrm>
            <a:off x="5840472" y="7193764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93" name="object 67">
            <a:extLst>
              <a:ext uri="{FF2B5EF4-FFF2-40B4-BE49-F238E27FC236}">
                <a16:creationId xmlns="" xmlns:a16="http://schemas.microsoft.com/office/drawing/2014/main" id="{075628C7-AC02-4643-BE62-EA105E089007}"/>
              </a:ext>
            </a:extLst>
          </p:cNvPr>
          <p:cNvSpPr/>
          <p:nvPr userDrawn="1"/>
        </p:nvSpPr>
        <p:spPr>
          <a:xfrm>
            <a:off x="6085572" y="719318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5" h="114934">
                <a:moveTo>
                  <a:pt x="114541" y="0"/>
                </a:moveTo>
                <a:lnTo>
                  <a:pt x="0" y="0"/>
                </a:lnTo>
                <a:lnTo>
                  <a:pt x="0" y="114541"/>
                </a:lnTo>
                <a:lnTo>
                  <a:pt x="114541" y="114541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94" name="object 68">
            <a:extLst>
              <a:ext uri="{FF2B5EF4-FFF2-40B4-BE49-F238E27FC236}">
                <a16:creationId xmlns="" xmlns:a16="http://schemas.microsoft.com/office/drawing/2014/main" id="{A775A8AA-669F-904B-9B18-DEAFB129F516}"/>
              </a:ext>
            </a:extLst>
          </p:cNvPr>
          <p:cNvSpPr/>
          <p:nvPr userDrawn="1"/>
        </p:nvSpPr>
        <p:spPr>
          <a:xfrm>
            <a:off x="6079235" y="7308650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087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95" name="object 69">
            <a:extLst>
              <a:ext uri="{FF2B5EF4-FFF2-40B4-BE49-F238E27FC236}">
                <a16:creationId xmlns="" xmlns:a16="http://schemas.microsoft.com/office/drawing/2014/main" id="{E22C93B7-08A1-5142-BAED-D3B694C49D39}"/>
              </a:ext>
            </a:extLst>
          </p:cNvPr>
          <p:cNvSpPr/>
          <p:nvPr userDrawn="1"/>
        </p:nvSpPr>
        <p:spPr>
          <a:xfrm>
            <a:off x="6082403" y="7193764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96" name="object 70">
            <a:extLst>
              <a:ext uri="{FF2B5EF4-FFF2-40B4-BE49-F238E27FC236}">
                <a16:creationId xmlns="" xmlns:a16="http://schemas.microsoft.com/office/drawing/2014/main" id="{EE2A85CC-FC41-6B4C-BB71-9E2383275098}"/>
              </a:ext>
            </a:extLst>
          </p:cNvPr>
          <p:cNvSpPr/>
          <p:nvPr userDrawn="1"/>
        </p:nvSpPr>
        <p:spPr>
          <a:xfrm>
            <a:off x="6079235" y="7190590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087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97" name="object 71">
            <a:extLst>
              <a:ext uri="{FF2B5EF4-FFF2-40B4-BE49-F238E27FC236}">
                <a16:creationId xmlns="" xmlns:a16="http://schemas.microsoft.com/office/drawing/2014/main" id="{FC14CF83-F77D-9646-88AB-C5AFFF13C01D}"/>
              </a:ext>
            </a:extLst>
          </p:cNvPr>
          <p:cNvSpPr/>
          <p:nvPr userDrawn="1"/>
        </p:nvSpPr>
        <p:spPr>
          <a:xfrm>
            <a:off x="5722786" y="7315099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5" h="114934">
                <a:moveTo>
                  <a:pt x="114528" y="0"/>
                </a:moveTo>
                <a:lnTo>
                  <a:pt x="0" y="0"/>
                </a:lnTo>
                <a:lnTo>
                  <a:pt x="0" y="114554"/>
                </a:lnTo>
                <a:lnTo>
                  <a:pt x="114528" y="114554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98" name="object 72">
            <a:extLst>
              <a:ext uri="{FF2B5EF4-FFF2-40B4-BE49-F238E27FC236}">
                <a16:creationId xmlns="" xmlns:a16="http://schemas.microsoft.com/office/drawing/2014/main" id="{9E19181D-C9E7-B041-A3F9-839A1F69695B}"/>
              </a:ext>
            </a:extLst>
          </p:cNvPr>
          <p:cNvSpPr/>
          <p:nvPr userDrawn="1"/>
        </p:nvSpPr>
        <p:spPr>
          <a:xfrm>
            <a:off x="5722710" y="7315106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99" name="object 73">
            <a:extLst>
              <a:ext uri="{FF2B5EF4-FFF2-40B4-BE49-F238E27FC236}">
                <a16:creationId xmlns="" xmlns:a16="http://schemas.microsoft.com/office/drawing/2014/main" id="{018F6926-ED00-4942-A1A9-54A70847058F}"/>
              </a:ext>
            </a:extLst>
          </p:cNvPr>
          <p:cNvSpPr/>
          <p:nvPr userDrawn="1"/>
        </p:nvSpPr>
        <p:spPr>
          <a:xfrm>
            <a:off x="5722634" y="7311932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1030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00" name="object 74">
            <a:extLst>
              <a:ext uri="{FF2B5EF4-FFF2-40B4-BE49-F238E27FC236}">
                <a16:creationId xmlns="" xmlns:a16="http://schemas.microsoft.com/office/drawing/2014/main" id="{F680FAC7-932A-9B4A-9C76-8EF5F0AEE3E7}"/>
              </a:ext>
            </a:extLst>
          </p:cNvPr>
          <p:cNvSpPr/>
          <p:nvPr userDrawn="1"/>
        </p:nvSpPr>
        <p:spPr>
          <a:xfrm>
            <a:off x="5840472" y="7315093"/>
            <a:ext cx="0" cy="114887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0"/>
                </a:moveTo>
                <a:lnTo>
                  <a:pt x="0" y="114554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01" name="object 75">
            <a:extLst>
              <a:ext uri="{FF2B5EF4-FFF2-40B4-BE49-F238E27FC236}">
                <a16:creationId xmlns="" xmlns:a16="http://schemas.microsoft.com/office/drawing/2014/main" id="{1E4653CA-173B-4441-BB30-307091456F29}"/>
              </a:ext>
            </a:extLst>
          </p:cNvPr>
          <p:cNvSpPr/>
          <p:nvPr userDrawn="1"/>
        </p:nvSpPr>
        <p:spPr>
          <a:xfrm>
            <a:off x="6206445" y="719318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5" h="114934">
                <a:moveTo>
                  <a:pt x="114528" y="0"/>
                </a:moveTo>
                <a:lnTo>
                  <a:pt x="0" y="0"/>
                </a:lnTo>
                <a:lnTo>
                  <a:pt x="0" y="114541"/>
                </a:lnTo>
                <a:lnTo>
                  <a:pt x="114528" y="114541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02" name="object 76">
            <a:extLst>
              <a:ext uri="{FF2B5EF4-FFF2-40B4-BE49-F238E27FC236}">
                <a16:creationId xmlns="" xmlns:a16="http://schemas.microsoft.com/office/drawing/2014/main" id="{A82544CF-995E-AC4E-8135-79AFD8CC613C}"/>
              </a:ext>
            </a:extLst>
          </p:cNvPr>
          <p:cNvSpPr/>
          <p:nvPr userDrawn="1"/>
        </p:nvSpPr>
        <p:spPr>
          <a:xfrm>
            <a:off x="6200095" y="7308650"/>
            <a:ext cx="124442" cy="0"/>
          </a:xfrm>
          <a:custGeom>
            <a:avLst/>
            <a:gdLst/>
            <a:ahLst/>
            <a:cxnLst/>
            <a:rect l="l" t="t" r="r" b="b"/>
            <a:pathLst>
              <a:path w="124460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03" name="object 77">
            <a:extLst>
              <a:ext uri="{FF2B5EF4-FFF2-40B4-BE49-F238E27FC236}">
                <a16:creationId xmlns="" xmlns:a16="http://schemas.microsoft.com/office/drawing/2014/main" id="{5A5909FE-6854-D64F-8E64-D0429C668517}"/>
              </a:ext>
            </a:extLst>
          </p:cNvPr>
          <p:cNvSpPr/>
          <p:nvPr userDrawn="1"/>
        </p:nvSpPr>
        <p:spPr>
          <a:xfrm>
            <a:off x="6203270" y="7193764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04" name="object 78">
            <a:extLst>
              <a:ext uri="{FF2B5EF4-FFF2-40B4-BE49-F238E27FC236}">
                <a16:creationId xmlns="" xmlns:a16="http://schemas.microsoft.com/office/drawing/2014/main" id="{28C6DE3D-8CB5-C644-A8C9-BAFBD9D5482E}"/>
              </a:ext>
            </a:extLst>
          </p:cNvPr>
          <p:cNvSpPr/>
          <p:nvPr userDrawn="1"/>
        </p:nvSpPr>
        <p:spPr>
          <a:xfrm>
            <a:off x="6200096" y="7190590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05" name="object 79">
            <a:extLst>
              <a:ext uri="{FF2B5EF4-FFF2-40B4-BE49-F238E27FC236}">
                <a16:creationId xmlns="" xmlns:a16="http://schemas.microsoft.com/office/drawing/2014/main" id="{19732F72-332E-6740-BADD-26A5C03671BE}"/>
              </a:ext>
            </a:extLst>
          </p:cNvPr>
          <p:cNvSpPr/>
          <p:nvPr userDrawn="1"/>
        </p:nvSpPr>
        <p:spPr>
          <a:xfrm>
            <a:off x="6324131" y="7307686"/>
            <a:ext cx="3175" cy="1269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3175" y="0"/>
                </a:moveTo>
                <a:lnTo>
                  <a:pt x="0" y="0"/>
                </a:lnTo>
                <a:lnTo>
                  <a:pt x="0" y="1015"/>
                </a:lnTo>
                <a:lnTo>
                  <a:pt x="3175" y="1015"/>
                </a:lnTo>
                <a:lnTo>
                  <a:pt x="3175" y="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06" name="object 80">
            <a:extLst>
              <a:ext uri="{FF2B5EF4-FFF2-40B4-BE49-F238E27FC236}">
                <a16:creationId xmlns="" xmlns:a16="http://schemas.microsoft.com/office/drawing/2014/main" id="{28B33958-3D9E-E54B-B874-589C0D3410DA}"/>
              </a:ext>
            </a:extLst>
          </p:cNvPr>
          <p:cNvSpPr/>
          <p:nvPr userDrawn="1"/>
        </p:nvSpPr>
        <p:spPr>
          <a:xfrm>
            <a:off x="6324130" y="7193180"/>
            <a:ext cx="0" cy="114887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0"/>
                </a:moveTo>
                <a:lnTo>
                  <a:pt x="0" y="114541"/>
                </a:lnTo>
              </a:path>
            </a:pathLst>
          </a:custGeom>
          <a:ln w="6349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07" name="object 81">
            <a:extLst>
              <a:ext uri="{FF2B5EF4-FFF2-40B4-BE49-F238E27FC236}">
                <a16:creationId xmlns="" xmlns:a16="http://schemas.microsoft.com/office/drawing/2014/main" id="{68F3A4C8-32C6-7844-A740-01BADDE0DAFA}"/>
              </a:ext>
            </a:extLst>
          </p:cNvPr>
          <p:cNvSpPr/>
          <p:nvPr userDrawn="1"/>
        </p:nvSpPr>
        <p:spPr>
          <a:xfrm>
            <a:off x="9263757" y="7193866"/>
            <a:ext cx="465386" cy="113616"/>
          </a:xfrm>
          <a:custGeom>
            <a:avLst/>
            <a:gdLst/>
            <a:ahLst/>
            <a:cxnLst/>
            <a:rect l="l" t="t" r="r" b="b"/>
            <a:pathLst>
              <a:path w="465454" h="113665">
                <a:moveTo>
                  <a:pt x="465327" y="0"/>
                </a:moveTo>
                <a:lnTo>
                  <a:pt x="0" y="0"/>
                </a:lnTo>
                <a:lnTo>
                  <a:pt x="0" y="113169"/>
                </a:lnTo>
                <a:lnTo>
                  <a:pt x="465327" y="113169"/>
                </a:lnTo>
                <a:lnTo>
                  <a:pt x="465327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08" name="object 82">
            <a:extLst>
              <a:ext uri="{FF2B5EF4-FFF2-40B4-BE49-F238E27FC236}">
                <a16:creationId xmlns="" xmlns:a16="http://schemas.microsoft.com/office/drawing/2014/main" id="{B407DFCA-325D-8B47-93D9-6A807B676E84}"/>
              </a:ext>
            </a:extLst>
          </p:cNvPr>
          <p:cNvSpPr/>
          <p:nvPr userDrawn="1"/>
        </p:nvSpPr>
        <p:spPr>
          <a:xfrm>
            <a:off x="9263757" y="7308120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09" name="object 83">
            <a:extLst>
              <a:ext uri="{FF2B5EF4-FFF2-40B4-BE49-F238E27FC236}">
                <a16:creationId xmlns="" xmlns:a16="http://schemas.microsoft.com/office/drawing/2014/main" id="{D8D0D765-1FE8-3843-9BC0-6B86913E95D4}"/>
              </a:ext>
            </a:extLst>
          </p:cNvPr>
          <p:cNvSpPr/>
          <p:nvPr userDrawn="1"/>
        </p:nvSpPr>
        <p:spPr>
          <a:xfrm>
            <a:off x="9732184" y="7194502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29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10" name="object 84">
            <a:extLst>
              <a:ext uri="{FF2B5EF4-FFF2-40B4-BE49-F238E27FC236}">
                <a16:creationId xmlns="" xmlns:a16="http://schemas.microsoft.com/office/drawing/2014/main" id="{40BE52C9-A8C5-3240-BC62-5F28F2A6470A}"/>
              </a:ext>
            </a:extLst>
          </p:cNvPr>
          <p:cNvSpPr/>
          <p:nvPr userDrawn="1"/>
        </p:nvSpPr>
        <p:spPr>
          <a:xfrm>
            <a:off x="9263757" y="7191329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11" name="object 85">
            <a:extLst>
              <a:ext uri="{FF2B5EF4-FFF2-40B4-BE49-F238E27FC236}">
                <a16:creationId xmlns="" xmlns:a16="http://schemas.microsoft.com/office/drawing/2014/main" id="{893D67A6-A957-A84C-908C-45D736B85CFE}"/>
              </a:ext>
            </a:extLst>
          </p:cNvPr>
          <p:cNvSpPr/>
          <p:nvPr userDrawn="1"/>
        </p:nvSpPr>
        <p:spPr>
          <a:xfrm>
            <a:off x="9142884" y="7193866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4" h="113665">
                <a:moveTo>
                  <a:pt x="114541" y="0"/>
                </a:moveTo>
                <a:lnTo>
                  <a:pt x="0" y="0"/>
                </a:lnTo>
                <a:lnTo>
                  <a:pt x="0" y="113042"/>
                </a:lnTo>
                <a:lnTo>
                  <a:pt x="114541" y="113042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12" name="object 86">
            <a:extLst>
              <a:ext uri="{FF2B5EF4-FFF2-40B4-BE49-F238E27FC236}">
                <a16:creationId xmlns="" xmlns:a16="http://schemas.microsoft.com/office/drawing/2014/main" id="{C7C1A544-495E-0247-8FA4-42EDBDD7A75D}"/>
              </a:ext>
            </a:extLst>
          </p:cNvPr>
          <p:cNvSpPr/>
          <p:nvPr userDrawn="1"/>
        </p:nvSpPr>
        <p:spPr>
          <a:xfrm>
            <a:off x="9136548" y="7307380"/>
            <a:ext cx="124442" cy="0"/>
          </a:xfrm>
          <a:custGeom>
            <a:avLst/>
            <a:gdLst/>
            <a:ahLst/>
            <a:cxnLst/>
            <a:rect l="l" t="t" r="r" b="b"/>
            <a:pathLst>
              <a:path w="124459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13" name="object 87">
            <a:extLst>
              <a:ext uri="{FF2B5EF4-FFF2-40B4-BE49-F238E27FC236}">
                <a16:creationId xmlns="" xmlns:a16="http://schemas.microsoft.com/office/drawing/2014/main" id="{0A345E2F-4B77-E645-86EC-C741357FFA52}"/>
              </a:ext>
            </a:extLst>
          </p:cNvPr>
          <p:cNvSpPr/>
          <p:nvPr userDrawn="1"/>
        </p:nvSpPr>
        <p:spPr>
          <a:xfrm>
            <a:off x="9139722" y="7193763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3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14" name="object 88">
            <a:extLst>
              <a:ext uri="{FF2B5EF4-FFF2-40B4-BE49-F238E27FC236}">
                <a16:creationId xmlns="" xmlns:a16="http://schemas.microsoft.com/office/drawing/2014/main" id="{0E9153EF-B49C-4E4E-9C09-A93E5DBEB13C}"/>
              </a:ext>
            </a:extLst>
          </p:cNvPr>
          <p:cNvSpPr/>
          <p:nvPr userDrawn="1"/>
        </p:nvSpPr>
        <p:spPr>
          <a:xfrm>
            <a:off x="9136548" y="7190590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15" name="object 89">
            <a:extLst>
              <a:ext uri="{FF2B5EF4-FFF2-40B4-BE49-F238E27FC236}">
                <a16:creationId xmlns="" xmlns:a16="http://schemas.microsoft.com/office/drawing/2014/main" id="{234CBE37-D763-614B-B1B3-AF90A80DFED4}"/>
              </a:ext>
            </a:extLst>
          </p:cNvPr>
          <p:cNvSpPr/>
          <p:nvPr userDrawn="1"/>
        </p:nvSpPr>
        <p:spPr>
          <a:xfrm>
            <a:off x="9260583" y="7306746"/>
            <a:ext cx="3175" cy="1269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0" y="1270"/>
                </a:moveTo>
                <a:lnTo>
                  <a:pt x="3175" y="1270"/>
                </a:lnTo>
                <a:lnTo>
                  <a:pt x="3175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16" name="object 90">
            <a:extLst>
              <a:ext uri="{FF2B5EF4-FFF2-40B4-BE49-F238E27FC236}">
                <a16:creationId xmlns="" xmlns:a16="http://schemas.microsoft.com/office/drawing/2014/main" id="{3A68D439-4B9D-6746-9266-7C915BBCEE7C}"/>
              </a:ext>
            </a:extLst>
          </p:cNvPr>
          <p:cNvSpPr/>
          <p:nvPr userDrawn="1"/>
        </p:nvSpPr>
        <p:spPr>
          <a:xfrm>
            <a:off x="9260589" y="7193763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3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17" name="object 91">
            <a:extLst>
              <a:ext uri="{FF2B5EF4-FFF2-40B4-BE49-F238E27FC236}">
                <a16:creationId xmlns="" xmlns:a16="http://schemas.microsoft.com/office/drawing/2014/main" id="{8DE3C756-0BD5-3846-AB88-2E1F20B813FF}"/>
              </a:ext>
            </a:extLst>
          </p:cNvPr>
          <p:cNvSpPr/>
          <p:nvPr userDrawn="1"/>
        </p:nvSpPr>
        <p:spPr>
          <a:xfrm>
            <a:off x="9384618" y="743580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4" h="114934">
                <a:moveTo>
                  <a:pt x="465340" y="0"/>
                </a:moveTo>
                <a:lnTo>
                  <a:pt x="0" y="0"/>
                </a:lnTo>
                <a:lnTo>
                  <a:pt x="0" y="114680"/>
                </a:lnTo>
                <a:lnTo>
                  <a:pt x="465340" y="114680"/>
                </a:lnTo>
                <a:lnTo>
                  <a:pt x="465340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18" name="object 92">
            <a:extLst>
              <a:ext uri="{FF2B5EF4-FFF2-40B4-BE49-F238E27FC236}">
                <a16:creationId xmlns="" xmlns:a16="http://schemas.microsoft.com/office/drawing/2014/main" id="{99D2F636-7188-8848-833F-B07896E56269}"/>
              </a:ext>
            </a:extLst>
          </p:cNvPr>
          <p:cNvSpPr/>
          <p:nvPr userDrawn="1"/>
        </p:nvSpPr>
        <p:spPr>
          <a:xfrm>
            <a:off x="9384606" y="7553868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90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19" name="object 93">
            <a:extLst>
              <a:ext uri="{FF2B5EF4-FFF2-40B4-BE49-F238E27FC236}">
                <a16:creationId xmlns="" xmlns:a16="http://schemas.microsoft.com/office/drawing/2014/main" id="{423896FC-B50A-3E46-B39F-1472ED550718}"/>
              </a:ext>
            </a:extLst>
          </p:cNvPr>
          <p:cNvSpPr/>
          <p:nvPr userDrawn="1"/>
        </p:nvSpPr>
        <p:spPr>
          <a:xfrm>
            <a:off x="9853050" y="7435174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69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20" name="object 94">
            <a:extLst>
              <a:ext uri="{FF2B5EF4-FFF2-40B4-BE49-F238E27FC236}">
                <a16:creationId xmlns="" xmlns:a16="http://schemas.microsoft.com/office/drawing/2014/main" id="{8C00D0AC-78C4-5349-BE77-DC9003CBFD4B}"/>
              </a:ext>
            </a:extLst>
          </p:cNvPr>
          <p:cNvSpPr/>
          <p:nvPr userDrawn="1"/>
        </p:nvSpPr>
        <p:spPr>
          <a:xfrm>
            <a:off x="9735352" y="7432634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0891" y="0"/>
                </a:lnTo>
              </a:path>
            </a:pathLst>
          </a:custGeom>
          <a:ln w="5079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21" name="object 95">
            <a:extLst>
              <a:ext uri="{FF2B5EF4-FFF2-40B4-BE49-F238E27FC236}">
                <a16:creationId xmlns="" xmlns:a16="http://schemas.microsoft.com/office/drawing/2014/main" id="{8983F375-CB8D-9646-91ED-EA5B9D016674}"/>
              </a:ext>
            </a:extLst>
          </p:cNvPr>
          <p:cNvSpPr/>
          <p:nvPr userDrawn="1"/>
        </p:nvSpPr>
        <p:spPr>
          <a:xfrm>
            <a:off x="9263757" y="743580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4" h="114934">
                <a:moveTo>
                  <a:pt x="114541" y="0"/>
                </a:moveTo>
                <a:lnTo>
                  <a:pt x="0" y="0"/>
                </a:lnTo>
                <a:lnTo>
                  <a:pt x="0" y="114541"/>
                </a:lnTo>
                <a:lnTo>
                  <a:pt x="114541" y="114541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22" name="object 96">
            <a:extLst>
              <a:ext uri="{FF2B5EF4-FFF2-40B4-BE49-F238E27FC236}">
                <a16:creationId xmlns="" xmlns:a16="http://schemas.microsoft.com/office/drawing/2014/main" id="{B85F403F-D505-B14E-9AAC-39266CD55C9C}"/>
              </a:ext>
            </a:extLst>
          </p:cNvPr>
          <p:cNvSpPr/>
          <p:nvPr userDrawn="1"/>
        </p:nvSpPr>
        <p:spPr>
          <a:xfrm>
            <a:off x="9263757" y="7554725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087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23" name="object 97">
            <a:extLst>
              <a:ext uri="{FF2B5EF4-FFF2-40B4-BE49-F238E27FC236}">
                <a16:creationId xmlns="" xmlns:a16="http://schemas.microsoft.com/office/drawing/2014/main" id="{89C18D7D-079D-BC46-AA8F-23D391402804}"/>
              </a:ext>
            </a:extLst>
          </p:cNvPr>
          <p:cNvSpPr/>
          <p:nvPr userDrawn="1"/>
        </p:nvSpPr>
        <p:spPr>
          <a:xfrm>
            <a:off x="9263757" y="7552186"/>
            <a:ext cx="118092" cy="0"/>
          </a:xfrm>
          <a:custGeom>
            <a:avLst/>
            <a:gdLst/>
            <a:ahLst/>
            <a:cxnLst/>
            <a:rect l="l" t="t" r="r" b="b"/>
            <a:pathLst>
              <a:path w="118109">
                <a:moveTo>
                  <a:pt x="0" y="0"/>
                </a:moveTo>
                <a:lnTo>
                  <a:pt x="11770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24" name="object 98">
            <a:extLst>
              <a:ext uri="{FF2B5EF4-FFF2-40B4-BE49-F238E27FC236}">
                <a16:creationId xmlns="" xmlns:a16="http://schemas.microsoft.com/office/drawing/2014/main" id="{769C3D79-940E-3F4C-9B5F-598EADC792DA}"/>
              </a:ext>
            </a:extLst>
          </p:cNvPr>
          <p:cNvSpPr/>
          <p:nvPr userDrawn="1"/>
        </p:nvSpPr>
        <p:spPr>
          <a:xfrm>
            <a:off x="9381444" y="7550917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40"/>
                </a:moveTo>
                <a:lnTo>
                  <a:pt x="3175" y="2540"/>
                </a:lnTo>
                <a:lnTo>
                  <a:pt x="3175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25" name="object 99">
            <a:extLst>
              <a:ext uri="{FF2B5EF4-FFF2-40B4-BE49-F238E27FC236}">
                <a16:creationId xmlns="" xmlns:a16="http://schemas.microsoft.com/office/drawing/2014/main" id="{1B54BD2B-CCF1-D842-9BF7-431C807D2669}"/>
              </a:ext>
            </a:extLst>
          </p:cNvPr>
          <p:cNvSpPr/>
          <p:nvPr userDrawn="1"/>
        </p:nvSpPr>
        <p:spPr>
          <a:xfrm>
            <a:off x="9381449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26" name="object 100">
            <a:extLst>
              <a:ext uri="{FF2B5EF4-FFF2-40B4-BE49-F238E27FC236}">
                <a16:creationId xmlns="" xmlns:a16="http://schemas.microsoft.com/office/drawing/2014/main" id="{3FB83326-6A02-4A42-A92A-2B4786599AE7}"/>
              </a:ext>
            </a:extLst>
          </p:cNvPr>
          <p:cNvSpPr/>
          <p:nvPr userDrawn="1"/>
        </p:nvSpPr>
        <p:spPr>
          <a:xfrm>
            <a:off x="9263757" y="731482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4" h="114934">
                <a:moveTo>
                  <a:pt x="465327" y="0"/>
                </a:moveTo>
                <a:lnTo>
                  <a:pt x="0" y="0"/>
                </a:lnTo>
                <a:lnTo>
                  <a:pt x="0" y="114680"/>
                </a:lnTo>
                <a:lnTo>
                  <a:pt x="465327" y="114680"/>
                </a:lnTo>
                <a:lnTo>
                  <a:pt x="465327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27" name="object 101">
            <a:extLst>
              <a:ext uri="{FF2B5EF4-FFF2-40B4-BE49-F238E27FC236}">
                <a16:creationId xmlns="" xmlns:a16="http://schemas.microsoft.com/office/drawing/2014/main" id="{BF052CFE-2330-B045-A41D-3C644BE4828E}"/>
              </a:ext>
            </a:extLst>
          </p:cNvPr>
          <p:cNvSpPr/>
          <p:nvPr userDrawn="1"/>
        </p:nvSpPr>
        <p:spPr>
          <a:xfrm>
            <a:off x="9263757" y="7432893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28" name="object 102">
            <a:extLst>
              <a:ext uri="{FF2B5EF4-FFF2-40B4-BE49-F238E27FC236}">
                <a16:creationId xmlns="" xmlns:a16="http://schemas.microsoft.com/office/drawing/2014/main" id="{FD6DA82D-BD49-E044-A108-3870EB34A2B3}"/>
              </a:ext>
            </a:extLst>
          </p:cNvPr>
          <p:cNvSpPr/>
          <p:nvPr userDrawn="1"/>
        </p:nvSpPr>
        <p:spPr>
          <a:xfrm>
            <a:off x="9732184" y="7314198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29" name="object 103">
            <a:extLst>
              <a:ext uri="{FF2B5EF4-FFF2-40B4-BE49-F238E27FC236}">
                <a16:creationId xmlns="" xmlns:a16="http://schemas.microsoft.com/office/drawing/2014/main" id="{AFC036EA-3FF5-A843-966F-261A0B3E43F5}"/>
              </a:ext>
            </a:extLst>
          </p:cNvPr>
          <p:cNvSpPr/>
          <p:nvPr userDrawn="1"/>
        </p:nvSpPr>
        <p:spPr>
          <a:xfrm>
            <a:off x="9263757" y="7311659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5079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30" name="object 104">
            <a:extLst>
              <a:ext uri="{FF2B5EF4-FFF2-40B4-BE49-F238E27FC236}">
                <a16:creationId xmlns="" xmlns:a16="http://schemas.microsoft.com/office/drawing/2014/main" id="{DA759A25-C534-8841-8816-9A1878C8D1AA}"/>
              </a:ext>
            </a:extLst>
          </p:cNvPr>
          <p:cNvSpPr/>
          <p:nvPr userDrawn="1"/>
        </p:nvSpPr>
        <p:spPr>
          <a:xfrm>
            <a:off x="9136548" y="7308016"/>
            <a:ext cx="127222" cy="249319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31" name="object 105">
            <a:extLst>
              <a:ext uri="{FF2B5EF4-FFF2-40B4-BE49-F238E27FC236}">
                <a16:creationId xmlns="" xmlns:a16="http://schemas.microsoft.com/office/drawing/2014/main" id="{43E95C2E-6E97-134D-82C6-4222B9DF264D}"/>
              </a:ext>
            </a:extLst>
          </p:cNvPr>
          <p:cNvSpPr/>
          <p:nvPr userDrawn="1"/>
        </p:nvSpPr>
        <p:spPr>
          <a:xfrm>
            <a:off x="4053594" y="7193866"/>
            <a:ext cx="465386" cy="113616"/>
          </a:xfrm>
          <a:custGeom>
            <a:avLst/>
            <a:gdLst/>
            <a:ahLst/>
            <a:cxnLst/>
            <a:rect l="l" t="t" r="r" b="b"/>
            <a:pathLst>
              <a:path w="465454" h="113665">
                <a:moveTo>
                  <a:pt x="465327" y="0"/>
                </a:moveTo>
                <a:lnTo>
                  <a:pt x="0" y="0"/>
                </a:lnTo>
                <a:lnTo>
                  <a:pt x="0" y="113169"/>
                </a:lnTo>
                <a:lnTo>
                  <a:pt x="465327" y="113169"/>
                </a:lnTo>
                <a:lnTo>
                  <a:pt x="465327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32" name="object 106">
            <a:extLst>
              <a:ext uri="{FF2B5EF4-FFF2-40B4-BE49-F238E27FC236}">
                <a16:creationId xmlns="" xmlns:a16="http://schemas.microsoft.com/office/drawing/2014/main" id="{4B7B3D17-FD0C-414A-BF14-18DC95B43B38}"/>
              </a:ext>
            </a:extLst>
          </p:cNvPr>
          <p:cNvSpPr/>
          <p:nvPr userDrawn="1"/>
        </p:nvSpPr>
        <p:spPr>
          <a:xfrm>
            <a:off x="4053607" y="7307485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52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33" name="object 107">
            <a:extLst>
              <a:ext uri="{FF2B5EF4-FFF2-40B4-BE49-F238E27FC236}">
                <a16:creationId xmlns="" xmlns:a16="http://schemas.microsoft.com/office/drawing/2014/main" id="{C9E9B89B-2126-854A-BD37-670BCEDF9C93}"/>
              </a:ext>
            </a:extLst>
          </p:cNvPr>
          <p:cNvSpPr/>
          <p:nvPr userDrawn="1"/>
        </p:nvSpPr>
        <p:spPr>
          <a:xfrm>
            <a:off x="4522021" y="7193867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3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34" name="object 108">
            <a:extLst>
              <a:ext uri="{FF2B5EF4-FFF2-40B4-BE49-F238E27FC236}">
                <a16:creationId xmlns="" xmlns:a16="http://schemas.microsoft.com/office/drawing/2014/main" id="{C3403010-4BDD-D041-8F9E-B26BF24D3B94}"/>
              </a:ext>
            </a:extLst>
          </p:cNvPr>
          <p:cNvSpPr/>
          <p:nvPr userDrawn="1"/>
        </p:nvSpPr>
        <p:spPr>
          <a:xfrm>
            <a:off x="4053606" y="7190694"/>
            <a:ext cx="466021" cy="0"/>
          </a:xfrm>
          <a:custGeom>
            <a:avLst/>
            <a:gdLst/>
            <a:ahLst/>
            <a:cxnLst/>
            <a:rect l="l" t="t" r="r" b="b"/>
            <a:pathLst>
              <a:path w="466089">
                <a:moveTo>
                  <a:pt x="0" y="0"/>
                </a:moveTo>
                <a:lnTo>
                  <a:pt x="465912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35" name="object 109">
            <a:extLst>
              <a:ext uri="{FF2B5EF4-FFF2-40B4-BE49-F238E27FC236}">
                <a16:creationId xmlns="" xmlns:a16="http://schemas.microsoft.com/office/drawing/2014/main" id="{6A4968E3-4792-0944-B7E7-9C557EBECCAD}"/>
              </a:ext>
            </a:extLst>
          </p:cNvPr>
          <p:cNvSpPr/>
          <p:nvPr userDrawn="1"/>
        </p:nvSpPr>
        <p:spPr>
          <a:xfrm>
            <a:off x="3932733" y="7193866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5" h="113665">
                <a:moveTo>
                  <a:pt x="114528" y="0"/>
                </a:moveTo>
                <a:lnTo>
                  <a:pt x="0" y="0"/>
                </a:lnTo>
                <a:lnTo>
                  <a:pt x="0" y="113042"/>
                </a:lnTo>
                <a:lnTo>
                  <a:pt x="114528" y="113042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36" name="object 110">
            <a:extLst>
              <a:ext uri="{FF2B5EF4-FFF2-40B4-BE49-F238E27FC236}">
                <a16:creationId xmlns="" xmlns:a16="http://schemas.microsoft.com/office/drawing/2014/main" id="{C4B1213F-4D4B-1A4D-9D5F-4FF80746CD2B}"/>
              </a:ext>
            </a:extLst>
          </p:cNvPr>
          <p:cNvSpPr/>
          <p:nvPr userDrawn="1"/>
        </p:nvSpPr>
        <p:spPr>
          <a:xfrm>
            <a:off x="3926396" y="7307380"/>
            <a:ext cx="124442" cy="0"/>
          </a:xfrm>
          <a:custGeom>
            <a:avLst/>
            <a:gdLst/>
            <a:ahLst/>
            <a:cxnLst/>
            <a:rect l="l" t="t" r="r" b="b"/>
            <a:pathLst>
              <a:path w="124460">
                <a:moveTo>
                  <a:pt x="0" y="0"/>
                </a:moveTo>
                <a:lnTo>
                  <a:pt x="124040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37" name="object 111">
            <a:extLst>
              <a:ext uri="{FF2B5EF4-FFF2-40B4-BE49-F238E27FC236}">
                <a16:creationId xmlns="" xmlns:a16="http://schemas.microsoft.com/office/drawing/2014/main" id="{08860726-7C43-244A-B8D1-1BDE9A923582}"/>
              </a:ext>
            </a:extLst>
          </p:cNvPr>
          <p:cNvSpPr/>
          <p:nvPr userDrawn="1"/>
        </p:nvSpPr>
        <p:spPr>
          <a:xfrm>
            <a:off x="3929565" y="7193763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3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38" name="object 112">
            <a:extLst>
              <a:ext uri="{FF2B5EF4-FFF2-40B4-BE49-F238E27FC236}">
                <a16:creationId xmlns="" xmlns:a16="http://schemas.microsoft.com/office/drawing/2014/main" id="{694F764E-99DE-3D44-B3E3-7AE5AC7CF5AA}"/>
              </a:ext>
            </a:extLst>
          </p:cNvPr>
          <p:cNvSpPr/>
          <p:nvPr userDrawn="1"/>
        </p:nvSpPr>
        <p:spPr>
          <a:xfrm>
            <a:off x="3926397" y="7190590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1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39" name="object 113">
            <a:extLst>
              <a:ext uri="{FF2B5EF4-FFF2-40B4-BE49-F238E27FC236}">
                <a16:creationId xmlns="" xmlns:a16="http://schemas.microsoft.com/office/drawing/2014/main" id="{37B73E96-419C-2A4B-B975-C20A20AD8747}"/>
              </a:ext>
            </a:extLst>
          </p:cNvPr>
          <p:cNvSpPr/>
          <p:nvPr userDrawn="1"/>
        </p:nvSpPr>
        <p:spPr>
          <a:xfrm>
            <a:off x="4050419" y="7306746"/>
            <a:ext cx="3175" cy="1269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0" y="1270"/>
                </a:moveTo>
                <a:lnTo>
                  <a:pt x="3175" y="1270"/>
                </a:lnTo>
                <a:lnTo>
                  <a:pt x="3175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40" name="object 114">
            <a:extLst>
              <a:ext uri="{FF2B5EF4-FFF2-40B4-BE49-F238E27FC236}">
                <a16:creationId xmlns="" xmlns:a16="http://schemas.microsoft.com/office/drawing/2014/main" id="{233F7319-8E93-5F4A-A8BD-955171181C8A}"/>
              </a:ext>
            </a:extLst>
          </p:cNvPr>
          <p:cNvSpPr/>
          <p:nvPr userDrawn="1"/>
        </p:nvSpPr>
        <p:spPr>
          <a:xfrm>
            <a:off x="4050419" y="7193763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3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41" name="object 115">
            <a:extLst>
              <a:ext uri="{FF2B5EF4-FFF2-40B4-BE49-F238E27FC236}">
                <a16:creationId xmlns="" xmlns:a16="http://schemas.microsoft.com/office/drawing/2014/main" id="{1AF36825-073C-284C-A044-9183906CAE85}"/>
              </a:ext>
            </a:extLst>
          </p:cNvPr>
          <p:cNvSpPr/>
          <p:nvPr userDrawn="1"/>
        </p:nvSpPr>
        <p:spPr>
          <a:xfrm>
            <a:off x="4174455" y="743580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4" h="114934">
                <a:moveTo>
                  <a:pt x="465327" y="0"/>
                </a:moveTo>
                <a:lnTo>
                  <a:pt x="0" y="0"/>
                </a:lnTo>
                <a:lnTo>
                  <a:pt x="0" y="114680"/>
                </a:lnTo>
                <a:lnTo>
                  <a:pt x="465327" y="114680"/>
                </a:lnTo>
                <a:lnTo>
                  <a:pt x="465327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42" name="object 116">
            <a:extLst>
              <a:ext uri="{FF2B5EF4-FFF2-40B4-BE49-F238E27FC236}">
                <a16:creationId xmlns="" xmlns:a16="http://schemas.microsoft.com/office/drawing/2014/main" id="{CCAFBB1D-E7FF-3440-9012-4EED566FA3F9}"/>
              </a:ext>
            </a:extLst>
          </p:cNvPr>
          <p:cNvSpPr/>
          <p:nvPr userDrawn="1"/>
        </p:nvSpPr>
        <p:spPr>
          <a:xfrm>
            <a:off x="4174455" y="7553868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43" name="object 117">
            <a:extLst>
              <a:ext uri="{FF2B5EF4-FFF2-40B4-BE49-F238E27FC236}">
                <a16:creationId xmlns="" xmlns:a16="http://schemas.microsoft.com/office/drawing/2014/main" id="{193DF7EC-1516-B344-AB80-1A98DEDB9EF2}"/>
              </a:ext>
            </a:extLst>
          </p:cNvPr>
          <p:cNvSpPr/>
          <p:nvPr userDrawn="1"/>
        </p:nvSpPr>
        <p:spPr>
          <a:xfrm>
            <a:off x="4642881" y="7435174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69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44" name="object 118">
            <a:extLst>
              <a:ext uri="{FF2B5EF4-FFF2-40B4-BE49-F238E27FC236}">
                <a16:creationId xmlns="" xmlns:a16="http://schemas.microsoft.com/office/drawing/2014/main" id="{62C94032-25B0-1E48-B13D-1BA474D45687}"/>
              </a:ext>
            </a:extLst>
          </p:cNvPr>
          <p:cNvSpPr/>
          <p:nvPr userDrawn="1"/>
        </p:nvSpPr>
        <p:spPr>
          <a:xfrm>
            <a:off x="4525189" y="7432634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0878" y="0"/>
                </a:lnTo>
              </a:path>
            </a:pathLst>
          </a:custGeom>
          <a:ln w="5079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45" name="object 119">
            <a:extLst>
              <a:ext uri="{FF2B5EF4-FFF2-40B4-BE49-F238E27FC236}">
                <a16:creationId xmlns="" xmlns:a16="http://schemas.microsoft.com/office/drawing/2014/main" id="{42563557-EC5C-074E-A22F-3AE65233E8BA}"/>
              </a:ext>
            </a:extLst>
          </p:cNvPr>
          <p:cNvSpPr/>
          <p:nvPr userDrawn="1"/>
        </p:nvSpPr>
        <p:spPr>
          <a:xfrm>
            <a:off x="4053607" y="743580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5" h="114934">
                <a:moveTo>
                  <a:pt x="114528" y="0"/>
                </a:moveTo>
                <a:lnTo>
                  <a:pt x="0" y="0"/>
                </a:lnTo>
                <a:lnTo>
                  <a:pt x="0" y="114541"/>
                </a:lnTo>
                <a:lnTo>
                  <a:pt x="114528" y="114541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46" name="object 120">
            <a:extLst>
              <a:ext uri="{FF2B5EF4-FFF2-40B4-BE49-F238E27FC236}">
                <a16:creationId xmlns="" xmlns:a16="http://schemas.microsoft.com/office/drawing/2014/main" id="{0EE0C3FB-7124-5644-956E-730A9D82E3D5}"/>
              </a:ext>
            </a:extLst>
          </p:cNvPr>
          <p:cNvSpPr/>
          <p:nvPr userDrawn="1"/>
        </p:nvSpPr>
        <p:spPr>
          <a:xfrm>
            <a:off x="4053607" y="7554725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087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47" name="object 121">
            <a:extLst>
              <a:ext uri="{FF2B5EF4-FFF2-40B4-BE49-F238E27FC236}">
                <a16:creationId xmlns="" xmlns:a16="http://schemas.microsoft.com/office/drawing/2014/main" id="{10E22486-BF5E-A744-BC07-602BF084B8F8}"/>
              </a:ext>
            </a:extLst>
          </p:cNvPr>
          <p:cNvSpPr/>
          <p:nvPr userDrawn="1"/>
        </p:nvSpPr>
        <p:spPr>
          <a:xfrm>
            <a:off x="4053607" y="7552186"/>
            <a:ext cx="118092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0" y="0"/>
                </a:moveTo>
                <a:lnTo>
                  <a:pt x="11770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48" name="object 122">
            <a:extLst>
              <a:ext uri="{FF2B5EF4-FFF2-40B4-BE49-F238E27FC236}">
                <a16:creationId xmlns="" xmlns:a16="http://schemas.microsoft.com/office/drawing/2014/main" id="{6C50A806-6EDB-9E49-952A-8397EC0A0200}"/>
              </a:ext>
            </a:extLst>
          </p:cNvPr>
          <p:cNvSpPr/>
          <p:nvPr userDrawn="1"/>
        </p:nvSpPr>
        <p:spPr>
          <a:xfrm>
            <a:off x="4171293" y="7550917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40"/>
                </a:moveTo>
                <a:lnTo>
                  <a:pt x="3175" y="2540"/>
                </a:lnTo>
                <a:lnTo>
                  <a:pt x="3175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49" name="object 123">
            <a:extLst>
              <a:ext uri="{FF2B5EF4-FFF2-40B4-BE49-F238E27FC236}">
                <a16:creationId xmlns="" xmlns:a16="http://schemas.microsoft.com/office/drawing/2014/main" id="{DC343C71-C912-1742-8739-795C2DCA9FEE}"/>
              </a:ext>
            </a:extLst>
          </p:cNvPr>
          <p:cNvSpPr/>
          <p:nvPr userDrawn="1"/>
        </p:nvSpPr>
        <p:spPr>
          <a:xfrm>
            <a:off x="4171293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50" name="object 124">
            <a:extLst>
              <a:ext uri="{FF2B5EF4-FFF2-40B4-BE49-F238E27FC236}">
                <a16:creationId xmlns="" xmlns:a16="http://schemas.microsoft.com/office/drawing/2014/main" id="{A1B0FB4F-736F-8246-BE05-529883D75C39}"/>
              </a:ext>
            </a:extLst>
          </p:cNvPr>
          <p:cNvSpPr/>
          <p:nvPr userDrawn="1"/>
        </p:nvSpPr>
        <p:spPr>
          <a:xfrm>
            <a:off x="4053594" y="731482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4" h="114934">
                <a:moveTo>
                  <a:pt x="465327" y="0"/>
                </a:moveTo>
                <a:lnTo>
                  <a:pt x="0" y="0"/>
                </a:lnTo>
                <a:lnTo>
                  <a:pt x="0" y="114680"/>
                </a:lnTo>
                <a:lnTo>
                  <a:pt x="465327" y="114680"/>
                </a:lnTo>
                <a:lnTo>
                  <a:pt x="465327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51" name="object 125">
            <a:extLst>
              <a:ext uri="{FF2B5EF4-FFF2-40B4-BE49-F238E27FC236}">
                <a16:creationId xmlns="" xmlns:a16="http://schemas.microsoft.com/office/drawing/2014/main" id="{7C09B6B8-4BE0-1846-B790-AE36CAE294EE}"/>
              </a:ext>
            </a:extLst>
          </p:cNvPr>
          <p:cNvSpPr/>
          <p:nvPr userDrawn="1"/>
        </p:nvSpPr>
        <p:spPr>
          <a:xfrm>
            <a:off x="4053594" y="7432893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52" name="object 126">
            <a:extLst>
              <a:ext uri="{FF2B5EF4-FFF2-40B4-BE49-F238E27FC236}">
                <a16:creationId xmlns="" xmlns:a16="http://schemas.microsoft.com/office/drawing/2014/main" id="{BBDF8670-C5FE-634A-816E-093990AEA05B}"/>
              </a:ext>
            </a:extLst>
          </p:cNvPr>
          <p:cNvSpPr/>
          <p:nvPr userDrawn="1"/>
        </p:nvSpPr>
        <p:spPr>
          <a:xfrm>
            <a:off x="4522021" y="7314198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53" name="object 127">
            <a:extLst>
              <a:ext uri="{FF2B5EF4-FFF2-40B4-BE49-F238E27FC236}">
                <a16:creationId xmlns="" xmlns:a16="http://schemas.microsoft.com/office/drawing/2014/main" id="{CA5CBAA3-F32C-2C48-BBB0-233B0CBD7813}"/>
              </a:ext>
            </a:extLst>
          </p:cNvPr>
          <p:cNvSpPr/>
          <p:nvPr userDrawn="1"/>
        </p:nvSpPr>
        <p:spPr>
          <a:xfrm>
            <a:off x="4053594" y="7311659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5079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54" name="object 128">
            <a:extLst>
              <a:ext uri="{FF2B5EF4-FFF2-40B4-BE49-F238E27FC236}">
                <a16:creationId xmlns="" xmlns:a16="http://schemas.microsoft.com/office/drawing/2014/main" id="{4F97E330-FF51-BE4E-973C-690FC7849DA9}"/>
              </a:ext>
            </a:extLst>
          </p:cNvPr>
          <p:cNvSpPr/>
          <p:nvPr userDrawn="1"/>
        </p:nvSpPr>
        <p:spPr>
          <a:xfrm>
            <a:off x="3926383" y="7308016"/>
            <a:ext cx="127209" cy="249319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55" name="object 129">
            <a:extLst>
              <a:ext uri="{FF2B5EF4-FFF2-40B4-BE49-F238E27FC236}">
                <a16:creationId xmlns="" xmlns:a16="http://schemas.microsoft.com/office/drawing/2014/main" id="{AE8C6E5F-2C22-7B4B-AF1C-4328A4D65FB8}"/>
              </a:ext>
            </a:extLst>
          </p:cNvPr>
          <p:cNvSpPr/>
          <p:nvPr userDrawn="1"/>
        </p:nvSpPr>
        <p:spPr>
          <a:xfrm>
            <a:off x="5722647" y="7435939"/>
            <a:ext cx="113647" cy="114887"/>
          </a:xfrm>
          <a:custGeom>
            <a:avLst/>
            <a:gdLst/>
            <a:ahLst/>
            <a:cxnLst/>
            <a:rect l="l" t="t" r="r" b="b"/>
            <a:pathLst>
              <a:path w="113664" h="114934">
                <a:moveTo>
                  <a:pt x="113055" y="0"/>
                </a:moveTo>
                <a:lnTo>
                  <a:pt x="0" y="0"/>
                </a:lnTo>
                <a:lnTo>
                  <a:pt x="0" y="114528"/>
                </a:lnTo>
                <a:lnTo>
                  <a:pt x="113055" y="114528"/>
                </a:lnTo>
                <a:lnTo>
                  <a:pt x="113055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56" name="object 130">
            <a:extLst>
              <a:ext uri="{FF2B5EF4-FFF2-40B4-BE49-F238E27FC236}">
                <a16:creationId xmlns="" xmlns:a16="http://schemas.microsoft.com/office/drawing/2014/main" id="{1630B96E-C2E4-F04B-A193-2B25C37E6DA0}"/>
              </a:ext>
            </a:extLst>
          </p:cNvPr>
          <p:cNvSpPr/>
          <p:nvPr userDrawn="1"/>
        </p:nvSpPr>
        <p:spPr>
          <a:xfrm>
            <a:off x="5722634" y="7553367"/>
            <a:ext cx="114918" cy="0"/>
          </a:xfrm>
          <a:custGeom>
            <a:avLst/>
            <a:gdLst/>
            <a:ahLst/>
            <a:cxnLst/>
            <a:rect l="l" t="t" r="r" b="b"/>
            <a:pathLst>
              <a:path w="114935">
                <a:moveTo>
                  <a:pt x="0" y="0"/>
                </a:moveTo>
                <a:lnTo>
                  <a:pt x="114680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57" name="object 131">
            <a:extLst>
              <a:ext uri="{FF2B5EF4-FFF2-40B4-BE49-F238E27FC236}">
                <a16:creationId xmlns="" xmlns:a16="http://schemas.microsoft.com/office/drawing/2014/main" id="{5EEBE973-9A13-E943-8C6E-8B9F7B84F5D8}"/>
              </a:ext>
            </a:extLst>
          </p:cNvPr>
          <p:cNvSpPr/>
          <p:nvPr userDrawn="1"/>
        </p:nvSpPr>
        <p:spPr>
          <a:xfrm>
            <a:off x="5836485" y="7435941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58" name="object 132">
            <a:extLst>
              <a:ext uri="{FF2B5EF4-FFF2-40B4-BE49-F238E27FC236}">
                <a16:creationId xmlns="" xmlns:a16="http://schemas.microsoft.com/office/drawing/2014/main" id="{A22BFFB4-5B77-8B4D-A677-2B647C3D4268}"/>
              </a:ext>
            </a:extLst>
          </p:cNvPr>
          <p:cNvSpPr/>
          <p:nvPr userDrawn="1"/>
        </p:nvSpPr>
        <p:spPr>
          <a:xfrm>
            <a:off x="5722634" y="7432767"/>
            <a:ext cx="114918" cy="0"/>
          </a:xfrm>
          <a:custGeom>
            <a:avLst/>
            <a:gdLst/>
            <a:ahLst/>
            <a:cxnLst/>
            <a:rect l="l" t="t" r="r" b="b"/>
            <a:pathLst>
              <a:path w="114935">
                <a:moveTo>
                  <a:pt x="0" y="0"/>
                </a:moveTo>
                <a:lnTo>
                  <a:pt x="114680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59" name="object 133">
            <a:extLst>
              <a:ext uri="{FF2B5EF4-FFF2-40B4-BE49-F238E27FC236}">
                <a16:creationId xmlns="" xmlns:a16="http://schemas.microsoft.com/office/drawing/2014/main" id="{9BE6D1D5-2289-8D42-B09E-2A8F34B395E6}"/>
              </a:ext>
            </a:extLst>
          </p:cNvPr>
          <p:cNvSpPr/>
          <p:nvPr userDrawn="1"/>
        </p:nvSpPr>
        <p:spPr>
          <a:xfrm>
            <a:off x="6085508" y="731503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4" h="114934">
                <a:moveTo>
                  <a:pt x="465327" y="0"/>
                </a:moveTo>
                <a:lnTo>
                  <a:pt x="0" y="0"/>
                </a:lnTo>
                <a:lnTo>
                  <a:pt x="0" y="114541"/>
                </a:lnTo>
                <a:lnTo>
                  <a:pt x="465061" y="114541"/>
                </a:lnTo>
                <a:lnTo>
                  <a:pt x="465327" y="114477"/>
                </a:lnTo>
                <a:lnTo>
                  <a:pt x="465327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60" name="object 134">
            <a:extLst>
              <a:ext uri="{FF2B5EF4-FFF2-40B4-BE49-F238E27FC236}">
                <a16:creationId xmlns="" xmlns:a16="http://schemas.microsoft.com/office/drawing/2014/main" id="{BBC54BE1-84E4-BA48-ABAF-6FB2F2278DE5}"/>
              </a:ext>
            </a:extLst>
          </p:cNvPr>
          <p:cNvSpPr/>
          <p:nvPr userDrawn="1"/>
        </p:nvSpPr>
        <p:spPr>
          <a:xfrm>
            <a:off x="6553941" y="7314409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61" name="object 135">
            <a:extLst>
              <a:ext uri="{FF2B5EF4-FFF2-40B4-BE49-F238E27FC236}">
                <a16:creationId xmlns="" xmlns:a16="http://schemas.microsoft.com/office/drawing/2014/main" id="{AEEEE4CA-1403-A748-99DB-F7DF14969C2A}"/>
              </a:ext>
            </a:extLst>
          </p:cNvPr>
          <p:cNvSpPr/>
          <p:nvPr userDrawn="1"/>
        </p:nvSpPr>
        <p:spPr>
          <a:xfrm>
            <a:off x="6085508" y="7311870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4">
                <a:moveTo>
                  <a:pt x="0" y="0"/>
                </a:moveTo>
                <a:lnTo>
                  <a:pt x="471677" y="0"/>
                </a:lnTo>
              </a:path>
            </a:pathLst>
          </a:custGeom>
          <a:ln w="5079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62" name="object 136">
            <a:extLst>
              <a:ext uri="{FF2B5EF4-FFF2-40B4-BE49-F238E27FC236}">
                <a16:creationId xmlns="" xmlns:a16="http://schemas.microsoft.com/office/drawing/2014/main" id="{0B4C2BAB-CEDB-7343-837B-FCDC0D1C4724}"/>
              </a:ext>
            </a:extLst>
          </p:cNvPr>
          <p:cNvSpPr/>
          <p:nvPr userDrawn="1"/>
        </p:nvSpPr>
        <p:spPr>
          <a:xfrm>
            <a:off x="6085584" y="743585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4" h="114934">
                <a:moveTo>
                  <a:pt x="464985" y="0"/>
                </a:moveTo>
                <a:lnTo>
                  <a:pt x="0" y="0"/>
                </a:lnTo>
                <a:lnTo>
                  <a:pt x="0" y="114680"/>
                </a:lnTo>
                <a:lnTo>
                  <a:pt x="464985" y="114680"/>
                </a:lnTo>
                <a:lnTo>
                  <a:pt x="464985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63" name="object 137">
            <a:extLst>
              <a:ext uri="{FF2B5EF4-FFF2-40B4-BE49-F238E27FC236}">
                <a16:creationId xmlns="" xmlns:a16="http://schemas.microsoft.com/office/drawing/2014/main" id="{BF118C42-41C6-0B47-89CF-9C42848B91CA}"/>
              </a:ext>
            </a:extLst>
          </p:cNvPr>
          <p:cNvSpPr/>
          <p:nvPr userDrawn="1"/>
        </p:nvSpPr>
        <p:spPr>
          <a:xfrm>
            <a:off x="6085584" y="7553666"/>
            <a:ext cx="465386" cy="0"/>
          </a:xfrm>
          <a:custGeom>
            <a:avLst/>
            <a:gdLst/>
            <a:ahLst/>
            <a:cxnLst/>
            <a:rect l="l" t="t" r="r" b="b"/>
            <a:pathLst>
              <a:path w="465454">
                <a:moveTo>
                  <a:pt x="0" y="0"/>
                </a:moveTo>
                <a:lnTo>
                  <a:pt x="46498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64" name="object 138">
            <a:extLst>
              <a:ext uri="{FF2B5EF4-FFF2-40B4-BE49-F238E27FC236}">
                <a16:creationId xmlns="" xmlns:a16="http://schemas.microsoft.com/office/drawing/2014/main" id="{8BA9F5F1-4BA8-0348-AAEC-C92969953CAC}"/>
              </a:ext>
            </a:extLst>
          </p:cNvPr>
          <p:cNvSpPr/>
          <p:nvPr userDrawn="1"/>
        </p:nvSpPr>
        <p:spPr>
          <a:xfrm>
            <a:off x="6085521" y="7432692"/>
            <a:ext cx="465386" cy="0"/>
          </a:xfrm>
          <a:custGeom>
            <a:avLst/>
            <a:gdLst/>
            <a:ahLst/>
            <a:cxnLst/>
            <a:rect l="l" t="t" r="r" b="b"/>
            <a:pathLst>
              <a:path w="465454">
                <a:moveTo>
                  <a:pt x="0" y="0"/>
                </a:moveTo>
                <a:lnTo>
                  <a:pt x="465048" y="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65" name="object 139">
            <a:extLst>
              <a:ext uri="{FF2B5EF4-FFF2-40B4-BE49-F238E27FC236}">
                <a16:creationId xmlns="" xmlns:a16="http://schemas.microsoft.com/office/drawing/2014/main" id="{E23FDA8B-C0B2-A647-800C-737092C01212}"/>
              </a:ext>
            </a:extLst>
          </p:cNvPr>
          <p:cNvSpPr/>
          <p:nvPr userDrawn="1"/>
        </p:nvSpPr>
        <p:spPr>
          <a:xfrm>
            <a:off x="6918796" y="7435857"/>
            <a:ext cx="464751" cy="114887"/>
          </a:xfrm>
          <a:custGeom>
            <a:avLst/>
            <a:gdLst/>
            <a:ahLst/>
            <a:cxnLst/>
            <a:rect l="l" t="t" r="r" b="b"/>
            <a:pathLst>
              <a:path w="464820" h="114934">
                <a:moveTo>
                  <a:pt x="464743" y="0"/>
                </a:moveTo>
                <a:lnTo>
                  <a:pt x="119100" y="0"/>
                </a:lnTo>
                <a:lnTo>
                  <a:pt x="119100" y="139"/>
                </a:lnTo>
                <a:lnTo>
                  <a:pt x="0" y="139"/>
                </a:lnTo>
                <a:lnTo>
                  <a:pt x="0" y="114680"/>
                </a:lnTo>
                <a:lnTo>
                  <a:pt x="464743" y="114680"/>
                </a:lnTo>
                <a:lnTo>
                  <a:pt x="464743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66" name="object 140">
            <a:extLst>
              <a:ext uri="{FF2B5EF4-FFF2-40B4-BE49-F238E27FC236}">
                <a16:creationId xmlns="" xmlns:a16="http://schemas.microsoft.com/office/drawing/2014/main" id="{822EEF02-A660-504A-8B73-6942FD9D0626}"/>
              </a:ext>
            </a:extLst>
          </p:cNvPr>
          <p:cNvSpPr/>
          <p:nvPr userDrawn="1"/>
        </p:nvSpPr>
        <p:spPr>
          <a:xfrm>
            <a:off x="6917908" y="7555960"/>
            <a:ext cx="473005" cy="0"/>
          </a:xfrm>
          <a:custGeom>
            <a:avLst/>
            <a:gdLst/>
            <a:ahLst/>
            <a:cxnLst/>
            <a:rect l="l" t="t" r="r" b="b"/>
            <a:pathLst>
              <a:path w="473075">
                <a:moveTo>
                  <a:pt x="0" y="0"/>
                </a:moveTo>
                <a:lnTo>
                  <a:pt x="472567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67" name="object 141">
            <a:extLst>
              <a:ext uri="{FF2B5EF4-FFF2-40B4-BE49-F238E27FC236}">
                <a16:creationId xmlns="" xmlns:a16="http://schemas.microsoft.com/office/drawing/2014/main" id="{3E0E3772-00D6-884A-9B94-6DA22E90A1EE}"/>
              </a:ext>
            </a:extLst>
          </p:cNvPr>
          <p:cNvSpPr/>
          <p:nvPr userDrawn="1"/>
        </p:nvSpPr>
        <p:spPr>
          <a:xfrm>
            <a:off x="6917907" y="7552786"/>
            <a:ext cx="466021" cy="0"/>
          </a:xfrm>
          <a:custGeom>
            <a:avLst/>
            <a:gdLst/>
            <a:ahLst/>
            <a:cxnLst/>
            <a:rect l="l" t="t" r="r" b="b"/>
            <a:pathLst>
              <a:path w="466090">
                <a:moveTo>
                  <a:pt x="0" y="0"/>
                </a:moveTo>
                <a:lnTo>
                  <a:pt x="465645" y="0"/>
                </a:lnTo>
              </a:path>
            </a:pathLst>
          </a:custGeom>
          <a:ln w="508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68" name="object 142">
            <a:extLst>
              <a:ext uri="{FF2B5EF4-FFF2-40B4-BE49-F238E27FC236}">
                <a16:creationId xmlns="" xmlns:a16="http://schemas.microsoft.com/office/drawing/2014/main" id="{A1A993C8-3C49-A04A-8064-EBAF3D6EDECB}"/>
              </a:ext>
            </a:extLst>
          </p:cNvPr>
          <p:cNvSpPr/>
          <p:nvPr userDrawn="1"/>
        </p:nvSpPr>
        <p:spPr>
          <a:xfrm>
            <a:off x="6918358" y="7435995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299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69" name="object 143">
            <a:extLst>
              <a:ext uri="{FF2B5EF4-FFF2-40B4-BE49-F238E27FC236}">
                <a16:creationId xmlns="" xmlns:a16="http://schemas.microsoft.com/office/drawing/2014/main" id="{B95F4CC3-2A71-6442-AEFA-FB6091EE85C8}"/>
              </a:ext>
            </a:extLst>
          </p:cNvPr>
          <p:cNvSpPr/>
          <p:nvPr userDrawn="1"/>
        </p:nvSpPr>
        <p:spPr>
          <a:xfrm>
            <a:off x="7037893" y="7435360"/>
            <a:ext cx="346024" cy="0"/>
          </a:xfrm>
          <a:custGeom>
            <a:avLst/>
            <a:gdLst/>
            <a:ahLst/>
            <a:cxnLst/>
            <a:rect l="l" t="t" r="r" b="b"/>
            <a:pathLst>
              <a:path w="346075">
                <a:moveTo>
                  <a:pt x="0" y="0"/>
                </a:moveTo>
                <a:lnTo>
                  <a:pt x="34564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70" name="object 144">
            <a:extLst>
              <a:ext uri="{FF2B5EF4-FFF2-40B4-BE49-F238E27FC236}">
                <a16:creationId xmlns="" xmlns:a16="http://schemas.microsoft.com/office/drawing/2014/main" id="{D649E362-DF43-1747-8D83-FEBCD9A84281}"/>
              </a:ext>
            </a:extLst>
          </p:cNvPr>
          <p:cNvSpPr/>
          <p:nvPr userDrawn="1"/>
        </p:nvSpPr>
        <p:spPr>
          <a:xfrm>
            <a:off x="7037892" y="7432187"/>
            <a:ext cx="224757" cy="0"/>
          </a:xfrm>
          <a:custGeom>
            <a:avLst/>
            <a:gdLst/>
            <a:ahLst/>
            <a:cxnLst/>
            <a:rect l="l" t="t" r="r" b="b"/>
            <a:pathLst>
              <a:path w="224790">
                <a:moveTo>
                  <a:pt x="0" y="0"/>
                </a:moveTo>
                <a:lnTo>
                  <a:pt x="224764" y="0"/>
                </a:lnTo>
              </a:path>
            </a:pathLst>
          </a:custGeom>
          <a:ln w="508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71" name="object 145">
            <a:extLst>
              <a:ext uri="{FF2B5EF4-FFF2-40B4-BE49-F238E27FC236}">
                <a16:creationId xmlns="" xmlns:a16="http://schemas.microsoft.com/office/drawing/2014/main" id="{9D75AA38-8B3F-1149-A9F8-2947C8727CEC}"/>
              </a:ext>
            </a:extLst>
          </p:cNvPr>
          <p:cNvSpPr/>
          <p:nvPr userDrawn="1"/>
        </p:nvSpPr>
        <p:spPr>
          <a:xfrm>
            <a:off x="5837298" y="7309392"/>
            <a:ext cx="248273" cy="247778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72" name="object 146">
            <a:extLst>
              <a:ext uri="{FF2B5EF4-FFF2-40B4-BE49-F238E27FC236}">
                <a16:creationId xmlns="" xmlns:a16="http://schemas.microsoft.com/office/drawing/2014/main" id="{97F9B7F8-E38D-BD40-90AA-B8797048336B}"/>
              </a:ext>
            </a:extLst>
          </p:cNvPr>
          <p:cNvSpPr/>
          <p:nvPr userDrawn="1"/>
        </p:nvSpPr>
        <p:spPr>
          <a:xfrm>
            <a:off x="5601786" y="7193868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5" h="113665">
                <a:moveTo>
                  <a:pt x="114528" y="0"/>
                </a:moveTo>
                <a:lnTo>
                  <a:pt x="0" y="0"/>
                </a:lnTo>
                <a:lnTo>
                  <a:pt x="0" y="113042"/>
                </a:lnTo>
                <a:lnTo>
                  <a:pt x="114541" y="113042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73" name="object 147">
            <a:extLst>
              <a:ext uri="{FF2B5EF4-FFF2-40B4-BE49-F238E27FC236}">
                <a16:creationId xmlns="" xmlns:a16="http://schemas.microsoft.com/office/drawing/2014/main" id="{8B44191C-552A-144D-B649-6DA7ABB2D7D2}"/>
              </a:ext>
            </a:extLst>
          </p:cNvPr>
          <p:cNvSpPr/>
          <p:nvPr userDrawn="1"/>
        </p:nvSpPr>
        <p:spPr>
          <a:xfrm>
            <a:off x="5595436" y="7307485"/>
            <a:ext cx="124442" cy="0"/>
          </a:xfrm>
          <a:custGeom>
            <a:avLst/>
            <a:gdLst/>
            <a:ahLst/>
            <a:cxnLst/>
            <a:rect l="l" t="t" r="r" b="b"/>
            <a:pathLst>
              <a:path w="124460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74" name="object 148">
            <a:extLst>
              <a:ext uri="{FF2B5EF4-FFF2-40B4-BE49-F238E27FC236}">
                <a16:creationId xmlns="" xmlns:a16="http://schemas.microsoft.com/office/drawing/2014/main" id="{DC5A262F-7618-D64B-AEED-5903933387F0}"/>
              </a:ext>
            </a:extLst>
          </p:cNvPr>
          <p:cNvSpPr/>
          <p:nvPr userDrawn="1"/>
        </p:nvSpPr>
        <p:spPr>
          <a:xfrm>
            <a:off x="5598611" y="7193867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3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75" name="object 149">
            <a:extLst>
              <a:ext uri="{FF2B5EF4-FFF2-40B4-BE49-F238E27FC236}">
                <a16:creationId xmlns="" xmlns:a16="http://schemas.microsoft.com/office/drawing/2014/main" id="{A5B0266F-BCD4-D04E-A165-534A6F62DCFD}"/>
              </a:ext>
            </a:extLst>
          </p:cNvPr>
          <p:cNvSpPr/>
          <p:nvPr userDrawn="1"/>
        </p:nvSpPr>
        <p:spPr>
          <a:xfrm>
            <a:off x="5719472" y="7306850"/>
            <a:ext cx="3175" cy="1269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0" y="1270"/>
                </a:moveTo>
                <a:lnTo>
                  <a:pt x="3175" y="1270"/>
                </a:lnTo>
                <a:lnTo>
                  <a:pt x="3175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76" name="object 150">
            <a:extLst>
              <a:ext uri="{FF2B5EF4-FFF2-40B4-BE49-F238E27FC236}">
                <a16:creationId xmlns="" xmlns:a16="http://schemas.microsoft.com/office/drawing/2014/main" id="{1C2BB7BF-5D01-F842-A8E2-37A937BA3CDF}"/>
              </a:ext>
            </a:extLst>
          </p:cNvPr>
          <p:cNvSpPr/>
          <p:nvPr userDrawn="1"/>
        </p:nvSpPr>
        <p:spPr>
          <a:xfrm>
            <a:off x="5719472" y="7193867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3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77" name="object 151">
            <a:extLst>
              <a:ext uri="{FF2B5EF4-FFF2-40B4-BE49-F238E27FC236}">
                <a16:creationId xmlns="" xmlns:a16="http://schemas.microsoft.com/office/drawing/2014/main" id="{F30CF76E-335E-3A46-B83A-4FF6377944FE}"/>
              </a:ext>
            </a:extLst>
          </p:cNvPr>
          <p:cNvSpPr/>
          <p:nvPr userDrawn="1"/>
        </p:nvSpPr>
        <p:spPr>
          <a:xfrm>
            <a:off x="5601786" y="7074527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5" h="113665">
                <a:moveTo>
                  <a:pt x="114528" y="0"/>
                </a:moveTo>
                <a:lnTo>
                  <a:pt x="0" y="0"/>
                </a:lnTo>
                <a:lnTo>
                  <a:pt x="0" y="113042"/>
                </a:lnTo>
                <a:lnTo>
                  <a:pt x="114541" y="113042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78" name="object 152">
            <a:extLst>
              <a:ext uri="{FF2B5EF4-FFF2-40B4-BE49-F238E27FC236}">
                <a16:creationId xmlns="" xmlns:a16="http://schemas.microsoft.com/office/drawing/2014/main" id="{9F819BC9-B288-D844-ABA8-8711D51DABB2}"/>
              </a:ext>
            </a:extLst>
          </p:cNvPr>
          <p:cNvSpPr/>
          <p:nvPr userDrawn="1"/>
        </p:nvSpPr>
        <p:spPr>
          <a:xfrm>
            <a:off x="5595437" y="7192598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381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79" name="object 153">
            <a:extLst>
              <a:ext uri="{FF2B5EF4-FFF2-40B4-BE49-F238E27FC236}">
                <a16:creationId xmlns="" xmlns:a16="http://schemas.microsoft.com/office/drawing/2014/main" id="{4A6F4FC0-6355-654F-B757-9766F984A6E1}"/>
              </a:ext>
            </a:extLst>
          </p:cNvPr>
          <p:cNvSpPr/>
          <p:nvPr userDrawn="1"/>
        </p:nvSpPr>
        <p:spPr>
          <a:xfrm>
            <a:off x="5595436" y="7189425"/>
            <a:ext cx="124442" cy="0"/>
          </a:xfrm>
          <a:custGeom>
            <a:avLst/>
            <a:gdLst/>
            <a:ahLst/>
            <a:cxnLst/>
            <a:rect l="l" t="t" r="r" b="b"/>
            <a:pathLst>
              <a:path w="124460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80" name="object 154">
            <a:extLst>
              <a:ext uri="{FF2B5EF4-FFF2-40B4-BE49-F238E27FC236}">
                <a16:creationId xmlns="" xmlns:a16="http://schemas.microsoft.com/office/drawing/2014/main" id="{B5510BBF-733C-4842-8C54-14805BF9246B}"/>
              </a:ext>
            </a:extLst>
          </p:cNvPr>
          <p:cNvSpPr/>
          <p:nvPr userDrawn="1"/>
        </p:nvSpPr>
        <p:spPr>
          <a:xfrm>
            <a:off x="5598611" y="7073903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299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81" name="object 155">
            <a:extLst>
              <a:ext uri="{FF2B5EF4-FFF2-40B4-BE49-F238E27FC236}">
                <a16:creationId xmlns="" xmlns:a16="http://schemas.microsoft.com/office/drawing/2014/main" id="{3C6293E2-72B7-E641-B405-32759FDC9887}"/>
              </a:ext>
            </a:extLst>
          </p:cNvPr>
          <p:cNvSpPr/>
          <p:nvPr userDrawn="1"/>
        </p:nvSpPr>
        <p:spPr>
          <a:xfrm>
            <a:off x="5595437" y="7071364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5079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82" name="object 156">
            <a:extLst>
              <a:ext uri="{FF2B5EF4-FFF2-40B4-BE49-F238E27FC236}">
                <a16:creationId xmlns="" xmlns:a16="http://schemas.microsoft.com/office/drawing/2014/main" id="{E9AEA7C6-98C7-BB4B-A017-4ECF90C84CE7}"/>
              </a:ext>
            </a:extLst>
          </p:cNvPr>
          <p:cNvSpPr/>
          <p:nvPr userDrawn="1"/>
        </p:nvSpPr>
        <p:spPr>
          <a:xfrm>
            <a:off x="5719472" y="7188155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39"/>
                </a:moveTo>
                <a:lnTo>
                  <a:pt x="3175" y="2539"/>
                </a:lnTo>
                <a:lnTo>
                  <a:pt x="3175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83" name="object 157">
            <a:extLst>
              <a:ext uri="{FF2B5EF4-FFF2-40B4-BE49-F238E27FC236}">
                <a16:creationId xmlns="" xmlns:a16="http://schemas.microsoft.com/office/drawing/2014/main" id="{36929D89-B37F-F04F-AD00-6A896C65FD5E}"/>
              </a:ext>
            </a:extLst>
          </p:cNvPr>
          <p:cNvSpPr/>
          <p:nvPr userDrawn="1"/>
        </p:nvSpPr>
        <p:spPr>
          <a:xfrm>
            <a:off x="5719475" y="7073903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299"/>
                </a:lnTo>
              </a:path>
            </a:pathLst>
          </a:custGeom>
          <a:ln w="6343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84" name="object 158">
            <a:extLst>
              <a:ext uri="{FF2B5EF4-FFF2-40B4-BE49-F238E27FC236}">
                <a16:creationId xmlns="" xmlns:a16="http://schemas.microsoft.com/office/drawing/2014/main" id="{2E474E33-9006-0B4E-BF17-FA2A4934A1AF}"/>
              </a:ext>
            </a:extLst>
          </p:cNvPr>
          <p:cNvSpPr/>
          <p:nvPr userDrawn="1"/>
        </p:nvSpPr>
        <p:spPr>
          <a:xfrm>
            <a:off x="5353716" y="7429713"/>
            <a:ext cx="127196" cy="125677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85" name="object 159">
            <a:extLst>
              <a:ext uri="{FF2B5EF4-FFF2-40B4-BE49-F238E27FC236}">
                <a16:creationId xmlns="" xmlns:a16="http://schemas.microsoft.com/office/drawing/2014/main" id="{C58FBCBD-0406-9841-BEFD-F715E7E83B61}"/>
              </a:ext>
            </a:extLst>
          </p:cNvPr>
          <p:cNvSpPr/>
          <p:nvPr userDrawn="1"/>
        </p:nvSpPr>
        <p:spPr>
          <a:xfrm>
            <a:off x="5601786" y="731482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5" h="114934">
                <a:moveTo>
                  <a:pt x="114541" y="0"/>
                </a:moveTo>
                <a:lnTo>
                  <a:pt x="0" y="0"/>
                </a:lnTo>
                <a:lnTo>
                  <a:pt x="0" y="114541"/>
                </a:lnTo>
                <a:lnTo>
                  <a:pt x="114541" y="114541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86" name="object 160">
            <a:extLst>
              <a:ext uri="{FF2B5EF4-FFF2-40B4-BE49-F238E27FC236}">
                <a16:creationId xmlns="" xmlns:a16="http://schemas.microsoft.com/office/drawing/2014/main" id="{ED39D8E7-3159-7D41-ABDD-F753293C2879}"/>
              </a:ext>
            </a:extLst>
          </p:cNvPr>
          <p:cNvSpPr/>
          <p:nvPr userDrawn="1"/>
        </p:nvSpPr>
        <p:spPr>
          <a:xfrm>
            <a:off x="5598611" y="7314363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87" name="object 161">
            <a:extLst>
              <a:ext uri="{FF2B5EF4-FFF2-40B4-BE49-F238E27FC236}">
                <a16:creationId xmlns="" xmlns:a16="http://schemas.microsoft.com/office/drawing/2014/main" id="{DD494652-578A-264B-9CCB-05A3C9FC3913}"/>
              </a:ext>
            </a:extLst>
          </p:cNvPr>
          <p:cNvSpPr/>
          <p:nvPr userDrawn="1"/>
        </p:nvSpPr>
        <p:spPr>
          <a:xfrm>
            <a:off x="5595437" y="7311189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88" name="object 162">
            <a:extLst>
              <a:ext uri="{FF2B5EF4-FFF2-40B4-BE49-F238E27FC236}">
                <a16:creationId xmlns="" xmlns:a16="http://schemas.microsoft.com/office/drawing/2014/main" id="{9DEA9521-188D-1E41-A31C-E9DD09D8C940}"/>
              </a:ext>
            </a:extLst>
          </p:cNvPr>
          <p:cNvSpPr/>
          <p:nvPr userDrawn="1"/>
        </p:nvSpPr>
        <p:spPr>
          <a:xfrm>
            <a:off x="5719472" y="7429326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3175" y="0"/>
                </a:moveTo>
                <a:lnTo>
                  <a:pt x="0" y="0"/>
                </a:lnTo>
                <a:lnTo>
                  <a:pt x="0" y="190"/>
                </a:lnTo>
                <a:lnTo>
                  <a:pt x="3175" y="190"/>
                </a:lnTo>
                <a:lnTo>
                  <a:pt x="3175" y="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89" name="object 163">
            <a:extLst>
              <a:ext uri="{FF2B5EF4-FFF2-40B4-BE49-F238E27FC236}">
                <a16:creationId xmlns="" xmlns:a16="http://schemas.microsoft.com/office/drawing/2014/main" id="{B326B620-5E34-0541-88BB-F80294A86A35}"/>
              </a:ext>
            </a:extLst>
          </p:cNvPr>
          <p:cNvSpPr/>
          <p:nvPr userDrawn="1"/>
        </p:nvSpPr>
        <p:spPr>
          <a:xfrm>
            <a:off x="5719478" y="7314820"/>
            <a:ext cx="0" cy="114887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0"/>
                </a:moveTo>
                <a:lnTo>
                  <a:pt x="0" y="114541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90" name="object 164">
            <a:extLst>
              <a:ext uri="{FF2B5EF4-FFF2-40B4-BE49-F238E27FC236}">
                <a16:creationId xmlns="" xmlns:a16="http://schemas.microsoft.com/office/drawing/2014/main" id="{ED955C5B-0722-0448-82D6-FBE4432CA4A7}"/>
              </a:ext>
            </a:extLst>
          </p:cNvPr>
          <p:cNvSpPr/>
          <p:nvPr userDrawn="1"/>
        </p:nvSpPr>
        <p:spPr>
          <a:xfrm>
            <a:off x="1" y="7065547"/>
            <a:ext cx="367584" cy="243398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91" name="object 165">
            <a:extLst>
              <a:ext uri="{FF2B5EF4-FFF2-40B4-BE49-F238E27FC236}">
                <a16:creationId xmlns="" xmlns:a16="http://schemas.microsoft.com/office/drawing/2014/main" id="{79C48E6A-C534-6A42-A9F5-C9F88E3C37FB}"/>
              </a:ext>
            </a:extLst>
          </p:cNvPr>
          <p:cNvSpPr/>
          <p:nvPr userDrawn="1"/>
        </p:nvSpPr>
        <p:spPr>
          <a:xfrm>
            <a:off x="1185216" y="6946218"/>
            <a:ext cx="248209" cy="365606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92" name="object 166">
            <a:extLst>
              <a:ext uri="{FF2B5EF4-FFF2-40B4-BE49-F238E27FC236}">
                <a16:creationId xmlns="" xmlns:a16="http://schemas.microsoft.com/office/drawing/2014/main" id="{FD1799A1-1CA3-3D4F-AA86-E248DEA96ECE}"/>
              </a:ext>
            </a:extLst>
          </p:cNvPr>
          <p:cNvSpPr/>
          <p:nvPr userDrawn="1"/>
        </p:nvSpPr>
        <p:spPr>
          <a:xfrm>
            <a:off x="4519449" y="6826888"/>
            <a:ext cx="248209" cy="366876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93" name="object 167">
            <a:extLst>
              <a:ext uri="{FF2B5EF4-FFF2-40B4-BE49-F238E27FC236}">
                <a16:creationId xmlns="" xmlns:a16="http://schemas.microsoft.com/office/drawing/2014/main" id="{57BC6ACD-92BF-2745-97ED-23571BD689E3}"/>
              </a:ext>
            </a:extLst>
          </p:cNvPr>
          <p:cNvSpPr/>
          <p:nvPr userDrawn="1"/>
        </p:nvSpPr>
        <p:spPr>
          <a:xfrm>
            <a:off x="5601786" y="743585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5" h="114934">
                <a:moveTo>
                  <a:pt x="114541" y="0"/>
                </a:moveTo>
                <a:lnTo>
                  <a:pt x="0" y="0"/>
                </a:lnTo>
                <a:lnTo>
                  <a:pt x="0" y="114541"/>
                </a:lnTo>
                <a:lnTo>
                  <a:pt x="114541" y="114541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94" name="object 168">
            <a:extLst>
              <a:ext uri="{FF2B5EF4-FFF2-40B4-BE49-F238E27FC236}">
                <a16:creationId xmlns="" xmlns:a16="http://schemas.microsoft.com/office/drawing/2014/main" id="{8A19C471-6090-0548-BDDF-ABB9AA52A2E5}"/>
              </a:ext>
            </a:extLst>
          </p:cNvPr>
          <p:cNvSpPr/>
          <p:nvPr userDrawn="1"/>
        </p:nvSpPr>
        <p:spPr>
          <a:xfrm>
            <a:off x="5595437" y="7555431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381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95" name="object 169">
            <a:extLst>
              <a:ext uri="{FF2B5EF4-FFF2-40B4-BE49-F238E27FC236}">
                <a16:creationId xmlns="" xmlns:a16="http://schemas.microsoft.com/office/drawing/2014/main" id="{28CABC47-FF55-9347-9100-121C45EE5BF4}"/>
              </a:ext>
            </a:extLst>
          </p:cNvPr>
          <p:cNvSpPr/>
          <p:nvPr userDrawn="1"/>
        </p:nvSpPr>
        <p:spPr>
          <a:xfrm>
            <a:off x="5595436" y="7552257"/>
            <a:ext cx="124442" cy="0"/>
          </a:xfrm>
          <a:custGeom>
            <a:avLst/>
            <a:gdLst/>
            <a:ahLst/>
            <a:cxnLst/>
            <a:rect l="l" t="t" r="r" b="b"/>
            <a:pathLst>
              <a:path w="124460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96" name="object 170">
            <a:extLst>
              <a:ext uri="{FF2B5EF4-FFF2-40B4-BE49-F238E27FC236}">
                <a16:creationId xmlns="" xmlns:a16="http://schemas.microsoft.com/office/drawing/2014/main" id="{CF166364-951D-B349-8831-062FB463D124}"/>
              </a:ext>
            </a:extLst>
          </p:cNvPr>
          <p:cNvSpPr/>
          <p:nvPr userDrawn="1"/>
        </p:nvSpPr>
        <p:spPr>
          <a:xfrm>
            <a:off x="5598611" y="7435466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69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97" name="object 171">
            <a:extLst>
              <a:ext uri="{FF2B5EF4-FFF2-40B4-BE49-F238E27FC236}">
                <a16:creationId xmlns="" xmlns:a16="http://schemas.microsoft.com/office/drawing/2014/main" id="{5ED55E27-679C-784D-A374-6B3D75748605}"/>
              </a:ext>
            </a:extLst>
          </p:cNvPr>
          <p:cNvSpPr/>
          <p:nvPr userDrawn="1"/>
        </p:nvSpPr>
        <p:spPr>
          <a:xfrm>
            <a:off x="5595437" y="7432292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98" name="object 172">
            <a:extLst>
              <a:ext uri="{FF2B5EF4-FFF2-40B4-BE49-F238E27FC236}">
                <a16:creationId xmlns="" xmlns:a16="http://schemas.microsoft.com/office/drawing/2014/main" id="{29F323E4-7B1F-C349-9365-1C5CE053D095}"/>
              </a:ext>
            </a:extLst>
          </p:cNvPr>
          <p:cNvSpPr/>
          <p:nvPr userDrawn="1"/>
        </p:nvSpPr>
        <p:spPr>
          <a:xfrm>
            <a:off x="5719472" y="7550988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39"/>
                </a:moveTo>
                <a:lnTo>
                  <a:pt x="3175" y="2539"/>
                </a:lnTo>
                <a:lnTo>
                  <a:pt x="3175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199" name="object 173">
            <a:extLst>
              <a:ext uri="{FF2B5EF4-FFF2-40B4-BE49-F238E27FC236}">
                <a16:creationId xmlns="" xmlns:a16="http://schemas.microsoft.com/office/drawing/2014/main" id="{F2F70DB8-D3C2-324C-836E-0967524FC548}"/>
              </a:ext>
            </a:extLst>
          </p:cNvPr>
          <p:cNvSpPr/>
          <p:nvPr userDrawn="1"/>
        </p:nvSpPr>
        <p:spPr>
          <a:xfrm>
            <a:off x="5719478" y="7435466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69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00" name="object 174">
            <a:extLst>
              <a:ext uri="{FF2B5EF4-FFF2-40B4-BE49-F238E27FC236}">
                <a16:creationId xmlns="" xmlns:a16="http://schemas.microsoft.com/office/drawing/2014/main" id="{2FB0823E-BCF3-E64D-AA8D-276F8090DFAB}"/>
              </a:ext>
            </a:extLst>
          </p:cNvPr>
          <p:cNvSpPr/>
          <p:nvPr userDrawn="1"/>
        </p:nvSpPr>
        <p:spPr>
          <a:xfrm>
            <a:off x="8303869" y="7429048"/>
            <a:ext cx="127209" cy="126947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01" name="object 175">
            <a:extLst>
              <a:ext uri="{FF2B5EF4-FFF2-40B4-BE49-F238E27FC236}">
                <a16:creationId xmlns="" xmlns:a16="http://schemas.microsoft.com/office/drawing/2014/main" id="{7F3DD3DC-0CBB-AD43-B067-706DBB0BCCBF}"/>
              </a:ext>
            </a:extLst>
          </p:cNvPr>
          <p:cNvSpPr/>
          <p:nvPr userDrawn="1"/>
        </p:nvSpPr>
        <p:spPr>
          <a:xfrm>
            <a:off x="598803" y="7308016"/>
            <a:ext cx="121129" cy="247979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02" name="object 176">
            <a:extLst>
              <a:ext uri="{FF2B5EF4-FFF2-40B4-BE49-F238E27FC236}">
                <a16:creationId xmlns="" xmlns:a16="http://schemas.microsoft.com/office/drawing/2014/main" id="{196AD81B-E4FC-254D-8C54-6E95AEAD15CB}"/>
              </a:ext>
            </a:extLst>
          </p:cNvPr>
          <p:cNvSpPr/>
          <p:nvPr userDrawn="1"/>
        </p:nvSpPr>
        <p:spPr>
          <a:xfrm>
            <a:off x="6337" y="743580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5" h="114934">
                <a:moveTo>
                  <a:pt x="465328" y="0"/>
                </a:moveTo>
                <a:lnTo>
                  <a:pt x="0" y="0"/>
                </a:lnTo>
                <a:lnTo>
                  <a:pt x="0" y="114680"/>
                </a:lnTo>
                <a:lnTo>
                  <a:pt x="465328" y="114680"/>
                </a:lnTo>
                <a:lnTo>
                  <a:pt x="465328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03" name="object 177">
            <a:extLst>
              <a:ext uri="{FF2B5EF4-FFF2-40B4-BE49-F238E27FC236}">
                <a16:creationId xmlns="" xmlns:a16="http://schemas.microsoft.com/office/drawing/2014/main" id="{0C5A1E46-CF97-3141-80D5-31876A983169}"/>
              </a:ext>
            </a:extLst>
          </p:cNvPr>
          <p:cNvSpPr/>
          <p:nvPr userDrawn="1"/>
        </p:nvSpPr>
        <p:spPr>
          <a:xfrm>
            <a:off x="0" y="7553658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5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04" name="object 178">
            <a:extLst>
              <a:ext uri="{FF2B5EF4-FFF2-40B4-BE49-F238E27FC236}">
                <a16:creationId xmlns="" xmlns:a16="http://schemas.microsoft.com/office/drawing/2014/main" id="{4A7F43A4-4F19-E849-B0CA-2D41ECED7113}"/>
              </a:ext>
            </a:extLst>
          </p:cNvPr>
          <p:cNvSpPr/>
          <p:nvPr userDrawn="1"/>
        </p:nvSpPr>
        <p:spPr>
          <a:xfrm>
            <a:off x="3168" y="7436232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05" name="object 179">
            <a:extLst>
              <a:ext uri="{FF2B5EF4-FFF2-40B4-BE49-F238E27FC236}">
                <a16:creationId xmlns="" xmlns:a16="http://schemas.microsoft.com/office/drawing/2014/main" id="{D1E33531-79B4-1644-9379-7E2A3908C68F}"/>
              </a:ext>
            </a:extLst>
          </p:cNvPr>
          <p:cNvSpPr/>
          <p:nvPr userDrawn="1"/>
        </p:nvSpPr>
        <p:spPr>
          <a:xfrm>
            <a:off x="477945" y="743580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4" h="114934">
                <a:moveTo>
                  <a:pt x="114528" y="0"/>
                </a:moveTo>
                <a:lnTo>
                  <a:pt x="0" y="0"/>
                </a:lnTo>
                <a:lnTo>
                  <a:pt x="0" y="114541"/>
                </a:lnTo>
                <a:lnTo>
                  <a:pt x="114528" y="114541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06" name="object 180">
            <a:extLst>
              <a:ext uri="{FF2B5EF4-FFF2-40B4-BE49-F238E27FC236}">
                <a16:creationId xmlns="" xmlns:a16="http://schemas.microsoft.com/office/drawing/2014/main" id="{95AE7738-4F3A-8943-AC56-A010B1C65C5C}"/>
              </a:ext>
            </a:extLst>
          </p:cNvPr>
          <p:cNvSpPr/>
          <p:nvPr userDrawn="1"/>
        </p:nvSpPr>
        <p:spPr>
          <a:xfrm>
            <a:off x="471595" y="7553455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508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07" name="object 181">
            <a:extLst>
              <a:ext uri="{FF2B5EF4-FFF2-40B4-BE49-F238E27FC236}">
                <a16:creationId xmlns="" xmlns:a16="http://schemas.microsoft.com/office/drawing/2014/main" id="{42972A08-ABD4-D84E-B33E-6DA63A703CF1}"/>
              </a:ext>
            </a:extLst>
          </p:cNvPr>
          <p:cNvSpPr/>
          <p:nvPr userDrawn="1"/>
        </p:nvSpPr>
        <p:spPr>
          <a:xfrm>
            <a:off x="474769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08" name="object 182">
            <a:extLst>
              <a:ext uri="{FF2B5EF4-FFF2-40B4-BE49-F238E27FC236}">
                <a16:creationId xmlns="" xmlns:a16="http://schemas.microsoft.com/office/drawing/2014/main" id="{D92E3951-3710-9442-BEDB-6BF78DB2144E}"/>
              </a:ext>
            </a:extLst>
          </p:cNvPr>
          <p:cNvSpPr/>
          <p:nvPr userDrawn="1"/>
        </p:nvSpPr>
        <p:spPr>
          <a:xfrm>
            <a:off x="595629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09" name="object 183">
            <a:extLst>
              <a:ext uri="{FF2B5EF4-FFF2-40B4-BE49-F238E27FC236}">
                <a16:creationId xmlns="" xmlns:a16="http://schemas.microsoft.com/office/drawing/2014/main" id="{1077B8C8-44C4-6B47-BD9A-4CA2D3B17C4C}"/>
              </a:ext>
            </a:extLst>
          </p:cNvPr>
          <p:cNvSpPr/>
          <p:nvPr userDrawn="1"/>
        </p:nvSpPr>
        <p:spPr>
          <a:xfrm>
            <a:off x="6337" y="7314820"/>
            <a:ext cx="465386" cy="114887"/>
          </a:xfrm>
          <a:custGeom>
            <a:avLst/>
            <a:gdLst/>
            <a:ahLst/>
            <a:cxnLst/>
            <a:rect l="l" t="t" r="r" b="b"/>
            <a:pathLst>
              <a:path w="465455" h="114934">
                <a:moveTo>
                  <a:pt x="465328" y="0"/>
                </a:moveTo>
                <a:lnTo>
                  <a:pt x="0" y="0"/>
                </a:lnTo>
                <a:lnTo>
                  <a:pt x="0" y="114680"/>
                </a:lnTo>
                <a:lnTo>
                  <a:pt x="465328" y="114680"/>
                </a:lnTo>
                <a:lnTo>
                  <a:pt x="465328" y="0"/>
                </a:lnTo>
                <a:close/>
              </a:path>
            </a:pathLst>
          </a:custGeom>
          <a:solidFill>
            <a:srgbClr val="EEF3F8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10" name="object 184">
            <a:extLst>
              <a:ext uri="{FF2B5EF4-FFF2-40B4-BE49-F238E27FC236}">
                <a16:creationId xmlns="" xmlns:a16="http://schemas.microsoft.com/office/drawing/2014/main" id="{52829774-94D6-7445-B70A-19F07C5AB51D}"/>
              </a:ext>
            </a:extLst>
          </p:cNvPr>
          <p:cNvSpPr/>
          <p:nvPr userDrawn="1"/>
        </p:nvSpPr>
        <p:spPr>
          <a:xfrm>
            <a:off x="0" y="7433058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5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11" name="object 185">
            <a:extLst>
              <a:ext uri="{FF2B5EF4-FFF2-40B4-BE49-F238E27FC236}">
                <a16:creationId xmlns="" xmlns:a16="http://schemas.microsoft.com/office/drawing/2014/main" id="{6FA6FA07-F5C6-304B-BFCE-9C3224987D7F}"/>
              </a:ext>
            </a:extLst>
          </p:cNvPr>
          <p:cNvSpPr/>
          <p:nvPr userDrawn="1"/>
        </p:nvSpPr>
        <p:spPr>
          <a:xfrm>
            <a:off x="3168" y="7314363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12" name="object 186">
            <a:extLst>
              <a:ext uri="{FF2B5EF4-FFF2-40B4-BE49-F238E27FC236}">
                <a16:creationId xmlns="" xmlns:a16="http://schemas.microsoft.com/office/drawing/2014/main" id="{C77ACD05-DA18-5B4E-A3E9-6FCAF4BE05CA}"/>
              </a:ext>
            </a:extLst>
          </p:cNvPr>
          <p:cNvSpPr/>
          <p:nvPr userDrawn="1"/>
        </p:nvSpPr>
        <p:spPr>
          <a:xfrm>
            <a:off x="0" y="7311189"/>
            <a:ext cx="471735" cy="0"/>
          </a:xfrm>
          <a:custGeom>
            <a:avLst/>
            <a:gdLst/>
            <a:ahLst/>
            <a:cxnLst/>
            <a:rect l="l" t="t" r="r" b="b"/>
            <a:pathLst>
              <a:path w="471805">
                <a:moveTo>
                  <a:pt x="0" y="0"/>
                </a:moveTo>
                <a:lnTo>
                  <a:pt x="4716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13" name="object 187">
            <a:extLst>
              <a:ext uri="{FF2B5EF4-FFF2-40B4-BE49-F238E27FC236}">
                <a16:creationId xmlns="" xmlns:a16="http://schemas.microsoft.com/office/drawing/2014/main" id="{6D1B62C8-84FB-3A4C-83E6-C3A2DFCBF3F5}"/>
              </a:ext>
            </a:extLst>
          </p:cNvPr>
          <p:cNvSpPr/>
          <p:nvPr userDrawn="1"/>
        </p:nvSpPr>
        <p:spPr>
          <a:xfrm>
            <a:off x="477945" y="731482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4" h="114934">
                <a:moveTo>
                  <a:pt x="114528" y="0"/>
                </a:moveTo>
                <a:lnTo>
                  <a:pt x="0" y="0"/>
                </a:lnTo>
                <a:lnTo>
                  <a:pt x="0" y="114541"/>
                </a:lnTo>
                <a:lnTo>
                  <a:pt x="114528" y="114541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14" name="object 188">
            <a:extLst>
              <a:ext uri="{FF2B5EF4-FFF2-40B4-BE49-F238E27FC236}">
                <a16:creationId xmlns="" xmlns:a16="http://schemas.microsoft.com/office/drawing/2014/main" id="{424D1E5A-B5CE-9B44-A212-1590678F1085}"/>
              </a:ext>
            </a:extLst>
          </p:cNvPr>
          <p:cNvSpPr/>
          <p:nvPr userDrawn="1"/>
        </p:nvSpPr>
        <p:spPr>
          <a:xfrm>
            <a:off x="471595" y="7433125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15" name="object 189">
            <a:extLst>
              <a:ext uri="{FF2B5EF4-FFF2-40B4-BE49-F238E27FC236}">
                <a16:creationId xmlns="" xmlns:a16="http://schemas.microsoft.com/office/drawing/2014/main" id="{6F2DEF84-C569-EF49-920C-2F973DAEEEF9}"/>
              </a:ext>
            </a:extLst>
          </p:cNvPr>
          <p:cNvSpPr/>
          <p:nvPr userDrawn="1"/>
        </p:nvSpPr>
        <p:spPr>
          <a:xfrm>
            <a:off x="474769" y="7314430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69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16" name="object 190">
            <a:extLst>
              <a:ext uri="{FF2B5EF4-FFF2-40B4-BE49-F238E27FC236}">
                <a16:creationId xmlns="" xmlns:a16="http://schemas.microsoft.com/office/drawing/2014/main" id="{8F9E8460-16B3-ED4A-A13D-1A212E5FD1DB}"/>
              </a:ext>
            </a:extLst>
          </p:cNvPr>
          <p:cNvSpPr/>
          <p:nvPr userDrawn="1"/>
        </p:nvSpPr>
        <p:spPr>
          <a:xfrm>
            <a:off x="471595" y="7311256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17" name="object 191">
            <a:extLst>
              <a:ext uri="{FF2B5EF4-FFF2-40B4-BE49-F238E27FC236}">
                <a16:creationId xmlns="" xmlns:a16="http://schemas.microsoft.com/office/drawing/2014/main" id="{2242A853-DF12-A247-8E7F-813C54C238E9}"/>
              </a:ext>
            </a:extLst>
          </p:cNvPr>
          <p:cNvSpPr/>
          <p:nvPr userDrawn="1"/>
        </p:nvSpPr>
        <p:spPr>
          <a:xfrm>
            <a:off x="595629" y="7314823"/>
            <a:ext cx="0" cy="114887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0"/>
                </a:moveTo>
                <a:lnTo>
                  <a:pt x="0" y="114541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18" name="object 192">
            <a:extLst>
              <a:ext uri="{FF2B5EF4-FFF2-40B4-BE49-F238E27FC236}">
                <a16:creationId xmlns="" xmlns:a16="http://schemas.microsoft.com/office/drawing/2014/main" id="{D1371B4A-89C8-864E-954F-176462B5F60B}"/>
              </a:ext>
            </a:extLst>
          </p:cNvPr>
          <p:cNvSpPr/>
          <p:nvPr userDrawn="1"/>
        </p:nvSpPr>
        <p:spPr>
          <a:xfrm>
            <a:off x="718155" y="743580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4" h="114934">
                <a:moveTo>
                  <a:pt x="114541" y="0"/>
                </a:moveTo>
                <a:lnTo>
                  <a:pt x="0" y="0"/>
                </a:lnTo>
                <a:lnTo>
                  <a:pt x="0" y="114541"/>
                </a:lnTo>
                <a:lnTo>
                  <a:pt x="114541" y="114541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19" name="object 193">
            <a:extLst>
              <a:ext uri="{FF2B5EF4-FFF2-40B4-BE49-F238E27FC236}">
                <a16:creationId xmlns="" xmlns:a16="http://schemas.microsoft.com/office/drawing/2014/main" id="{66664066-C0A9-9146-84DD-A976A0C3DCA5}"/>
              </a:ext>
            </a:extLst>
          </p:cNvPr>
          <p:cNvSpPr/>
          <p:nvPr userDrawn="1"/>
        </p:nvSpPr>
        <p:spPr>
          <a:xfrm>
            <a:off x="711816" y="7553455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508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20" name="object 194">
            <a:extLst>
              <a:ext uri="{FF2B5EF4-FFF2-40B4-BE49-F238E27FC236}">
                <a16:creationId xmlns="" xmlns:a16="http://schemas.microsoft.com/office/drawing/2014/main" id="{6FB0264F-F88A-BF42-9931-06B5E81A35B8}"/>
              </a:ext>
            </a:extLst>
          </p:cNvPr>
          <p:cNvSpPr/>
          <p:nvPr userDrawn="1"/>
        </p:nvSpPr>
        <p:spPr>
          <a:xfrm>
            <a:off x="714984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21" name="object 195">
            <a:extLst>
              <a:ext uri="{FF2B5EF4-FFF2-40B4-BE49-F238E27FC236}">
                <a16:creationId xmlns="" xmlns:a16="http://schemas.microsoft.com/office/drawing/2014/main" id="{E7C512F4-4E6A-624F-870A-0B7B9DC5EEC0}"/>
              </a:ext>
            </a:extLst>
          </p:cNvPr>
          <p:cNvSpPr/>
          <p:nvPr userDrawn="1"/>
        </p:nvSpPr>
        <p:spPr>
          <a:xfrm>
            <a:off x="711816" y="7432222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22" name="object 196">
            <a:extLst>
              <a:ext uri="{FF2B5EF4-FFF2-40B4-BE49-F238E27FC236}">
                <a16:creationId xmlns="" xmlns:a16="http://schemas.microsoft.com/office/drawing/2014/main" id="{9EC4B8D1-D3BA-F64F-981F-2935371E324C}"/>
              </a:ext>
            </a:extLst>
          </p:cNvPr>
          <p:cNvSpPr/>
          <p:nvPr userDrawn="1"/>
        </p:nvSpPr>
        <p:spPr>
          <a:xfrm>
            <a:off x="835850" y="7435788"/>
            <a:ext cx="0" cy="114887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0"/>
                </a:moveTo>
                <a:lnTo>
                  <a:pt x="0" y="114541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23" name="object 197">
            <a:extLst>
              <a:ext uri="{FF2B5EF4-FFF2-40B4-BE49-F238E27FC236}">
                <a16:creationId xmlns="" xmlns:a16="http://schemas.microsoft.com/office/drawing/2014/main" id="{E1DCC03D-BE69-3B41-9665-74D97536C28C}"/>
              </a:ext>
            </a:extLst>
          </p:cNvPr>
          <p:cNvSpPr/>
          <p:nvPr userDrawn="1"/>
        </p:nvSpPr>
        <p:spPr>
          <a:xfrm>
            <a:off x="2872758" y="7314820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5" h="113665">
                <a:moveTo>
                  <a:pt x="114541" y="0"/>
                </a:moveTo>
                <a:lnTo>
                  <a:pt x="0" y="0"/>
                </a:lnTo>
                <a:lnTo>
                  <a:pt x="0" y="113068"/>
                </a:lnTo>
                <a:lnTo>
                  <a:pt x="114541" y="113068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24" name="object 198">
            <a:extLst>
              <a:ext uri="{FF2B5EF4-FFF2-40B4-BE49-F238E27FC236}">
                <a16:creationId xmlns="" xmlns:a16="http://schemas.microsoft.com/office/drawing/2014/main" id="{6E0D1A86-473B-3144-9FF4-3C17B04C99E9}"/>
              </a:ext>
            </a:extLst>
          </p:cNvPr>
          <p:cNvSpPr/>
          <p:nvPr userDrawn="1"/>
        </p:nvSpPr>
        <p:spPr>
          <a:xfrm>
            <a:off x="2866408" y="7428615"/>
            <a:ext cx="124442" cy="0"/>
          </a:xfrm>
          <a:custGeom>
            <a:avLst/>
            <a:gdLst/>
            <a:ahLst/>
            <a:cxnLst/>
            <a:rect l="l" t="t" r="r" b="b"/>
            <a:pathLst>
              <a:path w="124460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25" name="object 199">
            <a:extLst>
              <a:ext uri="{FF2B5EF4-FFF2-40B4-BE49-F238E27FC236}">
                <a16:creationId xmlns="" xmlns:a16="http://schemas.microsoft.com/office/drawing/2014/main" id="{8A121155-D517-F649-863A-1497E2C54FF2}"/>
              </a:ext>
            </a:extLst>
          </p:cNvPr>
          <p:cNvSpPr/>
          <p:nvPr userDrawn="1"/>
        </p:nvSpPr>
        <p:spPr>
          <a:xfrm>
            <a:off x="2869577" y="7314363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3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26" name="object 200">
            <a:extLst>
              <a:ext uri="{FF2B5EF4-FFF2-40B4-BE49-F238E27FC236}">
                <a16:creationId xmlns="" xmlns:a16="http://schemas.microsoft.com/office/drawing/2014/main" id="{F36969D4-0A72-8F47-A1DE-3E4041E97A94}"/>
              </a:ext>
            </a:extLst>
          </p:cNvPr>
          <p:cNvSpPr/>
          <p:nvPr userDrawn="1"/>
        </p:nvSpPr>
        <p:spPr>
          <a:xfrm>
            <a:off x="2866409" y="7311189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27" name="object 201">
            <a:extLst>
              <a:ext uri="{FF2B5EF4-FFF2-40B4-BE49-F238E27FC236}">
                <a16:creationId xmlns="" xmlns:a16="http://schemas.microsoft.com/office/drawing/2014/main" id="{A9C2A970-20B7-4D4A-8040-D7209A62D107}"/>
              </a:ext>
            </a:extLst>
          </p:cNvPr>
          <p:cNvSpPr/>
          <p:nvPr userDrawn="1"/>
        </p:nvSpPr>
        <p:spPr>
          <a:xfrm>
            <a:off x="2990444" y="7427346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40"/>
                </a:moveTo>
                <a:lnTo>
                  <a:pt x="3175" y="2540"/>
                </a:lnTo>
                <a:lnTo>
                  <a:pt x="3175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28" name="object 202">
            <a:extLst>
              <a:ext uri="{FF2B5EF4-FFF2-40B4-BE49-F238E27FC236}">
                <a16:creationId xmlns="" xmlns:a16="http://schemas.microsoft.com/office/drawing/2014/main" id="{F016397A-50F7-994E-88C2-6CABD00441E7}"/>
              </a:ext>
            </a:extLst>
          </p:cNvPr>
          <p:cNvSpPr/>
          <p:nvPr userDrawn="1"/>
        </p:nvSpPr>
        <p:spPr>
          <a:xfrm>
            <a:off x="2990444" y="7314363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30"/>
                </a:lnTo>
              </a:path>
            </a:pathLst>
          </a:custGeom>
          <a:ln w="6349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29" name="object 203">
            <a:extLst>
              <a:ext uri="{FF2B5EF4-FFF2-40B4-BE49-F238E27FC236}">
                <a16:creationId xmlns="" xmlns:a16="http://schemas.microsoft.com/office/drawing/2014/main" id="{C20438AC-8905-B54E-B4DF-0B7D0B3C8004}"/>
              </a:ext>
            </a:extLst>
          </p:cNvPr>
          <p:cNvSpPr/>
          <p:nvPr userDrawn="1"/>
        </p:nvSpPr>
        <p:spPr>
          <a:xfrm>
            <a:off x="3563790" y="7429651"/>
            <a:ext cx="248070" cy="125677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30" name="object 204">
            <a:extLst>
              <a:ext uri="{FF2B5EF4-FFF2-40B4-BE49-F238E27FC236}">
                <a16:creationId xmlns="" xmlns:a16="http://schemas.microsoft.com/office/drawing/2014/main" id="{37EFFA6D-5D40-234B-AB10-6E1266739187}"/>
              </a:ext>
            </a:extLst>
          </p:cNvPr>
          <p:cNvSpPr/>
          <p:nvPr userDrawn="1"/>
        </p:nvSpPr>
        <p:spPr>
          <a:xfrm>
            <a:off x="2148687" y="7436600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5" h="113665">
                <a:moveTo>
                  <a:pt x="114528" y="0"/>
                </a:moveTo>
                <a:lnTo>
                  <a:pt x="0" y="0"/>
                </a:lnTo>
                <a:lnTo>
                  <a:pt x="0" y="113068"/>
                </a:lnTo>
                <a:lnTo>
                  <a:pt x="114528" y="113068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31" name="object 205">
            <a:extLst>
              <a:ext uri="{FF2B5EF4-FFF2-40B4-BE49-F238E27FC236}">
                <a16:creationId xmlns="" xmlns:a16="http://schemas.microsoft.com/office/drawing/2014/main" id="{70F4321A-8DCE-794E-8018-9F652B808250}"/>
              </a:ext>
            </a:extLst>
          </p:cNvPr>
          <p:cNvSpPr/>
          <p:nvPr userDrawn="1"/>
        </p:nvSpPr>
        <p:spPr>
          <a:xfrm>
            <a:off x="2148687" y="7554058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087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32" name="object 206">
            <a:extLst>
              <a:ext uri="{FF2B5EF4-FFF2-40B4-BE49-F238E27FC236}">
                <a16:creationId xmlns="" xmlns:a16="http://schemas.microsoft.com/office/drawing/2014/main" id="{2559415B-F1DC-F445-B45F-F9406BD3FD2D}"/>
              </a:ext>
            </a:extLst>
          </p:cNvPr>
          <p:cNvSpPr/>
          <p:nvPr userDrawn="1"/>
        </p:nvSpPr>
        <p:spPr>
          <a:xfrm>
            <a:off x="2148686" y="7551519"/>
            <a:ext cx="118092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0" y="0"/>
                </a:moveTo>
                <a:lnTo>
                  <a:pt x="11770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33" name="object 207">
            <a:extLst>
              <a:ext uri="{FF2B5EF4-FFF2-40B4-BE49-F238E27FC236}">
                <a16:creationId xmlns="" xmlns:a16="http://schemas.microsoft.com/office/drawing/2014/main" id="{24D678D0-5CAA-574B-A470-F151125A3FFF}"/>
              </a:ext>
            </a:extLst>
          </p:cNvPr>
          <p:cNvSpPr/>
          <p:nvPr userDrawn="1"/>
        </p:nvSpPr>
        <p:spPr>
          <a:xfrm>
            <a:off x="2266372" y="7550250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40"/>
                </a:moveTo>
                <a:lnTo>
                  <a:pt x="3175" y="2540"/>
                </a:lnTo>
                <a:lnTo>
                  <a:pt x="3175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34" name="object 208">
            <a:extLst>
              <a:ext uri="{FF2B5EF4-FFF2-40B4-BE49-F238E27FC236}">
                <a16:creationId xmlns="" xmlns:a16="http://schemas.microsoft.com/office/drawing/2014/main" id="{539B0FBC-34E7-1746-8399-03E5D7176E8A}"/>
              </a:ext>
            </a:extLst>
          </p:cNvPr>
          <p:cNvSpPr/>
          <p:nvPr userDrawn="1"/>
        </p:nvSpPr>
        <p:spPr>
          <a:xfrm>
            <a:off x="2266372" y="7435998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35" name="object 209">
            <a:extLst>
              <a:ext uri="{FF2B5EF4-FFF2-40B4-BE49-F238E27FC236}">
                <a16:creationId xmlns="" xmlns:a16="http://schemas.microsoft.com/office/drawing/2014/main" id="{4A7DAD4D-0EC9-0F4D-B3A9-A5C2358046A3}"/>
              </a:ext>
            </a:extLst>
          </p:cNvPr>
          <p:cNvSpPr/>
          <p:nvPr userDrawn="1"/>
        </p:nvSpPr>
        <p:spPr>
          <a:xfrm>
            <a:off x="2148687" y="7432824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087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36" name="object 210">
            <a:extLst>
              <a:ext uri="{FF2B5EF4-FFF2-40B4-BE49-F238E27FC236}">
                <a16:creationId xmlns="" xmlns:a16="http://schemas.microsoft.com/office/drawing/2014/main" id="{75AD7EAA-C722-A447-AEF8-D218C00763A2}"/>
              </a:ext>
            </a:extLst>
          </p:cNvPr>
          <p:cNvSpPr/>
          <p:nvPr userDrawn="1"/>
        </p:nvSpPr>
        <p:spPr>
          <a:xfrm>
            <a:off x="2027825" y="7436600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5" h="113665">
                <a:moveTo>
                  <a:pt x="114541" y="0"/>
                </a:moveTo>
                <a:lnTo>
                  <a:pt x="0" y="0"/>
                </a:lnTo>
                <a:lnTo>
                  <a:pt x="0" y="113068"/>
                </a:lnTo>
                <a:lnTo>
                  <a:pt x="114541" y="113068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37" name="object 211">
            <a:extLst>
              <a:ext uri="{FF2B5EF4-FFF2-40B4-BE49-F238E27FC236}">
                <a16:creationId xmlns="" xmlns:a16="http://schemas.microsoft.com/office/drawing/2014/main" id="{1D272D93-CFAF-D049-9752-B571F6652C55}"/>
              </a:ext>
            </a:extLst>
          </p:cNvPr>
          <p:cNvSpPr/>
          <p:nvPr userDrawn="1"/>
        </p:nvSpPr>
        <p:spPr>
          <a:xfrm>
            <a:off x="2027826" y="7554058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087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38" name="object 212">
            <a:extLst>
              <a:ext uri="{FF2B5EF4-FFF2-40B4-BE49-F238E27FC236}">
                <a16:creationId xmlns="" xmlns:a16="http://schemas.microsoft.com/office/drawing/2014/main" id="{6F23A274-16F4-9B44-BBC9-CD9537852AA4}"/>
              </a:ext>
            </a:extLst>
          </p:cNvPr>
          <p:cNvSpPr/>
          <p:nvPr userDrawn="1"/>
        </p:nvSpPr>
        <p:spPr>
          <a:xfrm>
            <a:off x="2027825" y="7551519"/>
            <a:ext cx="118092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0" y="0"/>
                </a:moveTo>
                <a:lnTo>
                  <a:pt x="11770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39" name="object 213">
            <a:extLst>
              <a:ext uri="{FF2B5EF4-FFF2-40B4-BE49-F238E27FC236}">
                <a16:creationId xmlns="" xmlns:a16="http://schemas.microsoft.com/office/drawing/2014/main" id="{94F2BE0C-0C35-E244-B9CF-BF95F49E9C4A}"/>
              </a:ext>
            </a:extLst>
          </p:cNvPr>
          <p:cNvSpPr/>
          <p:nvPr userDrawn="1"/>
        </p:nvSpPr>
        <p:spPr>
          <a:xfrm>
            <a:off x="2145512" y="7550250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40"/>
                </a:moveTo>
                <a:lnTo>
                  <a:pt x="3175" y="2540"/>
                </a:lnTo>
                <a:lnTo>
                  <a:pt x="3175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40" name="object 214">
            <a:extLst>
              <a:ext uri="{FF2B5EF4-FFF2-40B4-BE49-F238E27FC236}">
                <a16:creationId xmlns="" xmlns:a16="http://schemas.microsoft.com/office/drawing/2014/main" id="{5D82DAF2-15C6-1949-A4AA-F822CDDA732C}"/>
              </a:ext>
            </a:extLst>
          </p:cNvPr>
          <p:cNvSpPr/>
          <p:nvPr userDrawn="1"/>
        </p:nvSpPr>
        <p:spPr>
          <a:xfrm>
            <a:off x="2145518" y="7435998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41" name="object 215">
            <a:extLst>
              <a:ext uri="{FF2B5EF4-FFF2-40B4-BE49-F238E27FC236}">
                <a16:creationId xmlns="" xmlns:a16="http://schemas.microsoft.com/office/drawing/2014/main" id="{41047BB7-804A-C345-B61B-860834C4D949}"/>
              </a:ext>
            </a:extLst>
          </p:cNvPr>
          <p:cNvSpPr/>
          <p:nvPr userDrawn="1"/>
        </p:nvSpPr>
        <p:spPr>
          <a:xfrm>
            <a:off x="2027826" y="7432824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087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42" name="object 216">
            <a:extLst>
              <a:ext uri="{FF2B5EF4-FFF2-40B4-BE49-F238E27FC236}">
                <a16:creationId xmlns="" xmlns:a16="http://schemas.microsoft.com/office/drawing/2014/main" id="{2FE7A926-0DD5-5C49-A222-7C0D8692B178}"/>
              </a:ext>
            </a:extLst>
          </p:cNvPr>
          <p:cNvSpPr/>
          <p:nvPr userDrawn="1"/>
        </p:nvSpPr>
        <p:spPr>
          <a:xfrm>
            <a:off x="1906964" y="7436600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5" h="113665">
                <a:moveTo>
                  <a:pt x="114528" y="0"/>
                </a:moveTo>
                <a:lnTo>
                  <a:pt x="0" y="0"/>
                </a:lnTo>
                <a:lnTo>
                  <a:pt x="0" y="113068"/>
                </a:lnTo>
                <a:lnTo>
                  <a:pt x="114528" y="113068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43" name="object 217">
            <a:extLst>
              <a:ext uri="{FF2B5EF4-FFF2-40B4-BE49-F238E27FC236}">
                <a16:creationId xmlns="" xmlns:a16="http://schemas.microsoft.com/office/drawing/2014/main" id="{834B2AFB-F2F0-D142-8C2C-365A1840ED09}"/>
              </a:ext>
            </a:extLst>
          </p:cNvPr>
          <p:cNvSpPr/>
          <p:nvPr userDrawn="1"/>
        </p:nvSpPr>
        <p:spPr>
          <a:xfrm>
            <a:off x="1906964" y="7554058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0865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44" name="object 218">
            <a:extLst>
              <a:ext uri="{FF2B5EF4-FFF2-40B4-BE49-F238E27FC236}">
                <a16:creationId xmlns="" xmlns:a16="http://schemas.microsoft.com/office/drawing/2014/main" id="{9FD3106F-688C-E244-9160-75CA34E88DE9}"/>
              </a:ext>
            </a:extLst>
          </p:cNvPr>
          <p:cNvSpPr/>
          <p:nvPr userDrawn="1"/>
        </p:nvSpPr>
        <p:spPr>
          <a:xfrm>
            <a:off x="1906964" y="7551519"/>
            <a:ext cx="118092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0" y="0"/>
                </a:moveTo>
                <a:lnTo>
                  <a:pt x="11770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45" name="object 219">
            <a:extLst>
              <a:ext uri="{FF2B5EF4-FFF2-40B4-BE49-F238E27FC236}">
                <a16:creationId xmlns="" xmlns:a16="http://schemas.microsoft.com/office/drawing/2014/main" id="{40F7C08A-F439-8749-9E89-71925206E5FA}"/>
              </a:ext>
            </a:extLst>
          </p:cNvPr>
          <p:cNvSpPr/>
          <p:nvPr userDrawn="1"/>
        </p:nvSpPr>
        <p:spPr>
          <a:xfrm>
            <a:off x="2024651" y="7550250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40"/>
                </a:moveTo>
                <a:lnTo>
                  <a:pt x="3162" y="2540"/>
                </a:lnTo>
                <a:lnTo>
                  <a:pt x="3162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46" name="object 220">
            <a:extLst>
              <a:ext uri="{FF2B5EF4-FFF2-40B4-BE49-F238E27FC236}">
                <a16:creationId xmlns="" xmlns:a16="http://schemas.microsoft.com/office/drawing/2014/main" id="{B25D4420-5FEA-D74A-ABA9-B8F5AB610440}"/>
              </a:ext>
            </a:extLst>
          </p:cNvPr>
          <p:cNvSpPr/>
          <p:nvPr userDrawn="1"/>
        </p:nvSpPr>
        <p:spPr>
          <a:xfrm>
            <a:off x="2024644" y="7435998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47" name="object 221">
            <a:extLst>
              <a:ext uri="{FF2B5EF4-FFF2-40B4-BE49-F238E27FC236}">
                <a16:creationId xmlns="" xmlns:a16="http://schemas.microsoft.com/office/drawing/2014/main" id="{B493CE61-B4C9-3745-8E1A-17E6570304AD}"/>
              </a:ext>
            </a:extLst>
          </p:cNvPr>
          <p:cNvSpPr/>
          <p:nvPr userDrawn="1"/>
        </p:nvSpPr>
        <p:spPr>
          <a:xfrm>
            <a:off x="1906964" y="7434728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0865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48" name="object 222">
            <a:extLst>
              <a:ext uri="{FF2B5EF4-FFF2-40B4-BE49-F238E27FC236}">
                <a16:creationId xmlns="" xmlns:a16="http://schemas.microsoft.com/office/drawing/2014/main" id="{6B7B6448-5B13-A84D-BC99-94081E465049}"/>
              </a:ext>
            </a:extLst>
          </p:cNvPr>
          <p:cNvSpPr/>
          <p:nvPr userDrawn="1"/>
        </p:nvSpPr>
        <p:spPr>
          <a:xfrm>
            <a:off x="1786104" y="7436600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5" h="113665">
                <a:moveTo>
                  <a:pt x="114528" y="0"/>
                </a:moveTo>
                <a:lnTo>
                  <a:pt x="0" y="0"/>
                </a:lnTo>
                <a:lnTo>
                  <a:pt x="0" y="113068"/>
                </a:lnTo>
                <a:lnTo>
                  <a:pt x="114528" y="113068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49" name="object 223">
            <a:extLst>
              <a:ext uri="{FF2B5EF4-FFF2-40B4-BE49-F238E27FC236}">
                <a16:creationId xmlns="" xmlns:a16="http://schemas.microsoft.com/office/drawing/2014/main" id="{C4431EC8-8951-A146-8310-39CC53214557}"/>
              </a:ext>
            </a:extLst>
          </p:cNvPr>
          <p:cNvSpPr/>
          <p:nvPr userDrawn="1"/>
        </p:nvSpPr>
        <p:spPr>
          <a:xfrm>
            <a:off x="1779755" y="7554058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50" name="object 224">
            <a:extLst>
              <a:ext uri="{FF2B5EF4-FFF2-40B4-BE49-F238E27FC236}">
                <a16:creationId xmlns="" xmlns:a16="http://schemas.microsoft.com/office/drawing/2014/main" id="{989A4920-7302-7347-85F7-E37ABA331BE0}"/>
              </a:ext>
            </a:extLst>
          </p:cNvPr>
          <p:cNvSpPr/>
          <p:nvPr userDrawn="1"/>
        </p:nvSpPr>
        <p:spPr>
          <a:xfrm>
            <a:off x="1779755" y="7551519"/>
            <a:ext cx="124442" cy="0"/>
          </a:xfrm>
          <a:custGeom>
            <a:avLst/>
            <a:gdLst/>
            <a:ahLst/>
            <a:cxnLst/>
            <a:rect l="l" t="t" r="r" b="b"/>
            <a:pathLst>
              <a:path w="124460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51" name="object 225">
            <a:extLst>
              <a:ext uri="{FF2B5EF4-FFF2-40B4-BE49-F238E27FC236}">
                <a16:creationId xmlns="" xmlns:a16="http://schemas.microsoft.com/office/drawing/2014/main" id="{75D86E4C-6C32-E04D-8E11-0842EB619877}"/>
              </a:ext>
            </a:extLst>
          </p:cNvPr>
          <p:cNvSpPr/>
          <p:nvPr userDrawn="1"/>
        </p:nvSpPr>
        <p:spPr>
          <a:xfrm>
            <a:off x="1782929" y="7435998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52" name="object 226">
            <a:extLst>
              <a:ext uri="{FF2B5EF4-FFF2-40B4-BE49-F238E27FC236}">
                <a16:creationId xmlns="" xmlns:a16="http://schemas.microsoft.com/office/drawing/2014/main" id="{A93A0051-247E-814A-80B9-120EE8928C67}"/>
              </a:ext>
            </a:extLst>
          </p:cNvPr>
          <p:cNvSpPr/>
          <p:nvPr userDrawn="1"/>
        </p:nvSpPr>
        <p:spPr>
          <a:xfrm>
            <a:off x="1779755" y="7434728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53" name="object 227">
            <a:extLst>
              <a:ext uri="{FF2B5EF4-FFF2-40B4-BE49-F238E27FC236}">
                <a16:creationId xmlns="" xmlns:a16="http://schemas.microsoft.com/office/drawing/2014/main" id="{B967871F-8DF8-F641-AC76-10F15B5B8C57}"/>
              </a:ext>
            </a:extLst>
          </p:cNvPr>
          <p:cNvSpPr/>
          <p:nvPr userDrawn="1"/>
        </p:nvSpPr>
        <p:spPr>
          <a:xfrm>
            <a:off x="1779755" y="7431555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5">
                <a:moveTo>
                  <a:pt x="0" y="0"/>
                </a:moveTo>
                <a:lnTo>
                  <a:pt x="120878" y="0"/>
                </a:lnTo>
              </a:path>
            </a:pathLst>
          </a:custGeom>
          <a:ln w="381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54" name="object 228">
            <a:extLst>
              <a:ext uri="{FF2B5EF4-FFF2-40B4-BE49-F238E27FC236}">
                <a16:creationId xmlns="" xmlns:a16="http://schemas.microsoft.com/office/drawing/2014/main" id="{24DC7233-D347-3D47-9BBF-E197B315508D}"/>
              </a:ext>
            </a:extLst>
          </p:cNvPr>
          <p:cNvSpPr/>
          <p:nvPr userDrawn="1"/>
        </p:nvSpPr>
        <p:spPr>
          <a:xfrm>
            <a:off x="1903790" y="7550250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40"/>
                </a:moveTo>
                <a:lnTo>
                  <a:pt x="3175" y="2540"/>
                </a:lnTo>
                <a:lnTo>
                  <a:pt x="3175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55" name="object 229">
            <a:extLst>
              <a:ext uri="{FF2B5EF4-FFF2-40B4-BE49-F238E27FC236}">
                <a16:creationId xmlns="" xmlns:a16="http://schemas.microsoft.com/office/drawing/2014/main" id="{FE916629-4973-6E44-885C-26B421AAC334}"/>
              </a:ext>
            </a:extLst>
          </p:cNvPr>
          <p:cNvSpPr/>
          <p:nvPr userDrawn="1"/>
        </p:nvSpPr>
        <p:spPr>
          <a:xfrm>
            <a:off x="1903789" y="7435998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56" name="object 230">
            <a:extLst>
              <a:ext uri="{FF2B5EF4-FFF2-40B4-BE49-F238E27FC236}">
                <a16:creationId xmlns="" xmlns:a16="http://schemas.microsoft.com/office/drawing/2014/main" id="{24E001ED-E041-8743-9F75-9A0E592C1345}"/>
              </a:ext>
            </a:extLst>
          </p:cNvPr>
          <p:cNvSpPr/>
          <p:nvPr userDrawn="1"/>
        </p:nvSpPr>
        <p:spPr>
          <a:xfrm>
            <a:off x="2874522" y="7435800"/>
            <a:ext cx="113013" cy="114887"/>
          </a:xfrm>
          <a:custGeom>
            <a:avLst/>
            <a:gdLst/>
            <a:ahLst/>
            <a:cxnLst/>
            <a:rect l="l" t="t" r="r" b="b"/>
            <a:pathLst>
              <a:path w="113030" h="114934">
                <a:moveTo>
                  <a:pt x="112775" y="0"/>
                </a:moveTo>
                <a:lnTo>
                  <a:pt x="0" y="0"/>
                </a:lnTo>
                <a:lnTo>
                  <a:pt x="0" y="114541"/>
                </a:lnTo>
                <a:lnTo>
                  <a:pt x="112775" y="114541"/>
                </a:lnTo>
                <a:lnTo>
                  <a:pt x="112775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57" name="object 231">
            <a:extLst>
              <a:ext uri="{FF2B5EF4-FFF2-40B4-BE49-F238E27FC236}">
                <a16:creationId xmlns="" xmlns:a16="http://schemas.microsoft.com/office/drawing/2014/main" id="{6637BA79-F52C-A949-99BA-A2A2169F0502}"/>
              </a:ext>
            </a:extLst>
          </p:cNvPr>
          <p:cNvSpPr/>
          <p:nvPr userDrawn="1"/>
        </p:nvSpPr>
        <p:spPr>
          <a:xfrm>
            <a:off x="2874522" y="7553234"/>
            <a:ext cx="113013" cy="0"/>
          </a:xfrm>
          <a:custGeom>
            <a:avLst/>
            <a:gdLst/>
            <a:ahLst/>
            <a:cxnLst/>
            <a:rect l="l" t="t" r="r" b="b"/>
            <a:pathLst>
              <a:path w="113030">
                <a:moveTo>
                  <a:pt x="0" y="0"/>
                </a:moveTo>
                <a:lnTo>
                  <a:pt x="113030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58" name="object 232">
            <a:extLst>
              <a:ext uri="{FF2B5EF4-FFF2-40B4-BE49-F238E27FC236}">
                <a16:creationId xmlns="" xmlns:a16="http://schemas.microsoft.com/office/drawing/2014/main" id="{6209A963-F3D7-9D42-A082-FC97DEFE8EC8}"/>
              </a:ext>
            </a:extLst>
          </p:cNvPr>
          <p:cNvSpPr/>
          <p:nvPr userDrawn="1"/>
        </p:nvSpPr>
        <p:spPr>
          <a:xfrm>
            <a:off x="2987403" y="7435808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59" name="object 233">
            <a:extLst>
              <a:ext uri="{FF2B5EF4-FFF2-40B4-BE49-F238E27FC236}">
                <a16:creationId xmlns="" xmlns:a16="http://schemas.microsoft.com/office/drawing/2014/main" id="{446E2360-D79E-0444-88E5-DC08B45E1713}"/>
              </a:ext>
            </a:extLst>
          </p:cNvPr>
          <p:cNvSpPr/>
          <p:nvPr userDrawn="1"/>
        </p:nvSpPr>
        <p:spPr>
          <a:xfrm>
            <a:off x="2874522" y="7432634"/>
            <a:ext cx="113013" cy="0"/>
          </a:xfrm>
          <a:custGeom>
            <a:avLst/>
            <a:gdLst/>
            <a:ahLst/>
            <a:cxnLst/>
            <a:rect l="l" t="t" r="r" b="b"/>
            <a:pathLst>
              <a:path w="113030">
                <a:moveTo>
                  <a:pt x="0" y="0"/>
                </a:moveTo>
                <a:lnTo>
                  <a:pt x="113030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60" name="object 234">
            <a:extLst>
              <a:ext uri="{FF2B5EF4-FFF2-40B4-BE49-F238E27FC236}">
                <a16:creationId xmlns="" xmlns:a16="http://schemas.microsoft.com/office/drawing/2014/main" id="{40738A6A-61D6-EB4D-A914-5EFDD84EEDB8}"/>
              </a:ext>
            </a:extLst>
          </p:cNvPr>
          <p:cNvSpPr/>
          <p:nvPr userDrawn="1"/>
        </p:nvSpPr>
        <p:spPr>
          <a:xfrm>
            <a:off x="2993898" y="743580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5" h="114934">
                <a:moveTo>
                  <a:pt x="114528" y="0"/>
                </a:moveTo>
                <a:lnTo>
                  <a:pt x="0" y="0"/>
                </a:lnTo>
                <a:lnTo>
                  <a:pt x="0" y="114541"/>
                </a:lnTo>
                <a:lnTo>
                  <a:pt x="114528" y="114541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61" name="object 235">
            <a:extLst>
              <a:ext uri="{FF2B5EF4-FFF2-40B4-BE49-F238E27FC236}">
                <a16:creationId xmlns="" xmlns:a16="http://schemas.microsoft.com/office/drawing/2014/main" id="{8425D19C-EB14-8140-99F9-C7132653FAB6}"/>
              </a:ext>
            </a:extLst>
          </p:cNvPr>
          <p:cNvSpPr/>
          <p:nvPr userDrawn="1"/>
        </p:nvSpPr>
        <p:spPr>
          <a:xfrm>
            <a:off x="2987549" y="7554725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62" name="object 236">
            <a:extLst>
              <a:ext uri="{FF2B5EF4-FFF2-40B4-BE49-F238E27FC236}">
                <a16:creationId xmlns="" xmlns:a16="http://schemas.microsoft.com/office/drawing/2014/main" id="{CFDCA38A-9C4E-7749-88C6-168CEE0CE663}"/>
              </a:ext>
            </a:extLst>
          </p:cNvPr>
          <p:cNvSpPr/>
          <p:nvPr userDrawn="1"/>
        </p:nvSpPr>
        <p:spPr>
          <a:xfrm>
            <a:off x="2987548" y="7552186"/>
            <a:ext cx="124442" cy="0"/>
          </a:xfrm>
          <a:custGeom>
            <a:avLst/>
            <a:gdLst/>
            <a:ahLst/>
            <a:cxnLst/>
            <a:rect l="l" t="t" r="r" b="b"/>
            <a:pathLst>
              <a:path w="124460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63" name="object 237">
            <a:extLst>
              <a:ext uri="{FF2B5EF4-FFF2-40B4-BE49-F238E27FC236}">
                <a16:creationId xmlns="" xmlns:a16="http://schemas.microsoft.com/office/drawing/2014/main" id="{2EE8BA23-A734-084C-95CA-AC93493B33E1}"/>
              </a:ext>
            </a:extLst>
          </p:cNvPr>
          <p:cNvSpPr/>
          <p:nvPr userDrawn="1"/>
        </p:nvSpPr>
        <p:spPr>
          <a:xfrm>
            <a:off x="2990723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64" name="object 238">
            <a:extLst>
              <a:ext uri="{FF2B5EF4-FFF2-40B4-BE49-F238E27FC236}">
                <a16:creationId xmlns="" xmlns:a16="http://schemas.microsoft.com/office/drawing/2014/main" id="{8EA448EB-6311-5747-AA88-F531E2DC031C}"/>
              </a:ext>
            </a:extLst>
          </p:cNvPr>
          <p:cNvSpPr/>
          <p:nvPr userDrawn="1"/>
        </p:nvSpPr>
        <p:spPr>
          <a:xfrm>
            <a:off x="2987549" y="7432222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65" name="object 239">
            <a:extLst>
              <a:ext uri="{FF2B5EF4-FFF2-40B4-BE49-F238E27FC236}">
                <a16:creationId xmlns="" xmlns:a16="http://schemas.microsoft.com/office/drawing/2014/main" id="{2EE7CB7E-C228-2648-9F31-D770A7069FDA}"/>
              </a:ext>
            </a:extLst>
          </p:cNvPr>
          <p:cNvSpPr/>
          <p:nvPr userDrawn="1"/>
        </p:nvSpPr>
        <p:spPr>
          <a:xfrm>
            <a:off x="3111584" y="7550917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40"/>
                </a:moveTo>
                <a:lnTo>
                  <a:pt x="3175" y="2540"/>
                </a:lnTo>
                <a:lnTo>
                  <a:pt x="3175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66" name="object 240">
            <a:extLst>
              <a:ext uri="{FF2B5EF4-FFF2-40B4-BE49-F238E27FC236}">
                <a16:creationId xmlns="" xmlns:a16="http://schemas.microsoft.com/office/drawing/2014/main" id="{B058DBD1-06CF-D740-AA3F-327C8FBD8A7A}"/>
              </a:ext>
            </a:extLst>
          </p:cNvPr>
          <p:cNvSpPr/>
          <p:nvPr userDrawn="1"/>
        </p:nvSpPr>
        <p:spPr>
          <a:xfrm>
            <a:off x="3111584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67" name="object 241">
            <a:extLst>
              <a:ext uri="{FF2B5EF4-FFF2-40B4-BE49-F238E27FC236}">
                <a16:creationId xmlns="" xmlns:a16="http://schemas.microsoft.com/office/drawing/2014/main" id="{F969E1C6-DFB6-164C-967F-A32AE5460EF8}"/>
              </a:ext>
            </a:extLst>
          </p:cNvPr>
          <p:cNvSpPr/>
          <p:nvPr userDrawn="1"/>
        </p:nvSpPr>
        <p:spPr>
          <a:xfrm>
            <a:off x="2753663" y="743580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5" h="114934">
                <a:moveTo>
                  <a:pt x="114541" y="0"/>
                </a:moveTo>
                <a:lnTo>
                  <a:pt x="0" y="0"/>
                </a:lnTo>
                <a:lnTo>
                  <a:pt x="0" y="114541"/>
                </a:lnTo>
                <a:lnTo>
                  <a:pt x="114541" y="114541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68" name="object 242">
            <a:extLst>
              <a:ext uri="{FF2B5EF4-FFF2-40B4-BE49-F238E27FC236}">
                <a16:creationId xmlns="" xmlns:a16="http://schemas.microsoft.com/office/drawing/2014/main" id="{1AC25330-E254-6F4B-8B95-DB5575FF7A6D}"/>
              </a:ext>
            </a:extLst>
          </p:cNvPr>
          <p:cNvSpPr/>
          <p:nvPr userDrawn="1"/>
        </p:nvSpPr>
        <p:spPr>
          <a:xfrm>
            <a:off x="2747314" y="7554725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69" name="object 243">
            <a:extLst>
              <a:ext uri="{FF2B5EF4-FFF2-40B4-BE49-F238E27FC236}">
                <a16:creationId xmlns="" xmlns:a16="http://schemas.microsoft.com/office/drawing/2014/main" id="{150B05A5-4C7F-8241-B5FE-DFFCF6223504}"/>
              </a:ext>
            </a:extLst>
          </p:cNvPr>
          <p:cNvSpPr/>
          <p:nvPr userDrawn="1"/>
        </p:nvSpPr>
        <p:spPr>
          <a:xfrm>
            <a:off x="2747313" y="7552186"/>
            <a:ext cx="124442" cy="0"/>
          </a:xfrm>
          <a:custGeom>
            <a:avLst/>
            <a:gdLst/>
            <a:ahLst/>
            <a:cxnLst/>
            <a:rect l="l" t="t" r="r" b="b"/>
            <a:pathLst>
              <a:path w="124460">
                <a:moveTo>
                  <a:pt x="0" y="0"/>
                </a:moveTo>
                <a:lnTo>
                  <a:pt x="124053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70" name="object 244">
            <a:extLst>
              <a:ext uri="{FF2B5EF4-FFF2-40B4-BE49-F238E27FC236}">
                <a16:creationId xmlns="" xmlns:a16="http://schemas.microsoft.com/office/drawing/2014/main" id="{D3F124F7-8DE1-154E-B9B4-BF36D2DB048D}"/>
              </a:ext>
            </a:extLst>
          </p:cNvPr>
          <p:cNvSpPr/>
          <p:nvPr userDrawn="1"/>
        </p:nvSpPr>
        <p:spPr>
          <a:xfrm>
            <a:off x="2750488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71" name="object 245">
            <a:extLst>
              <a:ext uri="{FF2B5EF4-FFF2-40B4-BE49-F238E27FC236}">
                <a16:creationId xmlns="" xmlns:a16="http://schemas.microsoft.com/office/drawing/2014/main" id="{49CA9420-E49D-B748-89DB-9C1FED12C301}"/>
              </a:ext>
            </a:extLst>
          </p:cNvPr>
          <p:cNvSpPr/>
          <p:nvPr userDrawn="1"/>
        </p:nvSpPr>
        <p:spPr>
          <a:xfrm>
            <a:off x="2747314" y="7432222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72" name="object 246">
            <a:extLst>
              <a:ext uri="{FF2B5EF4-FFF2-40B4-BE49-F238E27FC236}">
                <a16:creationId xmlns="" xmlns:a16="http://schemas.microsoft.com/office/drawing/2014/main" id="{9B65DA20-FEEB-FE4E-8D5A-9A8C1981AB46}"/>
              </a:ext>
            </a:extLst>
          </p:cNvPr>
          <p:cNvSpPr/>
          <p:nvPr userDrawn="1"/>
        </p:nvSpPr>
        <p:spPr>
          <a:xfrm>
            <a:off x="2871348" y="7550917"/>
            <a:ext cx="3175" cy="2539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0" y="2540"/>
                </a:moveTo>
                <a:lnTo>
                  <a:pt x="3175" y="2540"/>
                </a:lnTo>
                <a:lnTo>
                  <a:pt x="3175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73" name="object 247">
            <a:extLst>
              <a:ext uri="{FF2B5EF4-FFF2-40B4-BE49-F238E27FC236}">
                <a16:creationId xmlns="" xmlns:a16="http://schemas.microsoft.com/office/drawing/2014/main" id="{3A85ED24-ADD1-9F42-ACB4-997170CD3B0A}"/>
              </a:ext>
            </a:extLst>
          </p:cNvPr>
          <p:cNvSpPr/>
          <p:nvPr userDrawn="1"/>
        </p:nvSpPr>
        <p:spPr>
          <a:xfrm>
            <a:off x="2871355" y="7435395"/>
            <a:ext cx="0" cy="115521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74" name="object 248">
            <a:extLst>
              <a:ext uri="{FF2B5EF4-FFF2-40B4-BE49-F238E27FC236}">
                <a16:creationId xmlns="" xmlns:a16="http://schemas.microsoft.com/office/drawing/2014/main" id="{BCA2610C-2F4C-514B-A2A7-8F23CF363EC9}"/>
              </a:ext>
            </a:extLst>
          </p:cNvPr>
          <p:cNvSpPr/>
          <p:nvPr userDrawn="1"/>
        </p:nvSpPr>
        <p:spPr>
          <a:xfrm>
            <a:off x="2633691" y="7195490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5" h="113665">
                <a:moveTo>
                  <a:pt x="114528" y="0"/>
                </a:moveTo>
                <a:lnTo>
                  <a:pt x="0" y="0"/>
                </a:lnTo>
                <a:lnTo>
                  <a:pt x="0" y="113042"/>
                </a:lnTo>
                <a:lnTo>
                  <a:pt x="114528" y="113042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75" name="object 249">
            <a:extLst>
              <a:ext uri="{FF2B5EF4-FFF2-40B4-BE49-F238E27FC236}">
                <a16:creationId xmlns="" xmlns:a16="http://schemas.microsoft.com/office/drawing/2014/main" id="{101E38AA-141B-9B4B-9F79-E6BCA7FD5DF1}"/>
              </a:ext>
            </a:extLst>
          </p:cNvPr>
          <p:cNvSpPr/>
          <p:nvPr userDrawn="1"/>
        </p:nvSpPr>
        <p:spPr>
          <a:xfrm>
            <a:off x="2627342" y="7311189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76" name="object 250">
            <a:extLst>
              <a:ext uri="{FF2B5EF4-FFF2-40B4-BE49-F238E27FC236}">
                <a16:creationId xmlns="" xmlns:a16="http://schemas.microsoft.com/office/drawing/2014/main" id="{8A3913E9-8268-7849-8683-6B131573F3D8}"/>
              </a:ext>
            </a:extLst>
          </p:cNvPr>
          <p:cNvSpPr/>
          <p:nvPr userDrawn="1"/>
        </p:nvSpPr>
        <p:spPr>
          <a:xfrm>
            <a:off x="2630516" y="7195033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29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77" name="object 251">
            <a:extLst>
              <a:ext uri="{FF2B5EF4-FFF2-40B4-BE49-F238E27FC236}">
                <a16:creationId xmlns="" xmlns:a16="http://schemas.microsoft.com/office/drawing/2014/main" id="{63340F95-7BD7-9D42-ACC7-B1A447D0ED19}"/>
              </a:ext>
            </a:extLst>
          </p:cNvPr>
          <p:cNvSpPr/>
          <p:nvPr userDrawn="1"/>
        </p:nvSpPr>
        <p:spPr>
          <a:xfrm>
            <a:off x="2627342" y="7194398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78" name="object 252">
            <a:extLst>
              <a:ext uri="{FF2B5EF4-FFF2-40B4-BE49-F238E27FC236}">
                <a16:creationId xmlns="" xmlns:a16="http://schemas.microsoft.com/office/drawing/2014/main" id="{B6C7BB3C-18D0-E64D-8DC5-1B1BEA8FA5C0}"/>
              </a:ext>
            </a:extLst>
          </p:cNvPr>
          <p:cNvSpPr/>
          <p:nvPr userDrawn="1"/>
        </p:nvSpPr>
        <p:spPr>
          <a:xfrm>
            <a:off x="2751377" y="7195490"/>
            <a:ext cx="0" cy="113616"/>
          </a:xfrm>
          <a:custGeom>
            <a:avLst/>
            <a:gdLst/>
            <a:ahLst/>
            <a:cxnLst/>
            <a:rect l="l" t="t" r="r" b="b"/>
            <a:pathLst>
              <a:path h="113665">
                <a:moveTo>
                  <a:pt x="0" y="0"/>
                </a:moveTo>
                <a:lnTo>
                  <a:pt x="0" y="113042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79" name="object 253">
            <a:extLst>
              <a:ext uri="{FF2B5EF4-FFF2-40B4-BE49-F238E27FC236}">
                <a16:creationId xmlns="" xmlns:a16="http://schemas.microsoft.com/office/drawing/2014/main" id="{A1D85EDC-4CC0-4444-892E-E03D5798E1F1}"/>
              </a:ext>
            </a:extLst>
          </p:cNvPr>
          <p:cNvSpPr/>
          <p:nvPr userDrawn="1"/>
        </p:nvSpPr>
        <p:spPr>
          <a:xfrm>
            <a:off x="2633677" y="7073025"/>
            <a:ext cx="113013" cy="114887"/>
          </a:xfrm>
          <a:custGeom>
            <a:avLst/>
            <a:gdLst/>
            <a:ahLst/>
            <a:cxnLst/>
            <a:rect l="l" t="t" r="r" b="b"/>
            <a:pathLst>
              <a:path w="113030" h="114934">
                <a:moveTo>
                  <a:pt x="112763" y="0"/>
                </a:moveTo>
                <a:lnTo>
                  <a:pt x="0" y="0"/>
                </a:lnTo>
                <a:lnTo>
                  <a:pt x="0" y="114541"/>
                </a:lnTo>
                <a:lnTo>
                  <a:pt x="112763" y="114541"/>
                </a:lnTo>
                <a:lnTo>
                  <a:pt x="112763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80" name="object 254">
            <a:extLst>
              <a:ext uri="{FF2B5EF4-FFF2-40B4-BE49-F238E27FC236}">
                <a16:creationId xmlns="" xmlns:a16="http://schemas.microsoft.com/office/drawing/2014/main" id="{1425079E-438D-3B4A-9CFA-87B06B708551}"/>
              </a:ext>
            </a:extLst>
          </p:cNvPr>
          <p:cNvSpPr/>
          <p:nvPr userDrawn="1"/>
        </p:nvSpPr>
        <p:spPr>
          <a:xfrm>
            <a:off x="2627328" y="7190461"/>
            <a:ext cx="119362" cy="0"/>
          </a:xfrm>
          <a:custGeom>
            <a:avLst/>
            <a:gdLst/>
            <a:ahLst/>
            <a:cxnLst/>
            <a:rect l="l" t="t" r="r" b="b"/>
            <a:pathLst>
              <a:path w="119380">
                <a:moveTo>
                  <a:pt x="0" y="0"/>
                </a:moveTo>
                <a:lnTo>
                  <a:pt x="119113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81" name="object 255">
            <a:extLst>
              <a:ext uri="{FF2B5EF4-FFF2-40B4-BE49-F238E27FC236}">
                <a16:creationId xmlns="" xmlns:a16="http://schemas.microsoft.com/office/drawing/2014/main" id="{CC403B40-AE31-FC4C-AD95-A4943E1F73FA}"/>
              </a:ext>
            </a:extLst>
          </p:cNvPr>
          <p:cNvSpPr/>
          <p:nvPr userDrawn="1"/>
        </p:nvSpPr>
        <p:spPr>
          <a:xfrm>
            <a:off x="2630503" y="7073035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299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82" name="object 256">
            <a:extLst>
              <a:ext uri="{FF2B5EF4-FFF2-40B4-BE49-F238E27FC236}">
                <a16:creationId xmlns="" xmlns:a16="http://schemas.microsoft.com/office/drawing/2014/main" id="{C435B608-6A4B-E346-8FED-E4F4D095E346}"/>
              </a:ext>
            </a:extLst>
          </p:cNvPr>
          <p:cNvSpPr/>
          <p:nvPr userDrawn="1"/>
        </p:nvSpPr>
        <p:spPr>
          <a:xfrm>
            <a:off x="2627328" y="7069862"/>
            <a:ext cx="119362" cy="0"/>
          </a:xfrm>
          <a:custGeom>
            <a:avLst/>
            <a:gdLst/>
            <a:ahLst/>
            <a:cxnLst/>
            <a:rect l="l" t="t" r="r" b="b"/>
            <a:pathLst>
              <a:path w="119380">
                <a:moveTo>
                  <a:pt x="0" y="0"/>
                </a:moveTo>
                <a:lnTo>
                  <a:pt x="119113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83" name="object 257">
            <a:extLst>
              <a:ext uri="{FF2B5EF4-FFF2-40B4-BE49-F238E27FC236}">
                <a16:creationId xmlns="" xmlns:a16="http://schemas.microsoft.com/office/drawing/2014/main" id="{40EFD718-C75A-8944-8E18-4D36F2554ED6}"/>
              </a:ext>
            </a:extLst>
          </p:cNvPr>
          <p:cNvSpPr/>
          <p:nvPr userDrawn="1"/>
        </p:nvSpPr>
        <p:spPr>
          <a:xfrm>
            <a:off x="2752786" y="7073025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5" h="114934">
                <a:moveTo>
                  <a:pt x="114528" y="0"/>
                </a:moveTo>
                <a:lnTo>
                  <a:pt x="0" y="0"/>
                </a:lnTo>
                <a:lnTo>
                  <a:pt x="0" y="114541"/>
                </a:lnTo>
                <a:lnTo>
                  <a:pt x="114528" y="114541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84" name="object 258">
            <a:extLst>
              <a:ext uri="{FF2B5EF4-FFF2-40B4-BE49-F238E27FC236}">
                <a16:creationId xmlns="" xmlns:a16="http://schemas.microsoft.com/office/drawing/2014/main" id="{93986E16-C9E7-B647-8655-36D18945062C}"/>
              </a:ext>
            </a:extLst>
          </p:cNvPr>
          <p:cNvSpPr/>
          <p:nvPr userDrawn="1"/>
        </p:nvSpPr>
        <p:spPr>
          <a:xfrm>
            <a:off x="2746425" y="7190590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85" name="object 259">
            <a:extLst>
              <a:ext uri="{FF2B5EF4-FFF2-40B4-BE49-F238E27FC236}">
                <a16:creationId xmlns="" xmlns:a16="http://schemas.microsoft.com/office/drawing/2014/main" id="{E8FAB9F1-E8EA-D946-84AF-B19966F3920E}"/>
              </a:ext>
            </a:extLst>
          </p:cNvPr>
          <p:cNvSpPr/>
          <p:nvPr userDrawn="1"/>
        </p:nvSpPr>
        <p:spPr>
          <a:xfrm>
            <a:off x="2749605" y="7073164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62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86" name="object 260">
            <a:extLst>
              <a:ext uri="{FF2B5EF4-FFF2-40B4-BE49-F238E27FC236}">
                <a16:creationId xmlns="" xmlns:a16="http://schemas.microsoft.com/office/drawing/2014/main" id="{82A19603-399E-C846-A75C-750320F8256E}"/>
              </a:ext>
            </a:extLst>
          </p:cNvPr>
          <p:cNvSpPr/>
          <p:nvPr userDrawn="1"/>
        </p:nvSpPr>
        <p:spPr>
          <a:xfrm>
            <a:off x="2746425" y="7069991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87" name="object 261">
            <a:extLst>
              <a:ext uri="{FF2B5EF4-FFF2-40B4-BE49-F238E27FC236}">
                <a16:creationId xmlns="" xmlns:a16="http://schemas.microsoft.com/office/drawing/2014/main" id="{38DF6648-A3DB-1D4C-988B-2F1220B1145D}"/>
              </a:ext>
            </a:extLst>
          </p:cNvPr>
          <p:cNvSpPr/>
          <p:nvPr userDrawn="1"/>
        </p:nvSpPr>
        <p:spPr>
          <a:xfrm>
            <a:off x="2870466" y="7073025"/>
            <a:ext cx="0" cy="114887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0"/>
                </a:moveTo>
                <a:lnTo>
                  <a:pt x="0" y="114541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88" name="object 262">
            <a:extLst>
              <a:ext uri="{FF2B5EF4-FFF2-40B4-BE49-F238E27FC236}">
                <a16:creationId xmlns="" xmlns:a16="http://schemas.microsoft.com/office/drawing/2014/main" id="{8C3319A9-EC3A-0F4D-BF7D-181A0434362A}"/>
              </a:ext>
            </a:extLst>
          </p:cNvPr>
          <p:cNvSpPr/>
          <p:nvPr userDrawn="1"/>
        </p:nvSpPr>
        <p:spPr>
          <a:xfrm>
            <a:off x="6550487" y="7189488"/>
            <a:ext cx="487404" cy="366919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89" name="object 263">
            <a:extLst>
              <a:ext uri="{FF2B5EF4-FFF2-40B4-BE49-F238E27FC236}">
                <a16:creationId xmlns="" xmlns:a16="http://schemas.microsoft.com/office/drawing/2014/main" id="{8DC43588-B5C2-DB4F-9AD4-B7B596602BCD}"/>
              </a:ext>
            </a:extLst>
          </p:cNvPr>
          <p:cNvSpPr/>
          <p:nvPr userDrawn="1"/>
        </p:nvSpPr>
        <p:spPr>
          <a:xfrm>
            <a:off x="7268960" y="7314072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4" h="114934">
                <a:moveTo>
                  <a:pt x="114528" y="0"/>
                </a:moveTo>
                <a:lnTo>
                  <a:pt x="0" y="0"/>
                </a:lnTo>
                <a:lnTo>
                  <a:pt x="0" y="114541"/>
                </a:lnTo>
                <a:lnTo>
                  <a:pt x="114528" y="114541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90" name="object 264">
            <a:extLst>
              <a:ext uri="{FF2B5EF4-FFF2-40B4-BE49-F238E27FC236}">
                <a16:creationId xmlns="" xmlns:a16="http://schemas.microsoft.com/office/drawing/2014/main" id="{FA04334B-4256-BF44-B565-55A005B60553}"/>
              </a:ext>
            </a:extLst>
          </p:cNvPr>
          <p:cNvSpPr/>
          <p:nvPr userDrawn="1"/>
        </p:nvSpPr>
        <p:spPr>
          <a:xfrm>
            <a:off x="7262623" y="7431789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08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91" name="object 265">
            <a:extLst>
              <a:ext uri="{FF2B5EF4-FFF2-40B4-BE49-F238E27FC236}">
                <a16:creationId xmlns="" xmlns:a16="http://schemas.microsoft.com/office/drawing/2014/main" id="{A184FF04-E1C2-0A4F-BF50-ED1F91D5ED5E}"/>
              </a:ext>
            </a:extLst>
          </p:cNvPr>
          <p:cNvSpPr/>
          <p:nvPr userDrawn="1"/>
        </p:nvSpPr>
        <p:spPr>
          <a:xfrm>
            <a:off x="7265792" y="7314363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92" name="object 266">
            <a:extLst>
              <a:ext uri="{FF2B5EF4-FFF2-40B4-BE49-F238E27FC236}">
                <a16:creationId xmlns="" xmlns:a16="http://schemas.microsoft.com/office/drawing/2014/main" id="{2E58CB12-0036-844F-92F5-CD25E2058D44}"/>
              </a:ext>
            </a:extLst>
          </p:cNvPr>
          <p:cNvSpPr/>
          <p:nvPr userDrawn="1"/>
        </p:nvSpPr>
        <p:spPr>
          <a:xfrm>
            <a:off x="7262623" y="7311189"/>
            <a:ext cx="121267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086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93" name="object 267">
            <a:extLst>
              <a:ext uri="{FF2B5EF4-FFF2-40B4-BE49-F238E27FC236}">
                <a16:creationId xmlns="" xmlns:a16="http://schemas.microsoft.com/office/drawing/2014/main" id="{C327A00C-E0B2-E54F-B642-4BF8E6E0664F}"/>
              </a:ext>
            </a:extLst>
          </p:cNvPr>
          <p:cNvSpPr/>
          <p:nvPr userDrawn="1"/>
        </p:nvSpPr>
        <p:spPr>
          <a:xfrm>
            <a:off x="7510693" y="7435850"/>
            <a:ext cx="113647" cy="114887"/>
          </a:xfrm>
          <a:custGeom>
            <a:avLst/>
            <a:gdLst/>
            <a:ahLst/>
            <a:cxnLst/>
            <a:rect l="l" t="t" r="r" b="b"/>
            <a:pathLst>
              <a:path w="113665" h="114934">
                <a:moveTo>
                  <a:pt x="113042" y="0"/>
                </a:moveTo>
                <a:lnTo>
                  <a:pt x="0" y="0"/>
                </a:lnTo>
                <a:lnTo>
                  <a:pt x="0" y="114541"/>
                </a:lnTo>
                <a:lnTo>
                  <a:pt x="113042" y="114541"/>
                </a:lnTo>
                <a:lnTo>
                  <a:pt x="113042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94" name="object 268">
            <a:extLst>
              <a:ext uri="{FF2B5EF4-FFF2-40B4-BE49-F238E27FC236}">
                <a16:creationId xmlns="" xmlns:a16="http://schemas.microsoft.com/office/drawing/2014/main" id="{528FA943-A25E-1F41-8FF7-726E8D120058}"/>
              </a:ext>
            </a:extLst>
          </p:cNvPr>
          <p:cNvSpPr/>
          <p:nvPr userDrawn="1"/>
        </p:nvSpPr>
        <p:spPr>
          <a:xfrm>
            <a:off x="7504344" y="7555833"/>
            <a:ext cx="125711" cy="0"/>
          </a:xfrm>
          <a:custGeom>
            <a:avLst/>
            <a:gdLst/>
            <a:ahLst/>
            <a:cxnLst/>
            <a:rect l="l" t="t" r="r" b="b"/>
            <a:pathLst>
              <a:path w="125729">
                <a:moveTo>
                  <a:pt x="0" y="0"/>
                </a:moveTo>
                <a:lnTo>
                  <a:pt x="125729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95" name="object 269">
            <a:extLst>
              <a:ext uri="{FF2B5EF4-FFF2-40B4-BE49-F238E27FC236}">
                <a16:creationId xmlns="" xmlns:a16="http://schemas.microsoft.com/office/drawing/2014/main" id="{356788D5-43BA-1546-AD89-3D625E00184D}"/>
              </a:ext>
            </a:extLst>
          </p:cNvPr>
          <p:cNvSpPr/>
          <p:nvPr userDrawn="1"/>
        </p:nvSpPr>
        <p:spPr>
          <a:xfrm>
            <a:off x="7510693" y="7552659"/>
            <a:ext cx="119362" cy="0"/>
          </a:xfrm>
          <a:custGeom>
            <a:avLst/>
            <a:gdLst/>
            <a:ahLst/>
            <a:cxnLst/>
            <a:rect l="l" t="t" r="r" b="b"/>
            <a:pathLst>
              <a:path w="119379">
                <a:moveTo>
                  <a:pt x="0" y="0"/>
                </a:moveTo>
                <a:lnTo>
                  <a:pt x="119379" y="0"/>
                </a:lnTo>
              </a:path>
            </a:pathLst>
          </a:custGeom>
          <a:ln w="508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96" name="object 270">
            <a:extLst>
              <a:ext uri="{FF2B5EF4-FFF2-40B4-BE49-F238E27FC236}">
                <a16:creationId xmlns="" xmlns:a16="http://schemas.microsoft.com/office/drawing/2014/main" id="{D65C9463-176B-DA42-B45F-B1AC5774A296}"/>
              </a:ext>
            </a:extLst>
          </p:cNvPr>
          <p:cNvSpPr/>
          <p:nvPr userDrawn="1"/>
        </p:nvSpPr>
        <p:spPr>
          <a:xfrm>
            <a:off x="7626887" y="7435868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299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97" name="object 271">
            <a:extLst>
              <a:ext uri="{FF2B5EF4-FFF2-40B4-BE49-F238E27FC236}">
                <a16:creationId xmlns="" xmlns:a16="http://schemas.microsoft.com/office/drawing/2014/main" id="{8404028D-CC4C-094A-B98E-4AFC9EE1012D}"/>
              </a:ext>
            </a:extLst>
          </p:cNvPr>
          <p:cNvSpPr/>
          <p:nvPr userDrawn="1"/>
        </p:nvSpPr>
        <p:spPr>
          <a:xfrm>
            <a:off x="7510693" y="7432694"/>
            <a:ext cx="119362" cy="0"/>
          </a:xfrm>
          <a:custGeom>
            <a:avLst/>
            <a:gdLst/>
            <a:ahLst/>
            <a:cxnLst/>
            <a:rect l="l" t="t" r="r" b="b"/>
            <a:pathLst>
              <a:path w="119379">
                <a:moveTo>
                  <a:pt x="0" y="0"/>
                </a:moveTo>
                <a:lnTo>
                  <a:pt x="119379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98" name="object 272">
            <a:extLst>
              <a:ext uri="{FF2B5EF4-FFF2-40B4-BE49-F238E27FC236}">
                <a16:creationId xmlns="" xmlns:a16="http://schemas.microsoft.com/office/drawing/2014/main" id="{21873B60-CF28-524B-B0B6-8DB548B014A4}"/>
              </a:ext>
            </a:extLst>
          </p:cNvPr>
          <p:cNvSpPr/>
          <p:nvPr userDrawn="1"/>
        </p:nvSpPr>
        <p:spPr>
          <a:xfrm>
            <a:off x="7975571" y="7435850"/>
            <a:ext cx="113647" cy="114887"/>
          </a:xfrm>
          <a:custGeom>
            <a:avLst/>
            <a:gdLst/>
            <a:ahLst/>
            <a:cxnLst/>
            <a:rect l="l" t="t" r="r" b="b"/>
            <a:pathLst>
              <a:path w="113665" h="114934">
                <a:moveTo>
                  <a:pt x="113042" y="0"/>
                </a:moveTo>
                <a:lnTo>
                  <a:pt x="0" y="0"/>
                </a:lnTo>
                <a:lnTo>
                  <a:pt x="0" y="114541"/>
                </a:lnTo>
                <a:lnTo>
                  <a:pt x="113042" y="114541"/>
                </a:lnTo>
                <a:lnTo>
                  <a:pt x="113042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299" name="object 273">
            <a:extLst>
              <a:ext uri="{FF2B5EF4-FFF2-40B4-BE49-F238E27FC236}">
                <a16:creationId xmlns="" xmlns:a16="http://schemas.microsoft.com/office/drawing/2014/main" id="{EF28DED5-F1FF-3D46-92A7-A4CC72BD2DDE}"/>
              </a:ext>
            </a:extLst>
          </p:cNvPr>
          <p:cNvSpPr/>
          <p:nvPr userDrawn="1"/>
        </p:nvSpPr>
        <p:spPr>
          <a:xfrm>
            <a:off x="7969222" y="7553658"/>
            <a:ext cx="125711" cy="0"/>
          </a:xfrm>
          <a:custGeom>
            <a:avLst/>
            <a:gdLst/>
            <a:ahLst/>
            <a:cxnLst/>
            <a:rect l="l" t="t" r="r" b="b"/>
            <a:pathLst>
              <a:path w="125729">
                <a:moveTo>
                  <a:pt x="0" y="0"/>
                </a:moveTo>
                <a:lnTo>
                  <a:pt x="125729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00" name="object 274">
            <a:extLst>
              <a:ext uri="{FF2B5EF4-FFF2-40B4-BE49-F238E27FC236}">
                <a16:creationId xmlns="" xmlns:a16="http://schemas.microsoft.com/office/drawing/2014/main" id="{3130656F-1166-5945-B7FC-60BE43B36D06}"/>
              </a:ext>
            </a:extLst>
          </p:cNvPr>
          <p:cNvSpPr/>
          <p:nvPr userDrawn="1"/>
        </p:nvSpPr>
        <p:spPr>
          <a:xfrm>
            <a:off x="7972397" y="7436232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01" name="object 275">
            <a:extLst>
              <a:ext uri="{FF2B5EF4-FFF2-40B4-BE49-F238E27FC236}">
                <a16:creationId xmlns="" xmlns:a16="http://schemas.microsoft.com/office/drawing/2014/main" id="{31013968-EC1D-AB47-A913-F9A4F683BAEE}"/>
              </a:ext>
            </a:extLst>
          </p:cNvPr>
          <p:cNvSpPr/>
          <p:nvPr userDrawn="1"/>
        </p:nvSpPr>
        <p:spPr>
          <a:xfrm>
            <a:off x="7969222" y="7435597"/>
            <a:ext cx="125711" cy="0"/>
          </a:xfrm>
          <a:custGeom>
            <a:avLst/>
            <a:gdLst/>
            <a:ahLst/>
            <a:cxnLst/>
            <a:rect l="l" t="t" r="r" b="b"/>
            <a:pathLst>
              <a:path w="125729">
                <a:moveTo>
                  <a:pt x="0" y="0"/>
                </a:moveTo>
                <a:lnTo>
                  <a:pt x="125729" y="0"/>
                </a:lnTo>
              </a:path>
            </a:pathLst>
          </a:custGeom>
          <a:ln w="3175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02" name="object 276">
            <a:extLst>
              <a:ext uri="{FF2B5EF4-FFF2-40B4-BE49-F238E27FC236}">
                <a16:creationId xmlns="" xmlns:a16="http://schemas.microsoft.com/office/drawing/2014/main" id="{79F19109-D022-AD4E-89FE-E39A7759A678}"/>
              </a:ext>
            </a:extLst>
          </p:cNvPr>
          <p:cNvSpPr/>
          <p:nvPr userDrawn="1"/>
        </p:nvSpPr>
        <p:spPr>
          <a:xfrm>
            <a:off x="7975825" y="7432423"/>
            <a:ext cx="119362" cy="0"/>
          </a:xfrm>
          <a:custGeom>
            <a:avLst/>
            <a:gdLst/>
            <a:ahLst/>
            <a:cxnLst/>
            <a:rect l="l" t="t" r="r" b="b"/>
            <a:pathLst>
              <a:path w="119379">
                <a:moveTo>
                  <a:pt x="0" y="0"/>
                </a:moveTo>
                <a:lnTo>
                  <a:pt x="119125" y="0"/>
                </a:lnTo>
              </a:path>
            </a:pathLst>
          </a:custGeom>
          <a:ln w="5079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03" name="object 277">
            <a:extLst>
              <a:ext uri="{FF2B5EF4-FFF2-40B4-BE49-F238E27FC236}">
                <a16:creationId xmlns="" xmlns:a16="http://schemas.microsoft.com/office/drawing/2014/main" id="{C2F5C7D9-E06A-6C43-9883-26D0AAC192D2}"/>
              </a:ext>
            </a:extLst>
          </p:cNvPr>
          <p:cNvSpPr/>
          <p:nvPr userDrawn="1"/>
        </p:nvSpPr>
        <p:spPr>
          <a:xfrm>
            <a:off x="8091766" y="7435850"/>
            <a:ext cx="0" cy="114887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0"/>
                </a:moveTo>
                <a:lnTo>
                  <a:pt x="0" y="114541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04" name="object 278">
            <a:extLst>
              <a:ext uri="{FF2B5EF4-FFF2-40B4-BE49-F238E27FC236}">
                <a16:creationId xmlns="" xmlns:a16="http://schemas.microsoft.com/office/drawing/2014/main" id="{2FDB69AB-EBA3-5B48-BAF1-8C4626B44069}"/>
              </a:ext>
            </a:extLst>
          </p:cNvPr>
          <p:cNvSpPr/>
          <p:nvPr userDrawn="1"/>
        </p:nvSpPr>
        <p:spPr>
          <a:xfrm>
            <a:off x="7389821" y="7435267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4" h="113665">
                <a:moveTo>
                  <a:pt x="114541" y="0"/>
                </a:moveTo>
                <a:lnTo>
                  <a:pt x="0" y="0"/>
                </a:lnTo>
                <a:lnTo>
                  <a:pt x="0" y="113652"/>
                </a:lnTo>
                <a:lnTo>
                  <a:pt x="114541" y="113652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05" name="object 279">
            <a:extLst>
              <a:ext uri="{FF2B5EF4-FFF2-40B4-BE49-F238E27FC236}">
                <a16:creationId xmlns="" xmlns:a16="http://schemas.microsoft.com/office/drawing/2014/main" id="{3B8212EA-C8CF-0E46-B0FA-BDAB34EFC4BC}"/>
              </a:ext>
            </a:extLst>
          </p:cNvPr>
          <p:cNvSpPr/>
          <p:nvPr userDrawn="1"/>
        </p:nvSpPr>
        <p:spPr>
          <a:xfrm>
            <a:off x="7383472" y="7552024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06" name="object 280">
            <a:extLst>
              <a:ext uri="{FF2B5EF4-FFF2-40B4-BE49-F238E27FC236}">
                <a16:creationId xmlns="" xmlns:a16="http://schemas.microsoft.com/office/drawing/2014/main" id="{54D3D309-7921-2641-9A9A-B7C30B55CAD9}"/>
              </a:ext>
            </a:extLst>
          </p:cNvPr>
          <p:cNvSpPr/>
          <p:nvPr userDrawn="1"/>
        </p:nvSpPr>
        <p:spPr>
          <a:xfrm>
            <a:off x="7386639" y="7435868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29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07" name="object 281">
            <a:extLst>
              <a:ext uri="{FF2B5EF4-FFF2-40B4-BE49-F238E27FC236}">
                <a16:creationId xmlns="" xmlns:a16="http://schemas.microsoft.com/office/drawing/2014/main" id="{ED4DD8BD-C47F-5846-AC35-C46E50D99A0E}"/>
              </a:ext>
            </a:extLst>
          </p:cNvPr>
          <p:cNvSpPr/>
          <p:nvPr userDrawn="1"/>
        </p:nvSpPr>
        <p:spPr>
          <a:xfrm>
            <a:off x="7507513" y="7435259"/>
            <a:ext cx="0" cy="113616"/>
          </a:xfrm>
          <a:custGeom>
            <a:avLst/>
            <a:gdLst/>
            <a:ahLst/>
            <a:cxnLst/>
            <a:rect l="l" t="t" r="r" b="b"/>
            <a:pathLst>
              <a:path h="113665">
                <a:moveTo>
                  <a:pt x="0" y="0"/>
                </a:moveTo>
                <a:lnTo>
                  <a:pt x="0" y="113664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08" name="object 282">
            <a:extLst>
              <a:ext uri="{FF2B5EF4-FFF2-40B4-BE49-F238E27FC236}">
                <a16:creationId xmlns="" xmlns:a16="http://schemas.microsoft.com/office/drawing/2014/main" id="{BC333B20-5C78-5E49-8240-5B6F2DD8A524}"/>
              </a:ext>
            </a:extLst>
          </p:cNvPr>
          <p:cNvSpPr/>
          <p:nvPr userDrawn="1"/>
        </p:nvSpPr>
        <p:spPr>
          <a:xfrm>
            <a:off x="7389821" y="7314427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4" h="114934">
                <a:moveTo>
                  <a:pt x="114541" y="0"/>
                </a:moveTo>
                <a:lnTo>
                  <a:pt x="0" y="0"/>
                </a:lnTo>
                <a:lnTo>
                  <a:pt x="0" y="114541"/>
                </a:lnTo>
                <a:lnTo>
                  <a:pt x="114541" y="114541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09" name="object 283">
            <a:extLst>
              <a:ext uri="{FF2B5EF4-FFF2-40B4-BE49-F238E27FC236}">
                <a16:creationId xmlns="" xmlns:a16="http://schemas.microsoft.com/office/drawing/2014/main" id="{2E4A83DA-C286-FA4B-A332-B513918E4244}"/>
              </a:ext>
            </a:extLst>
          </p:cNvPr>
          <p:cNvSpPr/>
          <p:nvPr userDrawn="1"/>
        </p:nvSpPr>
        <p:spPr>
          <a:xfrm>
            <a:off x="7383472" y="7432058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0" name="object 284">
            <a:extLst>
              <a:ext uri="{FF2B5EF4-FFF2-40B4-BE49-F238E27FC236}">
                <a16:creationId xmlns="" xmlns:a16="http://schemas.microsoft.com/office/drawing/2014/main" id="{42111AA5-2600-A54B-945E-613E180D9F11}"/>
              </a:ext>
            </a:extLst>
          </p:cNvPr>
          <p:cNvSpPr/>
          <p:nvPr userDrawn="1"/>
        </p:nvSpPr>
        <p:spPr>
          <a:xfrm>
            <a:off x="7386639" y="7314632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1" name="object 285">
            <a:extLst>
              <a:ext uri="{FF2B5EF4-FFF2-40B4-BE49-F238E27FC236}">
                <a16:creationId xmlns="" xmlns:a16="http://schemas.microsoft.com/office/drawing/2014/main" id="{31C10CC2-1E44-7B49-B0C3-A5D7992344A6}"/>
              </a:ext>
            </a:extLst>
          </p:cNvPr>
          <p:cNvSpPr/>
          <p:nvPr userDrawn="1"/>
        </p:nvSpPr>
        <p:spPr>
          <a:xfrm>
            <a:off x="7383472" y="7311458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2" name="object 286">
            <a:extLst>
              <a:ext uri="{FF2B5EF4-FFF2-40B4-BE49-F238E27FC236}">
                <a16:creationId xmlns="" xmlns:a16="http://schemas.microsoft.com/office/drawing/2014/main" id="{B9017AF9-40B0-9F4C-9A6A-71F384C95170}"/>
              </a:ext>
            </a:extLst>
          </p:cNvPr>
          <p:cNvSpPr/>
          <p:nvPr userDrawn="1"/>
        </p:nvSpPr>
        <p:spPr>
          <a:xfrm>
            <a:off x="7507506" y="7314429"/>
            <a:ext cx="0" cy="114887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0"/>
                </a:moveTo>
                <a:lnTo>
                  <a:pt x="0" y="114541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3" name="object 287">
            <a:extLst>
              <a:ext uri="{FF2B5EF4-FFF2-40B4-BE49-F238E27FC236}">
                <a16:creationId xmlns="" xmlns:a16="http://schemas.microsoft.com/office/drawing/2014/main" id="{FB714FB3-408D-6140-BE77-5A5F774B7E6E}"/>
              </a:ext>
            </a:extLst>
          </p:cNvPr>
          <p:cNvSpPr/>
          <p:nvPr userDrawn="1"/>
        </p:nvSpPr>
        <p:spPr>
          <a:xfrm>
            <a:off x="7975292" y="7073900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4" h="114934">
                <a:moveTo>
                  <a:pt x="114541" y="0"/>
                </a:moveTo>
                <a:lnTo>
                  <a:pt x="0" y="0"/>
                </a:lnTo>
                <a:lnTo>
                  <a:pt x="0" y="114554"/>
                </a:lnTo>
                <a:lnTo>
                  <a:pt x="114541" y="114554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4" name="object 288">
            <a:extLst>
              <a:ext uri="{FF2B5EF4-FFF2-40B4-BE49-F238E27FC236}">
                <a16:creationId xmlns="" xmlns:a16="http://schemas.microsoft.com/office/drawing/2014/main" id="{5E4123A5-F6F7-E74E-801F-BF476DCE28AA}"/>
              </a:ext>
            </a:extLst>
          </p:cNvPr>
          <p:cNvSpPr/>
          <p:nvPr userDrawn="1"/>
        </p:nvSpPr>
        <p:spPr>
          <a:xfrm>
            <a:off x="8095798" y="7188165"/>
            <a:ext cx="635" cy="6347"/>
          </a:xfrm>
          <a:custGeom>
            <a:avLst/>
            <a:gdLst/>
            <a:ahLst/>
            <a:cxnLst/>
            <a:rect l="l" t="t" r="r" b="b"/>
            <a:pathLst>
              <a:path w="634" h="6350">
                <a:moveTo>
                  <a:pt x="0" y="6349"/>
                </a:moveTo>
                <a:lnTo>
                  <a:pt x="368" y="6349"/>
                </a:lnTo>
                <a:lnTo>
                  <a:pt x="368" y="0"/>
                </a:lnTo>
                <a:lnTo>
                  <a:pt x="0" y="0"/>
                </a:lnTo>
                <a:lnTo>
                  <a:pt x="0" y="6349"/>
                </a:lnTo>
                <a:close/>
              </a:path>
            </a:pathLst>
          </a:custGeom>
          <a:solidFill>
            <a:srgbClr val="A5B0CA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5" name="object 289">
            <a:extLst>
              <a:ext uri="{FF2B5EF4-FFF2-40B4-BE49-F238E27FC236}">
                <a16:creationId xmlns="" xmlns:a16="http://schemas.microsoft.com/office/drawing/2014/main" id="{E99B4639-062B-3549-8FE2-241D91622446}"/>
              </a:ext>
            </a:extLst>
          </p:cNvPr>
          <p:cNvSpPr/>
          <p:nvPr userDrawn="1"/>
        </p:nvSpPr>
        <p:spPr>
          <a:xfrm>
            <a:off x="8092991" y="7073913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299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6" name="object 290">
            <a:extLst>
              <a:ext uri="{FF2B5EF4-FFF2-40B4-BE49-F238E27FC236}">
                <a16:creationId xmlns="" xmlns:a16="http://schemas.microsoft.com/office/drawing/2014/main" id="{5F383217-58C5-5048-ACED-00B1353FCCD7}"/>
              </a:ext>
            </a:extLst>
          </p:cNvPr>
          <p:cNvSpPr/>
          <p:nvPr userDrawn="1"/>
        </p:nvSpPr>
        <p:spPr>
          <a:xfrm>
            <a:off x="7972117" y="7073913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299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7" name="object 291">
            <a:extLst>
              <a:ext uri="{FF2B5EF4-FFF2-40B4-BE49-F238E27FC236}">
                <a16:creationId xmlns="" xmlns:a16="http://schemas.microsoft.com/office/drawing/2014/main" id="{E0C9545B-DCA0-A545-955D-B0DBEA392796}"/>
              </a:ext>
            </a:extLst>
          </p:cNvPr>
          <p:cNvSpPr/>
          <p:nvPr userDrawn="1"/>
        </p:nvSpPr>
        <p:spPr>
          <a:xfrm>
            <a:off x="7968943" y="7070739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41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8" name="object 292">
            <a:extLst>
              <a:ext uri="{FF2B5EF4-FFF2-40B4-BE49-F238E27FC236}">
                <a16:creationId xmlns="" xmlns:a16="http://schemas.microsoft.com/office/drawing/2014/main" id="{B00519DA-E04C-3744-AE04-ED05CCE303E1}"/>
              </a:ext>
            </a:extLst>
          </p:cNvPr>
          <p:cNvSpPr/>
          <p:nvPr userDrawn="1"/>
        </p:nvSpPr>
        <p:spPr>
          <a:xfrm>
            <a:off x="7854966" y="7315569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4" h="113665">
                <a:moveTo>
                  <a:pt x="114541" y="0"/>
                </a:moveTo>
                <a:lnTo>
                  <a:pt x="0" y="0"/>
                </a:lnTo>
                <a:lnTo>
                  <a:pt x="0" y="113068"/>
                </a:lnTo>
                <a:lnTo>
                  <a:pt x="114541" y="113068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19" name="object 293">
            <a:extLst>
              <a:ext uri="{FF2B5EF4-FFF2-40B4-BE49-F238E27FC236}">
                <a16:creationId xmlns="" xmlns:a16="http://schemas.microsoft.com/office/drawing/2014/main" id="{E2C4400C-FA33-004D-A521-EDC612FFED09}"/>
              </a:ext>
            </a:extLst>
          </p:cNvPr>
          <p:cNvSpPr/>
          <p:nvPr userDrawn="1"/>
        </p:nvSpPr>
        <p:spPr>
          <a:xfrm>
            <a:off x="7848617" y="7431789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28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0" name="object 294">
            <a:extLst>
              <a:ext uri="{FF2B5EF4-FFF2-40B4-BE49-F238E27FC236}">
                <a16:creationId xmlns="" xmlns:a16="http://schemas.microsoft.com/office/drawing/2014/main" id="{4DABBDAB-023B-8345-8C22-7E1F3551B179}"/>
              </a:ext>
            </a:extLst>
          </p:cNvPr>
          <p:cNvSpPr/>
          <p:nvPr userDrawn="1"/>
        </p:nvSpPr>
        <p:spPr>
          <a:xfrm>
            <a:off x="7851791" y="7315632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29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1" name="object 295">
            <a:extLst>
              <a:ext uri="{FF2B5EF4-FFF2-40B4-BE49-F238E27FC236}">
                <a16:creationId xmlns="" xmlns:a16="http://schemas.microsoft.com/office/drawing/2014/main" id="{CD29415B-979B-164E-99B1-392AAE3FEE25}"/>
              </a:ext>
            </a:extLst>
          </p:cNvPr>
          <p:cNvSpPr/>
          <p:nvPr userDrawn="1"/>
        </p:nvSpPr>
        <p:spPr>
          <a:xfrm>
            <a:off x="7972658" y="7315569"/>
            <a:ext cx="0" cy="113616"/>
          </a:xfrm>
          <a:custGeom>
            <a:avLst/>
            <a:gdLst/>
            <a:ahLst/>
            <a:cxnLst/>
            <a:rect l="l" t="t" r="r" b="b"/>
            <a:pathLst>
              <a:path h="113665">
                <a:moveTo>
                  <a:pt x="0" y="0"/>
                </a:moveTo>
                <a:lnTo>
                  <a:pt x="0" y="113068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2" name="object 296">
            <a:extLst>
              <a:ext uri="{FF2B5EF4-FFF2-40B4-BE49-F238E27FC236}">
                <a16:creationId xmlns="" xmlns:a16="http://schemas.microsoft.com/office/drawing/2014/main" id="{00F6EA57-A853-394C-B8D9-1156D613E029}"/>
              </a:ext>
            </a:extLst>
          </p:cNvPr>
          <p:cNvSpPr/>
          <p:nvPr userDrawn="1"/>
        </p:nvSpPr>
        <p:spPr>
          <a:xfrm>
            <a:off x="7854952" y="7194741"/>
            <a:ext cx="113647" cy="114887"/>
          </a:xfrm>
          <a:custGeom>
            <a:avLst/>
            <a:gdLst/>
            <a:ahLst/>
            <a:cxnLst/>
            <a:rect l="l" t="t" r="r" b="b"/>
            <a:pathLst>
              <a:path w="113665" h="114934">
                <a:moveTo>
                  <a:pt x="113652" y="0"/>
                </a:moveTo>
                <a:lnTo>
                  <a:pt x="0" y="0"/>
                </a:lnTo>
                <a:lnTo>
                  <a:pt x="0" y="114541"/>
                </a:lnTo>
                <a:lnTo>
                  <a:pt x="113652" y="114541"/>
                </a:lnTo>
                <a:lnTo>
                  <a:pt x="113652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3" name="object 297">
            <a:extLst>
              <a:ext uri="{FF2B5EF4-FFF2-40B4-BE49-F238E27FC236}">
                <a16:creationId xmlns="" xmlns:a16="http://schemas.microsoft.com/office/drawing/2014/main" id="{9C3D0552-7283-BF44-B8D5-DD99F9EA9657}"/>
              </a:ext>
            </a:extLst>
          </p:cNvPr>
          <p:cNvSpPr/>
          <p:nvPr userDrawn="1"/>
        </p:nvSpPr>
        <p:spPr>
          <a:xfrm>
            <a:off x="7848616" y="7312183"/>
            <a:ext cx="119996" cy="0"/>
          </a:xfrm>
          <a:custGeom>
            <a:avLst/>
            <a:gdLst/>
            <a:ahLst/>
            <a:cxnLst/>
            <a:rect l="l" t="t" r="r" b="b"/>
            <a:pathLst>
              <a:path w="120015">
                <a:moveTo>
                  <a:pt x="0" y="0"/>
                </a:moveTo>
                <a:lnTo>
                  <a:pt x="119989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4" name="object 298">
            <a:extLst>
              <a:ext uri="{FF2B5EF4-FFF2-40B4-BE49-F238E27FC236}">
                <a16:creationId xmlns="" xmlns:a16="http://schemas.microsoft.com/office/drawing/2014/main" id="{B03AAC12-E247-F743-8AF6-9410A72235C1}"/>
              </a:ext>
            </a:extLst>
          </p:cNvPr>
          <p:cNvSpPr/>
          <p:nvPr userDrawn="1"/>
        </p:nvSpPr>
        <p:spPr>
          <a:xfrm>
            <a:off x="7851785" y="7194757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5" name="object 299">
            <a:extLst>
              <a:ext uri="{FF2B5EF4-FFF2-40B4-BE49-F238E27FC236}">
                <a16:creationId xmlns="" xmlns:a16="http://schemas.microsoft.com/office/drawing/2014/main" id="{54131843-3B56-6544-840D-A17C9828D294}"/>
              </a:ext>
            </a:extLst>
          </p:cNvPr>
          <p:cNvSpPr/>
          <p:nvPr userDrawn="1"/>
        </p:nvSpPr>
        <p:spPr>
          <a:xfrm>
            <a:off x="7848616" y="7191584"/>
            <a:ext cx="119996" cy="0"/>
          </a:xfrm>
          <a:custGeom>
            <a:avLst/>
            <a:gdLst/>
            <a:ahLst/>
            <a:cxnLst/>
            <a:rect l="l" t="t" r="r" b="b"/>
            <a:pathLst>
              <a:path w="120015">
                <a:moveTo>
                  <a:pt x="0" y="0"/>
                </a:moveTo>
                <a:lnTo>
                  <a:pt x="119989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6" name="object 300">
            <a:extLst>
              <a:ext uri="{FF2B5EF4-FFF2-40B4-BE49-F238E27FC236}">
                <a16:creationId xmlns="" xmlns:a16="http://schemas.microsoft.com/office/drawing/2014/main" id="{909B8FEE-84A4-F04F-BFE5-94F30B8030F6}"/>
              </a:ext>
            </a:extLst>
          </p:cNvPr>
          <p:cNvSpPr/>
          <p:nvPr userDrawn="1"/>
        </p:nvSpPr>
        <p:spPr>
          <a:xfrm>
            <a:off x="7974937" y="7194741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4" h="114934">
                <a:moveTo>
                  <a:pt x="114541" y="0"/>
                </a:moveTo>
                <a:lnTo>
                  <a:pt x="0" y="0"/>
                </a:lnTo>
                <a:lnTo>
                  <a:pt x="0" y="114541"/>
                </a:lnTo>
                <a:lnTo>
                  <a:pt x="114541" y="114541"/>
                </a:lnTo>
                <a:lnTo>
                  <a:pt x="114541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7" name="object 301">
            <a:extLst>
              <a:ext uri="{FF2B5EF4-FFF2-40B4-BE49-F238E27FC236}">
                <a16:creationId xmlns="" xmlns:a16="http://schemas.microsoft.com/office/drawing/2014/main" id="{65F8F979-726E-854B-A3CB-D0AE7F061054}"/>
              </a:ext>
            </a:extLst>
          </p:cNvPr>
          <p:cNvSpPr/>
          <p:nvPr userDrawn="1"/>
        </p:nvSpPr>
        <p:spPr>
          <a:xfrm>
            <a:off x="7968588" y="7312459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41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8" name="object 302">
            <a:extLst>
              <a:ext uri="{FF2B5EF4-FFF2-40B4-BE49-F238E27FC236}">
                <a16:creationId xmlns="" xmlns:a16="http://schemas.microsoft.com/office/drawing/2014/main" id="{24B0AEF8-B5DD-3941-B320-E4A1B4902A04}"/>
              </a:ext>
            </a:extLst>
          </p:cNvPr>
          <p:cNvSpPr/>
          <p:nvPr userDrawn="1"/>
        </p:nvSpPr>
        <p:spPr>
          <a:xfrm>
            <a:off x="7971762" y="7195033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29" name="object 303">
            <a:extLst>
              <a:ext uri="{FF2B5EF4-FFF2-40B4-BE49-F238E27FC236}">
                <a16:creationId xmlns="" xmlns:a16="http://schemas.microsoft.com/office/drawing/2014/main" id="{14E26DDD-854B-8D45-A33D-E0E98CB4436F}"/>
              </a:ext>
            </a:extLst>
          </p:cNvPr>
          <p:cNvSpPr/>
          <p:nvPr userDrawn="1"/>
        </p:nvSpPr>
        <p:spPr>
          <a:xfrm>
            <a:off x="7968588" y="7191859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4">
                <a:moveTo>
                  <a:pt x="0" y="0"/>
                </a:moveTo>
                <a:lnTo>
                  <a:pt x="127241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0" name="object 304">
            <a:extLst>
              <a:ext uri="{FF2B5EF4-FFF2-40B4-BE49-F238E27FC236}">
                <a16:creationId xmlns="" xmlns:a16="http://schemas.microsoft.com/office/drawing/2014/main" id="{917D8EFE-9CC7-C04B-B52E-17542D020768}"/>
              </a:ext>
            </a:extLst>
          </p:cNvPr>
          <p:cNvSpPr/>
          <p:nvPr userDrawn="1"/>
        </p:nvSpPr>
        <p:spPr>
          <a:xfrm>
            <a:off x="8092635" y="7194741"/>
            <a:ext cx="0" cy="114887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0"/>
                </a:moveTo>
                <a:lnTo>
                  <a:pt x="0" y="114541"/>
                </a:lnTo>
              </a:path>
            </a:pathLst>
          </a:custGeom>
          <a:ln w="6349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1" name="object 305">
            <a:extLst>
              <a:ext uri="{FF2B5EF4-FFF2-40B4-BE49-F238E27FC236}">
                <a16:creationId xmlns="" xmlns:a16="http://schemas.microsoft.com/office/drawing/2014/main" id="{AFE93C92-EE3C-F045-8FF8-F8620E273197}"/>
              </a:ext>
            </a:extLst>
          </p:cNvPr>
          <p:cNvSpPr/>
          <p:nvPr userDrawn="1"/>
        </p:nvSpPr>
        <p:spPr>
          <a:xfrm>
            <a:off x="8654312" y="6947487"/>
            <a:ext cx="367444" cy="247396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2" name="object 306">
            <a:extLst>
              <a:ext uri="{FF2B5EF4-FFF2-40B4-BE49-F238E27FC236}">
                <a16:creationId xmlns="" xmlns:a16="http://schemas.microsoft.com/office/drawing/2014/main" id="{33E03D1F-9C19-5643-8D40-39851E0C5DE4}"/>
              </a:ext>
            </a:extLst>
          </p:cNvPr>
          <p:cNvSpPr/>
          <p:nvPr userDrawn="1"/>
        </p:nvSpPr>
        <p:spPr>
          <a:xfrm>
            <a:off x="1906964" y="7313982"/>
            <a:ext cx="114918" cy="113616"/>
          </a:xfrm>
          <a:custGeom>
            <a:avLst/>
            <a:gdLst/>
            <a:ahLst/>
            <a:cxnLst/>
            <a:rect l="l" t="t" r="r" b="b"/>
            <a:pathLst>
              <a:path w="114935" h="113665">
                <a:moveTo>
                  <a:pt x="114528" y="0"/>
                </a:moveTo>
                <a:lnTo>
                  <a:pt x="0" y="0"/>
                </a:lnTo>
                <a:lnTo>
                  <a:pt x="0" y="113042"/>
                </a:lnTo>
                <a:lnTo>
                  <a:pt x="114528" y="113042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3" name="object 307">
            <a:extLst>
              <a:ext uri="{FF2B5EF4-FFF2-40B4-BE49-F238E27FC236}">
                <a16:creationId xmlns="" xmlns:a16="http://schemas.microsoft.com/office/drawing/2014/main" id="{29169CB5-E4E6-BA42-B839-F3D31D83B6C3}"/>
              </a:ext>
            </a:extLst>
          </p:cNvPr>
          <p:cNvSpPr/>
          <p:nvPr userDrawn="1"/>
        </p:nvSpPr>
        <p:spPr>
          <a:xfrm>
            <a:off x="1900615" y="7430519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1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4" name="object 308">
            <a:extLst>
              <a:ext uri="{FF2B5EF4-FFF2-40B4-BE49-F238E27FC236}">
                <a16:creationId xmlns="" xmlns:a16="http://schemas.microsoft.com/office/drawing/2014/main" id="{182B21A9-B41C-8548-B48F-9593B3BDA1CF}"/>
              </a:ext>
            </a:extLst>
          </p:cNvPr>
          <p:cNvSpPr/>
          <p:nvPr userDrawn="1"/>
        </p:nvSpPr>
        <p:spPr>
          <a:xfrm>
            <a:off x="1903789" y="7314363"/>
            <a:ext cx="0" cy="112983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303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5" name="object 309">
            <a:extLst>
              <a:ext uri="{FF2B5EF4-FFF2-40B4-BE49-F238E27FC236}">
                <a16:creationId xmlns="" xmlns:a16="http://schemas.microsoft.com/office/drawing/2014/main" id="{64622CEE-E09A-FB4E-BD7E-8E23CB0D4819}"/>
              </a:ext>
            </a:extLst>
          </p:cNvPr>
          <p:cNvSpPr/>
          <p:nvPr userDrawn="1"/>
        </p:nvSpPr>
        <p:spPr>
          <a:xfrm>
            <a:off x="2024644" y="7313982"/>
            <a:ext cx="0" cy="113616"/>
          </a:xfrm>
          <a:custGeom>
            <a:avLst/>
            <a:gdLst/>
            <a:ahLst/>
            <a:cxnLst/>
            <a:rect l="l" t="t" r="r" b="b"/>
            <a:pathLst>
              <a:path h="113665">
                <a:moveTo>
                  <a:pt x="0" y="0"/>
                </a:moveTo>
                <a:lnTo>
                  <a:pt x="0" y="113042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6" name="object 310">
            <a:extLst>
              <a:ext uri="{FF2B5EF4-FFF2-40B4-BE49-F238E27FC236}">
                <a16:creationId xmlns="" xmlns:a16="http://schemas.microsoft.com/office/drawing/2014/main" id="{6B8E8CD1-4E1E-5E49-9459-A24DFC39DF86}"/>
              </a:ext>
            </a:extLst>
          </p:cNvPr>
          <p:cNvSpPr/>
          <p:nvPr userDrawn="1"/>
        </p:nvSpPr>
        <p:spPr>
          <a:xfrm>
            <a:off x="1906964" y="7193154"/>
            <a:ext cx="114918" cy="114887"/>
          </a:xfrm>
          <a:custGeom>
            <a:avLst/>
            <a:gdLst/>
            <a:ahLst/>
            <a:cxnLst/>
            <a:rect l="l" t="t" r="r" b="b"/>
            <a:pathLst>
              <a:path w="114935" h="114934">
                <a:moveTo>
                  <a:pt x="114528" y="0"/>
                </a:moveTo>
                <a:lnTo>
                  <a:pt x="0" y="0"/>
                </a:lnTo>
                <a:lnTo>
                  <a:pt x="0" y="114541"/>
                </a:lnTo>
                <a:lnTo>
                  <a:pt x="114528" y="114541"/>
                </a:lnTo>
                <a:lnTo>
                  <a:pt x="114528" y="0"/>
                </a:lnTo>
                <a:close/>
              </a:path>
            </a:pathLst>
          </a:custGeom>
          <a:solidFill>
            <a:srgbClr val="F7FAFE"/>
          </a:solidFill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7" name="object 311">
            <a:extLst>
              <a:ext uri="{FF2B5EF4-FFF2-40B4-BE49-F238E27FC236}">
                <a16:creationId xmlns="" xmlns:a16="http://schemas.microsoft.com/office/drawing/2014/main" id="{6D118CE7-B449-374A-A2D1-925F451BA409}"/>
              </a:ext>
            </a:extLst>
          </p:cNvPr>
          <p:cNvSpPr/>
          <p:nvPr userDrawn="1"/>
        </p:nvSpPr>
        <p:spPr>
          <a:xfrm>
            <a:off x="1900615" y="7311189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1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8" name="object 312">
            <a:extLst>
              <a:ext uri="{FF2B5EF4-FFF2-40B4-BE49-F238E27FC236}">
                <a16:creationId xmlns="" xmlns:a16="http://schemas.microsoft.com/office/drawing/2014/main" id="{AFF6E70B-2983-A64E-A67A-44DB1E8D53BA}"/>
              </a:ext>
            </a:extLst>
          </p:cNvPr>
          <p:cNvSpPr/>
          <p:nvPr userDrawn="1"/>
        </p:nvSpPr>
        <p:spPr>
          <a:xfrm>
            <a:off x="1903789" y="7193764"/>
            <a:ext cx="0" cy="114252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39" name="object 313">
            <a:extLst>
              <a:ext uri="{FF2B5EF4-FFF2-40B4-BE49-F238E27FC236}">
                <a16:creationId xmlns="" xmlns:a16="http://schemas.microsoft.com/office/drawing/2014/main" id="{D16369F8-CDE7-5544-AE3E-73763987493D}"/>
              </a:ext>
            </a:extLst>
          </p:cNvPr>
          <p:cNvSpPr/>
          <p:nvPr userDrawn="1"/>
        </p:nvSpPr>
        <p:spPr>
          <a:xfrm>
            <a:off x="1900615" y="7190590"/>
            <a:ext cx="127616" cy="0"/>
          </a:xfrm>
          <a:custGeom>
            <a:avLst/>
            <a:gdLst/>
            <a:ahLst/>
            <a:cxnLst/>
            <a:rect l="l" t="t" r="r" b="b"/>
            <a:pathLst>
              <a:path w="127635">
                <a:moveTo>
                  <a:pt x="0" y="0"/>
                </a:moveTo>
                <a:lnTo>
                  <a:pt x="127215" y="0"/>
                </a:lnTo>
              </a:path>
            </a:pathLst>
          </a:custGeom>
          <a:ln w="6350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40" name="object 314">
            <a:extLst>
              <a:ext uri="{FF2B5EF4-FFF2-40B4-BE49-F238E27FC236}">
                <a16:creationId xmlns="" xmlns:a16="http://schemas.microsoft.com/office/drawing/2014/main" id="{FF23119A-D7E1-884F-A89D-1AAA73B768C3}"/>
              </a:ext>
            </a:extLst>
          </p:cNvPr>
          <p:cNvSpPr/>
          <p:nvPr userDrawn="1"/>
        </p:nvSpPr>
        <p:spPr>
          <a:xfrm>
            <a:off x="2024644" y="7193154"/>
            <a:ext cx="0" cy="114887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0"/>
                </a:moveTo>
                <a:lnTo>
                  <a:pt x="0" y="114541"/>
                </a:lnTo>
              </a:path>
            </a:pathLst>
          </a:custGeom>
          <a:ln w="6337">
            <a:solidFill>
              <a:srgbClr val="A5B0CA"/>
            </a:solidFill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  <p:sp>
        <p:nvSpPr>
          <p:cNvPr id="341" name="object 316">
            <a:extLst>
              <a:ext uri="{FF2B5EF4-FFF2-40B4-BE49-F238E27FC236}">
                <a16:creationId xmlns="" xmlns:a16="http://schemas.microsoft.com/office/drawing/2014/main" id="{5908E5AF-0D2D-3B4F-936A-A8EB0D85D150}"/>
              </a:ext>
            </a:extLst>
          </p:cNvPr>
          <p:cNvSpPr/>
          <p:nvPr userDrawn="1"/>
        </p:nvSpPr>
        <p:spPr>
          <a:xfrm>
            <a:off x="872513" y="6682746"/>
            <a:ext cx="8888046" cy="0"/>
          </a:xfrm>
          <a:custGeom>
            <a:avLst/>
            <a:gdLst/>
            <a:ahLst/>
            <a:cxnLst/>
            <a:rect l="l" t="t" r="r" b="b"/>
            <a:pathLst>
              <a:path w="8889365">
                <a:moveTo>
                  <a:pt x="0" y="0"/>
                </a:moveTo>
                <a:lnTo>
                  <a:pt x="8889352" y="0"/>
                </a:lnTo>
              </a:path>
            </a:pathLst>
          </a:custGeom>
          <a:ln w="12700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>
            <a:endParaRPr sz="1799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575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  <p:sldLayoutId id="2147483881" r:id="rId13"/>
    <p:sldLayoutId id="2147483652" r:id="rId14"/>
    <p:sldLayoutId id="2147483655" r:id="rId15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4.png"/><Relationship Id="rId7" Type="http://schemas.openxmlformats.org/officeDocument/2006/relationships/image" Target="../media/image56.png"/><Relationship Id="rId2" Type="http://schemas.openxmlformats.org/officeDocument/2006/relationships/hyperlink" Target="mailto:kamexport@kamexpocenter.ru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5.png"/><Relationship Id="rId4" Type="http://schemas.microsoft.com/office/2007/relationships/hdphoto" Target="../media/hdphoto2.wdp"/><Relationship Id="rId9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305" y="5059680"/>
            <a:ext cx="10055558" cy="115323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Circe Bold" pitchFamily="34" charset="-52"/>
              </a:rPr>
              <a:t>Центр поддержки экспорта</a:t>
            </a:r>
            <a:br>
              <a:rPr lang="ru-RU" sz="2800" dirty="0">
                <a:latin typeface="Circe Bold" pitchFamily="34" charset="-52"/>
              </a:rPr>
            </a:br>
            <a:r>
              <a:rPr lang="ru-RU" sz="2800" dirty="0">
                <a:latin typeface="Circe Bold" pitchFamily="34" charset="-52"/>
              </a:rPr>
              <a:t>как часть инфраструктуры организаций поддержки субъектов малого и среднего предпринимательства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56640" y="2316535"/>
            <a:ext cx="4290060" cy="523192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r>
              <a:rPr lang="ru-RU" sz="2800" b="1" i="1" spc="-10" dirty="0">
                <a:solidFill>
                  <a:srgbClr val="C00000"/>
                </a:solidFill>
                <a:cs typeface="Arial"/>
              </a:rPr>
              <a:t>Камчатский край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6532880" y="1158240"/>
            <a:ext cx="3843973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57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57217"/>
              </p:ext>
            </p:extLst>
          </p:nvPr>
        </p:nvGraphicFramePr>
        <p:xfrm>
          <a:off x="863600" y="1801744"/>
          <a:ext cx="9644469" cy="3427750"/>
        </p:xfrm>
        <a:graphic>
          <a:graphicData uri="http://schemas.openxmlformats.org/drawingml/2006/table">
            <a:tbl>
              <a:tblPr firstRow="1" firstCol="1" bandRow="1"/>
              <a:tblGrid>
                <a:gridCol w="5140960">
                  <a:extLst>
                    <a:ext uri="{9D8B030D-6E8A-4147-A177-3AD203B41FA5}">
                      <a16:colId xmlns="" xmlns:a16="http://schemas.microsoft.com/office/drawing/2014/main" val="1354545449"/>
                    </a:ext>
                  </a:extLst>
                </a:gridCol>
                <a:gridCol w="4503509">
                  <a:extLst>
                    <a:ext uri="{9D8B030D-6E8A-4147-A177-3AD203B41FA5}">
                      <a16:colId xmlns="" xmlns:a16="http://schemas.microsoft.com/office/drawing/2014/main" val="1471412663"/>
                    </a:ext>
                  </a:extLst>
                </a:gridCol>
              </a:tblGrid>
              <a:tr h="7077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Объём целевого финансирования в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 году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PT Sans" panose="020B0503020203020204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41" marR="60141" marT="0" marB="0" anchor="ctr">
                    <a:lnL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28626,30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PT Sans" panose="020B0503020203020204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41" marR="60141" marT="0" marB="0" anchor="ctr">
                    <a:lnL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9536497"/>
                  </a:ext>
                </a:extLst>
              </a:tr>
              <a:tr h="72214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Израсходовано средств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2019 году на СМСП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PT Sans" panose="020B0503020203020204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41" marR="60141" marT="0" marB="0" anchor="ctr">
                    <a:lnL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PT Sans" panose="020B0503020203020204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18707,90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PT Sans" panose="020B0503020203020204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41" marR="60141" marT="0" marB="0">
                    <a:lnL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21394662"/>
                  </a:ext>
                </a:extLst>
              </a:tr>
              <a:tr h="97151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заключённых экспортных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контрактов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PT Sans" panose="020B0503020203020204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41" marR="60141" marT="0" marB="0" anchor="ctr">
                    <a:lnL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 (10 МСП)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PT Sans" panose="020B0503020203020204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41" marR="60141" marT="0" marB="0" anchor="ctr">
                    <a:lnL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83789410"/>
                  </a:ext>
                </a:extLst>
              </a:tr>
              <a:tr h="10263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сумма экспортных контрактов за 2019 год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PT Sans" panose="020B0503020203020204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41" marR="60141" marT="0" marB="0" anchor="ctr">
                    <a:lnL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0192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2 28</a:t>
                      </a:r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9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813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,</a:t>
                      </a:r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69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  <a:latin typeface="PT Sans" panose="020B0503020203020204" pitchFamily="34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Долл.США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PT Sans" panose="020B0503020203020204" pitchFamily="3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80192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 (или на 141 752 519 </a:t>
                      </a:r>
                      <a:r>
                        <a:rPr lang="ru-RU" sz="1400" b="1" dirty="0" err="1" smtClean="0">
                          <a:solidFill>
                            <a:srgbClr val="C00000"/>
                          </a:solidFill>
                        </a:rPr>
                        <a:t>млн.рублей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</a:txBody>
                  <a:tcPr marL="60141" marR="60141" marT="0" marB="0" anchor="ctr">
                    <a:lnL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9B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73955712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63131" y="1019183"/>
            <a:ext cx="7263527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56" dirty="0">
                <a:latin typeface="Circe MD Bold" panose="020B0602020203020203" pitchFamily="34" charset="0"/>
              </a:rPr>
              <a:t>Структура объёма финансирования </a:t>
            </a:r>
            <a:r>
              <a:rPr lang="ru-RU" sz="2456" dirty="0" smtClean="0">
                <a:latin typeface="Circe MD Bold" panose="020B0602020203020203" pitchFamily="34" charset="0"/>
              </a:rPr>
              <a:t>2019 г. </a:t>
            </a:r>
            <a:endParaRPr lang="ru-RU" sz="2456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9213913" y="89656"/>
            <a:ext cx="1168896" cy="592314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046864"/>
              </p:ext>
            </p:extLst>
          </p:nvPr>
        </p:nvGraphicFramePr>
        <p:xfrm>
          <a:off x="863599" y="5588518"/>
          <a:ext cx="9644469" cy="1997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1121">
                  <a:extLst>
                    <a:ext uri="{9D8B030D-6E8A-4147-A177-3AD203B41FA5}">
                      <a16:colId xmlns="" xmlns:a16="http://schemas.microsoft.com/office/drawing/2014/main" val="1884696954"/>
                    </a:ext>
                  </a:extLst>
                </a:gridCol>
                <a:gridCol w="4493348">
                  <a:extLst>
                    <a:ext uri="{9D8B030D-6E8A-4147-A177-3AD203B41FA5}">
                      <a16:colId xmlns="" xmlns:a16="http://schemas.microsoft.com/office/drawing/2014/main" val="980056800"/>
                    </a:ext>
                  </a:extLst>
                </a:gridCol>
              </a:tblGrid>
              <a:tr h="405882">
                <a:tc>
                  <a:txBody>
                    <a:bodyPr/>
                    <a:lstStyle/>
                    <a:p>
                      <a:r>
                        <a:rPr lang="ru-RU" dirty="0" smtClean="0"/>
                        <a:t>Период исполнения контрактов от одного</a:t>
                      </a:r>
                      <a:r>
                        <a:rPr lang="ru-RU" baseline="0" dirty="0" smtClean="0"/>
                        <a:t> года до трех лет.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 итогам 2018 г. было заключено контрактов на сумму 128 </a:t>
                      </a:r>
                      <a:r>
                        <a:rPr lang="ru-RU" dirty="0" err="1" smtClean="0"/>
                        <a:t>млн.рублей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51248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8019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79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Курс доллара</a:t>
                      </a:r>
                      <a:r>
                        <a:rPr lang="ru-RU" sz="1579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31.12.2019 г. - </a:t>
                      </a:r>
                      <a:r>
                        <a:rPr lang="ru-RU" sz="1579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61,9057 RUB за 1 USD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</a:t>
                      </a:r>
                      <a:r>
                        <a:rPr lang="ru-RU" baseline="0" dirty="0" smtClean="0"/>
                        <a:t> итогам 2019 – </a:t>
                      </a:r>
                      <a:r>
                        <a:rPr lang="ru-RU" dirty="0" smtClean="0"/>
                        <a:t>почти </a:t>
                      </a:r>
                      <a:r>
                        <a:rPr lang="ru-RU" dirty="0" smtClean="0"/>
                        <a:t>в 8 раз сумма экспортных контрактов больше, чем сумма израсходованных средств, оказанных МСП.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05148288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63599" y="5229494"/>
            <a:ext cx="2661920" cy="2873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Примечание: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128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9470" y="923489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01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1321" y="208054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0</a:t>
            </a:r>
            <a:r>
              <a:rPr lang="ru-RU" sz="3200" b="1" dirty="0" smtClean="0">
                <a:solidFill>
                  <a:srgbClr val="C00000"/>
                </a:solidFill>
              </a:rPr>
              <a:t>2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9470" y="3354502"/>
            <a:ext cx="60144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b="1" dirty="0" smtClean="0">
              <a:solidFill>
                <a:srgbClr val="C00000"/>
              </a:solidFill>
            </a:endParaRPr>
          </a:p>
          <a:p>
            <a:endParaRPr lang="ru-RU" sz="3200" b="1" dirty="0">
              <a:solidFill>
                <a:srgbClr val="C00000"/>
              </a:solidFill>
            </a:endParaRPr>
          </a:p>
          <a:p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en-US" sz="3200" b="1" dirty="0" smtClean="0">
                <a:solidFill>
                  <a:srgbClr val="C00000"/>
                </a:solidFill>
              </a:rPr>
              <a:t>0</a:t>
            </a:r>
            <a:r>
              <a:rPr lang="ru-RU" sz="32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9586" y="4598318"/>
            <a:ext cx="60144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b="1" dirty="0" smtClean="0">
              <a:solidFill>
                <a:srgbClr val="C00000"/>
              </a:solidFill>
            </a:endParaRPr>
          </a:p>
          <a:p>
            <a:endParaRPr lang="ru-RU" sz="3200" b="1" dirty="0">
              <a:solidFill>
                <a:srgbClr val="C00000"/>
              </a:solidFill>
            </a:endParaRPr>
          </a:p>
          <a:p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en-US" sz="3200" b="1" dirty="0" smtClean="0">
                <a:solidFill>
                  <a:srgbClr val="C00000"/>
                </a:solidFill>
              </a:rPr>
              <a:t>04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699279" y="1414402"/>
            <a:ext cx="144000" cy="144000"/>
            <a:chOff x="1396117" y="1860865"/>
            <a:chExt cx="144000" cy="144000"/>
          </a:xfrm>
          <a:solidFill>
            <a:schemeClr val="accent1"/>
          </a:solidFill>
        </p:grpSpPr>
        <p:sp>
          <p:nvSpPr>
            <p:cNvPr id="8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0" name="Прямая соединительная линия 9"/>
          <p:cNvCxnSpPr>
            <a:stCxn id="8" idx="4"/>
          </p:cNvCxnSpPr>
          <p:nvPr/>
        </p:nvCxnSpPr>
        <p:spPr>
          <a:xfrm>
            <a:off x="771279" y="1558402"/>
            <a:ext cx="0" cy="440775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699279" y="2699488"/>
            <a:ext cx="144000" cy="144000"/>
            <a:chOff x="1396117" y="1860865"/>
            <a:chExt cx="144000" cy="144000"/>
          </a:xfrm>
          <a:solidFill>
            <a:schemeClr val="accent1"/>
          </a:solidFill>
        </p:grpSpPr>
        <p:sp>
          <p:nvSpPr>
            <p:cNvPr id="12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4" name="Прямая соединительная линия 13"/>
          <p:cNvCxnSpPr>
            <a:stCxn id="12" idx="4"/>
          </p:cNvCxnSpPr>
          <p:nvPr/>
        </p:nvCxnSpPr>
        <p:spPr>
          <a:xfrm flipH="1">
            <a:off x="759523" y="2843488"/>
            <a:ext cx="11756" cy="2084023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Группа 19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696173" y="5276268"/>
            <a:ext cx="144000" cy="144000"/>
            <a:chOff x="1396117" y="1860865"/>
            <a:chExt cx="144000" cy="144000"/>
          </a:xfrm>
          <a:solidFill>
            <a:schemeClr val="accent1"/>
          </a:solidFill>
        </p:grpSpPr>
        <p:sp>
          <p:nvSpPr>
            <p:cNvPr id="21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3" name="Прямая соединительная линия 22"/>
          <p:cNvCxnSpPr/>
          <p:nvPr/>
        </p:nvCxnSpPr>
        <p:spPr>
          <a:xfrm>
            <a:off x="768173" y="5443392"/>
            <a:ext cx="0" cy="540974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06788" y="2070944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50441" y="4920184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Группа 48"/>
          <p:cNvGrpSpPr/>
          <p:nvPr/>
        </p:nvGrpSpPr>
        <p:grpSpPr>
          <a:xfrm>
            <a:off x="1363230" y="2080542"/>
            <a:ext cx="8899709" cy="3904075"/>
            <a:chOff x="1363230" y="2207542"/>
            <a:chExt cx="8394466" cy="3904075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1363230" y="2207542"/>
              <a:ext cx="8381224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1376472" y="5047184"/>
              <a:ext cx="8381224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363230" y="6111617"/>
              <a:ext cx="8381224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Прямая соединительная линия 30"/>
          <p:cNvCxnSpPr/>
          <p:nvPr/>
        </p:nvCxnSpPr>
        <p:spPr>
          <a:xfrm>
            <a:off x="406788" y="5975019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1261630" y="715741"/>
            <a:ext cx="1672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Наименование МСП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933700" y="715741"/>
            <a:ext cx="16720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Страна/страны экспорта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605770" y="715741"/>
            <a:ext cx="16720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Сумма контракта </a:t>
            </a:r>
            <a:r>
              <a:rPr lang="ru-RU" sz="1200" dirty="0" smtClean="0">
                <a:solidFill>
                  <a:srgbClr val="C00000"/>
                </a:solidFill>
              </a:rPr>
              <a:t>(млн. долл. </a:t>
            </a:r>
            <a:r>
              <a:rPr lang="ru-RU" sz="1200" dirty="0" err="1" smtClean="0">
                <a:solidFill>
                  <a:srgbClr val="C00000"/>
                </a:solidFill>
              </a:rPr>
              <a:t>Сша</a:t>
            </a:r>
            <a:r>
              <a:rPr lang="ru-RU" sz="1200" dirty="0" smtClean="0">
                <a:solidFill>
                  <a:srgbClr val="C00000"/>
                </a:solidFill>
              </a:rPr>
              <a:t>)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468552" y="715741"/>
            <a:ext cx="18405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Услуга, которая привела к контракту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949909" y="715741"/>
            <a:ext cx="27419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Дата оказания услуги / заключения контракта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144883" y="1560727"/>
            <a:ext cx="16720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ООО «</a:t>
            </a:r>
            <a:r>
              <a:rPr lang="ru-RU" sz="1400" dirty="0" err="1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Камфототур</a:t>
            </a:r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»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225996" y="1579549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Япония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072488" y="3763816"/>
            <a:ext cx="214664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ООО «Камчатка Трэвел Групп»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084080" y="2077367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cxnSp>
        <p:nvCxnSpPr>
          <p:cNvPr id="61" name="Прямая со стрелкой 60"/>
          <p:cNvCxnSpPr>
            <a:stCxn id="38" idx="2"/>
          </p:cNvCxnSpPr>
          <p:nvPr/>
        </p:nvCxnSpPr>
        <p:spPr>
          <a:xfrm>
            <a:off x="5441805" y="1238961"/>
            <a:ext cx="0" cy="5250739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8976131" y="52078"/>
            <a:ext cx="1168896" cy="592314"/>
          </a:xfrm>
          <a:prstGeom prst="rect">
            <a:avLst/>
          </a:prstGeom>
        </p:spPr>
      </p:pic>
      <p:sp>
        <p:nvSpPr>
          <p:cNvPr id="60" name="Прямоугольник 59"/>
          <p:cNvSpPr/>
          <p:nvPr/>
        </p:nvSpPr>
        <p:spPr>
          <a:xfrm>
            <a:off x="825228" y="3320736"/>
            <a:ext cx="23613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ООО «</a:t>
            </a:r>
            <a:r>
              <a:rPr lang="ru-RU" sz="1400" dirty="0" err="1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Камчатинтур</a:t>
            </a:r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»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209647" y="5169601"/>
            <a:ext cx="21569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ООО «Дилижанс-Камчатка»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065511" y="5205830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418708" y="2393514"/>
            <a:ext cx="3754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участия в международной туристической выставке 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Taipei international Travel Expo 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9004318" y="2474971"/>
            <a:ext cx="15008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23.11.2018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4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11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.201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8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8809887" y="3752635"/>
            <a:ext cx="19071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25.05.2019/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7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.05.2019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16396" y="1451234"/>
            <a:ext cx="3504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Разработка презентационных материалов для международной </a:t>
            </a:r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туристической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выставки 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JATA Tourism EXPO Japan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9005458" y="1578910"/>
            <a:ext cx="14902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23.08.2018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07.03.2019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3517410" y="2419513"/>
            <a:ext cx="6731490" cy="1460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3531449" y="3762357"/>
            <a:ext cx="6731490" cy="4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Прямоугольник 82"/>
          <p:cNvSpPr/>
          <p:nvPr/>
        </p:nvSpPr>
        <p:spPr>
          <a:xfrm>
            <a:off x="3071677" y="2452115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413155" y="2041481"/>
            <a:ext cx="3510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бизнес-миссии в КНР 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Russian Tourism Road Show Visit Russia 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9005458" y="2117790"/>
            <a:ext cx="14902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22.11.2018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22.11.2018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098677" y="3677685"/>
            <a:ext cx="117979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071670" y="4121842"/>
            <a:ext cx="11797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9010675" y="4150987"/>
            <a:ext cx="15331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16.04.2019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7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.05.2019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413391" y="1579077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</a:t>
            </a:r>
            <a:r>
              <a:rPr lang="en-US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0379</a:t>
            </a:r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7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4404816" y="2054661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</a:t>
            </a:r>
            <a:r>
              <a:rPr lang="en-US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01365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4410714" y="2411868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0,01523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4420335" y="3712906"/>
            <a:ext cx="9836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0,11825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4423841" y="4099723"/>
            <a:ext cx="9836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0,1025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4404124" y="5140592"/>
            <a:ext cx="9836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endParaRPr lang="ru-RU" sz="14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0,240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5420272" y="3719856"/>
            <a:ext cx="33876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</a:t>
            </a:r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приема в Камчатском крае делегации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из КНР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181375" y="52078"/>
            <a:ext cx="3229118" cy="646303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МСП</a:t>
            </a:r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, выведенные на экспорт в </a:t>
            </a:r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2019 г. 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cxnSp>
        <p:nvCxnSpPr>
          <p:cNvPr id="82" name="Прямая соединительная линия 81"/>
          <p:cNvCxnSpPr/>
          <p:nvPr/>
        </p:nvCxnSpPr>
        <p:spPr>
          <a:xfrm>
            <a:off x="3517410" y="2745546"/>
            <a:ext cx="6731490" cy="1460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3517410" y="3045034"/>
            <a:ext cx="6731490" cy="1460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3505495" y="3398210"/>
            <a:ext cx="6731490" cy="1460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Прямоугольник 101"/>
          <p:cNvSpPr/>
          <p:nvPr/>
        </p:nvSpPr>
        <p:spPr>
          <a:xfrm>
            <a:off x="3071672" y="2750017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3071672" y="3113295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081722" y="3425299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4400841" y="2689599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0,140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4358582" y="3102100"/>
            <a:ext cx="10357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0,155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4424231" y="3442407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0,170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5422222" y="2782547"/>
            <a:ext cx="3750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приема в Камчатском крае делегации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из КНР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5422221" y="3092058"/>
            <a:ext cx="41154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приема в Камчатском крае делегации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из КНР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5422220" y="3462657"/>
            <a:ext cx="41154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приема в Камчатском крае делегации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из КНР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9002276" y="2801186"/>
            <a:ext cx="15020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16.04.2019/19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04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.201</a:t>
            </a:r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9</a:t>
            </a:r>
          </a:p>
        </p:txBody>
      </p:sp>
      <p:sp>
        <p:nvSpPr>
          <p:cNvPr id="112" name="Прямоугольник 111"/>
          <p:cNvSpPr/>
          <p:nvPr/>
        </p:nvSpPr>
        <p:spPr>
          <a:xfrm>
            <a:off x="8994671" y="3136464"/>
            <a:ext cx="15172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16.04.2019/19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04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.201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8728516" y="3446074"/>
            <a:ext cx="20468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16.04.2019/19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04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.201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5430302" y="4902101"/>
            <a:ext cx="33776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</a:t>
            </a:r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приема в Камчатском крае делегации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из КНР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5430302" y="4460521"/>
            <a:ext cx="33876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lvl="0" algn="just"/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</a:t>
            </a:r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приема в Камчатском крае делегации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из КНР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9014164" y="5142277"/>
            <a:ext cx="15296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 smtClean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25.05.2019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7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.05.2019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>
            <a:off x="3517410" y="4156504"/>
            <a:ext cx="6731490" cy="4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3539986" y="4559802"/>
            <a:ext cx="6731490" cy="4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Прямоугольник 116"/>
          <p:cNvSpPr/>
          <p:nvPr/>
        </p:nvSpPr>
        <p:spPr>
          <a:xfrm>
            <a:off x="3151294" y="3793813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Индия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4438556" y="3802699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0,054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5416332" y="3725913"/>
            <a:ext cx="36327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участия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в Международной туристической выставке 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ITB Asia 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8740064" y="3800290"/>
            <a:ext cx="20468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8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10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.2019/1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7.12.201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3408751" y="4195033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Южная Корея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4435497" y="4226105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0,076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5425211" y="4121842"/>
            <a:ext cx="36150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участия в 34-й Международной корейской выставке путешествий и туризма </a:t>
            </a:r>
            <a:r>
              <a:rPr lang="en-US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KOTFA-2019 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8970170" y="4151411"/>
            <a:ext cx="16178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06.07.2019</a:t>
            </a:r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16.07.2019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3196617" y="4581313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02060"/>
                </a:solidFill>
                <a:latin typeface="Bebas Neue Bold" panose="020B0606020202050201" pitchFamily="34" charset="-52"/>
              </a:rPr>
              <a:t>Я</a:t>
            </a:r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пония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5413688" y="4496935"/>
            <a:ext cx="3497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участия в международной туристической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выставка 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JATA </a:t>
            </a:r>
            <a:r>
              <a:rPr lang="en-US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Tourism EXPO Japan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4438986" y="4578127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0,083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9023308" y="4538735"/>
            <a:ext cx="1528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24.10.2019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28.10.2019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69722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9470" y="923489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0</a:t>
            </a:r>
            <a:r>
              <a:rPr lang="ru-RU" sz="3200" b="1" dirty="0" smtClean="0">
                <a:solidFill>
                  <a:srgbClr val="C00000"/>
                </a:solidFill>
              </a:rPr>
              <a:t>5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1321" y="208054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0</a:t>
            </a:r>
            <a:r>
              <a:rPr lang="ru-RU" sz="3200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9471" y="3314167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0</a:t>
            </a:r>
            <a:r>
              <a:rPr lang="ru-RU" sz="3200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9470" y="467685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0</a:t>
            </a:r>
            <a:r>
              <a:rPr lang="ru-RU" sz="3200" b="1" dirty="0" smtClean="0">
                <a:solidFill>
                  <a:srgbClr val="C00000"/>
                </a:solidFill>
              </a:rPr>
              <a:t>8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699279" y="1414402"/>
            <a:ext cx="144000" cy="144000"/>
            <a:chOff x="1396117" y="1860865"/>
            <a:chExt cx="144000" cy="144000"/>
          </a:xfrm>
          <a:solidFill>
            <a:schemeClr val="accent1"/>
          </a:solidFill>
        </p:grpSpPr>
        <p:sp>
          <p:nvSpPr>
            <p:cNvPr id="8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0" name="Прямая соединительная линия 9"/>
          <p:cNvCxnSpPr>
            <a:stCxn id="8" idx="4"/>
          </p:cNvCxnSpPr>
          <p:nvPr/>
        </p:nvCxnSpPr>
        <p:spPr>
          <a:xfrm>
            <a:off x="771279" y="1558402"/>
            <a:ext cx="0" cy="440775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699279" y="2699488"/>
            <a:ext cx="144000" cy="144000"/>
            <a:chOff x="1396117" y="1860865"/>
            <a:chExt cx="144000" cy="144000"/>
          </a:xfrm>
          <a:solidFill>
            <a:schemeClr val="accent1"/>
          </a:solidFill>
        </p:grpSpPr>
        <p:sp>
          <p:nvSpPr>
            <p:cNvPr id="12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4" name="Прямая соединительная линия 13"/>
          <p:cNvCxnSpPr>
            <a:stCxn id="12" idx="4"/>
          </p:cNvCxnSpPr>
          <p:nvPr/>
        </p:nvCxnSpPr>
        <p:spPr>
          <a:xfrm>
            <a:off x="771279" y="2843488"/>
            <a:ext cx="0" cy="440775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699279" y="3989465"/>
            <a:ext cx="144000" cy="144000"/>
            <a:chOff x="1396117" y="1860865"/>
            <a:chExt cx="144000" cy="144000"/>
          </a:xfrm>
          <a:solidFill>
            <a:schemeClr val="accent1"/>
          </a:solidFill>
        </p:grpSpPr>
        <p:sp>
          <p:nvSpPr>
            <p:cNvPr id="16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8" name="Прямая соединительная линия 17"/>
          <p:cNvCxnSpPr>
            <a:stCxn id="16" idx="4"/>
          </p:cNvCxnSpPr>
          <p:nvPr/>
        </p:nvCxnSpPr>
        <p:spPr>
          <a:xfrm>
            <a:off x="771279" y="4133465"/>
            <a:ext cx="0" cy="440775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Группа 19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717430" y="5313613"/>
            <a:ext cx="144000" cy="144000"/>
            <a:chOff x="1396117" y="1860865"/>
            <a:chExt cx="144000" cy="144000"/>
          </a:xfrm>
          <a:solidFill>
            <a:schemeClr val="accent1"/>
          </a:solidFill>
        </p:grpSpPr>
        <p:sp>
          <p:nvSpPr>
            <p:cNvPr id="21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3" name="Прямая соединительная линия 22"/>
          <p:cNvCxnSpPr>
            <a:stCxn id="21" idx="4"/>
          </p:cNvCxnSpPr>
          <p:nvPr/>
        </p:nvCxnSpPr>
        <p:spPr>
          <a:xfrm>
            <a:off x="789430" y="5457613"/>
            <a:ext cx="0" cy="440775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06788" y="2070944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06788" y="3355369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06788" y="4639794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Группа 48"/>
          <p:cNvGrpSpPr/>
          <p:nvPr/>
        </p:nvGrpSpPr>
        <p:grpSpPr>
          <a:xfrm>
            <a:off x="1363230" y="2080542"/>
            <a:ext cx="8885670" cy="3904075"/>
            <a:chOff x="1363230" y="2207542"/>
            <a:chExt cx="8381224" cy="3904075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1363230" y="2207542"/>
              <a:ext cx="8381224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363230" y="3491967"/>
              <a:ext cx="8381224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1363230" y="4776392"/>
              <a:ext cx="8381224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363230" y="6111617"/>
              <a:ext cx="8381224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Прямая соединительная линия 30"/>
          <p:cNvCxnSpPr/>
          <p:nvPr/>
        </p:nvCxnSpPr>
        <p:spPr>
          <a:xfrm>
            <a:off x="406788" y="5975019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1261630" y="715741"/>
            <a:ext cx="1672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Наименование МСП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933700" y="715741"/>
            <a:ext cx="16720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Страна/страны экспорта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605770" y="715741"/>
            <a:ext cx="16720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Сумма контракта </a:t>
            </a:r>
            <a:r>
              <a:rPr lang="ru-RU" sz="1200" dirty="0" smtClean="0">
                <a:solidFill>
                  <a:srgbClr val="C00000"/>
                </a:solidFill>
              </a:rPr>
              <a:t>(млн. долл. </a:t>
            </a:r>
            <a:r>
              <a:rPr lang="ru-RU" sz="1200" dirty="0" err="1" smtClean="0">
                <a:solidFill>
                  <a:srgbClr val="C00000"/>
                </a:solidFill>
              </a:rPr>
              <a:t>Сша</a:t>
            </a:r>
            <a:r>
              <a:rPr lang="ru-RU" sz="1200" dirty="0" smtClean="0">
                <a:solidFill>
                  <a:srgbClr val="C00000"/>
                </a:solidFill>
              </a:rPr>
              <a:t>)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468553" y="715741"/>
            <a:ext cx="1834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Услуга, которая привела к контракту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949909" y="715741"/>
            <a:ext cx="27419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Дата оказания услуги / заключения контракта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69487" y="1578658"/>
            <a:ext cx="16720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ООО «</a:t>
            </a:r>
            <a:r>
              <a:rPr lang="en-US" sz="1400" dirty="0" err="1" smtClean="0">
                <a:solidFill>
                  <a:srgbClr val="002060"/>
                </a:solidFill>
                <a:latin typeface="Bebas Neue Bold" panose="020B0606020202050201" pitchFamily="34" charset="-52"/>
              </a:rPr>
              <a:t>Снег</a:t>
            </a:r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»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225996" y="1579549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Германия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858267" y="3870850"/>
            <a:ext cx="25586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ООО «</a:t>
            </a:r>
            <a:r>
              <a:rPr lang="en-US" sz="1400" dirty="0" err="1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Орлан</a:t>
            </a:r>
            <a:r>
              <a:rPr lang="en-US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Камчатка</a:t>
            </a:r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»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072542" y="2251205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cxnSp>
        <p:nvCxnSpPr>
          <p:cNvPr id="61" name="Прямая со стрелкой 60"/>
          <p:cNvCxnSpPr>
            <a:stCxn id="38" idx="2"/>
          </p:cNvCxnSpPr>
          <p:nvPr/>
        </p:nvCxnSpPr>
        <p:spPr>
          <a:xfrm>
            <a:off x="5441805" y="1238961"/>
            <a:ext cx="0" cy="5250739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8976131" y="52078"/>
            <a:ext cx="1168896" cy="592314"/>
          </a:xfrm>
          <a:prstGeom prst="rect">
            <a:avLst/>
          </a:prstGeom>
        </p:spPr>
      </p:pic>
      <p:sp>
        <p:nvSpPr>
          <p:cNvPr id="60" name="Прямоугольник 59"/>
          <p:cNvSpPr/>
          <p:nvPr/>
        </p:nvSpPr>
        <p:spPr>
          <a:xfrm>
            <a:off x="868571" y="2615005"/>
            <a:ext cx="23613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ООО «</a:t>
            </a:r>
            <a:r>
              <a:rPr lang="en-US" sz="1400" dirty="0" err="1" smtClean="0">
                <a:solidFill>
                  <a:srgbClr val="002060"/>
                </a:solidFill>
                <a:latin typeface="Bebas Neue Bold" panose="020B0606020202050201" pitchFamily="34" charset="-52"/>
              </a:rPr>
              <a:t>Вкус</a:t>
            </a:r>
            <a:r>
              <a:rPr lang="en-US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Камчатки</a:t>
            </a:r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»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905718" y="5213049"/>
            <a:ext cx="24286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ООО «</a:t>
            </a:r>
            <a:r>
              <a:rPr lang="en-US" sz="1400" dirty="0" err="1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Край</a:t>
            </a:r>
            <a:r>
              <a:rPr lang="en-US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 </a:t>
            </a:r>
            <a:r>
              <a:rPr lang="en-US" sz="1400" dirty="0" err="1" smtClean="0">
                <a:solidFill>
                  <a:srgbClr val="002060"/>
                </a:solidFill>
                <a:latin typeface="Bebas Neue Bold" panose="020B0606020202050201" pitchFamily="34" charset="-52"/>
              </a:rPr>
              <a:t>Вулканов</a:t>
            </a:r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»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72540" y="4292399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127929" y="5209941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Польша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478010" y="2816820"/>
            <a:ext cx="3497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приема в Камчатском крае делегации в составе восьмидесяти четырех иностранных компаний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5494579" y="5033481"/>
            <a:ext cx="34645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участия в Международной туристической бирже (Берлин) (ITB-2019), Берлин, ФРГ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9237347" y="2849811"/>
            <a:ext cx="856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18.05.2019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29.05.2019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9238245" y="3403512"/>
            <a:ext cx="856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18.05.2019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29.05.2019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9241522" y="5033481"/>
            <a:ext cx="88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06.03.2019/28.03.2019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64586" y="1480775"/>
            <a:ext cx="35072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участия в 23- Тихоокеанской международной туристической выставке PITE-2019, г.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Владивосток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9237347" y="1540177"/>
            <a:ext cx="856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24.05.2019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27.05.2019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3517410" y="2727505"/>
            <a:ext cx="6731490" cy="1460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3517410" y="3839632"/>
            <a:ext cx="6731490" cy="4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3483060" y="4244512"/>
            <a:ext cx="6731491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Прямоугольник 82"/>
          <p:cNvSpPr/>
          <p:nvPr/>
        </p:nvSpPr>
        <p:spPr>
          <a:xfrm>
            <a:off x="3074605" y="2836796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470368" y="2196709"/>
            <a:ext cx="3505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приема в Камчатском крае делегации в составе восьмидесяти четырех иностранных компаний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9217832" y="2222339"/>
            <a:ext cx="858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18.05.2019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29.05.2019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072541" y="3514725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072540" y="3948273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КНР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9229989" y="3844509"/>
            <a:ext cx="8936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18.05.2019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29.05.2019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9228592" y="4250562"/>
            <a:ext cx="9137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18.05.2019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29.05.2019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439990" y="1579550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0,0005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4443420" y="2286050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0,22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4425217" y="2885352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0,18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4421937" y="3444118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0,28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4415560" y="3928866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0,2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4421937" y="4298833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0,12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4437955" y="5212180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0,0096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5474189" y="3371467"/>
            <a:ext cx="3497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приема в Камчатском крае делегации в составе восьмидесяти четырех иностранных компаний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5475467" y="3822191"/>
            <a:ext cx="3497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приема в Камчатском крае делегации в составе восьмидесяти четырех иностранных компаний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5484482" y="4234685"/>
            <a:ext cx="3497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приема в Камчатском крае делегации в составе восьмидесяти четырех иностранных компаний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181375" y="52078"/>
            <a:ext cx="3397648" cy="923301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МСП</a:t>
            </a:r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, выведенные на экспорт в </a:t>
            </a:r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 </a:t>
            </a:r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2019 г. </a:t>
            </a:r>
          </a:p>
          <a:p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 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381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9470" y="923489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0</a:t>
            </a:r>
            <a:r>
              <a:rPr lang="ru-RU" sz="3200" b="1" dirty="0" smtClean="0">
                <a:solidFill>
                  <a:srgbClr val="C00000"/>
                </a:solidFill>
              </a:rPr>
              <a:t>9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1321" y="208054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10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699279" y="1414402"/>
            <a:ext cx="144000" cy="144000"/>
            <a:chOff x="1396117" y="1860865"/>
            <a:chExt cx="144000" cy="144000"/>
          </a:xfrm>
          <a:solidFill>
            <a:schemeClr val="accent1"/>
          </a:solidFill>
        </p:grpSpPr>
        <p:sp>
          <p:nvSpPr>
            <p:cNvPr id="8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0" name="Прямая соединительная линия 9"/>
          <p:cNvCxnSpPr>
            <a:stCxn id="8" idx="4"/>
          </p:cNvCxnSpPr>
          <p:nvPr/>
        </p:nvCxnSpPr>
        <p:spPr>
          <a:xfrm>
            <a:off x="771279" y="1558402"/>
            <a:ext cx="0" cy="440775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699279" y="2556482"/>
            <a:ext cx="144000" cy="144000"/>
            <a:chOff x="1396117" y="1860865"/>
            <a:chExt cx="144000" cy="144000"/>
          </a:xfrm>
          <a:solidFill>
            <a:schemeClr val="accent1"/>
          </a:solidFill>
        </p:grpSpPr>
        <p:sp>
          <p:nvSpPr>
            <p:cNvPr id="12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4" name="Прямая соединительная линия 13"/>
          <p:cNvCxnSpPr/>
          <p:nvPr/>
        </p:nvCxnSpPr>
        <p:spPr>
          <a:xfrm>
            <a:off x="770193" y="2700482"/>
            <a:ext cx="0" cy="440775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06788" y="2070944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78537" y="3147784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Группа 48"/>
          <p:cNvGrpSpPr/>
          <p:nvPr/>
        </p:nvGrpSpPr>
        <p:grpSpPr>
          <a:xfrm>
            <a:off x="1363230" y="2080542"/>
            <a:ext cx="8885670" cy="1067242"/>
            <a:chOff x="1363230" y="2207542"/>
            <a:chExt cx="8381224" cy="1067242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1363230" y="2207542"/>
              <a:ext cx="8381224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363230" y="3274784"/>
              <a:ext cx="8381224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Прямоугольник 35"/>
          <p:cNvSpPr/>
          <p:nvPr/>
        </p:nvSpPr>
        <p:spPr>
          <a:xfrm>
            <a:off x="1261630" y="715741"/>
            <a:ext cx="1672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Наименование МСП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933700" y="715741"/>
            <a:ext cx="16720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Страна/страны экспорта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605770" y="715741"/>
            <a:ext cx="16720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Сумма контракта </a:t>
            </a:r>
            <a:r>
              <a:rPr lang="ru-RU" sz="1200" dirty="0" smtClean="0">
                <a:solidFill>
                  <a:srgbClr val="C00000"/>
                </a:solidFill>
              </a:rPr>
              <a:t>(млн. долл. </a:t>
            </a:r>
            <a:r>
              <a:rPr lang="ru-RU" sz="1200" dirty="0" err="1" smtClean="0">
                <a:solidFill>
                  <a:srgbClr val="C00000"/>
                </a:solidFill>
              </a:rPr>
              <a:t>Сша</a:t>
            </a:r>
            <a:r>
              <a:rPr lang="ru-RU" sz="1200" dirty="0" smtClean="0">
                <a:solidFill>
                  <a:srgbClr val="C00000"/>
                </a:solidFill>
              </a:rPr>
              <a:t>)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468553" y="715741"/>
            <a:ext cx="1834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Услуга, которая привела к контракту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949909" y="715741"/>
            <a:ext cx="27419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bas Neue Bold" panose="020B0606020202050201" pitchFamily="34" charset="-52"/>
              </a:rPr>
              <a:t>Дата оказания услуги / заключения контракта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156706" y="1614078"/>
            <a:ext cx="19266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02060"/>
                </a:solidFill>
                <a:latin typeface="Bebas Neue Bold" panose="020B0606020202050201" pitchFamily="34" charset="-52"/>
              </a:rPr>
              <a:t>ООО «</a:t>
            </a:r>
            <a:r>
              <a:rPr lang="en-US" sz="1400" dirty="0" err="1">
                <a:solidFill>
                  <a:srgbClr val="002060"/>
                </a:solidFill>
                <a:latin typeface="Bebas Neue Bold" panose="020B0606020202050201" pitchFamily="34" charset="-52"/>
              </a:rPr>
              <a:t>Сне</a:t>
            </a:r>
            <a:r>
              <a:rPr lang="ru-RU" sz="1400" dirty="0" err="1">
                <a:solidFill>
                  <a:srgbClr val="002060"/>
                </a:solidFill>
                <a:latin typeface="Bebas Neue Bold" panose="020B0606020202050201" pitchFamily="34" charset="-52"/>
              </a:rPr>
              <a:t>жная</a:t>
            </a:r>
            <a:r>
              <a:rPr lang="ru-RU" sz="1400" dirty="0">
                <a:solidFill>
                  <a:srgbClr val="002060"/>
                </a:solidFill>
                <a:latin typeface="Bebas Neue Bold" panose="020B0606020202050201" pitchFamily="34" charset="-52"/>
              </a:rPr>
              <a:t> Долина»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225996" y="1626988"/>
            <a:ext cx="11958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02060"/>
                </a:solidFill>
                <a:latin typeface="Bebas Neue Bold" panose="020B0606020202050201" pitchFamily="34" charset="-52"/>
              </a:rPr>
              <a:t>Южная Корея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3127147" y="2502065"/>
            <a:ext cx="11797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Испания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cxnSp>
        <p:nvCxnSpPr>
          <p:cNvPr id="61" name="Прямая со стрелкой 60"/>
          <p:cNvCxnSpPr>
            <a:stCxn id="38" idx="2"/>
          </p:cNvCxnSpPr>
          <p:nvPr/>
        </p:nvCxnSpPr>
        <p:spPr>
          <a:xfrm>
            <a:off x="5441805" y="1238961"/>
            <a:ext cx="10589" cy="335229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8976131" y="52078"/>
            <a:ext cx="1168896" cy="592314"/>
          </a:xfrm>
          <a:prstGeom prst="rect">
            <a:avLst/>
          </a:prstGeom>
        </p:spPr>
      </p:pic>
      <p:sp>
        <p:nvSpPr>
          <p:cNvPr id="60" name="Прямоугольник 59"/>
          <p:cNvSpPr/>
          <p:nvPr/>
        </p:nvSpPr>
        <p:spPr>
          <a:xfrm>
            <a:off x="963927" y="2496105"/>
            <a:ext cx="23613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ООО «Камчатская Юрта»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52394" y="1527274"/>
            <a:ext cx="35072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участия в 34-й Международной корейской выставке путешествий и туризма </a:t>
            </a:r>
            <a:r>
              <a:rPr lang="en-US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KOTFA-2019 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9237347" y="1540177"/>
            <a:ext cx="856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06.06.2019</a:t>
            </a:r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/</a:t>
            </a:r>
            <a:r>
              <a:rPr lang="en-US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15.08.2019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470367" y="2374716"/>
            <a:ext cx="3505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2060"/>
                </a:solidFill>
                <a:latin typeface="Bebas Neue Bold" panose="020B0606020202050201" pitchFamily="34" charset="-52"/>
              </a:rPr>
              <a:t>Организация участия в Международной туристической 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выставке 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IBTM World 2019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, Барселона, Испания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9228592" y="2378453"/>
            <a:ext cx="858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19.11.2019/05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</a:t>
            </a:r>
            <a:r>
              <a:rPr lang="ru-RU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12</a:t>
            </a:r>
            <a:r>
              <a:rPr lang="en-US" sz="12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.2019</a:t>
            </a:r>
            <a:endParaRPr lang="ru-RU" sz="12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458141" y="1638964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rgbClr val="002060"/>
                </a:solidFill>
                <a:latin typeface="Bebas Neue Bold" panose="020B0606020202050201" pitchFamily="34" charset="-52"/>
              </a:rPr>
              <a:t>0,00</a:t>
            </a:r>
            <a:r>
              <a:rPr lang="en-US" sz="1400" dirty="0">
                <a:solidFill>
                  <a:srgbClr val="002060"/>
                </a:solidFill>
                <a:latin typeface="Bebas Neue Bold" panose="020B0606020202050201" pitchFamily="34" charset="-52"/>
              </a:rPr>
              <a:t>7</a:t>
            </a:r>
            <a:r>
              <a:rPr lang="ru-RU" sz="1400" dirty="0">
                <a:solidFill>
                  <a:srgbClr val="002060"/>
                </a:solidFill>
                <a:latin typeface="Bebas Neue Bold" panose="020B0606020202050201" pitchFamily="34" charset="-52"/>
              </a:rPr>
              <a:t>7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4443861" y="2463974"/>
            <a:ext cx="983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0,065</a:t>
            </a:r>
            <a:endParaRPr lang="ru-RU" sz="14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181375" y="52078"/>
            <a:ext cx="3397648" cy="646303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МСП</a:t>
            </a:r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, выведенные на экспорт в </a:t>
            </a:r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 </a:t>
            </a:r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2019 г. 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3993009" y="4631728"/>
            <a:ext cx="3098449" cy="10088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100309" y="4929193"/>
            <a:ext cx="1802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2 28</a:t>
            </a:r>
            <a:r>
              <a:rPr lang="en-US" sz="2400" b="1" dirty="0" smtClean="0">
                <a:solidFill>
                  <a:srgbClr val="C00000"/>
                </a:solidFill>
              </a:rPr>
              <a:t>9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813</a:t>
            </a:r>
            <a:r>
              <a:rPr lang="ru-RU" sz="2400" b="1" dirty="0" smtClean="0">
                <a:solidFill>
                  <a:srgbClr val="C00000"/>
                </a:solidFill>
              </a:rPr>
              <a:t>,</a:t>
            </a:r>
            <a:r>
              <a:rPr lang="en-US" sz="2400" b="1" dirty="0" smtClean="0">
                <a:solidFill>
                  <a:srgbClr val="C00000"/>
                </a:solidFill>
              </a:rPr>
              <a:t>69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4220186" y="4975359"/>
            <a:ext cx="771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Итого:</a:t>
            </a:r>
            <a:endParaRPr lang="ru-RU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3995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119" y="991133"/>
            <a:ext cx="8453621" cy="72810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irce MD Bold" panose="020B0602020203020203" pitchFamily="34" charset="0"/>
              </a:rPr>
              <a:t>Перспективы </a:t>
            </a:r>
            <a:r>
              <a:rPr lang="ru-RU" sz="2800" dirty="0">
                <a:solidFill>
                  <a:srgbClr val="002060"/>
                </a:solidFill>
                <a:latin typeface="Circe MD Bold" panose="020B0602020203020203" pitchFamily="34" charset="0"/>
              </a:rPr>
              <a:t>продвижения экспорта </a:t>
            </a:r>
            <a:r>
              <a:rPr lang="ru-RU" sz="2800" dirty="0" smtClean="0">
                <a:solidFill>
                  <a:srgbClr val="002060"/>
                </a:solidFill>
                <a:latin typeface="Circe MD Bold" panose="020B0602020203020203" pitchFamily="34" charset="0"/>
              </a:rPr>
              <a:t>при </a:t>
            </a:r>
            <a:r>
              <a:rPr lang="ru-RU" sz="2800" dirty="0">
                <a:solidFill>
                  <a:srgbClr val="002060"/>
                </a:solidFill>
                <a:latin typeface="Circe MD Bold" panose="020B0602020203020203" pitchFamily="34" charset="0"/>
              </a:rPr>
              <a:t>участии Центра поддержки </a:t>
            </a:r>
            <a:r>
              <a:rPr lang="ru-RU" sz="2800" dirty="0" smtClean="0">
                <a:solidFill>
                  <a:srgbClr val="002060"/>
                </a:solidFill>
                <a:latin typeface="Circe MD Bold" panose="020B0602020203020203" pitchFamily="34" charset="0"/>
              </a:rPr>
              <a:t>экспорта</a:t>
            </a:r>
            <a:r>
              <a:rPr lang="en-US" sz="2800" dirty="0" smtClean="0">
                <a:solidFill>
                  <a:srgbClr val="002060"/>
                </a:solidFill>
                <a:latin typeface="Circe MD Bold" panose="020B0602020203020203" pitchFamily="34" charset="0"/>
              </a:rPr>
              <a:t> в 2020 г:</a:t>
            </a:r>
            <a:r>
              <a:rPr lang="ru-RU" sz="2800" dirty="0" smtClean="0">
                <a:solidFill>
                  <a:srgbClr val="002060"/>
                </a:solidFill>
                <a:latin typeface="Circe MD Bold" panose="020B0602020203020203" pitchFamily="34" charset="0"/>
              </a:rPr>
              <a:t> </a:t>
            </a:r>
            <a:endParaRPr lang="ru-RU" sz="2800" dirty="0">
              <a:solidFill>
                <a:srgbClr val="002060"/>
              </a:solidFill>
              <a:latin typeface="Circe MD Bold" panose="020B0602020203020203" pitchFamily="34" charset="0"/>
            </a:endParaRPr>
          </a:p>
        </p:txBody>
      </p:sp>
      <p:pic>
        <p:nvPicPr>
          <p:cNvPr id="5" name="Picture 2" descr="https://www.digi-solution.com/wp-content/uploads/2018/10/1-landing-online-offline-768x50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18" y="2346748"/>
            <a:ext cx="3002524" cy="198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6902" y="4495694"/>
            <a:ext cx="2936955" cy="821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79" dirty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</a:rPr>
              <a:t>Продвижение </a:t>
            </a:r>
            <a:r>
              <a:rPr lang="en-US" sz="1579" dirty="0" smtClean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</a:rPr>
              <a:t>СМСП</a:t>
            </a:r>
            <a:r>
              <a:rPr lang="ru-RU" sz="1579" dirty="0" smtClean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</a:rPr>
              <a:t> </a:t>
            </a:r>
            <a:r>
              <a:rPr lang="ru-RU" sz="1579" dirty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</a:rPr>
              <a:t>на электронных торговых </a:t>
            </a:r>
            <a:r>
              <a:rPr lang="ru-RU" sz="1579" dirty="0" smtClean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</a:rPr>
              <a:t>площадках: </a:t>
            </a:r>
            <a:r>
              <a:rPr lang="en-US" sz="1579" dirty="0" err="1" smtClean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</a:rPr>
              <a:t>ebay</a:t>
            </a:r>
            <a:r>
              <a:rPr lang="en-US" sz="1579" dirty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</a:rPr>
              <a:t>; </a:t>
            </a:r>
            <a:r>
              <a:rPr lang="en-US" sz="1579" dirty="0" err="1" smtClean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</a:rPr>
              <a:t>wildberries</a:t>
            </a:r>
            <a:r>
              <a:rPr lang="en-US" sz="1579" dirty="0" smtClean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</a:rPr>
              <a:t>.</a:t>
            </a:r>
            <a:endParaRPr lang="ru-RU" sz="1579" dirty="0">
              <a:solidFill>
                <a:schemeClr val="accent1">
                  <a:lumMod val="50000"/>
                </a:schemeClr>
              </a:solidFill>
              <a:latin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72953" y="3192793"/>
            <a:ext cx="5345906" cy="4568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ru-RU" sz="1579" dirty="0">
              <a:solidFill>
                <a:srgbClr val="5E3426"/>
              </a:solidFill>
              <a:latin typeface="PT Sans" panose="020B0503020203020204" pitchFamily="34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94093" y="4936733"/>
            <a:ext cx="3903625" cy="106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79" dirty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приёмов иностранных делегаций, бизнес-миссий, организация участия в </a:t>
            </a:r>
            <a:r>
              <a:rPr lang="en-US" sz="1579" dirty="0" smtClean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крупнейших </a:t>
            </a:r>
            <a:r>
              <a:rPr lang="ru-RU" sz="1579" dirty="0" smtClean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международных </a:t>
            </a:r>
            <a:r>
              <a:rPr lang="ru-RU" sz="1579" dirty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выставках</a:t>
            </a:r>
            <a:endParaRPr lang="ru-RU" sz="1579" dirty="0">
              <a:solidFill>
                <a:schemeClr val="accent1">
                  <a:lumMod val="50000"/>
                </a:schemeClr>
              </a:solidFill>
              <a:latin typeface="PT Sans" panose="020B0503020203020204" pitchFamily="34" charset="-52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r="400" b="11111"/>
          <a:stretch/>
        </p:blipFill>
        <p:spPr>
          <a:xfrm>
            <a:off x="4070685" y="2166711"/>
            <a:ext cx="2550443" cy="24582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r="667" b="18519"/>
          <a:stretch/>
        </p:blipFill>
        <p:spPr>
          <a:xfrm>
            <a:off x="7512113" y="1950393"/>
            <a:ext cx="2845581" cy="252091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355170" y="4693718"/>
            <a:ext cx="3002524" cy="1793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79" dirty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Подготовка презентационных </a:t>
            </a:r>
            <a:r>
              <a:rPr lang="ru-RU" sz="1579" dirty="0" smtClean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материалов</a:t>
            </a:r>
            <a:r>
              <a:rPr lang="en-US" sz="1579" dirty="0" smtClean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 (создание собственного бренда)</a:t>
            </a:r>
            <a:r>
              <a:rPr lang="ru-RU" sz="1579" dirty="0" smtClean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579" dirty="0">
                <a:solidFill>
                  <a:schemeClr val="accent1">
                    <a:lumMod val="50000"/>
                  </a:schemeClr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создание и модернизация сайтов на иностранном языке</a:t>
            </a:r>
            <a:endParaRPr lang="ru-RU" sz="1579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9010142" y="0"/>
            <a:ext cx="1681671" cy="97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09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9105187" y="35644"/>
            <a:ext cx="1136005" cy="60228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29013" y="4118820"/>
            <a:ext cx="683418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>
                <a:latin typeface="PT Sans" panose="020B0503020203020204" pitchFamily="34" charset="-52"/>
              </a:rPr>
              <a:t>Программа добровольной сертификации стартовала в 2017 году и реализуется </a:t>
            </a:r>
            <a:r>
              <a:rPr lang="ru-RU" b="1" dirty="0">
                <a:latin typeface="PT Sans" panose="020B0503020203020204" pitchFamily="34" charset="-52"/>
              </a:rPr>
              <a:t>Российским экспортным центром </a:t>
            </a:r>
            <a:r>
              <a:rPr lang="ru-RU" dirty="0">
                <a:latin typeface="PT Sans" panose="020B0503020203020204" pitchFamily="34" charset="-52"/>
              </a:rPr>
              <a:t>при поддержке Министерства промышленности и торговли РФ. </a:t>
            </a:r>
            <a:endParaRPr lang="en-US" dirty="0" smtClean="0">
              <a:latin typeface="PT Sans" panose="020B0503020203020204" pitchFamily="34" charset="-52"/>
            </a:endParaRPr>
          </a:p>
          <a:p>
            <a:pPr algn="just">
              <a:lnSpc>
                <a:spcPct val="150000"/>
              </a:lnSpc>
            </a:pPr>
            <a:r>
              <a:rPr lang="ru-RU" dirty="0" smtClean="0">
                <a:latin typeface="PT Sans" panose="020B0503020203020204" pitchFamily="34" charset="-52"/>
              </a:rPr>
              <a:t>При содействии ЦПЭ в 2019 г. Сертификат </a:t>
            </a:r>
            <a:r>
              <a:rPr lang="en-US" dirty="0" smtClean="0">
                <a:latin typeface="PT Sans" panose="020B0503020203020204" pitchFamily="34" charset="-52"/>
              </a:rPr>
              <a:t>Made in Russia</a:t>
            </a:r>
            <a:r>
              <a:rPr lang="ru-RU" dirty="0" smtClean="0">
                <a:latin typeface="PT Sans" panose="020B0503020203020204" pitchFamily="34" charset="-52"/>
              </a:rPr>
              <a:t> получила компания ООО «Восточный Берег». </a:t>
            </a:r>
            <a:r>
              <a:rPr lang="ru-RU" dirty="0">
                <a:latin typeface="PT Sans" panose="020B0503020203020204" pitchFamily="34" charset="-52"/>
              </a:rPr>
              <a:t>Компания ООО «</a:t>
            </a:r>
            <a:r>
              <a:rPr lang="ru-RU" dirty="0" err="1">
                <a:latin typeface="PT Sans" panose="020B0503020203020204" pitchFamily="34" charset="-52"/>
              </a:rPr>
              <a:t>Корякморепродукт</a:t>
            </a:r>
            <a:r>
              <a:rPr lang="ru-RU" dirty="0">
                <a:latin typeface="PT Sans" panose="020B0503020203020204" pitchFamily="34" charset="-52"/>
              </a:rPr>
              <a:t>» </a:t>
            </a:r>
            <a:r>
              <a:rPr lang="ru-RU" dirty="0" smtClean="0">
                <a:latin typeface="PT Sans" panose="020B0503020203020204" pitchFamily="34" charset="-52"/>
              </a:rPr>
              <a:t>в марте 2020г. получает сертификат. В процессе проверки документов в АО «РЭЦ», находится компания ООО «Витязь-Авто». </a:t>
            </a:r>
            <a:endParaRPr lang="ru-RU" dirty="0">
              <a:latin typeface="PT Sans" panose="020B0503020203020204" pitchFamily="34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9903" y="637926"/>
            <a:ext cx="9999023" cy="1819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6" dirty="0" smtClean="0">
                <a:solidFill>
                  <a:srgbClr val="002060"/>
                </a:solidFill>
                <a:latin typeface="Circe MD Bold" panose="020B0602020203020203" pitchFamily="34" charset="0"/>
              </a:rPr>
              <a:t>Возможность получить сертификат Made </a:t>
            </a:r>
            <a:r>
              <a:rPr lang="en-US" sz="2806" dirty="0">
                <a:solidFill>
                  <a:srgbClr val="002060"/>
                </a:solidFill>
                <a:latin typeface="Circe MD Bold" panose="020B0602020203020203" pitchFamily="34" charset="0"/>
              </a:rPr>
              <a:t>in </a:t>
            </a:r>
            <a:r>
              <a:rPr lang="en-US" sz="2806" dirty="0" smtClean="0">
                <a:solidFill>
                  <a:srgbClr val="002060"/>
                </a:solidFill>
                <a:latin typeface="Circe MD Bold" panose="020B0602020203020203" pitchFamily="34" charset="0"/>
              </a:rPr>
              <a:t>Russia</a:t>
            </a:r>
          </a:p>
          <a:p>
            <a:endParaRPr lang="en-US" sz="2806" dirty="0">
              <a:solidFill>
                <a:srgbClr val="ED161F"/>
              </a:solidFill>
              <a:latin typeface="Circe MD Bold" panose="020B0602020203020203" pitchFamily="34" charset="0"/>
            </a:endParaRPr>
          </a:p>
          <a:p>
            <a:r>
              <a:rPr lang="en-US" sz="2806" dirty="0" smtClean="0">
                <a:solidFill>
                  <a:srgbClr val="ED161F"/>
                </a:solidFill>
                <a:latin typeface="Circe MD Bold" panose="020B0602020203020203" pitchFamily="34" charset="0"/>
              </a:rPr>
              <a:t>Made </a:t>
            </a:r>
            <a:r>
              <a:rPr lang="en-US" sz="2806" dirty="0">
                <a:solidFill>
                  <a:srgbClr val="ED161F"/>
                </a:solidFill>
                <a:latin typeface="Circe MD Bold" panose="020B0602020203020203" pitchFamily="34" charset="0"/>
              </a:rPr>
              <a:t>in Russia</a:t>
            </a:r>
            <a:r>
              <a:rPr lang="ru-RU" sz="2806" dirty="0">
                <a:solidFill>
                  <a:srgbClr val="ED161F"/>
                </a:solidFill>
                <a:latin typeface="Circe MD Bold" panose="020B0602020203020203" pitchFamily="34" charset="0"/>
              </a:rPr>
              <a:t> </a:t>
            </a:r>
            <a:r>
              <a:rPr lang="ru-RU" sz="2806" dirty="0" smtClean="0">
                <a:solidFill>
                  <a:srgbClr val="002E5F"/>
                </a:solidFill>
                <a:latin typeface="Circe MD Bold" panose="020B0602020203020203" pitchFamily="34" charset="0"/>
              </a:rPr>
              <a:t>- </a:t>
            </a:r>
            <a:r>
              <a:rPr lang="ru-RU" sz="2806" dirty="0">
                <a:solidFill>
                  <a:srgbClr val="002E5F"/>
                </a:solidFill>
                <a:latin typeface="Circe MD Bold" panose="020B0602020203020203" pitchFamily="34" charset="0"/>
              </a:rPr>
              <a:t>программа поддержки российских брендов и товаров за рубежом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4" y="2560055"/>
            <a:ext cx="3208818" cy="45378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/>
          <a:srcRect r="680" b="34256"/>
          <a:stretch/>
        </p:blipFill>
        <p:spPr>
          <a:xfrm>
            <a:off x="7786739" y="2560055"/>
            <a:ext cx="2199754" cy="1456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2611" y="2560055"/>
            <a:ext cx="2373609" cy="158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10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8902889" y="78229"/>
            <a:ext cx="1136005" cy="60228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69570" y="2078985"/>
            <a:ext cx="4878128" cy="171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3" dirty="0">
                <a:latin typeface="PT Sans" panose="020B0503020203020204" pitchFamily="34" charset="-52"/>
              </a:rPr>
              <a:t>Региональная торговая марка объединяет как крупных товаропроизводителей с широким ассортиментом выпускаемой продукции, так и мелких производителей с одним или несколькими видами продукции.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92172" y="784943"/>
            <a:ext cx="9046429" cy="955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6" dirty="0" smtClean="0">
                <a:solidFill>
                  <a:srgbClr val="002E5F"/>
                </a:solidFill>
                <a:latin typeface="Circe MD Bold" panose="020B0602020203020203" pitchFamily="34" charset="0"/>
              </a:rPr>
              <a:t>Возможность получить торговую марку</a:t>
            </a:r>
          </a:p>
          <a:p>
            <a:r>
              <a:rPr lang="ru-RU" sz="2806" dirty="0" smtClean="0">
                <a:solidFill>
                  <a:srgbClr val="002E5F"/>
                </a:solidFill>
                <a:latin typeface="Circe MD Bold" panose="020B0602020203020203" pitchFamily="34" charset="0"/>
              </a:rPr>
              <a:t>Сделано </a:t>
            </a:r>
            <a:r>
              <a:rPr lang="ru-RU" sz="2806" dirty="0">
                <a:solidFill>
                  <a:srgbClr val="002E5F"/>
                </a:solidFill>
                <a:latin typeface="Circe MD Bold" panose="020B0602020203020203" pitchFamily="34" charset="0"/>
              </a:rPr>
              <a:t>на Камчатке</a:t>
            </a:r>
            <a:r>
              <a:rPr lang="en-US" sz="2806" dirty="0">
                <a:solidFill>
                  <a:srgbClr val="002E5F"/>
                </a:solidFill>
                <a:latin typeface="Circe MD Bold" panose="020B0602020203020203" pitchFamily="34" charset="0"/>
              </a:rPr>
              <a:t> | Made in Kamchatka</a:t>
            </a:r>
            <a:endParaRPr lang="ru-RU" sz="2806" dirty="0">
              <a:solidFill>
                <a:srgbClr val="002E5F"/>
              </a:solidFill>
              <a:latin typeface="Circe MD Bold" panose="020B0602020203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69570" y="4139884"/>
            <a:ext cx="4878128" cy="171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ru-RU" sz="1403" dirty="0">
                <a:latin typeface="PT Sans" panose="020B0503020203020204" pitchFamily="34" charset="-52"/>
              </a:rPr>
              <a:t>Торговая марка </a:t>
            </a:r>
            <a:r>
              <a:rPr lang="ru-RU" sz="1403" b="1" dirty="0">
                <a:solidFill>
                  <a:srgbClr val="002E5F"/>
                </a:solidFill>
                <a:latin typeface="PT Sans" panose="020B0503020203020204" pitchFamily="34" charset="-52"/>
              </a:rPr>
              <a:t>«Сделано на Камчатке» </a:t>
            </a:r>
            <a:r>
              <a:rPr lang="ru-RU" sz="1403" dirty="0" smtClean="0">
                <a:latin typeface="PT Sans" panose="020B0503020203020204" pitchFamily="34" charset="-52"/>
              </a:rPr>
              <a:t>станет </a:t>
            </a:r>
            <a:r>
              <a:rPr lang="ru-RU" sz="1403" dirty="0">
                <a:latin typeface="PT Sans" panose="020B0503020203020204" pitchFamily="34" charset="-52"/>
              </a:rPr>
              <a:t>в </a:t>
            </a:r>
            <a:r>
              <a:rPr lang="ru-RU" sz="1403" dirty="0" smtClean="0">
                <a:latin typeface="PT Sans" panose="020B0503020203020204" pitchFamily="34" charset="-52"/>
              </a:rPr>
              <a:t>основе </a:t>
            </a:r>
            <a:r>
              <a:rPr lang="ru-RU" sz="1403" dirty="0">
                <a:latin typeface="PT Sans" panose="020B0503020203020204" pitchFamily="34" charset="-52"/>
              </a:rPr>
              <a:t>стратегии продвижения </a:t>
            </a:r>
            <a:r>
              <a:rPr lang="ru-RU" sz="1403" dirty="0" smtClean="0">
                <a:latin typeface="PT Sans" panose="020B0503020203020204" pitchFamily="34" charset="-52"/>
              </a:rPr>
              <a:t>Центр</a:t>
            </a:r>
            <a:r>
              <a:rPr lang="en-US" sz="1403" dirty="0" smtClean="0">
                <a:latin typeface="PT Sans" panose="020B0503020203020204" pitchFamily="34" charset="-52"/>
              </a:rPr>
              <a:t>ом</a:t>
            </a:r>
            <a:r>
              <a:rPr lang="ru-RU" sz="1403" dirty="0" smtClean="0">
                <a:latin typeface="PT Sans" panose="020B0503020203020204" pitchFamily="34" charset="-52"/>
              </a:rPr>
              <a:t> </a:t>
            </a:r>
            <a:r>
              <a:rPr lang="ru-RU" sz="1403" dirty="0">
                <a:latin typeface="PT Sans" panose="020B0503020203020204" pitchFamily="34" charset="-52"/>
              </a:rPr>
              <a:t>поддержки экспорта </a:t>
            </a:r>
            <a:r>
              <a:rPr lang="ru-RU" sz="1403" dirty="0" smtClean="0">
                <a:latin typeface="PT Sans" panose="020B0503020203020204" pitchFamily="34" charset="-52"/>
              </a:rPr>
              <a:t>продук</a:t>
            </a:r>
            <a:r>
              <a:rPr lang="en-US" sz="1403" dirty="0" smtClean="0">
                <a:latin typeface="PT Sans" panose="020B0503020203020204" pitchFamily="34" charset="-52"/>
              </a:rPr>
              <a:t>ции предпринимателей</a:t>
            </a:r>
            <a:r>
              <a:rPr lang="ru-RU" sz="1403" dirty="0" smtClean="0">
                <a:latin typeface="PT Sans" panose="020B0503020203020204" pitchFamily="34" charset="-52"/>
              </a:rPr>
              <a:t> на </a:t>
            </a:r>
            <a:r>
              <a:rPr lang="ru-RU" sz="1403" dirty="0">
                <a:latin typeface="PT Sans" panose="020B0503020203020204" pitchFamily="34" charset="-52"/>
              </a:rPr>
              <a:t>внешние рынки с описанием преимуществ продукции, изготовленной в месте </a:t>
            </a:r>
            <a:r>
              <a:rPr lang="ru-RU" sz="1403" dirty="0" smtClean="0">
                <a:latin typeface="PT Sans" panose="020B0503020203020204" pitchFamily="34" charset="-52"/>
              </a:rPr>
              <a:t>производства (промысла). </a:t>
            </a:r>
            <a:endParaRPr lang="ru-RU" sz="1403" dirty="0">
              <a:latin typeface="PT Sans" panose="020B0503020203020204" pitchFamily="34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23782"/>
            <a:ext cx="1558975" cy="14977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202" b="35790"/>
          <a:stretch/>
        </p:blipFill>
        <p:spPr>
          <a:xfrm>
            <a:off x="6437103" y="1963297"/>
            <a:ext cx="3987414" cy="21765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9" t="11912" r="560" b="10438"/>
          <a:stretch/>
        </p:blipFill>
        <p:spPr>
          <a:xfrm>
            <a:off x="6437103" y="4358799"/>
            <a:ext cx="3901498" cy="222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6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433" y="713146"/>
            <a:ext cx="8472341" cy="937395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002E5F"/>
                </a:solidFill>
                <a:latin typeface="Circe MD Bold" panose="020B0602020203020203" pitchFamily="34" charset="0"/>
              </a:rPr>
              <a:t>Возможность </a:t>
            </a:r>
            <a:r>
              <a:rPr lang="en-US" sz="2800" dirty="0" smtClean="0">
                <a:solidFill>
                  <a:srgbClr val="002E5F"/>
                </a:solidFill>
                <a:latin typeface="Circe MD Bold" panose="020B0602020203020203" pitchFamily="34" charset="0"/>
              </a:rPr>
              <a:t>заявить о себе и стать лучшим экспортёром года!</a:t>
            </a:r>
            <a:endParaRPr lang="ru-RU" sz="28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527" y="1879300"/>
            <a:ext cx="4643252" cy="4732381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9076774" y="0"/>
            <a:ext cx="1136005" cy="60228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04433" y="1937167"/>
            <a:ext cx="487009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dirty="0">
                <a:latin typeface="PT Sans" panose="020B0503020203020204" pitchFamily="34" charset="-52"/>
              </a:rPr>
              <a:t>Премия «Экспортер года» ежегодно присуждается компаниям, которые достигли наибольших успехов в развитии </a:t>
            </a:r>
            <a:r>
              <a:rPr lang="ru-RU" sz="1400" dirty="0" err="1" smtClean="0">
                <a:latin typeface="PT Sans" panose="020B0503020203020204" pitchFamily="34" charset="-52"/>
              </a:rPr>
              <a:t>несырьевого</a:t>
            </a:r>
            <a:r>
              <a:rPr lang="ru-RU" sz="1400" dirty="0" smtClean="0">
                <a:latin typeface="PT Sans" panose="020B0503020203020204" pitchFamily="34" charset="-52"/>
              </a:rPr>
              <a:t> </a:t>
            </a:r>
            <a:r>
              <a:rPr lang="ru-RU" sz="1400" dirty="0">
                <a:latin typeface="PT Sans" panose="020B0503020203020204" pitchFamily="34" charset="-52"/>
              </a:rPr>
              <a:t>экспорта. </a:t>
            </a:r>
            <a:endParaRPr lang="en-US" sz="1400" dirty="0" smtClean="0">
              <a:latin typeface="PT Sans" panose="020B0503020203020204" pitchFamily="34" charset="-52"/>
            </a:endParaRPr>
          </a:p>
          <a:p>
            <a:pPr algn="just">
              <a:lnSpc>
                <a:spcPct val="150000"/>
              </a:lnSpc>
            </a:pPr>
            <a:endParaRPr lang="en-US" sz="1400" dirty="0" smtClean="0">
              <a:latin typeface="PT Sans" panose="020B0503020203020204" pitchFamily="34" charset="-52"/>
            </a:endParaRPr>
          </a:p>
          <a:p>
            <a:pPr algn="just">
              <a:lnSpc>
                <a:spcPct val="150000"/>
              </a:lnSpc>
            </a:pPr>
            <a:r>
              <a:rPr lang="ru-RU" sz="1400" dirty="0" smtClean="0">
                <a:latin typeface="PT Sans" panose="020B0503020203020204" pitchFamily="34" charset="-52"/>
              </a:rPr>
              <a:t>Развитие </a:t>
            </a:r>
            <a:r>
              <a:rPr lang="ru-RU" sz="1400" dirty="0">
                <a:latin typeface="PT Sans" panose="020B0503020203020204" pitchFamily="34" charset="-52"/>
              </a:rPr>
              <a:t>бизнеса сегодня трудно представить </a:t>
            </a:r>
            <a:r>
              <a:rPr lang="ru-RU" sz="1400" dirty="0" smtClean="0">
                <a:latin typeface="PT Sans" panose="020B0503020203020204" pitchFamily="34" charset="-52"/>
              </a:rPr>
              <a:t>без</a:t>
            </a:r>
            <a:r>
              <a:rPr lang="en-US" sz="1400" dirty="0" smtClean="0">
                <a:latin typeface="PT Sans" panose="020B0503020203020204" pitchFamily="34" charset="-52"/>
              </a:rPr>
              <a:t> </a:t>
            </a:r>
            <a:r>
              <a:rPr lang="ru-RU" sz="1400" dirty="0" smtClean="0">
                <a:latin typeface="PT Sans" panose="020B0503020203020204" pitchFamily="34" charset="-52"/>
              </a:rPr>
              <a:t>экспортной </a:t>
            </a:r>
            <a:r>
              <a:rPr lang="ru-RU" sz="1400" dirty="0">
                <a:latin typeface="PT Sans" panose="020B0503020203020204" pitchFamily="34" charset="-52"/>
              </a:rPr>
              <a:t>составляющей. Всё больше компаний успешно поставляют свою продукцию и услуги на международные </a:t>
            </a:r>
            <a:r>
              <a:rPr lang="ru-RU" sz="1400" dirty="0" smtClean="0">
                <a:latin typeface="PT Sans" panose="020B0503020203020204" pitchFamily="34" charset="-52"/>
              </a:rPr>
              <a:t>рынки</a:t>
            </a:r>
            <a:r>
              <a:rPr lang="en-US" sz="1400" dirty="0" smtClean="0">
                <a:latin typeface="PT Sans" panose="020B0503020203020204" pitchFamily="34" charset="-52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z="1400" dirty="0">
              <a:latin typeface="PT Sans" panose="020B0503020203020204" pitchFamily="34" charset="-52"/>
            </a:endParaRP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PT Sans" panose="020B0503020203020204" pitchFamily="34" charset="-52"/>
              </a:rPr>
              <a:t>И</a:t>
            </a:r>
            <a:r>
              <a:rPr lang="ru-RU" sz="1400" dirty="0" smtClean="0">
                <a:latin typeface="PT Sans" panose="020B0503020203020204" pitchFamily="34" charset="-52"/>
              </a:rPr>
              <a:t>менно </a:t>
            </a:r>
            <a:r>
              <a:rPr lang="ru-RU" sz="1400" dirty="0">
                <a:latin typeface="PT Sans" panose="020B0503020203020204" pitchFamily="34" charset="-52"/>
              </a:rPr>
              <a:t>поэтому конкурс «Экспортёр года» – это не только хорошая возможность поощрить уже действующих экспортеров, но и мотивировать тех, кто только предпринимает первые шаги для выхода на экспорт.</a:t>
            </a:r>
          </a:p>
        </p:txBody>
      </p:sp>
    </p:spTree>
    <p:extLst>
      <p:ext uri="{BB962C8B-B14F-4D97-AF65-F5344CB8AC3E}">
        <p14:creationId xmlns:p14="http://schemas.microsoft.com/office/powerpoint/2010/main" val="91003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25" y="760776"/>
            <a:ext cx="6544513" cy="98489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Учись экспортировать вместе с нами!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9180019" y="0"/>
            <a:ext cx="1136005" cy="60228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3925" y="1995054"/>
            <a:ext cx="4736849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400" dirty="0">
                <a:latin typeface="PT Sans" panose="020B0503020203020204" pitchFamily="34" charset="-52"/>
              </a:rPr>
              <a:t>Школа экспорта РЭЦ оказывает информационно-образовательную поддержку </a:t>
            </a:r>
            <a:r>
              <a:rPr lang="ru-RU" sz="1400" dirty="0" smtClean="0">
                <a:latin typeface="PT Sans" panose="020B0503020203020204" pitchFamily="34" charset="-52"/>
              </a:rPr>
              <a:t>экспортно-ориентированным </a:t>
            </a:r>
            <a:r>
              <a:rPr lang="ru-RU" sz="1400" dirty="0">
                <a:latin typeface="PT Sans" panose="020B0503020203020204" pitchFamily="34" charset="-52"/>
              </a:rPr>
              <a:t>предприятиям для выхода на международный уровень торговли и повышения эффективности экспортных поставок. </a:t>
            </a:r>
            <a:endParaRPr lang="ru-RU" sz="1400" dirty="0" smtClean="0">
              <a:latin typeface="PT Sans" panose="020B0503020203020204" pitchFamily="34" charset="-52"/>
            </a:endParaRPr>
          </a:p>
          <a:p>
            <a:pPr algn="just">
              <a:lnSpc>
                <a:spcPct val="150000"/>
              </a:lnSpc>
            </a:pPr>
            <a:endParaRPr lang="ru-RU" sz="1400" dirty="0" smtClean="0">
              <a:latin typeface="PT Sans" panose="020B0503020203020204" pitchFamily="34" charset="-52"/>
            </a:endParaRPr>
          </a:p>
          <a:p>
            <a:pPr algn="just">
              <a:lnSpc>
                <a:spcPct val="150000"/>
              </a:lnSpc>
            </a:pPr>
            <a:r>
              <a:rPr lang="ru-RU" sz="1400" dirty="0">
                <a:latin typeface="PT Sans" panose="020B0503020203020204" pitchFamily="34" charset="-52"/>
              </a:rPr>
              <a:t>Все региональные тренеры Школы экспорта проходят обучение и аттестацию в Москве, что обеспечивает единый уровень качества преподавания и позволяет предпринимателям принимать участие в экспортных семинарах, не покидая своего региона</a:t>
            </a:r>
            <a:r>
              <a:rPr lang="ru-RU" sz="1400" dirty="0" smtClean="0">
                <a:latin typeface="PT Sans" panose="020B0503020203020204" pitchFamily="34" charset="-52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z="1400" dirty="0">
              <a:latin typeface="PT Sans" panose="020B0503020203020204" pitchFamily="34" charset="-52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775" y="1764319"/>
            <a:ext cx="5241038" cy="475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4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2935" y="2987041"/>
            <a:ext cx="9545834" cy="341089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ru-RU" b="1" dirty="0" smtClean="0">
                <a:latin typeface="PT Sans" pitchFamily="34" charset="-52"/>
              </a:rPr>
              <a:t>Адрес: </a:t>
            </a:r>
            <a:r>
              <a:rPr lang="ru-RU" dirty="0" smtClean="0">
                <a:latin typeface="PT Sans" pitchFamily="34" charset="-52"/>
              </a:rPr>
              <a:t>г. Петропавловск-Камчатский, 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latin typeface="PT Sans" pitchFamily="34" charset="-52"/>
              </a:rPr>
              <a:t>Проспект Карла Маркса, 23 БЦ «АТОМ»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latin typeface="PT Sans" pitchFamily="34" charset="-52"/>
              </a:rPr>
              <a:t>Фронт-офис «Мой бизнес», 1 этаж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>
                <a:latin typeface="PT Sans" pitchFamily="34" charset="-52"/>
              </a:rPr>
              <a:t>Тел.: </a:t>
            </a:r>
            <a:r>
              <a:rPr lang="ru-RU" dirty="0"/>
              <a:t>7 (4152) 215-052 </a:t>
            </a:r>
            <a:r>
              <a:rPr lang="ru-RU" dirty="0" smtClean="0"/>
              <a:t> 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>
                <a:latin typeface="PT Sans" pitchFamily="34" charset="-52"/>
              </a:rPr>
              <a:t>Сайт: </a:t>
            </a:r>
            <a:r>
              <a:rPr lang="en-US" dirty="0" smtClean="0">
                <a:latin typeface="PT Sans" pitchFamily="34" charset="-52"/>
              </a:rPr>
              <a:t>kamexport41</a:t>
            </a:r>
            <a:r>
              <a:rPr lang="ru-RU" dirty="0" smtClean="0">
                <a:latin typeface="PT Sans" pitchFamily="34" charset="-52"/>
              </a:rPr>
              <a:t>.</a:t>
            </a:r>
            <a:r>
              <a:rPr lang="en-US" dirty="0" err="1" smtClean="0">
                <a:latin typeface="PT Sans" pitchFamily="34" charset="-52"/>
              </a:rPr>
              <a:t>ru</a:t>
            </a:r>
            <a:endParaRPr lang="ru-RU" b="1" dirty="0" smtClean="0">
              <a:latin typeface="PT Sans" pitchFamily="34" charset="-52"/>
            </a:endParaRPr>
          </a:p>
          <a:p>
            <a:pPr>
              <a:lnSpc>
                <a:spcPct val="150000"/>
              </a:lnSpc>
              <a:buNone/>
            </a:pPr>
            <a:r>
              <a:rPr lang="ru-RU" b="1" dirty="0" smtClean="0">
                <a:latin typeface="PT Sans" pitchFamily="34" charset="-52"/>
              </a:rPr>
              <a:t>e-</a:t>
            </a:r>
            <a:r>
              <a:rPr lang="ru-RU" b="1" dirty="0" err="1" smtClean="0">
                <a:latin typeface="PT Sans" pitchFamily="34" charset="-52"/>
              </a:rPr>
              <a:t>mail</a:t>
            </a:r>
            <a:r>
              <a:rPr lang="ru-RU" b="1" dirty="0" smtClean="0">
                <a:latin typeface="PT Sans" pitchFamily="34" charset="-52"/>
              </a:rPr>
              <a:t>: </a:t>
            </a:r>
            <a:r>
              <a:rPr lang="ru-RU" dirty="0" err="1" smtClean="0">
                <a:latin typeface="PT Sans" pitchFamily="34" charset="-52"/>
                <a:hlinkClick r:id="rId2"/>
              </a:rPr>
              <a:t>kam</a:t>
            </a:r>
            <a:r>
              <a:rPr lang="en-US" dirty="0" smtClean="0">
                <a:latin typeface="PT Sans" pitchFamily="34" charset="-52"/>
                <a:hlinkClick r:id="rId2"/>
              </a:rPr>
              <a:t>export</a:t>
            </a:r>
            <a:r>
              <a:rPr lang="ru-RU" dirty="0" smtClean="0">
                <a:latin typeface="PT Sans" pitchFamily="34" charset="-52"/>
                <a:hlinkClick r:id="rId2"/>
              </a:rPr>
              <a:t>@kamexpocenter.ru</a:t>
            </a:r>
            <a:endParaRPr lang="ru-RU" sz="2806" dirty="0">
              <a:latin typeface="PT Sans" pitchFamily="34" charset="-52"/>
            </a:endParaRP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E405-2E8F-41ED-A0A9-9476A9EB10A7}" type="slidenum">
              <a:rPr lang="ru-RU" smtClean="0"/>
              <a:t>19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31649" y="1286647"/>
            <a:ext cx="2361609" cy="6321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508" dirty="0">
                <a:solidFill>
                  <a:srgbClr val="0070C0"/>
                </a:solidFill>
                <a:latin typeface="Circe MD Bold" pitchFamily="34" charset="0"/>
              </a:rPr>
              <a:t>КОНТАКТЫ: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04721" y="3902347"/>
            <a:ext cx="590278" cy="5902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44" b="99687" l="0" r="100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06742" y="3902347"/>
            <a:ext cx="590278" cy="590278"/>
          </a:xfrm>
          <a:prstGeom prst="rect">
            <a:avLst/>
          </a:prstGeom>
        </p:spPr>
      </p:pic>
      <p:pic>
        <p:nvPicPr>
          <p:cNvPr id="2052" name="Picture 4" descr="https://banner2.kisspng.com/20180520/ayo/kisspng-social-media-vkontakte-computer-icons-social-netwo-5b012e900ba8a4.4622226615268041120478.jp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2000" r="99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020" y="3902347"/>
            <a:ext cx="1079464" cy="62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075470" y="4677703"/>
            <a:ext cx="2216324" cy="470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56" dirty="0">
                <a:latin typeface="PT Sans" panose="020B0503020203020204" pitchFamily="34" charset="-52"/>
              </a:rPr>
              <a:t>#</a:t>
            </a:r>
            <a:r>
              <a:rPr lang="en-US" sz="2456" dirty="0" err="1">
                <a:latin typeface="PT Sans" panose="020B0503020203020204" pitchFamily="34" charset="-52"/>
              </a:rPr>
              <a:t>kamexport</a:t>
            </a:r>
            <a:endParaRPr lang="ru-RU" sz="2456" dirty="0">
              <a:latin typeface="PT Sans" panose="020B0503020203020204" pitchFamily="34" charset="-52"/>
            </a:endParaRPr>
          </a:p>
        </p:txBody>
      </p:sp>
      <p:pic>
        <p:nvPicPr>
          <p:cNvPr id="10" name="Picture 2" descr="\\FS\public\ИНВЕСТИЦИИ\ЦПЭ\эскизы\Баннер 3х6-01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572315"/>
              </a:clrFrom>
              <a:clrTo>
                <a:srgbClr val="572315">
                  <a:alpha val="0"/>
                </a:srgbClr>
              </a:clrTo>
            </a:clrChange>
          </a:blip>
          <a:srcRect l="1813" t="715" r="5182" b="66810"/>
          <a:stretch>
            <a:fillRect/>
          </a:stretch>
        </p:blipFill>
        <p:spPr bwMode="auto">
          <a:xfrm>
            <a:off x="1" y="0"/>
            <a:ext cx="3585178" cy="2266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914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052" y="709433"/>
            <a:ext cx="8220115" cy="128989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754" dirty="0">
                <a:solidFill>
                  <a:srgbClr val="002060"/>
                </a:solidFill>
                <a:latin typeface="Circe Bold" pitchFamily="34" charset="-52"/>
              </a:rPr>
              <a:t>Центр поддержки экспорта Камчатского края </a:t>
            </a:r>
            <a:br>
              <a:rPr lang="ru-RU" sz="1754" dirty="0">
                <a:solidFill>
                  <a:srgbClr val="002060"/>
                </a:solidFill>
                <a:latin typeface="Circe Bold" pitchFamily="34" charset="-52"/>
              </a:rPr>
            </a:br>
            <a:r>
              <a:rPr lang="ru-RU" sz="1754" dirty="0">
                <a:solidFill>
                  <a:srgbClr val="002060"/>
                </a:solidFill>
                <a:latin typeface="Circe Bold" pitchFamily="34" charset="-52"/>
              </a:rPr>
              <a:t>учреждён Агентством инвестиций и предпринимательства </a:t>
            </a:r>
            <a:br>
              <a:rPr lang="ru-RU" sz="1754" dirty="0">
                <a:solidFill>
                  <a:srgbClr val="002060"/>
                </a:solidFill>
                <a:latin typeface="Circe Bold" pitchFamily="34" charset="-52"/>
              </a:rPr>
            </a:br>
            <a:r>
              <a:rPr lang="ru-RU" sz="1754" dirty="0">
                <a:solidFill>
                  <a:srgbClr val="002060"/>
                </a:solidFill>
                <a:latin typeface="Circe Bold" pitchFamily="34" charset="-52"/>
              </a:rPr>
              <a:t>Камчатского края в апреле 2018 года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9196" y="2300970"/>
            <a:ext cx="3581526" cy="2282981"/>
          </a:xfr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1754" dirty="0">
                <a:solidFill>
                  <a:srgbClr val="002060"/>
                </a:solidFill>
                <a:latin typeface="PT Sans" pitchFamily="34" charset="-52"/>
              </a:rPr>
              <a:t>   Структурное подразделение АНО «Камчатский выставочно-инвестиционный центр»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E405-2E8F-41ED-A0A9-9476A9EB10A7}" type="slidenum">
              <a:rPr lang="ru-RU" smtClean="0"/>
              <a:t>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88311" y="2274274"/>
            <a:ext cx="3927289" cy="174037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754" dirty="0">
                <a:solidFill>
                  <a:srgbClr val="002060"/>
                </a:solidFill>
                <a:latin typeface="PT Sans" pitchFamily="34" charset="-52"/>
              </a:rPr>
              <a:t>Входит в инфраструктуру организаций поддержки субъектов малого и среднего предпринимательства</a:t>
            </a:r>
          </a:p>
        </p:txBody>
      </p:sp>
      <p:pic>
        <p:nvPicPr>
          <p:cNvPr id="2052" name="Picture 4" descr="https://pixy.org/src/9/90605.png"/>
          <p:cNvPicPr>
            <a:picLocks noChangeAspect="1" noChangeArrowheads="1"/>
          </p:cNvPicPr>
          <p:nvPr/>
        </p:nvPicPr>
        <p:blipFill>
          <a:blip r:embed="rId3" cstate="print"/>
          <a:srcRect l="60747" t="18925" r="18886" b="59597"/>
          <a:stretch>
            <a:fillRect/>
          </a:stretch>
        </p:blipFill>
        <p:spPr bwMode="auto">
          <a:xfrm>
            <a:off x="5588162" y="2413175"/>
            <a:ext cx="976047" cy="1029286"/>
          </a:xfrm>
          <a:prstGeom prst="rect">
            <a:avLst/>
          </a:prstGeom>
          <a:noFill/>
        </p:spPr>
      </p:pic>
      <p:pic>
        <p:nvPicPr>
          <p:cNvPr id="8" name="Picture 4" descr="https://pixy.org/src/9/90605.png"/>
          <p:cNvPicPr>
            <a:picLocks noChangeAspect="1" noChangeArrowheads="1"/>
          </p:cNvPicPr>
          <p:nvPr/>
        </p:nvPicPr>
        <p:blipFill>
          <a:blip r:embed="rId4" cstate="print"/>
          <a:srcRect t="39661" r="81860" b="39813"/>
          <a:stretch>
            <a:fillRect/>
          </a:stretch>
        </p:blipFill>
        <p:spPr bwMode="auto">
          <a:xfrm>
            <a:off x="646250" y="2414089"/>
            <a:ext cx="908844" cy="1028371"/>
          </a:xfrm>
          <a:prstGeom prst="rect">
            <a:avLst/>
          </a:prstGeom>
          <a:noFill/>
        </p:spPr>
      </p:pic>
      <p:pic>
        <p:nvPicPr>
          <p:cNvPr id="2054" name="Picture 6" descr="http://old.ugmk.com/common/img/UGMK_map/map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78279" y="3674316"/>
            <a:ext cx="7164887" cy="304612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2890580" y="4943455"/>
            <a:ext cx="4734945" cy="848181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2456" b="1" dirty="0" smtClean="0">
                <a:solidFill>
                  <a:schemeClr val="bg1"/>
                </a:solidFill>
                <a:latin typeface="Circe Bold" pitchFamily="34" charset="-52"/>
              </a:rPr>
              <a:t>Открыто 80 </a:t>
            </a:r>
            <a:r>
              <a:rPr lang="ru-RU" sz="2456" b="1" dirty="0">
                <a:solidFill>
                  <a:schemeClr val="bg1"/>
                </a:solidFill>
                <a:latin typeface="Circe Bold" pitchFamily="34" charset="-52"/>
              </a:rPr>
              <a:t>региональных </a:t>
            </a:r>
            <a:r>
              <a:rPr lang="ru-RU" sz="2456" b="1" dirty="0" smtClean="0">
                <a:solidFill>
                  <a:schemeClr val="bg1"/>
                </a:solidFill>
                <a:latin typeface="Circe Bold" pitchFamily="34" charset="-52"/>
              </a:rPr>
              <a:t>центров </a:t>
            </a:r>
            <a:r>
              <a:rPr lang="ru-RU" sz="2456" b="1" dirty="0">
                <a:solidFill>
                  <a:schemeClr val="bg1"/>
                </a:solidFill>
                <a:latin typeface="Circe Bold" pitchFamily="34" charset="-52"/>
              </a:rPr>
              <a:t>поддержки экспорта</a:t>
            </a:r>
            <a:r>
              <a:rPr lang="ru-RU" sz="1579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170" name="Picture 2" descr="https://performante.us/wp-content/uploads/2014/03/geo-Targetting-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7789" y="4783526"/>
            <a:ext cx="478001" cy="478001"/>
          </a:xfrm>
          <a:prstGeom prst="rect">
            <a:avLst/>
          </a:prstGeom>
          <a:noFill/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9008326" y="81979"/>
            <a:ext cx="1361517" cy="72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72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46479" y="904240"/>
            <a:ext cx="9323363" cy="5380465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latin typeface="Circe Bold" pitchFamily="34" charset="-52"/>
              </a:rPr>
              <a:t>Центр поддержки экспорта </a:t>
            </a:r>
            <a:r>
              <a:rPr lang="ru-RU" sz="1800" dirty="0" smtClean="0">
                <a:solidFill>
                  <a:srgbClr val="002060"/>
                </a:solidFill>
                <a:latin typeface="Circe Bold" pitchFamily="34" charset="-52"/>
              </a:rPr>
              <a:t>создан в целях достижения показателей и результатов региональных проектов, обеспечивающих достижение целей, показателей и результатов федерального проекта: «Акселерация субъектов малого и среднего предпринимательства», входящего в состав национального проекта «Малое и среднее предпринимательство и поддержка предпринимательской инициативы».</a:t>
            </a:r>
            <a:br>
              <a:rPr lang="ru-RU" sz="1800" dirty="0" smtClean="0">
                <a:solidFill>
                  <a:srgbClr val="002060"/>
                </a:solidFill>
                <a:latin typeface="Circe Bold" pitchFamily="34" charset="-52"/>
              </a:rPr>
            </a:br>
            <a:r>
              <a:rPr lang="ru-RU" sz="1800" dirty="0">
                <a:solidFill>
                  <a:srgbClr val="002060"/>
                </a:solidFill>
                <a:latin typeface="Circe Bold" pitchFamily="34" charset="-52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Circe Bold" pitchFamily="34" charset="-52"/>
              </a:rPr>
            </a:br>
            <a:endParaRPr lang="ru-RU" sz="1800" dirty="0">
              <a:solidFill>
                <a:srgbClr val="002060"/>
              </a:solidFill>
              <a:latin typeface="Circe Bold" pitchFamily="34" charset="-52"/>
            </a:endParaRP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27" r="81602"/>
          <a:stretch/>
        </p:blipFill>
        <p:spPr>
          <a:xfrm>
            <a:off x="480375" y="904240"/>
            <a:ext cx="1132207" cy="95978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9008326" y="81979"/>
            <a:ext cx="1361517" cy="72601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527925" y="6461036"/>
            <a:ext cx="534352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Circe Bold" pitchFamily="34" charset="-52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16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dirty="0">
                <a:solidFill>
                  <a:srgbClr val="002060"/>
                </a:solidFill>
                <a:latin typeface="Circe Bold" pitchFamily="34" charset="-52"/>
              </a:rPr>
              <a:t>Действующие </a:t>
            </a:r>
            <a:r>
              <a:rPr lang="ru-RU" sz="3200" u="sng" dirty="0" smtClean="0">
                <a:solidFill>
                  <a:srgbClr val="002060"/>
                </a:solidFill>
                <a:latin typeface="Circe Bold" pitchFamily="34" charset="-52"/>
              </a:rPr>
              <a:t>нормативно-правовые акты: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760" y="1656080"/>
            <a:ext cx="9489440" cy="521208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Circe Bold" pitchFamily="34" charset="-52"/>
              </a:rPr>
              <a:t>   - Федеральный Закон от 24.07.2007 г. № 209-ФЗ «О развитии малого и среднего предпринимательства;</a:t>
            </a:r>
          </a:p>
          <a:p>
            <a:pPr marL="0" indent="0" algn="just">
              <a:buNone/>
            </a:pPr>
            <a:r>
              <a:rPr lang="ru-RU" sz="2800" dirty="0" smtClean="0">
                <a:solidFill>
                  <a:srgbClr val="002060"/>
                </a:solidFill>
                <a:latin typeface="Circe Bold" pitchFamily="34" charset="-52"/>
              </a:rPr>
              <a:t>- </a:t>
            </a:r>
            <a:r>
              <a:rPr lang="ru-RU" sz="2800" dirty="0">
                <a:solidFill>
                  <a:srgbClr val="002060"/>
                </a:solidFill>
                <a:latin typeface="Circe Bold" pitchFamily="34" charset="-52"/>
              </a:rPr>
              <a:t>Приказ № 594 от 05.11.2019 г. «Об утверждении требований к реализаций мероприятий по созданию и\или развитию ЦПЭ»;</a:t>
            </a:r>
            <a:br>
              <a:rPr lang="ru-RU" sz="2800" dirty="0">
                <a:solidFill>
                  <a:srgbClr val="002060"/>
                </a:solidFill>
                <a:latin typeface="Circe Bold" pitchFamily="34" charset="-52"/>
              </a:rPr>
            </a:br>
            <a:r>
              <a:rPr lang="ru-RU" sz="2800" dirty="0" smtClean="0">
                <a:solidFill>
                  <a:srgbClr val="002060"/>
                </a:solidFill>
                <a:latin typeface="Circe Bold" pitchFamily="34" charset="-52"/>
              </a:rPr>
              <a:t>  - </a:t>
            </a:r>
            <a:r>
              <a:rPr lang="ru-RU" sz="2800" dirty="0">
                <a:solidFill>
                  <a:srgbClr val="002060"/>
                </a:solidFill>
                <a:latin typeface="Circe Bold" pitchFamily="34" charset="-52"/>
              </a:rPr>
              <a:t>Приказ № 702 от 19.12.2019 г. «Об утверждении порядка проведения АО «РЭЦ» мониторинга соблюдения ЦПЭ требований и анализа результатов деятельности ЦПЭ</a:t>
            </a:r>
            <a:r>
              <a:rPr lang="ru-RU" sz="2800" dirty="0" smtClean="0">
                <a:solidFill>
                  <a:srgbClr val="002060"/>
                </a:solidFill>
                <a:latin typeface="Circe Bold" pitchFamily="34" charset="-52"/>
              </a:rPr>
              <a:t>»;</a:t>
            </a:r>
            <a:r>
              <a:rPr lang="ru-RU" sz="2800" dirty="0">
                <a:solidFill>
                  <a:srgbClr val="002060"/>
                </a:solidFill>
                <a:latin typeface="Circe Bold" pitchFamily="34" charset="-52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Circe Bold" pitchFamily="34" charset="-52"/>
              </a:rPr>
            </a:br>
            <a:r>
              <a:rPr lang="ru-RU" sz="2800" dirty="0" smtClean="0">
                <a:solidFill>
                  <a:srgbClr val="002060"/>
                </a:solidFill>
                <a:latin typeface="Circe Bold" pitchFamily="34" charset="-52"/>
              </a:rPr>
              <a:t>  - </a:t>
            </a:r>
            <a:r>
              <a:rPr lang="ru-RU" sz="2800" dirty="0">
                <a:solidFill>
                  <a:srgbClr val="002060"/>
                </a:solidFill>
                <a:latin typeface="Circe Bold" pitchFamily="34" charset="-52"/>
              </a:rPr>
              <a:t>Приказ № 125 от 14 марта 2019 г. (национального проекта «Мой бизнес» "Малое и среднее предпринимательство и поддержка индивидуальной предпринимательской инициативы", и требований к организациям, образующим инфраструктуру поддержки субъектов малого и среднего предпринимательства».</a:t>
            </a:r>
            <a:br>
              <a:rPr lang="ru-RU" sz="2800" dirty="0">
                <a:solidFill>
                  <a:srgbClr val="002060"/>
                </a:solidFill>
                <a:latin typeface="Circe Bold" pitchFamily="34" charset="-52"/>
              </a:rPr>
            </a:br>
            <a:r>
              <a:rPr lang="ru-RU" dirty="0" smtClean="0">
                <a:solidFill>
                  <a:srgbClr val="002060"/>
                </a:solidFill>
                <a:latin typeface="Circe Bold" pitchFamily="34" charset="-52"/>
              </a:rPr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668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062" y="402483"/>
            <a:ext cx="9221689" cy="765917"/>
          </a:xfrm>
        </p:spPr>
        <p:txBody>
          <a:bodyPr>
            <a:normAutofit/>
          </a:bodyPr>
          <a:lstStyle/>
          <a:p>
            <a:r>
              <a:rPr lang="ru-RU" dirty="0" smtClean="0"/>
              <a:t>Нормативно-правовые акты: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5062" y="1097280"/>
            <a:ext cx="9221689" cy="6311902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Национальный проект: </a:t>
            </a:r>
            <a:r>
              <a:rPr lang="ru-RU" sz="1600" dirty="0"/>
              <a:t>Малое и среднее предпринимательство и поддержка индивидуальной предпринимательской инициативы</a:t>
            </a:r>
            <a:r>
              <a:rPr lang="ru-RU" sz="1600" dirty="0" smtClean="0"/>
              <a:t>».  Включает в себя 5 Федеральных проектов, в том числе, Акселерация </a:t>
            </a:r>
            <a:r>
              <a:rPr lang="ru-RU" sz="1600" dirty="0"/>
              <a:t>субъектов малого и среднего предпринимательства. </a:t>
            </a:r>
            <a:endParaRPr lang="ru-RU" sz="1600" dirty="0" smtClean="0"/>
          </a:p>
          <a:p>
            <a:pPr algn="just"/>
            <a:r>
              <a:rPr lang="ru-RU" sz="1600" dirty="0" smtClean="0"/>
              <a:t>Паспорт регионального проекта «</a:t>
            </a:r>
            <a:r>
              <a:rPr lang="ru-RU" sz="1600" dirty="0"/>
              <a:t>Акселерация субъектов малого и среднего </a:t>
            </a:r>
            <a:r>
              <a:rPr lang="ru-RU" sz="1600" dirty="0" smtClean="0"/>
              <a:t>предпринимательства», утвержденный </a:t>
            </a:r>
            <a:r>
              <a:rPr lang="ru-RU" sz="1600" dirty="0"/>
              <a:t>протоколом № 6 от 23.01.2019 г.</a:t>
            </a:r>
          </a:p>
          <a:p>
            <a:pPr marL="0" indent="0" algn="just">
              <a:buNone/>
            </a:pPr>
            <a:r>
              <a:rPr lang="ru-RU" sz="1600" dirty="0" smtClean="0"/>
              <a:t>Цель проекта: К </a:t>
            </a:r>
            <a:r>
              <a:rPr lang="ru-RU" sz="1600" dirty="0"/>
              <a:t>2024 году доля экспортеров, являющихся субъектами МСП, включая индивидуальных предпринимателей, в общем объеме </a:t>
            </a:r>
            <a:r>
              <a:rPr lang="ru-RU" sz="1600" dirty="0" err="1"/>
              <a:t>несырьевого</a:t>
            </a:r>
            <a:r>
              <a:rPr lang="ru-RU" sz="1600" dirty="0"/>
              <a:t> экспорта составит 10% за счет увеличения количества субъектов МСП, выведенных на экспорт при поддержке Центра поддержки экспорта Камчатского края к 2024 году до 46  единиц</a:t>
            </a:r>
            <a:r>
              <a:rPr lang="ru-RU" sz="1600" dirty="0" smtClean="0"/>
              <a:t>.</a:t>
            </a:r>
          </a:p>
          <a:p>
            <a:pPr algn="just"/>
            <a:r>
              <a:rPr lang="ru-RU" sz="1600" dirty="0" smtClean="0"/>
              <a:t>Национальный </a:t>
            </a:r>
            <a:r>
              <a:rPr lang="ru-RU" sz="1600" dirty="0" smtClean="0"/>
              <a:t>проект : «Международная кооперация и экспорт»</a:t>
            </a:r>
          </a:p>
          <a:p>
            <a:pPr algn="just"/>
            <a:r>
              <a:rPr lang="ru-RU" sz="1600" dirty="0" smtClean="0"/>
              <a:t>Федеральный проект : «Системные меры международной кооперации и экспорта» – срок начала и окончания проекта с 01.10.2018 г. по 31.12.2024 г. </a:t>
            </a:r>
          </a:p>
          <a:p>
            <a:pPr algn="just"/>
            <a:r>
              <a:rPr lang="ru-RU" sz="1600" dirty="0" smtClean="0"/>
              <a:t>Паспорт регионального проекта (программы) </a:t>
            </a:r>
            <a:r>
              <a:rPr lang="ru-RU" sz="1600" dirty="0"/>
              <a:t>«Системные меры международной кооперации и экспорта» </a:t>
            </a:r>
            <a:r>
              <a:rPr lang="ru-RU" sz="1600" dirty="0" smtClean="0"/>
              <a:t>утвержденным протоколом № 6 от 23.01.2019 г.</a:t>
            </a:r>
          </a:p>
          <a:p>
            <a:pPr marL="0" indent="0" algn="just">
              <a:buNone/>
            </a:pPr>
            <a:r>
              <a:rPr lang="ru-RU" sz="1600" dirty="0" smtClean="0"/>
              <a:t>Цель проекта: Реализация комплекса мер для создания благоприятной среды, снижение административной нагрузки и совершенствования механизмов стимулирования экспортной деятельности. Внедрения регионального стандарта 2.0 и увеличение прироста количества компаний из числа МСП в 2024 году на 100% по отношению к 2018 г. </a:t>
            </a:r>
          </a:p>
          <a:p>
            <a:pPr algn="just" fontAlgn="base"/>
            <a:r>
              <a:rPr lang="ru-RU" sz="1600" dirty="0" smtClean="0"/>
              <a:t>Количество </a:t>
            </a:r>
            <a:r>
              <a:rPr lang="ru-RU" sz="1600" dirty="0"/>
              <a:t>субъектов - экспортеров малого и среднего предпринимательства Камчатского края</a:t>
            </a:r>
          </a:p>
          <a:p>
            <a:pPr marL="0" indent="0" algn="just" fontAlgn="base">
              <a:buNone/>
            </a:pPr>
            <a:r>
              <a:rPr lang="ru-RU" sz="1600" dirty="0" smtClean="0"/>
              <a:t>  (</a:t>
            </a:r>
            <a:r>
              <a:rPr lang="ru-RU" sz="1600" dirty="0"/>
              <a:t>по состоянию на 1 полугодие 2019 года</a:t>
            </a:r>
            <a:r>
              <a:rPr lang="ru-RU" sz="1600" dirty="0" smtClean="0"/>
              <a:t>): 41 компания. Из них только одна компания, не связанная с </a:t>
            </a:r>
            <a:r>
              <a:rPr lang="ru-RU" sz="1600" dirty="0" err="1" smtClean="0"/>
              <a:t>рыбопродукцией</a:t>
            </a:r>
            <a:r>
              <a:rPr lang="ru-RU" sz="1600" dirty="0" smtClean="0"/>
              <a:t>. Это ООО «</a:t>
            </a:r>
            <a:r>
              <a:rPr lang="ru-RU" sz="1600" dirty="0" err="1" smtClean="0"/>
              <a:t>Малкинское</a:t>
            </a:r>
            <a:r>
              <a:rPr lang="ru-RU" sz="1600" dirty="0" smtClean="0"/>
              <a:t>-Холдинг»</a:t>
            </a:r>
          </a:p>
          <a:p>
            <a:pPr marL="0" indent="0" algn="just" fontAlgn="base">
              <a:buNone/>
            </a:pPr>
            <a:r>
              <a:rPr lang="ru-RU" sz="1600" dirty="0" smtClean="0"/>
              <a:t>  Главные </a:t>
            </a:r>
            <a:r>
              <a:rPr lang="ru-RU" sz="1600" dirty="0"/>
              <a:t>статьи экспорта: рыба мороженая - 98,9</a:t>
            </a:r>
            <a:r>
              <a:rPr lang="ru-RU" sz="1600" dirty="0" smtClean="0"/>
              <a:t>%.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29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CB2E-1A55-3D4D-98B9-3AEB08D90B0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40" y="558799"/>
            <a:ext cx="10038080" cy="644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84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5533" y="873850"/>
            <a:ext cx="8761689" cy="1002393"/>
          </a:xfrm>
        </p:spPr>
        <p:txBody>
          <a:bodyPr>
            <a:normAutofit/>
          </a:bodyPr>
          <a:lstStyle/>
          <a:p>
            <a:pPr algn="ctr"/>
            <a:r>
              <a:rPr lang="ru-RU" sz="2456" dirty="0">
                <a:solidFill>
                  <a:srgbClr val="002E5F"/>
                </a:solidFill>
                <a:latin typeface="Circe MD Bold" panose="020B0602020203020203" pitchFamily="34" charset="0"/>
              </a:rPr>
              <a:t>Комплексные решения продвижения с Центром поддержки экспорта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3996547"/>
              </p:ext>
            </p:extLst>
          </p:nvPr>
        </p:nvGraphicFramePr>
        <p:xfrm>
          <a:off x="103274" y="1816832"/>
          <a:ext cx="10588539" cy="493203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944541">
                  <a:extLst>
                    <a:ext uri="{9D8B030D-6E8A-4147-A177-3AD203B41FA5}">
                      <a16:colId xmlns="" xmlns:a16="http://schemas.microsoft.com/office/drawing/2014/main" val="3765173872"/>
                    </a:ext>
                  </a:extLst>
                </a:gridCol>
                <a:gridCol w="3021491">
                  <a:extLst>
                    <a:ext uri="{9D8B030D-6E8A-4147-A177-3AD203B41FA5}">
                      <a16:colId xmlns="" xmlns:a16="http://schemas.microsoft.com/office/drawing/2014/main" val="3431267799"/>
                    </a:ext>
                  </a:extLst>
                </a:gridCol>
                <a:gridCol w="5622507">
                  <a:extLst>
                    <a:ext uri="{9D8B030D-6E8A-4147-A177-3AD203B41FA5}">
                      <a16:colId xmlns="" xmlns:a16="http://schemas.microsoft.com/office/drawing/2014/main" val="1320464922"/>
                    </a:ext>
                  </a:extLst>
                </a:gridCol>
              </a:tblGrid>
              <a:tr h="16029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200" b="0" dirty="0" smtClean="0">
                          <a:latin typeface="PT Sans" pitchFamily="34" charset="-52"/>
                        </a:rPr>
                        <a:t>For the</a:t>
                      </a:r>
                      <a:r>
                        <a:rPr lang="ru-RU" sz="1200" b="0" dirty="0" smtClean="0">
                          <a:latin typeface="PT Sans" pitchFamily="34" charset="-52"/>
                        </a:rPr>
                        <a:t> </a:t>
                      </a:r>
                      <a:r>
                        <a:rPr lang="en-US" sz="1200" b="0" dirty="0" smtClean="0">
                          <a:latin typeface="PT Sans" pitchFamily="34" charset="-52"/>
                        </a:rPr>
                        <a:t>“Advanced”</a:t>
                      </a:r>
                      <a:endParaRPr lang="ru-RU" sz="1200" b="0" dirty="0">
                        <a:latin typeface="PT Sans" pitchFamily="34" charset="-52"/>
                      </a:endParaRPr>
                    </a:p>
                  </a:txBody>
                  <a:tcPr marL="80189" marR="80189" marT="40094" marB="40094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200" b="0" dirty="0" smtClean="0">
                          <a:latin typeface="PT Sans" pitchFamily="34" charset="-52"/>
                        </a:rPr>
                        <a:t>Услуги,</a:t>
                      </a:r>
                      <a:r>
                        <a:rPr lang="ru-RU" sz="1200" b="0" baseline="0" dirty="0" smtClean="0">
                          <a:latin typeface="PT Sans" pitchFamily="34" charset="-52"/>
                        </a:rPr>
                        <a:t> направленные </a:t>
                      </a:r>
                      <a:r>
                        <a:rPr lang="ru-RU" sz="1200" b="0" dirty="0" smtClean="0">
                          <a:latin typeface="PT Sans" pitchFamily="34" charset="-52"/>
                        </a:rPr>
                        <a:t>на повышение эффективности экспорта</a:t>
                      </a:r>
                      <a:endParaRPr lang="ru-RU" sz="1200" b="0" dirty="0">
                        <a:latin typeface="PT Sans" pitchFamily="34" charset="-52"/>
                      </a:endParaRPr>
                    </a:p>
                  </a:txBody>
                  <a:tcPr marL="80189" marR="80189" marT="40094" marB="40094"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PT Sans" pitchFamily="34" charset="-52"/>
                        </a:rPr>
                        <a:t>Бизнес-миссии: коллективные и индивидуальные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PT Sans" pitchFamily="34" charset="-52"/>
                        </a:rPr>
                        <a:t>Прием</a:t>
                      </a:r>
                      <a:r>
                        <a:rPr lang="ru-RU" sz="1200" b="0" baseline="0" dirty="0" smtClean="0">
                          <a:latin typeface="PT Sans" pitchFamily="34" charset="-52"/>
                        </a:rPr>
                        <a:t> иностранных делегаций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baseline="0" dirty="0" smtClean="0">
                          <a:latin typeface="PT Sans" pitchFamily="34" charset="-52"/>
                        </a:rPr>
                        <a:t>Содействие в участии в международных </a:t>
                      </a:r>
                      <a:r>
                        <a:rPr lang="ru-RU" sz="1200" b="0" dirty="0" smtClean="0">
                          <a:latin typeface="PT Sans" pitchFamily="34" charset="-52"/>
                        </a:rPr>
                        <a:t>конгрессных мероприятиях в России и за рубежом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dirty="0" smtClean="0">
                          <a:latin typeface="PT Sans" pitchFamily="34" charset="-52"/>
                        </a:rPr>
                        <a:t>Проведение конференций и форумов по экспортной тематике</a:t>
                      </a:r>
                      <a:endParaRPr lang="ru-RU" sz="1200" b="0" dirty="0">
                        <a:latin typeface="PT Sans" pitchFamily="34" charset="-52"/>
                      </a:endParaRPr>
                    </a:p>
                  </a:txBody>
                  <a:tcPr marL="80189" marR="80189" marT="40094" marB="40094"/>
                </a:tc>
                <a:extLst>
                  <a:ext uri="{0D108BD9-81ED-4DB2-BD59-A6C34878D82A}">
                    <a16:rowId xmlns="" xmlns:a16="http://schemas.microsoft.com/office/drawing/2014/main" val="655558118"/>
                  </a:ext>
                </a:extLst>
              </a:tr>
              <a:tr h="16029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200" dirty="0" smtClean="0">
                          <a:latin typeface="PT Sans" pitchFamily="34" charset="-52"/>
                        </a:rPr>
                        <a:t>For the</a:t>
                      </a:r>
                      <a:r>
                        <a:rPr lang="ru-RU" sz="1200" dirty="0" smtClean="0">
                          <a:latin typeface="PT Sans" pitchFamily="34" charset="-52"/>
                        </a:rPr>
                        <a:t> </a:t>
                      </a:r>
                      <a:r>
                        <a:rPr lang="en-US" sz="1200" dirty="0" smtClean="0">
                          <a:latin typeface="PT Sans" pitchFamily="34" charset="-52"/>
                        </a:rPr>
                        <a:t>“Intermediate”</a:t>
                      </a:r>
                      <a:endParaRPr lang="ru-RU" sz="1200" dirty="0">
                        <a:latin typeface="PT Sans" pitchFamily="34" charset="-52"/>
                      </a:endParaRPr>
                    </a:p>
                  </a:txBody>
                  <a:tcPr marL="80189" marR="80189" marT="40094" marB="40094" anchor="ctr">
                    <a:solidFill>
                      <a:srgbClr val="E0C99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PT Sans" pitchFamily="34" charset="-52"/>
                        </a:rPr>
                        <a:t>Услуги,</a:t>
                      </a:r>
                      <a:r>
                        <a:rPr lang="ru-RU" sz="1200" baseline="0" dirty="0" smtClean="0">
                          <a:latin typeface="PT Sans" pitchFamily="34" charset="-52"/>
                        </a:rPr>
                        <a:t> направленные </a:t>
                      </a:r>
                      <a:r>
                        <a:rPr lang="ru-RU" sz="1200" dirty="0" smtClean="0">
                          <a:latin typeface="PT Sans" pitchFamily="34" charset="-52"/>
                        </a:rPr>
                        <a:t>на вывод товаров и услуг на внешний рынок</a:t>
                      </a:r>
                      <a:endParaRPr lang="ru-RU" sz="1200" dirty="0">
                        <a:latin typeface="PT Sans" pitchFamily="34" charset="-52"/>
                      </a:endParaRPr>
                    </a:p>
                  </a:txBody>
                  <a:tcPr marL="80189" marR="80189" marT="40094" marB="40094"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latin typeface="PT Sans" pitchFamily="34" charset="-52"/>
                        </a:rPr>
                        <a:t>Подготовка и экспертиза экспортного контракта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latin typeface="PT Sans" pitchFamily="34" charset="-52"/>
                        </a:rPr>
                        <a:t>Приведение товара в соответствии с требованиями страны ввоза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latin typeface="PT Sans" pitchFamily="34" charset="-52"/>
                        </a:rPr>
                        <a:t>Маркетинговые  и патентные исследования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latin typeface="PT Sans" pitchFamily="34" charset="-52"/>
                        </a:rPr>
                        <a:t>Содействие в </a:t>
                      </a:r>
                      <a:r>
                        <a:rPr lang="en-US" sz="1200" dirty="0" smtClean="0">
                          <a:latin typeface="PT Sans" pitchFamily="34" charset="-52"/>
                        </a:rPr>
                        <a:t>E-Commerce</a:t>
                      </a:r>
                      <a:endParaRPr lang="ru-RU" sz="1200" dirty="0" smtClean="0">
                        <a:latin typeface="PT Sans" pitchFamily="34" charset="-52"/>
                      </a:endParaRP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latin typeface="PT Sans" pitchFamily="34" charset="-52"/>
                        </a:rPr>
                        <a:t>Поиск и подбор иностранных партнеров</a:t>
                      </a:r>
                      <a:endParaRPr lang="ru-RU" sz="1200" dirty="0">
                        <a:latin typeface="PT Sans" pitchFamily="34" charset="-52"/>
                      </a:endParaRPr>
                    </a:p>
                  </a:txBody>
                  <a:tcPr marL="80189" marR="80189" marT="40094" marB="40094" anchor="b"/>
                </a:tc>
                <a:extLst>
                  <a:ext uri="{0D108BD9-81ED-4DB2-BD59-A6C34878D82A}">
                    <a16:rowId xmlns="" xmlns:a16="http://schemas.microsoft.com/office/drawing/2014/main" val="305803955"/>
                  </a:ext>
                </a:extLst>
              </a:tr>
              <a:tr h="160296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200" dirty="0" smtClean="0">
                          <a:latin typeface="PT Sans" pitchFamily="34" charset="-52"/>
                        </a:rPr>
                        <a:t>For the “Beginners”</a:t>
                      </a:r>
                      <a:endParaRPr lang="ru-RU" sz="1200" dirty="0">
                        <a:latin typeface="PT Sans" pitchFamily="34" charset="-52"/>
                      </a:endParaRPr>
                    </a:p>
                  </a:txBody>
                  <a:tcPr marL="80189" marR="80189" marT="40094" marB="40094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PT Sans" pitchFamily="34" charset="-52"/>
                        </a:rPr>
                        <a:t>Услуги,</a:t>
                      </a:r>
                      <a:r>
                        <a:rPr lang="ru-RU" sz="1200" baseline="0" dirty="0" smtClean="0">
                          <a:latin typeface="PT Sans" pitchFamily="34" charset="-52"/>
                        </a:rPr>
                        <a:t> направленные на вовлечение в экспорт</a:t>
                      </a:r>
                      <a:endParaRPr lang="ru-RU" sz="1200" dirty="0">
                        <a:latin typeface="PT Sans" pitchFamily="34" charset="-52"/>
                      </a:endParaRPr>
                    </a:p>
                  </a:txBody>
                  <a:tcPr marL="80189" marR="80189" marT="40094" marB="40094"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dirty="0" smtClean="0">
                          <a:latin typeface="PT Sans" pitchFamily="34" charset="-52"/>
                        </a:rPr>
                        <a:t>Проведение семинаров, мастер-классов и других образовательных программ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dirty="0" smtClean="0">
                          <a:latin typeface="PT Sans" pitchFamily="34" charset="-52"/>
                        </a:rPr>
                        <a:t>Подготовка и перевод на иностранные языки презентационных</a:t>
                      </a:r>
                      <a:r>
                        <a:rPr lang="ru-RU" sz="1200" baseline="0" dirty="0" smtClean="0">
                          <a:latin typeface="PT Sans" pitchFamily="34" charset="-52"/>
                        </a:rPr>
                        <a:t> материалов</a:t>
                      </a:r>
                      <a:endParaRPr lang="ru-RU" sz="1200" dirty="0" smtClean="0">
                        <a:latin typeface="PT Sans" pitchFamily="34" charset="-52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dirty="0" smtClean="0">
                          <a:latin typeface="PT Sans" pitchFamily="34" charset="-52"/>
                        </a:rPr>
                        <a:t>Создание и модернизация сайта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dirty="0" smtClean="0">
                          <a:latin typeface="PT Sans" pitchFamily="34" charset="-52"/>
                        </a:rPr>
                        <a:t>Информирование и консультирование</a:t>
                      </a:r>
                      <a:endParaRPr lang="ru-RU" sz="1200" dirty="0">
                        <a:latin typeface="PT Sans" pitchFamily="34" charset="-52"/>
                      </a:endParaRPr>
                    </a:p>
                  </a:txBody>
                  <a:tcPr marL="80189" marR="80189" marT="40094" marB="40094" anchor="b"/>
                </a:tc>
                <a:extLst>
                  <a:ext uri="{0D108BD9-81ED-4DB2-BD59-A6C34878D82A}">
                    <a16:rowId xmlns="" xmlns:a16="http://schemas.microsoft.com/office/drawing/2014/main" val="4169067210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9322430" y="101218"/>
            <a:ext cx="1136005" cy="60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65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001" y="343962"/>
            <a:ext cx="4024147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МСП, получившие услуги </a:t>
            </a:r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ЦПЭ </a:t>
            </a:r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в 2019 г.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1375" y="679912"/>
            <a:ext cx="105104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Bebas Neue Bold" panose="020B0606020202050201" pitchFamily="34" charset="-52"/>
              </a:rPr>
              <a:t>91</a:t>
            </a:r>
            <a:r>
              <a:rPr lang="ru-RU" sz="6000" dirty="0" smtClean="0">
                <a:solidFill>
                  <a:srgbClr val="C00000"/>
                </a:solidFill>
                <a:latin typeface="Bebas Neue Bold" panose="020B0606020202050201" pitchFamily="34" charset="-52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уникальных МСП получили услуги Центра,</a:t>
            </a:r>
            <a:r>
              <a:rPr lang="ru-RU" sz="2400" dirty="0">
                <a:solidFill>
                  <a:srgbClr val="C00000"/>
                </a:solidFill>
                <a:latin typeface="Bebas Neue Bold" panose="020B0606020202050201" pitchFamily="34" charset="-52"/>
              </a:rPr>
              <a:t> </a:t>
            </a:r>
            <a:r>
              <a:rPr lang="ru-RU" sz="5400" dirty="0" smtClean="0">
                <a:solidFill>
                  <a:srgbClr val="C00000"/>
                </a:solidFill>
                <a:latin typeface="Bebas Neue Bold" panose="020B0606020202050201" pitchFamily="34" charset="-52"/>
              </a:rPr>
              <a:t>172</a:t>
            </a:r>
            <a:r>
              <a:rPr lang="ru-RU" sz="6000" dirty="0" smtClean="0">
                <a:solidFill>
                  <a:srgbClr val="C00000"/>
                </a:solidFill>
                <a:latin typeface="Bebas Neue Bold" panose="020B0606020202050201" pitchFamily="34" charset="-52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услуги (обращений):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40400" y="4739722"/>
            <a:ext cx="43672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Bebas Neue Bold" panose="020B0606020202050201" pitchFamily="34" charset="-52"/>
              </a:rPr>
              <a:t>ТОП-3  </a:t>
            </a:r>
            <a:r>
              <a:rPr lang="ru-RU" sz="2000" dirty="0" smtClean="0">
                <a:solidFill>
                  <a:srgbClr val="C00000"/>
                </a:solidFill>
                <a:latin typeface="Bebas Neue Bold" panose="020B0606020202050201" pitchFamily="34" charset="-52"/>
              </a:rPr>
              <a:t/>
            </a:r>
            <a:br>
              <a:rPr lang="ru-RU" sz="2000" dirty="0" smtClean="0">
                <a:solidFill>
                  <a:srgbClr val="C00000"/>
                </a:solidFill>
                <a:latin typeface="Bebas Neue Bold" panose="020B0606020202050201" pitchFamily="34" charset="-52"/>
              </a:rPr>
            </a:br>
            <a:r>
              <a:rPr lang="ru-RU" sz="2000" dirty="0" smtClean="0">
                <a:solidFill>
                  <a:srgbClr val="C00000"/>
                </a:solidFill>
                <a:latin typeface="Bebas Neue Bold" panose="020B0606020202050201" pitchFamily="34" charset="-52"/>
              </a:rPr>
              <a:t>неудачных кейсов предоставления услуги</a:t>
            </a:r>
            <a:endParaRPr lang="ru-RU" sz="2000" dirty="0">
              <a:solidFill>
                <a:srgbClr val="C00000"/>
              </a:solidFill>
              <a:latin typeface="Bebas Neue Bold" panose="020B0606020202050201" pitchFamily="34" charset="-52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5879092" y="5819460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13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5879092" y="6221162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16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8425351" y="5853123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22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33734" y="4739722"/>
            <a:ext cx="43672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Bebas Neue Bold" panose="020B0606020202050201" pitchFamily="34" charset="-52"/>
              </a:rPr>
              <a:t>ТОП</a:t>
            </a:r>
            <a:r>
              <a:rPr lang="ru-RU" sz="40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 – 5 </a:t>
            </a:r>
            <a:r>
              <a:rPr lang="ru-RU" sz="20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</a:br>
            <a:r>
              <a:rPr lang="ru-RU" sz="20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успешных кейсов предоставления услуги</a:t>
            </a:r>
            <a:endParaRPr lang="ru-RU" sz="20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grpSp>
        <p:nvGrpSpPr>
          <p:cNvPr id="27" name="Группа 26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416456" y="5839295"/>
            <a:ext cx="144000" cy="144000"/>
            <a:chOff x="1396117" y="1860865"/>
            <a:chExt cx="144000" cy="144000"/>
          </a:xfrm>
          <a:solidFill>
            <a:schemeClr val="tx2"/>
          </a:solidFill>
        </p:grpSpPr>
        <p:sp>
          <p:nvSpPr>
            <p:cNvPr id="28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416456" y="6240997"/>
            <a:ext cx="144000" cy="144000"/>
            <a:chOff x="1396117" y="1860865"/>
            <a:chExt cx="144000" cy="144000"/>
          </a:xfrm>
          <a:solidFill>
            <a:schemeClr val="tx2"/>
          </a:solidFill>
        </p:grpSpPr>
        <p:sp>
          <p:nvSpPr>
            <p:cNvPr id="31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416456" y="6642699"/>
            <a:ext cx="144000" cy="144000"/>
            <a:chOff x="1396117" y="1860865"/>
            <a:chExt cx="144000" cy="144000"/>
          </a:xfrm>
          <a:solidFill>
            <a:schemeClr val="tx2"/>
          </a:solidFill>
        </p:grpSpPr>
        <p:sp>
          <p:nvSpPr>
            <p:cNvPr id="34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3147774" y="5814786"/>
            <a:ext cx="144000" cy="144000"/>
            <a:chOff x="1396117" y="1860865"/>
            <a:chExt cx="144000" cy="144000"/>
          </a:xfrm>
          <a:solidFill>
            <a:schemeClr val="tx2"/>
          </a:solidFill>
        </p:grpSpPr>
        <p:sp>
          <p:nvSpPr>
            <p:cNvPr id="37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3109437" y="6543718"/>
            <a:ext cx="144000" cy="144000"/>
            <a:chOff x="1396117" y="1860865"/>
            <a:chExt cx="144000" cy="144000"/>
          </a:xfrm>
          <a:solidFill>
            <a:schemeClr val="tx2"/>
          </a:solidFill>
        </p:grpSpPr>
        <p:sp>
          <p:nvSpPr>
            <p:cNvPr id="40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2" name="Овал 41"/>
          <p:cNvSpPr/>
          <p:nvPr/>
        </p:nvSpPr>
        <p:spPr>
          <a:xfrm>
            <a:off x="357256" y="1837303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357256" y="2776289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357256" y="3835934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2476567" y="1835399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2476567" y="2774385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2476567" y="3834030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4595878" y="1833495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4595878" y="2772481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4595878" y="3832126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6689789" y="1818891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6689789" y="2757877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689789" y="3817522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8809100" y="1816987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8809100" y="2755973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8809100" y="3815618"/>
            <a:ext cx="489678" cy="489678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0209" y="1816987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58</a:t>
            </a:r>
            <a:endParaRPr lang="ru-RU" sz="2800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32120" y="2766528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11</a:t>
            </a:r>
            <a:endParaRPr lang="ru-RU" sz="28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442190" y="3819163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5</a:t>
            </a:r>
            <a:endParaRPr lang="ru-RU" sz="28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2553977" y="1848340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Bebas Neue Bold" panose="020B0606020202050201" pitchFamily="34" charset="-52"/>
              </a:rPr>
              <a:t>0</a:t>
            </a:r>
            <a:endParaRPr lang="ru-RU" sz="28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553977" y="2766528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Bebas Neue Bold" panose="020B0606020202050201" pitchFamily="34" charset="-52"/>
              </a:rPr>
              <a:t>0</a:t>
            </a:r>
            <a:endParaRPr lang="ru-RU" sz="2800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2558539" y="3828923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Bebas Neue Bold" panose="020B0606020202050201" pitchFamily="34" charset="-52"/>
              </a:rPr>
              <a:t>0</a:t>
            </a:r>
            <a:endParaRPr lang="ru-RU" sz="28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4659107" y="1825241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Bebas Neue Bold" panose="020B0606020202050201" pitchFamily="34" charset="-52"/>
              </a:rPr>
              <a:t>0</a:t>
            </a:r>
            <a:endParaRPr lang="ru-RU" sz="28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4669526" y="2783416"/>
            <a:ext cx="327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Bebas Neue Bold" panose="020B0606020202050201" pitchFamily="34" charset="-52"/>
              </a:rPr>
              <a:t>0</a:t>
            </a:r>
            <a:endParaRPr lang="ru-RU" sz="28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4671355" y="3815355"/>
            <a:ext cx="327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Bebas Neue Bold" panose="020B0606020202050201" pitchFamily="34" charset="-52"/>
              </a:rPr>
              <a:t>0</a:t>
            </a:r>
            <a:endParaRPr lang="ru-RU" sz="2800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6677973" y="1800216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53</a:t>
            </a:r>
            <a:endParaRPr lang="ru-RU" sz="28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6667007" y="2741007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34</a:t>
            </a:r>
            <a:endParaRPr lang="ru-RU" sz="28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6753090" y="3802640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9</a:t>
            </a:r>
            <a:endParaRPr lang="ru-RU" sz="28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8877687" y="1819653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Bebas Neue Bold" panose="020B0606020202050201" pitchFamily="34" charset="-52"/>
              </a:rPr>
              <a:t>0</a:t>
            </a:r>
            <a:endParaRPr lang="ru-RU" sz="28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8887305" y="2783416"/>
            <a:ext cx="348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Bebas Neue Bold" panose="020B0606020202050201" pitchFamily="34" charset="-52"/>
              </a:rPr>
              <a:t>0</a:t>
            </a:r>
            <a:endParaRPr lang="ru-RU" sz="28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8868069" y="380048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2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0924" y="1904426"/>
            <a:ext cx="1200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Консультации</a:t>
            </a:r>
            <a:endParaRPr lang="ru-RU" sz="1600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890924" y="2856569"/>
            <a:ext cx="14790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Презентационные материалы</a:t>
            </a:r>
            <a:endParaRPr lang="ru-RU" sz="16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890924" y="3912412"/>
            <a:ext cx="5084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сайт</a:t>
            </a:r>
            <a:endParaRPr lang="ru-RU" sz="1600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2988522" y="1918090"/>
            <a:ext cx="9412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маркетинг</a:t>
            </a:r>
            <a:endParaRPr lang="ru-RU" sz="16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2988522" y="2870233"/>
            <a:ext cx="11673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патентование</a:t>
            </a:r>
            <a:endParaRPr lang="ru-RU" sz="16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2988522" y="3926076"/>
            <a:ext cx="1217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Сертификация</a:t>
            </a:r>
            <a:endParaRPr lang="ru-RU" sz="16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5086120" y="1931754"/>
            <a:ext cx="1302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Экспертиза контракта</a:t>
            </a:r>
            <a:endParaRPr lang="ru-RU" sz="1600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5086120" y="2883897"/>
            <a:ext cx="12843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Поиск партнера</a:t>
            </a:r>
            <a:endParaRPr lang="ru-RU" sz="1600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5086121" y="3939740"/>
            <a:ext cx="1302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Коммерческое предложение</a:t>
            </a:r>
            <a:endParaRPr lang="ru-RU" sz="1600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7211458" y="1919797"/>
            <a:ext cx="15268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Обучение/</a:t>
            </a:r>
            <a:b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</a:br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мастер-классы</a:t>
            </a:r>
            <a:endParaRPr lang="ru-RU" sz="1600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7211457" y="2871940"/>
            <a:ext cx="8787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Выставки</a:t>
            </a:r>
            <a:endParaRPr lang="ru-RU" sz="1600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7211457" y="3927783"/>
            <a:ext cx="1160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БМ/</a:t>
            </a:r>
            <a:b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</a:br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реверсные БМ</a:t>
            </a:r>
            <a:endParaRPr lang="ru-RU" sz="1600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9336794" y="1907840"/>
            <a:ext cx="12298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Эл. Коммерция</a:t>
            </a:r>
            <a:endParaRPr lang="ru-RU" sz="1600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9336794" y="2859983"/>
            <a:ext cx="10983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Акселерация</a:t>
            </a:r>
            <a:endParaRPr lang="ru-RU" sz="1600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9336794" y="3915826"/>
            <a:ext cx="11192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Услуги РЭЦ</a:t>
            </a:r>
            <a:endParaRPr lang="ru-RU" sz="1600" dirty="0"/>
          </a:p>
        </p:txBody>
      </p:sp>
      <p:pic>
        <p:nvPicPr>
          <p:cNvPr id="88" name="Рисунок 8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8994429" y="-10591"/>
            <a:ext cx="1361517" cy="72601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49998" y="5729514"/>
            <a:ext cx="21149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Бизнес-миссия для компании ООО «Орлан Камчатка»</a:t>
            </a:r>
            <a:endParaRPr lang="ru-RU" sz="1100" dirty="0"/>
          </a:p>
        </p:txBody>
      </p:sp>
      <p:sp>
        <p:nvSpPr>
          <p:cNvPr id="89" name="TextBox 88"/>
          <p:cNvSpPr txBox="1"/>
          <p:nvPr/>
        </p:nvSpPr>
        <p:spPr>
          <a:xfrm>
            <a:off x="644044" y="6105371"/>
            <a:ext cx="21149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Бизнес-миссия для компании ООО «Вкус Камчатки»</a:t>
            </a:r>
            <a:endParaRPr lang="ru-RU" sz="1100" dirty="0"/>
          </a:p>
        </p:txBody>
      </p:sp>
      <p:sp>
        <p:nvSpPr>
          <p:cNvPr id="90" name="TextBox 89"/>
          <p:cNvSpPr txBox="1"/>
          <p:nvPr/>
        </p:nvSpPr>
        <p:spPr>
          <a:xfrm>
            <a:off x="640953" y="6564059"/>
            <a:ext cx="21149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Международная выставка для компании ООО «Снег»</a:t>
            </a:r>
            <a:endParaRPr lang="ru-RU" sz="1100" dirty="0"/>
          </a:p>
        </p:txBody>
      </p:sp>
      <p:sp>
        <p:nvSpPr>
          <p:cNvPr id="91" name="TextBox 90"/>
          <p:cNvSpPr txBox="1"/>
          <p:nvPr/>
        </p:nvSpPr>
        <p:spPr>
          <a:xfrm>
            <a:off x="3310942" y="5714935"/>
            <a:ext cx="21527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Международная выставка для компании ООО «Край Вулканов»</a:t>
            </a:r>
            <a:endParaRPr lang="ru-RU" sz="11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3288572" y="6400275"/>
            <a:ext cx="22668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Международная выставка для компании ООО «Снежная долина»</a:t>
            </a:r>
            <a:endParaRPr lang="ru-RU" sz="1100" dirty="0"/>
          </a:p>
        </p:txBody>
      </p:sp>
      <p:sp>
        <p:nvSpPr>
          <p:cNvPr id="93" name="TextBox 92"/>
          <p:cNvSpPr txBox="1"/>
          <p:nvPr/>
        </p:nvSpPr>
        <p:spPr>
          <a:xfrm>
            <a:off x="5972740" y="5724090"/>
            <a:ext cx="215717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Создании </a:t>
            </a:r>
            <a:r>
              <a:rPr lang="ru-RU" sz="1100" dirty="0"/>
              <a:t>на иностранном языке </a:t>
            </a:r>
            <a:r>
              <a:rPr lang="ru-RU" sz="1100" dirty="0" smtClean="0"/>
              <a:t>сайта для ООО «Аквамарин»</a:t>
            </a:r>
            <a:endParaRPr lang="ru-RU" sz="1100" dirty="0"/>
          </a:p>
          <a:p>
            <a:endParaRPr lang="ru-RU" sz="1100" dirty="0"/>
          </a:p>
        </p:txBody>
      </p:sp>
      <p:sp>
        <p:nvSpPr>
          <p:cNvPr id="94" name="TextBox 93"/>
          <p:cNvSpPr txBox="1"/>
          <p:nvPr/>
        </p:nvSpPr>
        <p:spPr>
          <a:xfrm>
            <a:off x="6019890" y="6211812"/>
            <a:ext cx="21571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Создании на иностранном языке сайта для ООО </a:t>
            </a:r>
            <a:r>
              <a:rPr lang="ru-RU" sz="1100" dirty="0" smtClean="0"/>
              <a:t>«Русская вода»</a:t>
            </a:r>
            <a:endParaRPr lang="ru-RU" sz="1100" dirty="0"/>
          </a:p>
        </p:txBody>
      </p:sp>
      <p:sp>
        <p:nvSpPr>
          <p:cNvPr id="95" name="TextBox 94"/>
          <p:cNvSpPr txBox="1"/>
          <p:nvPr/>
        </p:nvSpPr>
        <p:spPr>
          <a:xfrm>
            <a:off x="8545320" y="5714935"/>
            <a:ext cx="20212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Консультирование по таможенному </a:t>
            </a:r>
            <a:r>
              <a:rPr lang="ru-RU" sz="1100" dirty="0" smtClean="0"/>
              <a:t>оформлению для ООО «Внедорожник Камчатки»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317537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1375" y="236399"/>
            <a:ext cx="3628625" cy="646303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Общие </a:t>
            </a:r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результаты деятельности ЦПЭ за </a:t>
            </a:r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2019</a:t>
            </a:r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 </a:t>
            </a:r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год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31802" y="880518"/>
            <a:ext cx="976963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en-US" b="1" spc="-10" dirty="0">
                <a:latin typeface="Bebas Neue Bold" panose="020B0606020202050201" pitchFamily="34" charset="-52"/>
                <a:cs typeface="Arial"/>
              </a:rPr>
              <a:t>III </a:t>
            </a:r>
            <a:r>
              <a:rPr lang="ru-RU" b="1" spc="-10" dirty="0">
                <a:latin typeface="Bebas Neue Bold" panose="020B0606020202050201" pitchFamily="34" charset="-52"/>
                <a:cs typeface="Arial"/>
              </a:rPr>
              <a:t>кв.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69781" y="1454036"/>
            <a:ext cx="40517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 Neue Bold" panose="020B0606020202050201" pitchFamily="34" charset="-52"/>
              </a:rPr>
              <a:t>Количество МСП, получивших услуги: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35870" y="1854146"/>
            <a:ext cx="11183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Bebas Neue Bold" panose="020B0606020202050201" pitchFamily="34" charset="-52"/>
              </a:rPr>
              <a:t>Услуги ЦПЭ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735870" y="2254256"/>
            <a:ext cx="11183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Bebas Neue Bold" panose="020B0606020202050201" pitchFamily="34" charset="-52"/>
              </a:rPr>
              <a:t>Услуги РЭЦ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35456" y="2535590"/>
            <a:ext cx="38709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Bebas Neue Bold" panose="020B0606020202050201" pitchFamily="34" charset="-52"/>
              </a:rPr>
              <a:t>Принявших участие в акселерационных программах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735869" y="3116032"/>
            <a:ext cx="37853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Bebas Neue Bold" panose="020B0606020202050201" pitchFamily="34" charset="-52"/>
              </a:rPr>
              <a:t>Вышедших на международные эл. площадки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563722" y="1969501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34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563722" y="2371203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37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563722" y="2772905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40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563722" y="3225407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43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Прямоугольник 46"/>
          <p:cNvSpPr/>
          <p:nvPr/>
        </p:nvSpPr>
        <p:spPr>
          <a:xfrm>
            <a:off x="7576" y="3713037"/>
            <a:ext cx="4581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Bebas Neue Bold" panose="020B0606020202050201" pitchFamily="34" charset="-52"/>
              </a:rPr>
              <a:t>Количество МСП, </a:t>
            </a: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Bebas Neue Bold" panose="020B0606020202050201" pitchFamily="34" charset="-52"/>
              </a:rPr>
              <a:t>заключив.экспорт.контракт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ebas Neue Bold" panose="020B0606020202050201" pitchFamily="34" charset="-52"/>
              </a:rPr>
              <a:t>. :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Bebas Neue Bold" panose="020B0606020202050201" pitchFamily="34" charset="-52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47463" y="4146769"/>
            <a:ext cx="31713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Ранее не осуществлявших экспорт</a:t>
            </a:r>
            <a:endParaRPr lang="ru-RU" sz="16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47464" y="4546879"/>
            <a:ext cx="30625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Bebas Neue Bold" panose="020B0606020202050201" pitchFamily="34" charset="-52"/>
              </a:rPr>
              <a:t>Ранее </a:t>
            </a:r>
            <a:r>
              <a:rPr lang="ru-RU" sz="1600" dirty="0" smtClean="0">
                <a:solidFill>
                  <a:srgbClr val="002060"/>
                </a:solidFill>
                <a:latin typeface="Bebas Neue Bold" panose="020B0606020202050201" pitchFamily="34" charset="-52"/>
              </a:rPr>
              <a:t>экспортировали  </a:t>
            </a:r>
            <a:endParaRPr lang="ru-RU" sz="1600" dirty="0">
              <a:solidFill>
                <a:srgbClr val="002060"/>
              </a:solidFill>
              <a:latin typeface="Bebas Neue Bold" panose="020B0606020202050201" pitchFamily="34" charset="-52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47463" y="4946989"/>
            <a:ext cx="39856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Bebas Neue Bold" panose="020B0606020202050201" pitchFamily="34" charset="-52"/>
              </a:rPr>
              <a:t>Впервые за счет поддержки ЦПЭ 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47463" y="5345155"/>
            <a:ext cx="37853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Bebas Neue Bold" panose="020B0606020202050201" pitchFamily="34" charset="-52"/>
              </a:rPr>
              <a:t>За счет акселерационных программ</a:t>
            </a:r>
          </a:p>
        </p:txBody>
      </p:sp>
      <p:grpSp>
        <p:nvGrpSpPr>
          <p:cNvPr id="52" name="Группа 51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575316" y="4262124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62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575316" y="4663826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60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4" name="Группа 53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575316" y="5065528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58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5" name="Группа 54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575316" y="5454530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56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4" name="Прямоугольник 63"/>
          <p:cNvSpPr/>
          <p:nvPr/>
        </p:nvSpPr>
        <p:spPr>
          <a:xfrm>
            <a:off x="181375" y="6249969"/>
            <a:ext cx="49240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 Neue Bold" panose="020B0606020202050201" pitchFamily="34" charset="-52"/>
              </a:rPr>
              <a:t>Объем поддержанного экспорта </a:t>
            </a:r>
            <a:r>
              <a:rPr lang="ru-RU" sz="2000" dirty="0">
                <a:solidFill>
                  <a:srgbClr val="002060"/>
                </a:solidFill>
                <a:latin typeface="Bebas Neue Bold" panose="020B0606020202050201" pitchFamily="34" charset="-52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Bebas Neue Bold" panose="020B0606020202050201" pitchFamily="34" charset="-52"/>
              </a:rPr>
            </a:br>
            <a:r>
              <a:rPr lang="ru-RU" sz="1600" b="1" dirty="0">
                <a:solidFill>
                  <a:srgbClr val="C00000"/>
                </a:solidFill>
              </a:rPr>
              <a:t>(млн. долл. США):</a:t>
            </a:r>
            <a:r>
              <a:rPr lang="ru-RU" sz="2000" dirty="0">
                <a:solidFill>
                  <a:srgbClr val="002060"/>
                </a:solidFill>
                <a:latin typeface="Bebas Neue Bold" panose="020B0606020202050201" pitchFamily="34" charset="-52"/>
              </a:rPr>
              <a:t> 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747463" y="5715381"/>
            <a:ext cx="37853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Bebas Neue Bold" panose="020B0606020202050201" pitchFamily="34" charset="-52"/>
              </a:rPr>
              <a:t>Через международные эл. площадки</a:t>
            </a:r>
          </a:p>
        </p:txBody>
      </p:sp>
      <p:grpSp>
        <p:nvGrpSpPr>
          <p:cNvPr id="66" name="Группа 65">
            <a:extLst>
              <a:ext uri="{FF2B5EF4-FFF2-40B4-BE49-F238E27FC236}">
                <a16:creationId xmlns="" xmlns:a16="http://schemas.microsoft.com/office/drawing/2014/main" id="{0CC286DA-1C1C-4E02-9B13-5F6FD2237763}"/>
              </a:ext>
            </a:extLst>
          </p:cNvPr>
          <p:cNvGrpSpPr/>
          <p:nvPr/>
        </p:nvGrpSpPr>
        <p:grpSpPr>
          <a:xfrm>
            <a:off x="575316" y="5824756"/>
            <a:ext cx="144000" cy="144000"/>
            <a:chOff x="1396117" y="1860865"/>
            <a:chExt cx="144000" cy="144000"/>
          </a:xfrm>
          <a:solidFill>
            <a:srgbClr val="C00000"/>
          </a:solidFill>
        </p:grpSpPr>
        <p:sp>
          <p:nvSpPr>
            <p:cNvPr id="67" name="Овал 151">
              <a:extLst>
                <a:ext uri="{FF2B5EF4-FFF2-40B4-BE49-F238E27FC236}">
                  <a16:creationId xmlns="" xmlns:a16="http://schemas.microsoft.com/office/drawing/2014/main" id="{80A3BBC1-1C14-4340-9608-6DF705D70FCA}"/>
                </a:ext>
              </a:extLst>
            </p:cNvPr>
            <p:cNvSpPr/>
            <p:nvPr/>
          </p:nvSpPr>
          <p:spPr>
            <a:xfrm>
              <a:off x="1396117" y="1860865"/>
              <a:ext cx="144000" cy="14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152">
              <a:extLst>
                <a:ext uri="{FF2B5EF4-FFF2-40B4-BE49-F238E27FC236}">
                  <a16:creationId xmlns="" xmlns:a16="http://schemas.microsoft.com/office/drawing/2014/main" id="{27E1D0C9-E080-462B-AEE7-BB75867F5A54}"/>
                </a:ext>
              </a:extLst>
            </p:cNvPr>
            <p:cNvSpPr/>
            <p:nvPr/>
          </p:nvSpPr>
          <p:spPr>
            <a:xfrm>
              <a:off x="1434454" y="1899202"/>
              <a:ext cx="67326" cy="6732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1" name="Прямая соединительная линия 10"/>
          <p:cNvCxnSpPr/>
          <p:nvPr/>
        </p:nvCxnSpPr>
        <p:spPr>
          <a:xfrm>
            <a:off x="4477333" y="1721984"/>
            <a:ext cx="0" cy="4807132"/>
          </a:xfrm>
          <a:prstGeom prst="line">
            <a:avLst/>
          </a:prstGeom>
          <a:ln w="31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5105400" y="1571090"/>
            <a:ext cx="0" cy="545874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4773873" y="92803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en-US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I </a:t>
            </a:r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кв. </a:t>
            </a:r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>
            <a:off x="5842153" y="1535899"/>
            <a:ext cx="0" cy="4807132"/>
          </a:xfrm>
          <a:prstGeom prst="line">
            <a:avLst/>
          </a:prstGeom>
          <a:ln w="31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Прямоугольник 73"/>
          <p:cNvSpPr/>
          <p:nvPr/>
        </p:nvSpPr>
        <p:spPr>
          <a:xfrm>
            <a:off x="4370775" y="1253327"/>
            <a:ext cx="806196" cy="307748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1400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план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5072999" y="1241932"/>
            <a:ext cx="806196" cy="307748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1400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факт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6144869" y="881025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en-US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II </a:t>
            </a:r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кв. </a:t>
            </a:r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>
            <a:off x="7296315" y="1562300"/>
            <a:ext cx="0" cy="4807132"/>
          </a:xfrm>
          <a:prstGeom prst="line">
            <a:avLst/>
          </a:prstGeom>
          <a:ln w="31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Прямоугольник 86"/>
          <p:cNvSpPr/>
          <p:nvPr/>
        </p:nvSpPr>
        <p:spPr>
          <a:xfrm>
            <a:off x="5783236" y="1249822"/>
            <a:ext cx="806196" cy="307748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1400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план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6555708" y="1249822"/>
            <a:ext cx="806196" cy="307748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1400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факт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7251844" y="1239152"/>
            <a:ext cx="806196" cy="307748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1400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план</a:t>
            </a:r>
          </a:p>
        </p:txBody>
      </p:sp>
      <p:sp>
        <p:nvSpPr>
          <p:cNvPr id="103" name="Прямоугольник 102"/>
          <p:cNvSpPr/>
          <p:nvPr/>
        </p:nvSpPr>
        <p:spPr>
          <a:xfrm>
            <a:off x="4371170" y="1892899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5109487" y="188985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rgbClr val="C00000"/>
                </a:solidFill>
                <a:latin typeface="Bebas Neue Bold" panose="020B0606020202050201" pitchFamily="34" charset="-52"/>
                <a:cs typeface="Arial"/>
              </a:rPr>
              <a:t>9</a:t>
            </a:r>
          </a:p>
        </p:txBody>
      </p:sp>
      <p:sp>
        <p:nvSpPr>
          <p:cNvPr id="105" name="Прямоугольник 104"/>
          <p:cNvSpPr/>
          <p:nvPr/>
        </p:nvSpPr>
        <p:spPr>
          <a:xfrm>
            <a:off x="4371170" y="228500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5109487" y="228196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4371170" y="268277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5109487" y="2679731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accent6"/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accent6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4371170" y="3080541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5109487" y="307750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4371170" y="4159265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5109487" y="4156224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4371170" y="4562137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5109487" y="4559096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4371170" y="4926909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5109487" y="492386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4371170" y="5304381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5109487" y="530134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4371170" y="570725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5109487" y="570421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4395564" y="627752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</a:p>
        </p:txBody>
      </p:sp>
      <p:sp>
        <p:nvSpPr>
          <p:cNvPr id="122" name="Прямоугольник 121"/>
          <p:cNvSpPr/>
          <p:nvPr/>
        </p:nvSpPr>
        <p:spPr>
          <a:xfrm>
            <a:off x="5102577" y="627752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0,07</a:t>
            </a:r>
            <a:endParaRPr lang="ru-RU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cxnSp>
        <p:nvCxnSpPr>
          <p:cNvPr id="123" name="Прямая соединительная линия 122"/>
          <p:cNvCxnSpPr>
            <a:cxnSpLocks/>
          </p:cNvCxnSpPr>
          <p:nvPr/>
        </p:nvCxnSpPr>
        <p:spPr>
          <a:xfrm>
            <a:off x="1871230" y="2202088"/>
            <a:ext cx="8647499" cy="19476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6547967" y="1571090"/>
            <a:ext cx="0" cy="545874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7976420" y="1579880"/>
            <a:ext cx="0" cy="545874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>
            <a:cxnSpLocks/>
          </p:cNvCxnSpPr>
          <p:nvPr/>
        </p:nvCxnSpPr>
        <p:spPr>
          <a:xfrm>
            <a:off x="1854200" y="2622657"/>
            <a:ext cx="8664529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>
            <a:cxnSpLocks/>
          </p:cNvCxnSpPr>
          <p:nvPr/>
        </p:nvCxnSpPr>
        <p:spPr>
          <a:xfrm>
            <a:off x="1837170" y="3043226"/>
            <a:ext cx="8681559" cy="24676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>
            <a:cxnSpLocks/>
          </p:cNvCxnSpPr>
          <p:nvPr/>
        </p:nvCxnSpPr>
        <p:spPr>
          <a:xfrm>
            <a:off x="1854200" y="4518174"/>
            <a:ext cx="8664529" cy="7354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>
            <a:cxnSpLocks/>
          </p:cNvCxnSpPr>
          <p:nvPr/>
        </p:nvCxnSpPr>
        <p:spPr>
          <a:xfrm>
            <a:off x="1871230" y="4885433"/>
            <a:ext cx="8647499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>
            <a:cxnSpLocks/>
          </p:cNvCxnSpPr>
          <p:nvPr/>
        </p:nvCxnSpPr>
        <p:spPr>
          <a:xfrm>
            <a:off x="1871230" y="5281476"/>
            <a:ext cx="8647499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>
            <a:cxnSpLocks/>
          </p:cNvCxnSpPr>
          <p:nvPr/>
        </p:nvCxnSpPr>
        <p:spPr>
          <a:xfrm flipV="1">
            <a:off x="1871230" y="5661046"/>
            <a:ext cx="8647499" cy="16473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>
            <a:cxnSpLocks/>
          </p:cNvCxnSpPr>
          <p:nvPr/>
        </p:nvCxnSpPr>
        <p:spPr>
          <a:xfrm>
            <a:off x="1871230" y="6060862"/>
            <a:ext cx="8647499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Прямоугольник 138"/>
          <p:cNvSpPr/>
          <p:nvPr/>
        </p:nvSpPr>
        <p:spPr>
          <a:xfrm>
            <a:off x="5824085" y="188026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27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6531098" y="188026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29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5824085" y="2272364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6531098" y="2272364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5824085" y="267013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6531098" y="267013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45" name="Прямоугольник 144"/>
          <p:cNvSpPr/>
          <p:nvPr/>
        </p:nvSpPr>
        <p:spPr>
          <a:xfrm>
            <a:off x="5824085" y="306790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6531098" y="306790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5824085" y="4146626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6531098" y="4146626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5824085" y="454949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</a:p>
        </p:txBody>
      </p:sp>
      <p:sp>
        <p:nvSpPr>
          <p:cNvPr id="150" name="Прямоугольник 149"/>
          <p:cNvSpPr/>
          <p:nvPr/>
        </p:nvSpPr>
        <p:spPr>
          <a:xfrm>
            <a:off x="6531098" y="454949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5824085" y="491427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6531098" y="491427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</a:p>
        </p:txBody>
      </p:sp>
      <p:sp>
        <p:nvSpPr>
          <p:cNvPr id="153" name="Прямоугольник 152"/>
          <p:cNvSpPr/>
          <p:nvPr/>
        </p:nvSpPr>
        <p:spPr>
          <a:xfrm>
            <a:off x="5824085" y="529174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6531098" y="529174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55" name="Прямоугольник 154"/>
          <p:cNvSpPr/>
          <p:nvPr/>
        </p:nvSpPr>
        <p:spPr>
          <a:xfrm>
            <a:off x="5824085" y="5694614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6531098" y="5694614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5817175" y="6267924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0,5</a:t>
            </a:r>
            <a:endParaRPr lang="ru-RU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58" name="Прямоугольник 157"/>
          <p:cNvSpPr/>
          <p:nvPr/>
        </p:nvSpPr>
        <p:spPr>
          <a:xfrm>
            <a:off x="6524188" y="6267924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0,925</a:t>
            </a:r>
            <a:endParaRPr lang="ru-RU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7230244" y="188026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27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7230244" y="2272364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</a:p>
        </p:txBody>
      </p:sp>
      <p:sp>
        <p:nvSpPr>
          <p:cNvPr id="161" name="Прямоугольник 160"/>
          <p:cNvSpPr/>
          <p:nvPr/>
        </p:nvSpPr>
        <p:spPr>
          <a:xfrm>
            <a:off x="7230244" y="267013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62" name="Прямоугольник 161"/>
          <p:cNvSpPr/>
          <p:nvPr/>
        </p:nvSpPr>
        <p:spPr>
          <a:xfrm>
            <a:off x="7230244" y="306790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3</a:t>
            </a:r>
          </a:p>
        </p:txBody>
      </p:sp>
      <p:sp>
        <p:nvSpPr>
          <p:cNvPr id="163" name="Прямоугольник 162"/>
          <p:cNvSpPr/>
          <p:nvPr/>
        </p:nvSpPr>
        <p:spPr>
          <a:xfrm>
            <a:off x="7230244" y="4146626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7230244" y="454949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3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7230244" y="491427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66" name="Прямоугольник 165"/>
          <p:cNvSpPr/>
          <p:nvPr/>
        </p:nvSpPr>
        <p:spPr>
          <a:xfrm>
            <a:off x="7230244" y="529174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67" name="Прямоугольник 166"/>
          <p:cNvSpPr/>
          <p:nvPr/>
        </p:nvSpPr>
        <p:spPr>
          <a:xfrm>
            <a:off x="7230244" y="5694614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68" name="Прямоугольник 167"/>
          <p:cNvSpPr/>
          <p:nvPr/>
        </p:nvSpPr>
        <p:spPr>
          <a:xfrm>
            <a:off x="7223334" y="6267924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0,75</a:t>
            </a:r>
            <a:endParaRPr lang="ru-RU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7929390" y="182946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222A35"/>
                </a:solidFill>
                <a:latin typeface="Bebas Neue Bold" panose="020B0606020202050201" pitchFamily="34" charset="-52"/>
                <a:cs typeface="Arial"/>
              </a:rPr>
              <a:t>37</a:t>
            </a:r>
            <a:endParaRPr lang="ru-RU" b="1" spc="-10" dirty="0">
              <a:solidFill>
                <a:srgbClr val="222A35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70" name="Прямоугольник 169"/>
          <p:cNvSpPr/>
          <p:nvPr/>
        </p:nvSpPr>
        <p:spPr>
          <a:xfrm>
            <a:off x="7907830" y="2259701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222A35"/>
                </a:solidFill>
                <a:latin typeface="Bebas Neue Bold" panose="020B0606020202050201" pitchFamily="34" charset="-52"/>
                <a:cs typeface="Arial"/>
              </a:rPr>
              <a:t>13</a:t>
            </a:r>
            <a:endParaRPr lang="ru-RU" b="1" spc="-10" dirty="0">
              <a:solidFill>
                <a:srgbClr val="222A35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71" name="Прямоугольник 170"/>
          <p:cNvSpPr/>
          <p:nvPr/>
        </p:nvSpPr>
        <p:spPr>
          <a:xfrm>
            <a:off x="7929390" y="2679239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222A35"/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rgbClr val="222A35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72" name="Прямоугольник 171"/>
          <p:cNvSpPr/>
          <p:nvPr/>
        </p:nvSpPr>
        <p:spPr>
          <a:xfrm>
            <a:off x="7929390" y="307822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222A35"/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rgbClr val="222A35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73" name="Прямоугольник 172"/>
          <p:cNvSpPr/>
          <p:nvPr/>
        </p:nvSpPr>
        <p:spPr>
          <a:xfrm>
            <a:off x="7929390" y="4095826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222A35"/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rgbClr val="222A35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74" name="Прямоугольник 173"/>
          <p:cNvSpPr/>
          <p:nvPr/>
        </p:nvSpPr>
        <p:spPr>
          <a:xfrm>
            <a:off x="7929390" y="449869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222A35"/>
                </a:solidFill>
                <a:latin typeface="Bebas Neue Bold" panose="020B0606020202050201" pitchFamily="34" charset="-52"/>
                <a:cs typeface="Arial"/>
              </a:rPr>
              <a:t>4</a:t>
            </a:r>
            <a:endParaRPr lang="ru-RU" b="1" spc="-10" dirty="0">
              <a:solidFill>
                <a:srgbClr val="222A35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75" name="Прямоугольник 174"/>
          <p:cNvSpPr/>
          <p:nvPr/>
        </p:nvSpPr>
        <p:spPr>
          <a:xfrm>
            <a:off x="7929390" y="486347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222A35"/>
                </a:solidFill>
                <a:latin typeface="Bebas Neue Bold" panose="020B0606020202050201" pitchFamily="34" charset="-52"/>
                <a:cs typeface="Arial"/>
              </a:rPr>
              <a:t>1</a:t>
            </a:r>
            <a:endParaRPr lang="ru-RU" b="1" spc="-10" dirty="0">
              <a:solidFill>
                <a:srgbClr val="222A35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76" name="Прямоугольник 175"/>
          <p:cNvSpPr/>
          <p:nvPr/>
        </p:nvSpPr>
        <p:spPr>
          <a:xfrm>
            <a:off x="7929390" y="524094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222A35"/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rgbClr val="222A35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77" name="Прямоугольник 176"/>
          <p:cNvSpPr/>
          <p:nvPr/>
        </p:nvSpPr>
        <p:spPr>
          <a:xfrm>
            <a:off x="7929390" y="568524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222A35"/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rgbClr val="222A35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79" name="Прямоугольник 178"/>
          <p:cNvSpPr/>
          <p:nvPr/>
        </p:nvSpPr>
        <p:spPr>
          <a:xfrm>
            <a:off x="4364329" y="3757137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80" name="Прямоугольник 179"/>
          <p:cNvSpPr/>
          <p:nvPr/>
        </p:nvSpPr>
        <p:spPr>
          <a:xfrm>
            <a:off x="5108287" y="3754095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81" name="Прямоугольник 180"/>
          <p:cNvSpPr/>
          <p:nvPr/>
        </p:nvSpPr>
        <p:spPr>
          <a:xfrm>
            <a:off x="5820941" y="3754094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6533595" y="3754093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83" name="Прямоугольник 182"/>
          <p:cNvSpPr/>
          <p:nvPr/>
        </p:nvSpPr>
        <p:spPr>
          <a:xfrm>
            <a:off x="7246249" y="3754092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3</a:t>
            </a:r>
          </a:p>
        </p:txBody>
      </p:sp>
      <p:sp>
        <p:nvSpPr>
          <p:cNvPr id="184" name="Прямоугольник 183"/>
          <p:cNvSpPr/>
          <p:nvPr/>
        </p:nvSpPr>
        <p:spPr>
          <a:xfrm>
            <a:off x="7958903" y="3754091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4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85" name="Прямоугольник 184"/>
          <p:cNvSpPr/>
          <p:nvPr/>
        </p:nvSpPr>
        <p:spPr>
          <a:xfrm>
            <a:off x="4339428" y="1473889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5083628" y="1482198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9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87" name="Прямоугольник 186"/>
          <p:cNvSpPr/>
          <p:nvPr/>
        </p:nvSpPr>
        <p:spPr>
          <a:xfrm>
            <a:off x="5796282" y="1493183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27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88" name="Прямоугольник 187"/>
          <p:cNvSpPr/>
          <p:nvPr/>
        </p:nvSpPr>
        <p:spPr>
          <a:xfrm>
            <a:off x="6508936" y="1493182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29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89" name="Прямоугольник 188"/>
          <p:cNvSpPr/>
          <p:nvPr/>
        </p:nvSpPr>
        <p:spPr>
          <a:xfrm>
            <a:off x="7221590" y="1493181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27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190" name="Прямоугольник 189"/>
          <p:cNvSpPr/>
          <p:nvPr/>
        </p:nvSpPr>
        <p:spPr>
          <a:xfrm>
            <a:off x="7934244" y="1493180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37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cxnSp>
        <p:nvCxnSpPr>
          <p:cNvPr id="191" name="Прямая соединительная линия 190"/>
          <p:cNvCxnSpPr/>
          <p:nvPr/>
        </p:nvCxnSpPr>
        <p:spPr>
          <a:xfrm>
            <a:off x="914788" y="2192490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Прямая соединительная линия 192"/>
          <p:cNvCxnSpPr/>
          <p:nvPr/>
        </p:nvCxnSpPr>
        <p:spPr>
          <a:xfrm>
            <a:off x="914788" y="2622657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/>
          <p:nvPr/>
        </p:nvCxnSpPr>
        <p:spPr>
          <a:xfrm>
            <a:off x="914788" y="3052824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>
            <a:off x="914788" y="4508315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>
            <a:off x="914788" y="4903261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единительная линия 196"/>
          <p:cNvCxnSpPr/>
          <p:nvPr/>
        </p:nvCxnSpPr>
        <p:spPr>
          <a:xfrm>
            <a:off x="914788" y="5298207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Прямая соединительная линия 197"/>
          <p:cNvCxnSpPr/>
          <p:nvPr/>
        </p:nvCxnSpPr>
        <p:spPr>
          <a:xfrm>
            <a:off x="914788" y="5693153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Прямая соединительная линия 198"/>
          <p:cNvCxnSpPr/>
          <p:nvPr/>
        </p:nvCxnSpPr>
        <p:spPr>
          <a:xfrm>
            <a:off x="914788" y="6088099"/>
            <a:ext cx="821786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Прямоугольник 191">
            <a:extLst>
              <a:ext uri="{FF2B5EF4-FFF2-40B4-BE49-F238E27FC236}">
                <a16:creationId xmlns="" xmlns:a16="http://schemas.microsoft.com/office/drawing/2014/main" id="{832743CD-11EB-4C61-8B6C-3657DE626322}"/>
              </a:ext>
            </a:extLst>
          </p:cNvPr>
          <p:cNvSpPr/>
          <p:nvPr/>
        </p:nvSpPr>
        <p:spPr>
          <a:xfrm>
            <a:off x="7942641" y="1246027"/>
            <a:ext cx="806196" cy="307748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1400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факт</a:t>
            </a:r>
          </a:p>
        </p:txBody>
      </p:sp>
      <p:sp>
        <p:nvSpPr>
          <p:cNvPr id="200" name="Прямоугольник 199">
            <a:extLst>
              <a:ext uri="{FF2B5EF4-FFF2-40B4-BE49-F238E27FC236}">
                <a16:creationId xmlns="" xmlns:a16="http://schemas.microsoft.com/office/drawing/2014/main" id="{751DF3CC-D0CB-49EB-89A2-2F2FF7A68264}"/>
              </a:ext>
            </a:extLst>
          </p:cNvPr>
          <p:cNvSpPr/>
          <p:nvPr/>
        </p:nvSpPr>
        <p:spPr>
          <a:xfrm>
            <a:off x="8598339" y="1235941"/>
            <a:ext cx="806196" cy="307748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1400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план</a:t>
            </a:r>
          </a:p>
        </p:txBody>
      </p:sp>
      <p:cxnSp>
        <p:nvCxnSpPr>
          <p:cNvPr id="202" name="Прямая соединительная линия 201">
            <a:extLst>
              <a:ext uri="{FF2B5EF4-FFF2-40B4-BE49-F238E27FC236}">
                <a16:creationId xmlns="" xmlns:a16="http://schemas.microsoft.com/office/drawing/2014/main" id="{98729DE3-C1C8-4BC7-A2AE-03AB03DF8367}"/>
              </a:ext>
            </a:extLst>
          </p:cNvPr>
          <p:cNvCxnSpPr/>
          <p:nvPr/>
        </p:nvCxnSpPr>
        <p:spPr>
          <a:xfrm>
            <a:off x="8687960" y="1562300"/>
            <a:ext cx="0" cy="4807132"/>
          </a:xfrm>
          <a:prstGeom prst="line">
            <a:avLst/>
          </a:prstGeom>
          <a:ln w="31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Прямая соединительная линия 202">
            <a:extLst>
              <a:ext uri="{FF2B5EF4-FFF2-40B4-BE49-F238E27FC236}">
                <a16:creationId xmlns="" xmlns:a16="http://schemas.microsoft.com/office/drawing/2014/main" id="{E15BF3FB-0DEE-4707-9384-9630B8D1F78C}"/>
              </a:ext>
            </a:extLst>
          </p:cNvPr>
          <p:cNvCxnSpPr/>
          <p:nvPr/>
        </p:nvCxnSpPr>
        <p:spPr>
          <a:xfrm>
            <a:off x="9354545" y="1571090"/>
            <a:ext cx="0" cy="545874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Прямая соединительная линия 203">
            <a:extLst>
              <a:ext uri="{FF2B5EF4-FFF2-40B4-BE49-F238E27FC236}">
                <a16:creationId xmlns="" xmlns:a16="http://schemas.microsoft.com/office/drawing/2014/main" id="{DE6C9894-75DD-46CE-B51E-7604184D1C67}"/>
              </a:ext>
            </a:extLst>
          </p:cNvPr>
          <p:cNvCxnSpPr/>
          <p:nvPr/>
        </p:nvCxnSpPr>
        <p:spPr>
          <a:xfrm>
            <a:off x="9932142" y="1557570"/>
            <a:ext cx="0" cy="4807132"/>
          </a:xfrm>
          <a:prstGeom prst="line">
            <a:avLst/>
          </a:prstGeom>
          <a:ln w="31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Прямая соединительная линия 204">
            <a:extLst>
              <a:ext uri="{FF2B5EF4-FFF2-40B4-BE49-F238E27FC236}">
                <a16:creationId xmlns="" xmlns:a16="http://schemas.microsoft.com/office/drawing/2014/main" id="{A616C8E5-A36B-4AFA-B2E0-2BB11D416B7A}"/>
              </a:ext>
            </a:extLst>
          </p:cNvPr>
          <p:cNvCxnSpPr/>
          <p:nvPr/>
        </p:nvCxnSpPr>
        <p:spPr>
          <a:xfrm>
            <a:off x="10518729" y="1586675"/>
            <a:ext cx="0" cy="545874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Прямоугольник 216">
            <a:extLst>
              <a:ext uri="{FF2B5EF4-FFF2-40B4-BE49-F238E27FC236}">
                <a16:creationId xmlns="" xmlns:a16="http://schemas.microsoft.com/office/drawing/2014/main" id="{316C9E26-6FB6-4D29-8F64-FB8E38F93A0E}"/>
              </a:ext>
            </a:extLst>
          </p:cNvPr>
          <p:cNvSpPr/>
          <p:nvPr/>
        </p:nvSpPr>
        <p:spPr>
          <a:xfrm>
            <a:off x="8627390" y="1877239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36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18" name="Прямоугольник 217">
            <a:extLst>
              <a:ext uri="{FF2B5EF4-FFF2-40B4-BE49-F238E27FC236}">
                <a16:creationId xmlns="" xmlns:a16="http://schemas.microsoft.com/office/drawing/2014/main" id="{08A40E23-8795-462A-B596-393ECE744423}"/>
              </a:ext>
            </a:extLst>
          </p:cNvPr>
          <p:cNvSpPr/>
          <p:nvPr/>
        </p:nvSpPr>
        <p:spPr>
          <a:xfrm>
            <a:off x="8627390" y="226934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</a:p>
        </p:txBody>
      </p:sp>
      <p:sp>
        <p:nvSpPr>
          <p:cNvPr id="219" name="Прямоугольник 218">
            <a:extLst>
              <a:ext uri="{FF2B5EF4-FFF2-40B4-BE49-F238E27FC236}">
                <a16:creationId xmlns="" xmlns:a16="http://schemas.microsoft.com/office/drawing/2014/main" id="{EB66EB23-5D6C-43CA-B07A-42D654148E79}"/>
              </a:ext>
            </a:extLst>
          </p:cNvPr>
          <p:cNvSpPr/>
          <p:nvPr/>
        </p:nvSpPr>
        <p:spPr>
          <a:xfrm>
            <a:off x="8627390" y="266711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20" name="Прямоугольник 219">
            <a:extLst>
              <a:ext uri="{FF2B5EF4-FFF2-40B4-BE49-F238E27FC236}">
                <a16:creationId xmlns="" xmlns:a16="http://schemas.microsoft.com/office/drawing/2014/main" id="{284B1BBF-32E6-4325-B5D1-143D43EA8BF4}"/>
              </a:ext>
            </a:extLst>
          </p:cNvPr>
          <p:cNvSpPr/>
          <p:nvPr/>
        </p:nvSpPr>
        <p:spPr>
          <a:xfrm>
            <a:off x="8627390" y="311630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6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21" name="Прямоугольник 220">
            <a:extLst>
              <a:ext uri="{FF2B5EF4-FFF2-40B4-BE49-F238E27FC236}">
                <a16:creationId xmlns="" xmlns:a16="http://schemas.microsoft.com/office/drawing/2014/main" id="{42CE7E2B-6DD6-499F-B35D-885478A98060}"/>
              </a:ext>
            </a:extLst>
          </p:cNvPr>
          <p:cNvSpPr/>
          <p:nvPr/>
        </p:nvSpPr>
        <p:spPr>
          <a:xfrm>
            <a:off x="8627390" y="410286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22" name="Прямоугольник 221">
            <a:extLst>
              <a:ext uri="{FF2B5EF4-FFF2-40B4-BE49-F238E27FC236}">
                <a16:creationId xmlns="" xmlns:a16="http://schemas.microsoft.com/office/drawing/2014/main" id="{BCFD7BC0-478A-47B5-A0BA-6FD9A8A9B1FC}"/>
              </a:ext>
            </a:extLst>
          </p:cNvPr>
          <p:cNvSpPr/>
          <p:nvPr/>
        </p:nvSpPr>
        <p:spPr>
          <a:xfrm>
            <a:off x="8627390" y="4502999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3</a:t>
            </a:r>
          </a:p>
        </p:txBody>
      </p:sp>
      <p:sp>
        <p:nvSpPr>
          <p:cNvPr id="223" name="Прямоугольник 222">
            <a:extLst>
              <a:ext uri="{FF2B5EF4-FFF2-40B4-BE49-F238E27FC236}">
                <a16:creationId xmlns="" xmlns:a16="http://schemas.microsoft.com/office/drawing/2014/main" id="{A8BCB4EA-6254-4F71-8B60-32A815667A6B}"/>
              </a:ext>
            </a:extLst>
          </p:cNvPr>
          <p:cNvSpPr/>
          <p:nvPr/>
        </p:nvSpPr>
        <p:spPr>
          <a:xfrm>
            <a:off x="8627390" y="4867771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</a:p>
        </p:txBody>
      </p:sp>
      <p:sp>
        <p:nvSpPr>
          <p:cNvPr id="224" name="Прямоугольник 223">
            <a:extLst>
              <a:ext uri="{FF2B5EF4-FFF2-40B4-BE49-F238E27FC236}">
                <a16:creationId xmlns="" xmlns:a16="http://schemas.microsoft.com/office/drawing/2014/main" id="{21D79EC3-F525-4E04-B97F-15B1E111812A}"/>
              </a:ext>
            </a:extLst>
          </p:cNvPr>
          <p:cNvSpPr/>
          <p:nvPr/>
        </p:nvSpPr>
        <p:spPr>
          <a:xfrm>
            <a:off x="8627390" y="524524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25" name="Прямоугольник 224">
            <a:extLst>
              <a:ext uri="{FF2B5EF4-FFF2-40B4-BE49-F238E27FC236}">
                <a16:creationId xmlns="" xmlns:a16="http://schemas.microsoft.com/office/drawing/2014/main" id="{6D27C316-31D6-4A3E-80FB-A921D44CED6D}"/>
              </a:ext>
            </a:extLst>
          </p:cNvPr>
          <p:cNvSpPr/>
          <p:nvPr/>
        </p:nvSpPr>
        <p:spPr>
          <a:xfrm>
            <a:off x="8627390" y="569159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26" name="Прямоугольник 225">
            <a:extLst>
              <a:ext uri="{FF2B5EF4-FFF2-40B4-BE49-F238E27FC236}">
                <a16:creationId xmlns="" xmlns:a16="http://schemas.microsoft.com/office/drawing/2014/main" id="{502A1EFB-9BBF-479A-B253-620B1B43B98F}"/>
              </a:ext>
            </a:extLst>
          </p:cNvPr>
          <p:cNvSpPr/>
          <p:nvPr/>
        </p:nvSpPr>
        <p:spPr>
          <a:xfrm>
            <a:off x="8567371" y="3772403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3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27" name="Прямоугольник 226">
            <a:extLst>
              <a:ext uri="{FF2B5EF4-FFF2-40B4-BE49-F238E27FC236}">
                <a16:creationId xmlns="" xmlns:a16="http://schemas.microsoft.com/office/drawing/2014/main" id="{D3DAE1BC-DC4A-4D12-AA3E-BCF8D589A234}"/>
              </a:ext>
            </a:extLst>
          </p:cNvPr>
          <p:cNvSpPr/>
          <p:nvPr/>
        </p:nvSpPr>
        <p:spPr>
          <a:xfrm>
            <a:off x="8605228" y="1490161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36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29" name="Прямоугольник 228">
            <a:extLst>
              <a:ext uri="{FF2B5EF4-FFF2-40B4-BE49-F238E27FC236}">
                <a16:creationId xmlns="" xmlns:a16="http://schemas.microsoft.com/office/drawing/2014/main" id="{8BF9F134-68D3-445A-985D-B511A927A4DA}"/>
              </a:ext>
            </a:extLst>
          </p:cNvPr>
          <p:cNvSpPr/>
          <p:nvPr/>
        </p:nvSpPr>
        <p:spPr>
          <a:xfrm>
            <a:off x="9217511" y="1242381"/>
            <a:ext cx="806196" cy="307748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1400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факт</a:t>
            </a:r>
          </a:p>
        </p:txBody>
      </p:sp>
      <p:sp>
        <p:nvSpPr>
          <p:cNvPr id="230" name="Прямоугольник 229">
            <a:extLst>
              <a:ext uri="{FF2B5EF4-FFF2-40B4-BE49-F238E27FC236}">
                <a16:creationId xmlns="" xmlns:a16="http://schemas.microsoft.com/office/drawing/2014/main" id="{C91DA0E4-A031-455E-A763-A59DBF63C59B}"/>
              </a:ext>
            </a:extLst>
          </p:cNvPr>
          <p:cNvSpPr/>
          <p:nvPr/>
        </p:nvSpPr>
        <p:spPr>
          <a:xfrm>
            <a:off x="9719641" y="685893"/>
            <a:ext cx="1013740" cy="677080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1900" b="1" spc="-10" dirty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итог</a:t>
            </a:r>
          </a:p>
          <a:p>
            <a:pPr algn="ctr"/>
            <a:r>
              <a:rPr lang="ru-RU" sz="1900" b="1" spc="-10" dirty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за 2019</a:t>
            </a:r>
          </a:p>
        </p:txBody>
      </p:sp>
      <p:sp>
        <p:nvSpPr>
          <p:cNvPr id="253" name="Прямоугольник 252">
            <a:extLst>
              <a:ext uri="{FF2B5EF4-FFF2-40B4-BE49-F238E27FC236}">
                <a16:creationId xmlns="" xmlns:a16="http://schemas.microsoft.com/office/drawing/2014/main" id="{DB79F4B0-E222-494C-8456-CC00C0A209C8}"/>
              </a:ext>
            </a:extLst>
          </p:cNvPr>
          <p:cNvSpPr/>
          <p:nvPr/>
        </p:nvSpPr>
        <p:spPr>
          <a:xfrm>
            <a:off x="9225402" y="188985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13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54" name="Прямоугольник 253">
            <a:extLst>
              <a:ext uri="{FF2B5EF4-FFF2-40B4-BE49-F238E27FC236}">
                <a16:creationId xmlns="" xmlns:a16="http://schemas.microsoft.com/office/drawing/2014/main" id="{7B3BE161-20ED-4CFA-9165-AC35ED543460}"/>
              </a:ext>
            </a:extLst>
          </p:cNvPr>
          <p:cNvSpPr/>
          <p:nvPr/>
        </p:nvSpPr>
        <p:spPr>
          <a:xfrm>
            <a:off x="9262363" y="2281635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6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55" name="Прямоугольник 254">
            <a:extLst>
              <a:ext uri="{FF2B5EF4-FFF2-40B4-BE49-F238E27FC236}">
                <a16:creationId xmlns="" xmlns:a16="http://schemas.microsoft.com/office/drawing/2014/main" id="{E7E537BC-EB84-4078-AD9F-96CD045085D7}"/>
              </a:ext>
            </a:extLst>
          </p:cNvPr>
          <p:cNvSpPr/>
          <p:nvPr/>
        </p:nvSpPr>
        <p:spPr>
          <a:xfrm>
            <a:off x="9262363" y="2679404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56" name="Прямоугольник 255">
            <a:extLst>
              <a:ext uri="{FF2B5EF4-FFF2-40B4-BE49-F238E27FC236}">
                <a16:creationId xmlns="" xmlns:a16="http://schemas.microsoft.com/office/drawing/2014/main" id="{9609F5D8-280E-4A8A-8BBE-A02663784743}"/>
              </a:ext>
            </a:extLst>
          </p:cNvPr>
          <p:cNvSpPr/>
          <p:nvPr/>
        </p:nvSpPr>
        <p:spPr>
          <a:xfrm>
            <a:off x="9262363" y="3100657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57" name="Прямоугольник 256">
            <a:extLst>
              <a:ext uri="{FF2B5EF4-FFF2-40B4-BE49-F238E27FC236}">
                <a16:creationId xmlns="" xmlns:a16="http://schemas.microsoft.com/office/drawing/2014/main" id="{9C9A9993-82A8-48FA-A44D-9B0D47415D7E}"/>
              </a:ext>
            </a:extLst>
          </p:cNvPr>
          <p:cNvSpPr/>
          <p:nvPr/>
        </p:nvSpPr>
        <p:spPr>
          <a:xfrm>
            <a:off x="9404614" y="4156224"/>
            <a:ext cx="803699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58" name="Прямоугольник 257">
            <a:extLst>
              <a:ext uri="{FF2B5EF4-FFF2-40B4-BE49-F238E27FC236}">
                <a16:creationId xmlns="" xmlns:a16="http://schemas.microsoft.com/office/drawing/2014/main" id="{300431D6-124C-44DC-A4C9-510D9E0369A2}"/>
              </a:ext>
            </a:extLst>
          </p:cNvPr>
          <p:cNvSpPr/>
          <p:nvPr/>
        </p:nvSpPr>
        <p:spPr>
          <a:xfrm>
            <a:off x="9262363" y="4558769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59" name="Прямоугольник 258">
            <a:extLst>
              <a:ext uri="{FF2B5EF4-FFF2-40B4-BE49-F238E27FC236}">
                <a16:creationId xmlns="" xmlns:a16="http://schemas.microsoft.com/office/drawing/2014/main" id="{26F8FD3E-9B8C-4B3B-97B0-BF702A74BCFE}"/>
              </a:ext>
            </a:extLst>
          </p:cNvPr>
          <p:cNvSpPr/>
          <p:nvPr/>
        </p:nvSpPr>
        <p:spPr>
          <a:xfrm>
            <a:off x="9262363" y="4923541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</a:t>
            </a:r>
            <a:endParaRPr lang="ru-RU" b="1" spc="-10" dirty="0">
              <a:solidFill>
                <a:schemeClr val="tx2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60" name="Прямоугольник 259">
            <a:extLst>
              <a:ext uri="{FF2B5EF4-FFF2-40B4-BE49-F238E27FC236}">
                <a16:creationId xmlns="" xmlns:a16="http://schemas.microsoft.com/office/drawing/2014/main" id="{71F4BBA9-1C49-4C50-BFB7-D93E30E9EE45}"/>
              </a:ext>
            </a:extLst>
          </p:cNvPr>
          <p:cNvSpPr/>
          <p:nvPr/>
        </p:nvSpPr>
        <p:spPr>
          <a:xfrm>
            <a:off x="9262363" y="530101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</a:p>
        </p:txBody>
      </p:sp>
      <p:sp>
        <p:nvSpPr>
          <p:cNvPr id="261" name="Прямоугольник 260">
            <a:extLst>
              <a:ext uri="{FF2B5EF4-FFF2-40B4-BE49-F238E27FC236}">
                <a16:creationId xmlns="" xmlns:a16="http://schemas.microsoft.com/office/drawing/2014/main" id="{00D592C2-FE28-42CD-A992-ACB972ED6FD6}"/>
              </a:ext>
            </a:extLst>
          </p:cNvPr>
          <p:cNvSpPr/>
          <p:nvPr/>
        </p:nvSpPr>
        <p:spPr>
          <a:xfrm>
            <a:off x="9262363" y="5703885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chemeClr val="tx2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</a:t>
            </a:r>
          </a:p>
        </p:txBody>
      </p:sp>
      <p:sp>
        <p:nvSpPr>
          <p:cNvPr id="262" name="Прямоугольник 261">
            <a:extLst>
              <a:ext uri="{FF2B5EF4-FFF2-40B4-BE49-F238E27FC236}">
                <a16:creationId xmlns="" xmlns:a16="http://schemas.microsoft.com/office/drawing/2014/main" id="{715B1A61-B1F2-4669-80D0-DBF06632A41B}"/>
              </a:ext>
            </a:extLst>
          </p:cNvPr>
          <p:cNvSpPr/>
          <p:nvPr/>
        </p:nvSpPr>
        <p:spPr>
          <a:xfrm>
            <a:off x="9255522" y="3753769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2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63" name="Прямоугольник 262">
            <a:extLst>
              <a:ext uri="{FF2B5EF4-FFF2-40B4-BE49-F238E27FC236}">
                <a16:creationId xmlns="" xmlns:a16="http://schemas.microsoft.com/office/drawing/2014/main" id="{6073C985-481A-4682-B596-A167F6339DAB}"/>
              </a:ext>
            </a:extLst>
          </p:cNvPr>
          <p:cNvSpPr/>
          <p:nvPr/>
        </p:nvSpPr>
        <p:spPr>
          <a:xfrm>
            <a:off x="9230863" y="1492858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13</a:t>
            </a:r>
            <a:endParaRPr lang="ru-RU" sz="2400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64" name="Прямоугольник 263">
            <a:extLst>
              <a:ext uri="{FF2B5EF4-FFF2-40B4-BE49-F238E27FC236}">
                <a16:creationId xmlns="" xmlns:a16="http://schemas.microsoft.com/office/drawing/2014/main" id="{592921F8-E2D2-4318-AE1A-BC20FBDAF714}"/>
              </a:ext>
            </a:extLst>
          </p:cNvPr>
          <p:cNvSpPr/>
          <p:nvPr/>
        </p:nvSpPr>
        <p:spPr>
          <a:xfrm>
            <a:off x="9823413" y="188783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91</a:t>
            </a:r>
            <a:endParaRPr lang="ru-RU" b="1" spc="-10" dirty="0">
              <a:solidFill>
                <a:srgbClr val="C81F1F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65" name="Прямоугольник 264">
            <a:extLst>
              <a:ext uri="{FF2B5EF4-FFF2-40B4-BE49-F238E27FC236}">
                <a16:creationId xmlns="" xmlns:a16="http://schemas.microsoft.com/office/drawing/2014/main" id="{F20671F3-889A-4510-B01E-3E21FBFA5F74}"/>
              </a:ext>
            </a:extLst>
          </p:cNvPr>
          <p:cNvSpPr/>
          <p:nvPr/>
        </p:nvSpPr>
        <p:spPr>
          <a:xfrm>
            <a:off x="9823413" y="227994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20</a:t>
            </a:r>
            <a:endParaRPr lang="ru-RU" b="1" spc="-10" dirty="0">
              <a:solidFill>
                <a:srgbClr val="C81F1F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66" name="Прямоугольник 265">
            <a:extLst>
              <a:ext uri="{FF2B5EF4-FFF2-40B4-BE49-F238E27FC236}">
                <a16:creationId xmlns="" xmlns:a16="http://schemas.microsoft.com/office/drawing/2014/main" id="{BBABB3F5-9216-4CA5-A0A1-FCE7BE570327}"/>
              </a:ext>
            </a:extLst>
          </p:cNvPr>
          <p:cNvSpPr/>
          <p:nvPr/>
        </p:nvSpPr>
        <p:spPr>
          <a:xfrm>
            <a:off x="9823413" y="2677711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rgbClr val="C81F1F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67" name="Прямоугольник 266">
            <a:extLst>
              <a:ext uri="{FF2B5EF4-FFF2-40B4-BE49-F238E27FC236}">
                <a16:creationId xmlns="" xmlns:a16="http://schemas.microsoft.com/office/drawing/2014/main" id="{0D81955D-2FE3-4E1D-B1EF-256E5BCFE85E}"/>
              </a:ext>
            </a:extLst>
          </p:cNvPr>
          <p:cNvSpPr/>
          <p:nvPr/>
        </p:nvSpPr>
        <p:spPr>
          <a:xfrm>
            <a:off x="9823413" y="307548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rgbClr val="C81F1F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68" name="Прямоугольник 267">
            <a:extLst>
              <a:ext uri="{FF2B5EF4-FFF2-40B4-BE49-F238E27FC236}">
                <a16:creationId xmlns="" xmlns:a16="http://schemas.microsoft.com/office/drawing/2014/main" id="{0183576E-56AB-482F-9BD7-8B22CCB97A0F}"/>
              </a:ext>
            </a:extLst>
          </p:cNvPr>
          <p:cNvSpPr/>
          <p:nvPr/>
        </p:nvSpPr>
        <p:spPr>
          <a:xfrm>
            <a:off x="9814622" y="4154191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sz="2400" b="1" spc="-10" dirty="0">
              <a:solidFill>
                <a:srgbClr val="C81F1F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69" name="Прямоугольник 268">
            <a:extLst>
              <a:ext uri="{FF2B5EF4-FFF2-40B4-BE49-F238E27FC236}">
                <a16:creationId xmlns="" xmlns:a16="http://schemas.microsoft.com/office/drawing/2014/main" id="{A39191B2-D991-410D-8000-8A2C73258A25}"/>
              </a:ext>
            </a:extLst>
          </p:cNvPr>
          <p:cNvSpPr/>
          <p:nvPr/>
        </p:nvSpPr>
        <p:spPr>
          <a:xfrm>
            <a:off x="9823413" y="4557076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10</a:t>
            </a:r>
            <a:endParaRPr lang="ru-RU" b="1" spc="-10" dirty="0">
              <a:solidFill>
                <a:srgbClr val="C81F1F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70" name="Прямоугольник 269">
            <a:extLst>
              <a:ext uri="{FF2B5EF4-FFF2-40B4-BE49-F238E27FC236}">
                <a16:creationId xmlns="" xmlns:a16="http://schemas.microsoft.com/office/drawing/2014/main" id="{C2D87E5A-CE1D-4114-BC76-2B1ED86C73E8}"/>
              </a:ext>
            </a:extLst>
          </p:cNvPr>
          <p:cNvSpPr/>
          <p:nvPr/>
        </p:nvSpPr>
        <p:spPr>
          <a:xfrm>
            <a:off x="9823413" y="492184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5</a:t>
            </a:r>
          </a:p>
        </p:txBody>
      </p:sp>
      <p:sp>
        <p:nvSpPr>
          <p:cNvPr id="271" name="Прямоугольник 270">
            <a:extLst>
              <a:ext uri="{FF2B5EF4-FFF2-40B4-BE49-F238E27FC236}">
                <a16:creationId xmlns="" xmlns:a16="http://schemas.microsoft.com/office/drawing/2014/main" id="{0372C779-2C6B-423F-8AB6-8E0220665113}"/>
              </a:ext>
            </a:extLst>
          </p:cNvPr>
          <p:cNvSpPr/>
          <p:nvPr/>
        </p:nvSpPr>
        <p:spPr>
          <a:xfrm>
            <a:off x="9823413" y="5299320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rgbClr val="C81F1F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72" name="Прямоугольник 271">
            <a:extLst>
              <a:ext uri="{FF2B5EF4-FFF2-40B4-BE49-F238E27FC236}">
                <a16:creationId xmlns="" xmlns:a16="http://schemas.microsoft.com/office/drawing/2014/main" id="{4054F4B4-54AC-448B-89E3-1485FA271BF3}"/>
              </a:ext>
            </a:extLst>
          </p:cNvPr>
          <p:cNvSpPr/>
          <p:nvPr/>
        </p:nvSpPr>
        <p:spPr>
          <a:xfrm>
            <a:off x="9823413" y="5702192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0</a:t>
            </a:r>
            <a:endParaRPr lang="ru-RU" b="1" spc="-10" dirty="0">
              <a:solidFill>
                <a:srgbClr val="C81F1F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73" name="Прямоугольник 272">
            <a:extLst>
              <a:ext uri="{FF2B5EF4-FFF2-40B4-BE49-F238E27FC236}">
                <a16:creationId xmlns="" xmlns:a16="http://schemas.microsoft.com/office/drawing/2014/main" id="{87124958-F25A-4BB1-BB8C-ECE7BC9CA6AE}"/>
              </a:ext>
            </a:extLst>
          </p:cNvPr>
          <p:cNvSpPr/>
          <p:nvPr/>
        </p:nvSpPr>
        <p:spPr>
          <a:xfrm>
            <a:off x="9787244" y="3753153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10</a:t>
            </a:r>
            <a:endParaRPr lang="ru-RU" sz="2400" b="1" spc="-10" dirty="0">
              <a:solidFill>
                <a:srgbClr val="C81F1F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74" name="Прямоугольник 273">
            <a:extLst>
              <a:ext uri="{FF2B5EF4-FFF2-40B4-BE49-F238E27FC236}">
                <a16:creationId xmlns="" xmlns:a16="http://schemas.microsoft.com/office/drawing/2014/main" id="{5595D83F-B60B-4960-BE57-0C447EAF4993}"/>
              </a:ext>
            </a:extLst>
          </p:cNvPr>
          <p:cNvSpPr/>
          <p:nvPr/>
        </p:nvSpPr>
        <p:spPr>
          <a:xfrm>
            <a:off x="9823413" y="1490161"/>
            <a:ext cx="806196" cy="461637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sz="2400" b="1" spc="-10" dirty="0" smtClean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91</a:t>
            </a:r>
            <a:endParaRPr lang="ru-RU" sz="2400" b="1" spc="-10" dirty="0">
              <a:solidFill>
                <a:srgbClr val="C81F1F"/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84" name="Прямоугольник 283">
            <a:extLst>
              <a:ext uri="{FF2B5EF4-FFF2-40B4-BE49-F238E27FC236}">
                <a16:creationId xmlns="" xmlns:a16="http://schemas.microsoft.com/office/drawing/2014/main" id="{404E9133-A889-41EF-B819-3336214797BC}"/>
              </a:ext>
            </a:extLst>
          </p:cNvPr>
          <p:cNvSpPr/>
          <p:nvPr/>
        </p:nvSpPr>
        <p:spPr>
          <a:xfrm>
            <a:off x="7976420" y="6273758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1,0101</a:t>
            </a:r>
            <a:endParaRPr lang="ru-RU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85" name="Прямоугольник 284">
            <a:extLst>
              <a:ext uri="{FF2B5EF4-FFF2-40B4-BE49-F238E27FC236}">
                <a16:creationId xmlns="" xmlns:a16="http://schemas.microsoft.com/office/drawing/2014/main" id="{16393962-1EE6-451F-90B6-FD7D3B52E7DC}"/>
              </a:ext>
            </a:extLst>
          </p:cNvPr>
          <p:cNvSpPr/>
          <p:nvPr/>
        </p:nvSpPr>
        <p:spPr>
          <a:xfrm>
            <a:off x="8582392" y="626490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1,00</a:t>
            </a:r>
            <a:endParaRPr lang="ru-RU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86" name="Прямоугольник 285">
            <a:extLst>
              <a:ext uri="{FF2B5EF4-FFF2-40B4-BE49-F238E27FC236}">
                <a16:creationId xmlns="" xmlns:a16="http://schemas.microsoft.com/office/drawing/2014/main" id="{48A3DCF5-4029-45F8-8A81-2C78C2467AF9}"/>
              </a:ext>
            </a:extLst>
          </p:cNvPr>
          <p:cNvSpPr/>
          <p:nvPr/>
        </p:nvSpPr>
        <p:spPr>
          <a:xfrm>
            <a:off x="9281538" y="6264903"/>
            <a:ext cx="806196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ru-RU" b="1" spc="-10" dirty="0" smtClean="0">
                <a:solidFill>
                  <a:schemeClr val="bg1">
                    <a:lumMod val="50000"/>
                  </a:schemeClr>
                </a:solidFill>
                <a:latin typeface="Bebas Neue Bold" panose="020B0606020202050201" pitchFamily="34" charset="-52"/>
                <a:cs typeface="Arial"/>
              </a:rPr>
              <a:t>0,0077</a:t>
            </a:r>
            <a:endParaRPr lang="ru-RU" b="1" spc="-10" dirty="0">
              <a:solidFill>
                <a:schemeClr val="bg1">
                  <a:lumMod val="50000"/>
                </a:schemeClr>
              </a:solidFill>
              <a:latin typeface="Bebas Neue Bold" panose="020B0606020202050201" pitchFamily="34" charset="-52"/>
              <a:cs typeface="Arial"/>
            </a:endParaRPr>
          </a:p>
        </p:txBody>
      </p:sp>
      <p:sp>
        <p:nvSpPr>
          <p:cNvPr id="287" name="Прямоугольник 286">
            <a:extLst>
              <a:ext uri="{FF2B5EF4-FFF2-40B4-BE49-F238E27FC236}">
                <a16:creationId xmlns="" xmlns:a16="http://schemas.microsoft.com/office/drawing/2014/main" id="{9DA893FE-333E-46D0-BE1C-2888A81C04D6}"/>
              </a:ext>
            </a:extLst>
          </p:cNvPr>
          <p:cNvSpPr/>
          <p:nvPr/>
        </p:nvSpPr>
        <p:spPr>
          <a:xfrm>
            <a:off x="8857668" y="875961"/>
            <a:ext cx="976963" cy="369304"/>
          </a:xfrm>
          <a:prstGeom prst="rect">
            <a:avLst/>
          </a:prstGeom>
        </p:spPr>
        <p:txBody>
          <a:bodyPr wrap="square" lIns="91413" tIns="45706" rIns="91413" bIns="45706">
            <a:spAutoFit/>
          </a:bodyPr>
          <a:lstStyle/>
          <a:p>
            <a:pPr algn="ctr"/>
            <a:r>
              <a:rPr lang="en-US" b="1" spc="-10" dirty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IV </a:t>
            </a:r>
            <a:r>
              <a:rPr lang="ru-RU" b="1" spc="-10" dirty="0">
                <a:solidFill>
                  <a:srgbClr val="C81F1F"/>
                </a:solidFill>
                <a:latin typeface="Bebas Neue Bold" panose="020B0606020202050201" pitchFamily="34" charset="-52"/>
                <a:cs typeface="Arial"/>
              </a:rPr>
              <a:t>кв. </a:t>
            </a:r>
          </a:p>
        </p:txBody>
      </p:sp>
      <p:pic>
        <p:nvPicPr>
          <p:cNvPr id="206" name="Рисунок 20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r="-681" b="24361"/>
          <a:stretch/>
        </p:blipFill>
        <p:spPr>
          <a:xfrm>
            <a:off x="9008326" y="81979"/>
            <a:ext cx="1361517" cy="7260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918639" y="6277522"/>
            <a:ext cx="758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2</a:t>
            </a:r>
            <a:r>
              <a:rPr lang="en-US" sz="1600" b="1" dirty="0" smtClean="0">
                <a:solidFill>
                  <a:srgbClr val="C00000"/>
                </a:solidFill>
              </a:rPr>
              <a:t>28</a:t>
            </a:r>
            <a:r>
              <a:rPr lang="ru-RU" sz="1600" b="1" dirty="0" smtClean="0">
                <a:solidFill>
                  <a:srgbClr val="C00000"/>
                </a:solidFill>
              </a:rPr>
              <a:t>9,8</a:t>
            </a:r>
          </a:p>
          <a:p>
            <a:endParaRPr lang="ru-RU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71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11679</TotalTime>
  <Words>1826</Words>
  <Application>Microsoft Office PowerPoint</Application>
  <PresentationFormat>Произвольный</PresentationFormat>
  <Paragraphs>502</Paragraphs>
  <Slides>19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Arial</vt:lpstr>
      <vt:lpstr>Bebas Neue Bold</vt:lpstr>
      <vt:lpstr>Calibri</vt:lpstr>
      <vt:lpstr>Calibri Light</vt:lpstr>
      <vt:lpstr>Circe Bold</vt:lpstr>
      <vt:lpstr>Circe MD Bold</vt:lpstr>
      <vt:lpstr>PT Sans</vt:lpstr>
      <vt:lpstr>Times New Roman</vt:lpstr>
      <vt:lpstr>Trebuchet MS</vt:lpstr>
      <vt:lpstr>Office Theme</vt:lpstr>
      <vt:lpstr>Центр поддержки экспорта как часть инфраструктуры организаций поддержки субъектов малого и среднего предпринимательства</vt:lpstr>
      <vt:lpstr>Центр поддержки экспорта Камчатского края  учреждён Агентством инвестиций и предпринимательства  Камчатского края в апреле 2018 года</vt:lpstr>
      <vt:lpstr>Центр поддержки экспорта создан в целях достижения показателей и результатов региональных проектов, обеспечивающих достижение целей, показателей и результатов федерального проекта: «Акселерация субъектов малого и среднего предпринимательства», входящего в состав национального проекта «Малое и среднее предпринимательство и поддержка предпринимательской инициативы».  </vt:lpstr>
      <vt:lpstr>Действующие нормативно-правовые акты:</vt:lpstr>
      <vt:lpstr>Нормативно-правовые акты:</vt:lpstr>
      <vt:lpstr>Презентация PowerPoint</vt:lpstr>
      <vt:lpstr>Комплексные решения продвижения с Центром поддержки экспорта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Перспективы продвижения экспорта при участии Центра поддержки экспорта в 2020 г: </vt:lpstr>
      <vt:lpstr>Презентация PowerPoint</vt:lpstr>
      <vt:lpstr>Презентация PowerPoint</vt:lpstr>
      <vt:lpstr>Возможность заявить о себе и стать лучшим экспортёром года!</vt:lpstr>
      <vt:lpstr>Учись экспортировать вместе с нами!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Арешкина Мария Владимировна</dc:creator>
  <cp:lastModifiedBy>Бурина Людмила Александровна</cp:lastModifiedBy>
  <cp:revision>316</cp:revision>
  <cp:lastPrinted>2020-01-30T02:07:48Z</cp:lastPrinted>
  <dcterms:modified xsi:type="dcterms:W3CDTF">2020-03-10T21:28:59Z</dcterms:modified>
</cp:coreProperties>
</file>