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3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1.jpeg" ContentType="image/jpeg"/>
  <Override PartName="/ppt/media/image22.jpeg" ContentType="image/jpeg"/>
  <Override PartName="/ppt/media/image9.png" ContentType="image/png"/>
  <Override PartName="/ppt/media/image7.png" ContentType="image/png"/>
  <Override PartName="/ppt/media/image34.jpeg" ContentType="image/jpeg"/>
  <Override PartName="/ppt/media/image11.jpeg" ContentType="image/jpeg"/>
  <Override PartName="/ppt/media/image29.jpeg" ContentType="image/jpeg"/>
  <Override PartName="/ppt/media/image28.png" ContentType="image/png"/>
  <Override PartName="/ppt/media/image5.png" ContentType="image/png"/>
  <Override PartName="/ppt/media/image8.jpeg" ContentType="image/jpeg"/>
  <Override PartName="/ppt/media/image30.jpeg" ContentType="image/jpeg"/>
  <Override PartName="/ppt/media/image3.jpeg" ContentType="image/jpeg"/>
  <Override PartName="/ppt/media/image24.jpeg" ContentType="image/jpeg"/>
  <Override PartName="/ppt/media/image31.png" ContentType="image/png"/>
  <Override PartName="/ppt/media/image33.png" ContentType="image/png"/>
  <Override PartName="/ppt/media/image6.jpeg" ContentType="image/jpeg"/>
  <Override PartName="/ppt/media/image27.jpeg" ContentType="image/jpeg"/>
  <Override PartName="/ppt/media/image13.jpeg" ContentType="image/jpeg"/>
  <Override PartName="/ppt/media/image12.jpeg" ContentType="image/jpeg"/>
  <Override PartName="/ppt/media/image4.png" ContentType="image/png"/>
  <Override PartName="/ppt/media/image32.png" ContentType="image/png"/>
  <Override PartName="/ppt/media/image2.png" ContentType="image/png"/>
  <Override PartName="/ppt/media/image25.jpeg" ContentType="image/jpeg"/>
  <Override PartName="/ppt/media/image10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7.jpeg" ContentType="image/jpeg"/>
  <Override PartName="/ppt/media/image26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29CB1B-A2BD-449E-AD8D-EAB71794A8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241068-AB02-4CD7-BDA9-F0A8A201E5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505EB0-3B39-401C-A672-14E7A5EEF3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60EC75-B274-40DA-9788-076BCCAA47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1D35A1-BAB8-44FD-91E7-E7168DE9DA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5C7EFE-D04B-43B8-98FF-4C67956038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2744CD-7C40-43FB-BA7F-0DCF9B0F48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36B569-7318-4399-8CBE-FE1C3C3002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1E1186-DACC-435C-889F-F0BBD0A9A6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912D7F-AFE7-424E-B15A-AEA966808D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809358-EB9C-475F-A915-14CB0CC5088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FBC085-4CC6-419B-B902-487C0222D75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76DE5C0-C2B5-4A63-B2E5-74BA65948F9E}" type="slidenum"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shepr.ru/" TargetMode="External"/><Relationship Id="rId2" Type="http://schemas.openxmlformats.org/officeDocument/2006/relationships/hyperlink" Target="https://shepr.ru/" TargetMode="External"/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224;p5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Google Shape;225;p52" descr=""/>
          <p:cNvPicPr/>
          <p:nvPr/>
        </p:nvPicPr>
        <p:blipFill>
          <a:blip r:embed="rId1"/>
          <a:srcRect l="4165" t="0" r="7002" b="2499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227;p52"/>
          <p:cNvSpPr/>
          <p:nvPr/>
        </p:nvSpPr>
        <p:spPr>
          <a:xfrm>
            <a:off x="416520" y="2105640"/>
            <a:ext cx="11358720" cy="14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5400" spc="-1" strike="noStrike">
                <a:solidFill>
                  <a:srgbClr val="ffffff"/>
                </a:solidFill>
                <a:latin typeface="Arial"/>
                <a:ea typeface="Arial"/>
              </a:rPr>
              <a:t>Устойчивое развитие в сфере гостеприимства и туризма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120" name="Прямоугольник 1"/>
          <p:cNvSpPr/>
          <p:nvPr/>
        </p:nvSpPr>
        <p:spPr>
          <a:xfrm>
            <a:off x="2163240" y="5067720"/>
            <a:ext cx="78649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Arial"/>
              </a:rPr>
              <a:t>Мария Кузнецова, руководитель проекта </a:t>
            </a: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Arial"/>
              </a:rPr>
              <a:t>«Школа экологического предпринимательства на Камчатке»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327;p62"/>
          <p:cNvSpPr/>
          <p:nvPr/>
        </p:nvSpPr>
        <p:spPr>
          <a:xfrm>
            <a:off x="4567680" y="517680"/>
            <a:ext cx="573804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КОНТАКТЫ</a:t>
            </a:r>
            <a:endParaRPr b="0" lang="ru-RU" sz="4000" spc="-1" strike="noStrike">
              <a:latin typeface="XO Oriel"/>
            </a:endParaRPr>
          </a:p>
        </p:txBody>
      </p:sp>
      <p:sp>
        <p:nvSpPr>
          <p:cNvPr id="165" name="Google Shape;328;p62"/>
          <p:cNvSpPr/>
          <p:nvPr/>
        </p:nvSpPr>
        <p:spPr>
          <a:xfrm>
            <a:off x="970560" y="1711800"/>
            <a:ext cx="4636080" cy="42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Мария Кузнецова, руководитель проекта «ШЭПР на Камчатке»: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maria.davsha@gmail.com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+7 (999) 420 22 45</a:t>
            </a:r>
            <a:br>
              <a:rPr sz="1800"/>
            </a:b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 u="sng">
                <a:solidFill>
                  <a:srgbClr val="366060"/>
                </a:solidFill>
                <a:uFillTx/>
                <a:latin typeface="Arial"/>
                <a:ea typeface="Arial"/>
                <a:hlinkClick r:id="rId1"/>
              </a:rPr>
              <a:t>https</a:t>
            </a:r>
            <a:r>
              <a:rPr b="0" lang="en-US" sz="1800" spc="-1" strike="noStrike" u="sng">
                <a:solidFill>
                  <a:srgbClr val="366060"/>
                </a:solidFill>
                <a:uFillTx/>
                <a:latin typeface="Arial"/>
                <a:ea typeface="Arial"/>
                <a:hlinkClick r:id="rId2"/>
              </a:rPr>
              <a:t>://shepr.ru/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br>
              <a:rPr sz="1800"/>
            </a:br>
            <a:br>
              <a:rPr sz="1800"/>
            </a:b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Елизавета Кирпиченко, координатор по работе с участниками: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+7 (923) 429 90 91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latin typeface="XO Oriel"/>
            </a:endParaRPr>
          </a:p>
        </p:txBody>
      </p:sp>
      <p:pic>
        <p:nvPicPr>
          <p:cNvPr id="166" name="Рисунок 1" descr=""/>
          <p:cNvPicPr/>
          <p:nvPr/>
        </p:nvPicPr>
        <p:blipFill>
          <a:blip r:embed="rId3"/>
          <a:stretch/>
        </p:blipFill>
        <p:spPr>
          <a:xfrm>
            <a:off x="7366680" y="1660320"/>
            <a:ext cx="3212280" cy="349092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2" descr=""/>
          <p:cNvPicPr/>
          <p:nvPr/>
        </p:nvPicPr>
        <p:blipFill>
          <a:blip r:embed="rId4"/>
          <a:stretch/>
        </p:blipFill>
        <p:spPr>
          <a:xfrm>
            <a:off x="3403080" y="5679720"/>
            <a:ext cx="1429560" cy="68796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8" descr=""/>
          <p:cNvPicPr/>
          <p:nvPr/>
        </p:nvPicPr>
        <p:blipFill>
          <a:blip r:embed="rId5"/>
          <a:stretch/>
        </p:blipFill>
        <p:spPr>
          <a:xfrm>
            <a:off x="6294240" y="5786280"/>
            <a:ext cx="1942920" cy="58140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3" descr=""/>
          <p:cNvPicPr/>
          <p:nvPr/>
        </p:nvPicPr>
        <p:blipFill>
          <a:blip r:embed="rId6"/>
          <a:stretch/>
        </p:blipFill>
        <p:spPr>
          <a:xfrm>
            <a:off x="9126360" y="5891760"/>
            <a:ext cx="1889280" cy="37008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5" descr=""/>
          <p:cNvPicPr/>
          <p:nvPr/>
        </p:nvPicPr>
        <p:blipFill>
          <a:blip r:embed="rId7"/>
          <a:stretch/>
        </p:blipFill>
        <p:spPr>
          <a:xfrm>
            <a:off x="1020960" y="5765400"/>
            <a:ext cx="1410480" cy="56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489;p69"/>
          <p:cNvSpPr/>
          <p:nvPr/>
        </p:nvSpPr>
        <p:spPr>
          <a:xfrm>
            <a:off x="763920" y="354240"/>
            <a:ext cx="1004544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Устойчивое развитие: </a:t>
            </a:r>
            <a:endParaRPr b="0" lang="ru-RU" sz="4000" spc="-1" strike="noStrike">
              <a:latin typeface="XO Oriel"/>
            </a:endParaRPr>
          </a:p>
        </p:txBody>
      </p:sp>
      <p:sp>
        <p:nvSpPr>
          <p:cNvPr id="122" name="Google Shape;490;p69"/>
          <p:cNvSpPr/>
          <p:nvPr/>
        </p:nvSpPr>
        <p:spPr>
          <a:xfrm>
            <a:off x="763920" y="1111320"/>
            <a:ext cx="10158120" cy="276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Томас Роберт Мальтус, начало 18 века, «Народонаселение».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В 1972 году международная общественная организация «Римский клуб» выпустила первый доклад — знаменитые «Пределы роста» (The Limits to Growth)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Понимание устойчивого развития утвердили в 1983 году, когда ООН созвала Всемирную комиссию по окружающей среде и развитию.</a:t>
            </a: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Устойчивое развитие — комплекс мер, нацеленных на удовлетворение текущих потребностей человека при сохранении окружающей среды и ресурсов, то есть без ущерба для возможности будущих поколений удовлетворять свои собственные потребности.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23" name="Рисунок 1" descr=""/>
          <p:cNvPicPr/>
          <p:nvPr/>
        </p:nvPicPr>
        <p:blipFill>
          <a:blip r:embed="rId1"/>
          <a:stretch/>
        </p:blipFill>
        <p:spPr>
          <a:xfrm>
            <a:off x="763920" y="4200480"/>
            <a:ext cx="4719960" cy="265716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2" descr=""/>
          <p:cNvPicPr/>
          <p:nvPr/>
        </p:nvPicPr>
        <p:blipFill>
          <a:blip r:embed="rId2"/>
          <a:stretch/>
        </p:blipFill>
        <p:spPr>
          <a:xfrm>
            <a:off x="6772680" y="4200480"/>
            <a:ext cx="4415760" cy="250776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11" descr=""/>
          <p:cNvPicPr/>
          <p:nvPr/>
        </p:nvPicPr>
        <p:blipFill>
          <a:blip r:embed="rId3"/>
          <a:stretch/>
        </p:blipFill>
        <p:spPr>
          <a:xfrm>
            <a:off x="9505800" y="378720"/>
            <a:ext cx="2300760" cy="6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6" descr=""/>
          <p:cNvPicPr/>
          <p:nvPr/>
        </p:nvPicPr>
        <p:blipFill>
          <a:blip r:embed="rId1"/>
          <a:stretch/>
        </p:blipFill>
        <p:spPr>
          <a:xfrm>
            <a:off x="9505800" y="378720"/>
            <a:ext cx="2300760" cy="60480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3" descr=""/>
          <p:cNvPicPr/>
          <p:nvPr/>
        </p:nvPicPr>
        <p:blipFill>
          <a:blip r:embed="rId2"/>
          <a:stretch/>
        </p:blipFill>
        <p:spPr>
          <a:xfrm>
            <a:off x="717120" y="1695600"/>
            <a:ext cx="4064400" cy="360324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5" descr=""/>
          <p:cNvPicPr/>
          <p:nvPr/>
        </p:nvPicPr>
        <p:blipFill>
          <a:blip r:embed="rId3"/>
          <a:stretch/>
        </p:blipFill>
        <p:spPr>
          <a:xfrm>
            <a:off x="5042880" y="1577520"/>
            <a:ext cx="7148880" cy="383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" descr=""/>
          <p:cNvPicPr/>
          <p:nvPr/>
        </p:nvPicPr>
        <p:blipFill>
          <a:blip r:embed="rId1"/>
          <a:stretch/>
        </p:blipFill>
        <p:spPr>
          <a:xfrm>
            <a:off x="1486080" y="320040"/>
            <a:ext cx="9079200" cy="653760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6" descr=""/>
          <p:cNvPicPr/>
          <p:nvPr/>
        </p:nvPicPr>
        <p:blipFill>
          <a:blip r:embed="rId2"/>
          <a:stretch/>
        </p:blipFill>
        <p:spPr>
          <a:xfrm>
            <a:off x="9505800" y="378720"/>
            <a:ext cx="2300760" cy="6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489;p69"/>
          <p:cNvSpPr/>
          <p:nvPr/>
        </p:nvSpPr>
        <p:spPr>
          <a:xfrm>
            <a:off x="763920" y="354240"/>
            <a:ext cx="1004544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Устойчивый туризм и экотуризм</a:t>
            </a:r>
            <a:endParaRPr b="0" lang="ru-RU" sz="4000" spc="-1" strike="noStrike">
              <a:latin typeface="XO Oriel"/>
            </a:endParaRPr>
          </a:p>
        </p:txBody>
      </p:sp>
      <p:sp>
        <p:nvSpPr>
          <p:cNvPr id="132" name="Google Shape;490;p69"/>
          <p:cNvSpPr/>
          <p:nvPr/>
        </p:nvSpPr>
        <p:spPr>
          <a:xfrm>
            <a:off x="763920" y="1231920"/>
            <a:ext cx="9719640" cy="276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Устойчивый туризм приводит к такому управлению всеми ресурсами, что экономические, социальные и эстетические нужды могут удовлетворяться при поддержании культурной целостности, насущных экологических процессов, биоразнообразия и систем жизнеобеспечения.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Основные принципы устойчивого туризма: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Окружающая среда: Не повреждайте природные ресурсы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Социокультурный: Включайте местное население в выгодополучателей проекта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Экономический: Следуйте рациональной и этической практикам бизнеса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Экотуризм – это нишевой, основанный на природе сегмент, продвигающий ответственные путешествия в природные зоны. Устойчивый туризм не является сегментом.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33" name="Google Shape;491;p69" descr=""/>
          <p:cNvPicPr/>
          <p:nvPr/>
        </p:nvPicPr>
        <p:blipFill>
          <a:blip r:embed="rId1"/>
          <a:srcRect l="0" t="8162" r="11938" b="4963"/>
          <a:stretch/>
        </p:blipFill>
        <p:spPr>
          <a:xfrm>
            <a:off x="9129240" y="4394880"/>
            <a:ext cx="3062520" cy="2043000"/>
          </a:xfrm>
          <a:prstGeom prst="rect">
            <a:avLst/>
          </a:prstGeom>
          <a:ln w="0">
            <a:noFill/>
          </a:ln>
        </p:spPr>
      </p:pic>
      <p:pic>
        <p:nvPicPr>
          <p:cNvPr id="134" name="Google Shape;492;p69" descr=""/>
          <p:cNvPicPr/>
          <p:nvPr/>
        </p:nvPicPr>
        <p:blipFill>
          <a:blip r:embed="rId2"/>
          <a:srcRect l="0" t="8823" r="0" b="3757"/>
          <a:stretch/>
        </p:blipFill>
        <p:spPr>
          <a:xfrm>
            <a:off x="6095520" y="4394880"/>
            <a:ext cx="3062520" cy="204300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493;p69" descr=""/>
          <p:cNvPicPr/>
          <p:nvPr/>
        </p:nvPicPr>
        <p:blipFill>
          <a:blip r:embed="rId3"/>
          <a:stretch/>
        </p:blipFill>
        <p:spPr>
          <a:xfrm>
            <a:off x="0" y="4396320"/>
            <a:ext cx="3062520" cy="2041560"/>
          </a:xfrm>
          <a:prstGeom prst="rect">
            <a:avLst/>
          </a:prstGeom>
          <a:ln w="0">
            <a:noFill/>
          </a:ln>
        </p:spPr>
      </p:pic>
      <p:pic>
        <p:nvPicPr>
          <p:cNvPr id="136" name="Google Shape;494;p69" descr=""/>
          <p:cNvPicPr/>
          <p:nvPr/>
        </p:nvPicPr>
        <p:blipFill>
          <a:blip r:embed="rId4"/>
          <a:srcRect l="0" t="21325" r="0" b="12564"/>
          <a:stretch/>
        </p:blipFill>
        <p:spPr>
          <a:xfrm>
            <a:off x="3033720" y="4394880"/>
            <a:ext cx="3090600" cy="204300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8" descr=""/>
          <p:cNvPicPr/>
          <p:nvPr/>
        </p:nvPicPr>
        <p:blipFill>
          <a:blip r:embed="rId5"/>
          <a:stretch/>
        </p:blipFill>
        <p:spPr>
          <a:xfrm>
            <a:off x="9510120" y="354240"/>
            <a:ext cx="2300760" cy="6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268;p57"/>
          <p:cNvSpPr/>
          <p:nvPr/>
        </p:nvSpPr>
        <p:spPr>
          <a:xfrm>
            <a:off x="421560" y="604800"/>
            <a:ext cx="6813000" cy="96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Arial"/>
              </a:rPr>
              <a:t>Арт-резиденция</a:t>
            </a:r>
            <a:endParaRPr b="0" lang="ru-RU" sz="3600" spc="-1" strike="noStrike">
              <a:latin typeface="XO Oriel"/>
            </a:endParaRPr>
          </a:p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Arial"/>
              </a:rPr>
              <a:t>Устье на Байкале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39" name="Google Shape;481;p68"/>
          <p:cNvSpPr/>
          <p:nvPr/>
        </p:nvSpPr>
        <p:spPr>
          <a:xfrm>
            <a:off x="421560" y="2267280"/>
            <a:ext cx="54820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</p:txBody>
      </p:sp>
      <p:pic>
        <p:nvPicPr>
          <p:cNvPr id="140" name="Рисунок 2" descr=""/>
          <p:cNvPicPr/>
          <p:nvPr/>
        </p:nvPicPr>
        <p:blipFill>
          <a:blip r:embed="rId1"/>
          <a:stretch/>
        </p:blipFill>
        <p:spPr>
          <a:xfrm>
            <a:off x="5334120" y="0"/>
            <a:ext cx="6857640" cy="6857640"/>
          </a:xfrm>
          <a:prstGeom prst="rect">
            <a:avLst/>
          </a:prstGeom>
          <a:ln w="0">
            <a:noFill/>
          </a:ln>
        </p:spPr>
      </p:pic>
      <p:sp>
        <p:nvSpPr>
          <p:cNvPr id="141" name="Google Shape;292;p60"/>
          <p:cNvSpPr/>
          <p:nvPr/>
        </p:nvSpPr>
        <p:spPr>
          <a:xfrm>
            <a:off x="451440" y="1583640"/>
            <a:ext cx="4552200" cy="41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Экологический принцип: рациональное использование ресурсов, переработка отходов.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Социокультурный принцип: местные жители – сотрудники, участники культурных мероприятий, партнёры.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Экономический: баланс качества и цены услуг.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Calibri"/>
              </a:rPr>
              <a:t>www.artustie.ru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latin typeface="XO Oriel"/>
            </a:endParaRPr>
          </a:p>
        </p:txBody>
      </p:sp>
      <p:pic>
        <p:nvPicPr>
          <p:cNvPr id="142" name="Рисунок 9" descr=""/>
          <p:cNvPicPr/>
          <p:nvPr/>
        </p:nvPicPr>
        <p:blipFill>
          <a:blip r:embed="rId2"/>
          <a:stretch/>
        </p:blipFill>
        <p:spPr>
          <a:xfrm>
            <a:off x="451440" y="5656680"/>
            <a:ext cx="2300760" cy="6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Рисунок 3" descr=""/>
          <p:cNvPicPr/>
          <p:nvPr/>
        </p:nvPicPr>
        <p:blipFill>
          <a:blip r:embed="rId1"/>
          <a:stretch/>
        </p:blipFill>
        <p:spPr>
          <a:xfrm>
            <a:off x="5968800" y="449640"/>
            <a:ext cx="6073920" cy="607392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6" descr=""/>
          <p:cNvPicPr/>
          <p:nvPr/>
        </p:nvPicPr>
        <p:blipFill>
          <a:blip r:embed="rId2"/>
          <a:stretch/>
        </p:blipFill>
        <p:spPr>
          <a:xfrm>
            <a:off x="149040" y="449640"/>
            <a:ext cx="6118200" cy="611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268;p57"/>
          <p:cNvSpPr/>
          <p:nvPr/>
        </p:nvSpPr>
        <p:spPr>
          <a:xfrm>
            <a:off x="2696400" y="357480"/>
            <a:ext cx="6813000" cy="53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Arial"/>
              </a:rPr>
              <a:t>Большая Байкальская Тропа 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48" name="Google Shape;481;p68"/>
          <p:cNvSpPr/>
          <p:nvPr/>
        </p:nvSpPr>
        <p:spPr>
          <a:xfrm>
            <a:off x="421560" y="2267280"/>
            <a:ext cx="54820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</p:txBody>
      </p:sp>
      <p:sp>
        <p:nvSpPr>
          <p:cNvPr id="149" name="Google Shape;292;p60"/>
          <p:cNvSpPr/>
          <p:nvPr/>
        </p:nvSpPr>
        <p:spPr>
          <a:xfrm>
            <a:off x="1441800" y="5403960"/>
            <a:ext cx="4489560" cy="11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Calibri"/>
              </a:rPr>
              <a:t>greatbaikaltrail.org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latin typeface="XO Oriel"/>
            </a:endParaRPr>
          </a:p>
        </p:txBody>
      </p:sp>
      <p:pic>
        <p:nvPicPr>
          <p:cNvPr id="150" name="Рисунок 3" descr=""/>
          <p:cNvPicPr/>
          <p:nvPr/>
        </p:nvPicPr>
        <p:blipFill>
          <a:blip r:embed="rId1"/>
          <a:stretch/>
        </p:blipFill>
        <p:spPr>
          <a:xfrm>
            <a:off x="5044680" y="1353600"/>
            <a:ext cx="6865200" cy="514872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5" descr=""/>
          <p:cNvPicPr/>
          <p:nvPr/>
        </p:nvPicPr>
        <p:blipFill>
          <a:blip r:embed="rId2"/>
          <a:stretch/>
        </p:blipFill>
        <p:spPr>
          <a:xfrm>
            <a:off x="653040" y="1349640"/>
            <a:ext cx="1360440" cy="1471320"/>
          </a:xfrm>
          <a:prstGeom prst="rect">
            <a:avLst/>
          </a:prstGeom>
          <a:ln w="0">
            <a:noFill/>
          </a:ln>
        </p:spPr>
      </p:pic>
      <p:pic>
        <p:nvPicPr>
          <p:cNvPr id="152" name="Рисунок 6" descr=""/>
          <p:cNvPicPr/>
          <p:nvPr/>
        </p:nvPicPr>
        <p:blipFill>
          <a:blip r:embed="rId3"/>
          <a:stretch/>
        </p:blipFill>
        <p:spPr>
          <a:xfrm>
            <a:off x="2741040" y="1185840"/>
            <a:ext cx="1973880" cy="171468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8" descr=""/>
          <p:cNvPicPr/>
          <p:nvPr/>
        </p:nvPicPr>
        <p:blipFill>
          <a:blip r:embed="rId4"/>
          <a:stretch/>
        </p:blipFill>
        <p:spPr>
          <a:xfrm>
            <a:off x="353520" y="3526920"/>
            <a:ext cx="2052360" cy="203940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10" descr=""/>
          <p:cNvPicPr/>
          <p:nvPr/>
        </p:nvPicPr>
        <p:blipFill>
          <a:blip r:embed="rId5"/>
          <a:stretch/>
        </p:blipFill>
        <p:spPr>
          <a:xfrm>
            <a:off x="2799720" y="3674880"/>
            <a:ext cx="1577520" cy="184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480;p68"/>
          <p:cNvSpPr/>
          <p:nvPr/>
        </p:nvSpPr>
        <p:spPr>
          <a:xfrm>
            <a:off x="271440" y="479880"/>
            <a:ext cx="8220600" cy="96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Arial"/>
              </a:rPr>
              <a:t>Школа экологического предпринимательства (ШЭПР)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56" name="Google Shape;481;p68"/>
          <p:cNvSpPr/>
          <p:nvPr/>
        </p:nvSpPr>
        <p:spPr>
          <a:xfrm>
            <a:off x="762480" y="1861200"/>
            <a:ext cx="7557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Google Shape;484;p68" descr=""/>
          <p:cNvPicPr/>
          <p:nvPr/>
        </p:nvPicPr>
        <p:blipFill>
          <a:blip r:embed="rId1"/>
          <a:stretch/>
        </p:blipFill>
        <p:spPr>
          <a:xfrm>
            <a:off x="8780040" y="365400"/>
            <a:ext cx="3062520" cy="204156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6" descr=""/>
          <p:cNvPicPr/>
          <p:nvPr/>
        </p:nvPicPr>
        <p:blipFill>
          <a:blip r:embed="rId2"/>
          <a:stretch/>
        </p:blipFill>
        <p:spPr>
          <a:xfrm>
            <a:off x="8780040" y="352800"/>
            <a:ext cx="3062520" cy="229680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10" descr=""/>
          <p:cNvPicPr/>
          <p:nvPr/>
        </p:nvPicPr>
        <p:blipFill>
          <a:blip r:embed="rId3"/>
          <a:stretch/>
        </p:blipFill>
        <p:spPr>
          <a:xfrm>
            <a:off x="8747640" y="3040200"/>
            <a:ext cx="3094920" cy="81360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23" descr=""/>
          <p:cNvPicPr/>
          <p:nvPr/>
        </p:nvPicPr>
        <p:blipFill>
          <a:blip r:embed="rId4"/>
          <a:stretch/>
        </p:blipFill>
        <p:spPr>
          <a:xfrm>
            <a:off x="8808120" y="4261680"/>
            <a:ext cx="3034080" cy="2275560"/>
          </a:xfrm>
          <a:prstGeom prst="rect">
            <a:avLst/>
          </a:prstGeom>
          <a:ln w="0">
            <a:noFill/>
          </a:ln>
        </p:spPr>
      </p:pic>
      <p:sp>
        <p:nvSpPr>
          <p:cNvPr id="161" name="Google Shape;292;p60"/>
          <p:cNvSpPr/>
          <p:nvPr/>
        </p:nvSpPr>
        <p:spPr>
          <a:xfrm>
            <a:off x="302760" y="2015280"/>
            <a:ext cx="7857360" cy="33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Проект появился в г.Байкальске, в 2012 году.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Идея ШЭПР состоит в том, чтобы создать среду, моделирующую предпринимательскую деятельность – среду, наполненную возможностями для инициативы, реальной практикой предприимчивости в открытом мире, ситуациями, требующими от участников принятия решений и ответственности.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Calibri"/>
              </a:rPr>
              <a:t>Формат проведения - выездной, для создания ситуации полного погружения в проектную среду, без возможности отвлекаться на повседневные заботы.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pc="-1" strike="noStrike">
              <a:latin typeface="XO Oriel"/>
            </a:endParaRPr>
          </a:p>
        </p:txBody>
      </p:sp>
      <p:pic>
        <p:nvPicPr>
          <p:cNvPr id="162" name="Рисунок 8" descr=""/>
          <p:cNvPicPr/>
          <p:nvPr/>
        </p:nvPicPr>
        <p:blipFill>
          <a:blip r:embed="rId5"/>
          <a:stretch/>
        </p:blipFill>
        <p:spPr>
          <a:xfrm>
            <a:off x="1771200" y="5523840"/>
            <a:ext cx="775080" cy="80172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9" descr=""/>
          <p:cNvPicPr/>
          <p:nvPr/>
        </p:nvPicPr>
        <p:blipFill>
          <a:blip r:embed="rId6"/>
          <a:stretch/>
        </p:blipFill>
        <p:spPr>
          <a:xfrm>
            <a:off x="4541400" y="5281560"/>
            <a:ext cx="1286280" cy="128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9986"/>
      </a:accent1>
      <a:accent2>
        <a:srgbClr val="e4724d"/>
      </a:accent2>
      <a:accent3>
        <a:srgbClr val="dae270"/>
      </a:accent3>
      <a:accent4>
        <a:srgbClr val="96acb1"/>
      </a:accent4>
      <a:accent5>
        <a:srgbClr val="5a4a47"/>
      </a:accent5>
      <a:accent6>
        <a:srgbClr val="84747b"/>
      </a:accent6>
      <a:hlink>
        <a:srgbClr val="36606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9986"/>
      </a:accent1>
      <a:accent2>
        <a:srgbClr val="e4724d"/>
      </a:accent2>
      <a:accent3>
        <a:srgbClr val="dae270"/>
      </a:accent3>
      <a:accent4>
        <a:srgbClr val="96acb1"/>
      </a:accent4>
      <a:accent5>
        <a:srgbClr val="5a4a47"/>
      </a:accent5>
      <a:accent6>
        <a:srgbClr val="84747b"/>
      </a:accent6>
      <a:hlink>
        <a:srgbClr val="36606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9986"/>
      </a:accent1>
      <a:accent2>
        <a:srgbClr val="e4724d"/>
      </a:accent2>
      <a:accent3>
        <a:srgbClr val="dae270"/>
      </a:accent3>
      <a:accent4>
        <a:srgbClr val="96acb1"/>
      </a:accent4>
      <a:accent5>
        <a:srgbClr val="5a4a47"/>
      </a:accent5>
      <a:accent6>
        <a:srgbClr val="84747b"/>
      </a:accent6>
      <a:hlink>
        <a:srgbClr val="36606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Application>Редактор_презентаций/2.2.0.0$Linux_X86_64 LibreOffice_project/</Application>
  <AppVersion>15.0000</AppVersion>
  <Words>250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description/>
  <dc:language>ru-RU</dc:language>
  <cp:lastModifiedBy/>
  <dcterms:modified xsi:type="dcterms:W3CDTF">2024-11-07T15:06:35Z</dcterms:modified>
  <cp:revision>47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12</vt:i4>
  </property>
</Properties>
</file>