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304" r:id="rId3"/>
    <p:sldId id="259" r:id="rId4"/>
    <p:sldId id="305" r:id="rId5"/>
    <p:sldId id="306" r:id="rId6"/>
    <p:sldId id="308" r:id="rId7"/>
    <p:sldId id="309" r:id="rId8"/>
    <p:sldId id="310" r:id="rId9"/>
    <p:sldId id="311" r:id="rId10"/>
    <p:sldId id="312" r:id="rId11"/>
    <p:sldId id="313" r:id="rId12"/>
    <p:sldId id="282" r:id="rId13"/>
  </p:sldIdLst>
  <p:sldSz cx="9144000" cy="6859588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E4778"/>
    <a:srgbClr val="D0D8E8"/>
    <a:srgbClr val="E9EDF4"/>
    <a:srgbClr val="BBD1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520" y="-786"/>
      </p:cViewPr>
      <p:guideLst>
        <p:guide orient="horz" pos="21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6189" cy="496332"/>
          </a:xfrm>
          <a:prstGeom prst="rect">
            <a:avLst/>
          </a:prstGeom>
        </p:spPr>
        <p:txBody>
          <a:bodyPr vert="horz" lIns="91547" tIns="45772" rIns="91547" bIns="4577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901" y="0"/>
            <a:ext cx="2946189" cy="496332"/>
          </a:xfrm>
          <a:prstGeom prst="rect">
            <a:avLst/>
          </a:prstGeom>
        </p:spPr>
        <p:txBody>
          <a:bodyPr vert="horz" lIns="91547" tIns="45772" rIns="91547" bIns="45772" rtlCol="0"/>
          <a:lstStyle>
            <a:lvl1pPr algn="r">
              <a:defRPr sz="1200"/>
            </a:lvl1pPr>
          </a:lstStyle>
          <a:p>
            <a:fld id="{8CEF4FE0-6771-4FF8-BAC8-0B2A25E1DB7E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47" tIns="45772" rIns="91547" bIns="4577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9" y="4715154"/>
            <a:ext cx="5438140" cy="4466987"/>
          </a:xfrm>
          <a:prstGeom prst="rect">
            <a:avLst/>
          </a:prstGeom>
        </p:spPr>
        <p:txBody>
          <a:bodyPr vert="horz" lIns="91547" tIns="45772" rIns="91547" bIns="4577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28716"/>
            <a:ext cx="2946189" cy="496332"/>
          </a:xfrm>
          <a:prstGeom prst="rect">
            <a:avLst/>
          </a:prstGeom>
        </p:spPr>
        <p:txBody>
          <a:bodyPr vert="horz" lIns="91547" tIns="45772" rIns="91547" bIns="4577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901" y="9428716"/>
            <a:ext cx="2946189" cy="496332"/>
          </a:xfrm>
          <a:prstGeom prst="rect">
            <a:avLst/>
          </a:prstGeom>
        </p:spPr>
        <p:txBody>
          <a:bodyPr vert="horz" lIns="91547" tIns="45772" rIns="91547" bIns="45772" rtlCol="0" anchor="b"/>
          <a:lstStyle>
            <a:lvl1pPr algn="r">
              <a:defRPr sz="1200"/>
            </a:lvl1pPr>
          </a:lstStyle>
          <a:p>
            <a:fld id="{A5060DBD-49D6-4C58-911D-10D6838AF6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012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060DBD-49D6-4C58-911D-10D6838AF69C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96689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060DBD-49D6-4C58-911D-10D6838AF69C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9668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060DBD-49D6-4C58-911D-10D6838AF69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0952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060DBD-49D6-4C58-911D-10D6838AF69C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9668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060DBD-49D6-4C58-911D-10D6838AF69C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9668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060DBD-49D6-4C58-911D-10D6838AF69C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96689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060DBD-49D6-4C58-911D-10D6838AF69C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9668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060DBD-49D6-4C58-911D-10D6838AF69C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96689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060DBD-49D6-4C58-911D-10D6838AF69C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96689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060DBD-49D6-4C58-911D-10D6838AF69C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9668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919"/>
            <a:ext cx="7772400" cy="147036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7100"/>
            <a:ext cx="6400800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B1AC-5E1C-4659-BE82-82AC00369BA2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FB23-2A3F-4FB7-961A-D65F58C4F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260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B1AC-5E1C-4659-BE82-82AC00369BA2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FB23-2A3F-4FB7-961A-D65F58C4F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118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6422"/>
            <a:ext cx="2057400" cy="438886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6422"/>
            <a:ext cx="6019800" cy="43888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B1AC-5E1C-4659-BE82-82AC00369BA2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FB23-2A3F-4FB7-961A-D65F58C4F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762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B1AC-5E1C-4659-BE82-82AC00369BA2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FB23-2A3F-4FB7-961A-D65F58C4F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709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922"/>
            <a:ext cx="7772400" cy="136239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7386"/>
            <a:ext cx="7772400" cy="150053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B1AC-5E1C-4659-BE82-82AC00369BA2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FB23-2A3F-4FB7-961A-D65F58C4F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182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428"/>
            <a:ext cx="4038600" cy="339486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428"/>
            <a:ext cx="4038600" cy="339486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B1AC-5E1C-4659-BE82-82AC00369BA2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FB23-2A3F-4FB7-961A-D65F58C4F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672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701"/>
            <a:ext cx="8229600" cy="114326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469"/>
            <a:ext cx="4040188" cy="639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5378"/>
            <a:ext cx="4040188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469"/>
            <a:ext cx="4041775" cy="639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5378"/>
            <a:ext cx="4041775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B1AC-5E1C-4659-BE82-82AC00369BA2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FB23-2A3F-4FB7-961A-D65F58C4F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015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B1AC-5E1C-4659-BE82-82AC00369BA2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FB23-2A3F-4FB7-961A-D65F58C4F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752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B1AC-5E1C-4659-BE82-82AC00369BA2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FB23-2A3F-4FB7-961A-D65F58C4F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624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112"/>
            <a:ext cx="3008313" cy="116232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114"/>
            <a:ext cx="5111750" cy="58544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434"/>
            <a:ext cx="3008313" cy="4692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B1AC-5E1C-4659-BE82-82AC00369BA2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FB23-2A3F-4FB7-961A-D65F58C4F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630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1712"/>
            <a:ext cx="5486400" cy="56687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916"/>
            <a:ext cx="5486400" cy="41157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8581"/>
            <a:ext cx="5486400" cy="8050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B1AC-5E1C-4659-BE82-82AC00369BA2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FB23-2A3F-4FB7-961A-D65F58C4F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517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701"/>
            <a:ext cx="8229600" cy="11432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572"/>
            <a:ext cx="8229600" cy="4527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7822"/>
            <a:ext cx="2133600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8B1AC-5E1C-4659-BE82-82AC00369BA2}" type="datetimeFigureOut">
              <a:rPr lang="ru-RU" smtClean="0"/>
              <a:t>28.02.2014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7822"/>
            <a:ext cx="2895600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7822"/>
            <a:ext cx="2133600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1FB23-2A3F-4FB7-961A-D65F58C4F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247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Входящие2\Презентации\Япония\03\b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05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95974" y="2061642"/>
            <a:ext cx="6478784" cy="263149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5500" b="1" dirty="0" smtClean="0">
                <a:solidFill>
                  <a:schemeClr val="bg1"/>
                </a:solidFill>
              </a:rPr>
              <a:t>Об инвестиционном рейтинге </a:t>
            </a:r>
          </a:p>
          <a:p>
            <a:pPr algn="ctr"/>
            <a:r>
              <a:rPr lang="ru-RU" sz="5500" b="1" dirty="0" smtClean="0">
                <a:solidFill>
                  <a:schemeClr val="bg1"/>
                </a:solidFill>
              </a:rPr>
              <a:t>Камчатского края</a:t>
            </a:r>
            <a:endParaRPr lang="ru-RU" sz="55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04048" y="522999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5818832"/>
            <a:ext cx="44644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chemeClr val="tx2"/>
                </a:solidFill>
              </a:rPr>
              <a:t>Марина Анатольевна Суббота</a:t>
            </a:r>
          </a:p>
          <a:p>
            <a:pPr algn="r"/>
            <a:r>
              <a:rPr lang="ru-RU" b="1" dirty="0" smtClean="0">
                <a:solidFill>
                  <a:schemeClr val="tx2"/>
                </a:solidFill>
              </a:rPr>
              <a:t>Заместитель Председателя </a:t>
            </a:r>
          </a:p>
          <a:p>
            <a:pPr algn="r"/>
            <a:r>
              <a:rPr lang="ru-RU" b="1" dirty="0" smtClean="0">
                <a:solidFill>
                  <a:schemeClr val="tx2"/>
                </a:solidFill>
              </a:rPr>
              <a:t>Правительства</a:t>
            </a:r>
            <a:r>
              <a:rPr lang="ru-RU" b="1" dirty="0">
                <a:solidFill>
                  <a:schemeClr val="tx2"/>
                </a:solidFill>
              </a:rPr>
              <a:t> </a:t>
            </a:r>
            <a:r>
              <a:rPr lang="ru-RU" b="1" dirty="0" smtClean="0">
                <a:solidFill>
                  <a:schemeClr val="tx2"/>
                </a:solidFill>
              </a:rPr>
              <a:t>Камчатского края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13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395" y="195486"/>
            <a:ext cx="947095" cy="10135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4" name="TextBox 13"/>
          <p:cNvSpPr txBox="1"/>
          <p:nvPr/>
        </p:nvSpPr>
        <p:spPr>
          <a:xfrm>
            <a:off x="7524328" y="1209058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2060"/>
                </a:solidFill>
              </a:rPr>
              <a:t>ПРАВИТЕЛЬСТВО</a:t>
            </a:r>
          </a:p>
          <a:p>
            <a:pPr algn="ctr"/>
            <a:r>
              <a:rPr lang="ru-RU" sz="1000" b="1" dirty="0" smtClean="0">
                <a:solidFill>
                  <a:srgbClr val="002060"/>
                </a:solidFill>
              </a:rPr>
              <a:t>КАМЧАТСКОГО КРАЯ</a:t>
            </a:r>
            <a:endParaRPr lang="ru-RU" sz="1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3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4913"/>
            <a:ext cx="9144000" cy="16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7015"/>
            <a:ext cx="9144001" cy="639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8187"/>
            <a:ext cx="821677" cy="88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26093" y="268795"/>
            <a:ext cx="7902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Национальный рейтинг состояния инвестиционного климата в субъектах </a:t>
            </a:r>
            <a:r>
              <a:rPr lang="ru-RU" b="1" dirty="0" smtClean="0">
                <a:solidFill>
                  <a:schemeClr val="bg1"/>
                </a:solidFill>
              </a:rPr>
              <a:t>РФ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" t="5901" r="4026" b="3068"/>
          <a:stretch/>
        </p:blipFill>
        <p:spPr>
          <a:xfrm>
            <a:off x="0" y="907481"/>
            <a:ext cx="9144000" cy="5762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16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4913"/>
            <a:ext cx="9144000" cy="16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7015"/>
            <a:ext cx="9144001" cy="639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8187"/>
            <a:ext cx="821677" cy="88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26093" y="268795"/>
            <a:ext cx="7902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Национальный рейтинг состояния инвестиционного </a:t>
            </a:r>
            <a:r>
              <a:rPr lang="ru-RU" b="1" dirty="0" smtClean="0">
                <a:solidFill>
                  <a:schemeClr val="bg1"/>
                </a:solidFill>
              </a:rPr>
              <a:t>климата </a:t>
            </a:r>
            <a:r>
              <a:rPr lang="ru-RU" b="1" dirty="0">
                <a:solidFill>
                  <a:schemeClr val="bg1"/>
                </a:solidFill>
              </a:rPr>
              <a:t>в субъектах </a:t>
            </a:r>
            <a:r>
              <a:rPr lang="ru-RU" b="1" dirty="0" smtClean="0">
                <a:solidFill>
                  <a:schemeClr val="bg1"/>
                </a:solidFill>
              </a:rPr>
              <a:t>РФ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5" t="3227" r="2427" b="7571"/>
          <a:stretch/>
        </p:blipFill>
        <p:spPr>
          <a:xfrm>
            <a:off x="126094" y="879195"/>
            <a:ext cx="9017906" cy="581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71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Входящие2\Презентации\Япония\03\bac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05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411760" y="2964875"/>
            <a:ext cx="5973190" cy="76944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Спасибо </a:t>
            </a:r>
            <a:r>
              <a:rPr lang="ru-RU" sz="4400" b="1" dirty="0">
                <a:solidFill>
                  <a:schemeClr val="bg1"/>
                </a:solidFill>
              </a:rPr>
              <a:t>за внимание!</a:t>
            </a:r>
          </a:p>
        </p:txBody>
      </p:sp>
      <p:pic>
        <p:nvPicPr>
          <p:cNvPr id="9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395" y="195486"/>
            <a:ext cx="947095" cy="10135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0" name="TextBox 9"/>
          <p:cNvSpPr txBox="1"/>
          <p:nvPr/>
        </p:nvSpPr>
        <p:spPr>
          <a:xfrm>
            <a:off x="7524328" y="1209058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002060"/>
                </a:solidFill>
              </a:rPr>
              <a:t>ПРАВИТЕЛЬСТВО</a:t>
            </a:r>
          </a:p>
          <a:p>
            <a:pPr algn="ctr"/>
            <a:r>
              <a:rPr lang="ru-RU" sz="1000" b="1" dirty="0" smtClean="0">
                <a:solidFill>
                  <a:srgbClr val="002060"/>
                </a:solidFill>
              </a:rPr>
              <a:t>КАМЧАТСКОГО КРАЯ</a:t>
            </a:r>
            <a:endParaRPr lang="ru-RU" sz="1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23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4913"/>
            <a:ext cx="9144000" cy="16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 Box 55"/>
          <p:cNvSpPr txBox="1">
            <a:spLocks noChangeArrowheads="1"/>
          </p:cNvSpPr>
          <p:nvPr/>
        </p:nvSpPr>
        <p:spPr bwMode="auto">
          <a:xfrm>
            <a:off x="395536" y="786396"/>
            <a:ext cx="82089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rgbClr val="1E4778"/>
                </a:solidFill>
                <a:latin typeface="Arial" pitchFamily="34" charset="0"/>
              </a:defRPr>
            </a:lvl1pPr>
            <a:lvl2pPr marL="742950" indent="-285750">
              <a:defRPr b="1">
                <a:solidFill>
                  <a:srgbClr val="1E4778"/>
                </a:solidFill>
                <a:latin typeface="Arial" pitchFamily="34" charset="0"/>
              </a:defRPr>
            </a:lvl2pPr>
            <a:lvl3pPr marL="1143000" indent="-228600">
              <a:defRPr b="1">
                <a:solidFill>
                  <a:srgbClr val="1E4778"/>
                </a:solidFill>
                <a:latin typeface="Arial" pitchFamily="34" charset="0"/>
              </a:defRPr>
            </a:lvl3pPr>
            <a:lvl4pPr marL="1600200" indent="-228600">
              <a:defRPr b="1">
                <a:solidFill>
                  <a:srgbClr val="1E4778"/>
                </a:solidFill>
                <a:latin typeface="Arial" pitchFamily="34" charset="0"/>
              </a:defRPr>
            </a:lvl4pPr>
            <a:lvl5pPr marL="2057400" indent="-228600">
              <a:defRPr b="1">
                <a:solidFill>
                  <a:srgbClr val="1E4778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itchFamily="34" charset="0"/>
              <a:defRPr b="1">
                <a:solidFill>
                  <a:srgbClr val="1E4778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itchFamily="34" charset="0"/>
              <a:defRPr b="1">
                <a:solidFill>
                  <a:srgbClr val="1E4778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itchFamily="34" charset="0"/>
              <a:defRPr b="1">
                <a:solidFill>
                  <a:srgbClr val="1E4778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Font typeface="Arial" pitchFamily="34" charset="0"/>
              <a:defRPr b="1">
                <a:solidFill>
                  <a:srgbClr val="1E4778"/>
                </a:solidFill>
                <a:latin typeface="Arial" pitchFamily="34" charset="0"/>
              </a:defRPr>
            </a:lvl9pPr>
          </a:lstStyle>
          <a:p>
            <a:pPr algn="ctr">
              <a:lnSpc>
                <a:spcPts val="2000"/>
              </a:lnSpc>
            </a:pPr>
            <a:r>
              <a:rPr lang="ru-RU" sz="2000" dirty="0" smtClean="0">
                <a:solidFill>
                  <a:srgbClr val="245590"/>
                </a:solidFill>
                <a:latin typeface="+mj-lt"/>
              </a:rPr>
              <a:t>3С2 – Незначительный инвестиционный потенциа</a:t>
            </a:r>
            <a:r>
              <a:rPr lang="ru-RU" sz="2000" dirty="0">
                <a:solidFill>
                  <a:srgbClr val="245590"/>
                </a:solidFill>
                <a:latin typeface="+mj-lt"/>
              </a:rPr>
              <a:t>л</a:t>
            </a:r>
            <a:r>
              <a:rPr lang="ru-RU" sz="2000" dirty="0" smtClean="0">
                <a:solidFill>
                  <a:srgbClr val="245590"/>
                </a:solidFill>
                <a:latin typeface="+mj-lt"/>
              </a:rPr>
              <a:t>, высокий инвестиционный риск</a:t>
            </a:r>
            <a:r>
              <a:rPr lang="ru-RU" sz="3200" dirty="0" smtClean="0">
                <a:solidFill>
                  <a:srgbClr val="245590"/>
                </a:solidFill>
                <a:latin typeface="+mj-lt"/>
              </a:rPr>
              <a:t>.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7015"/>
            <a:ext cx="9144001" cy="639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8187"/>
            <a:ext cx="821677" cy="88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2" y="114907"/>
            <a:ext cx="8060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Инвестиционный рейтинг Камчатского края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1562"/>
            <a:ext cx="8208911" cy="5353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702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7015"/>
            <a:ext cx="9144001" cy="639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2728" y="243404"/>
            <a:ext cx="8007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Показатели инвестиционного потенциала Камчатского края за 2013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г.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4913"/>
            <a:ext cx="9144000" cy="16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19587"/>
              </p:ext>
            </p:extLst>
          </p:nvPr>
        </p:nvGraphicFramePr>
        <p:xfrm>
          <a:off x="1" y="837507"/>
          <a:ext cx="9143998" cy="58574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70295"/>
                <a:gridCol w="1357901"/>
                <a:gridCol w="1357901"/>
                <a:gridCol w="1357901"/>
              </a:tblGrid>
              <a:tr h="5665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1" u="none" strike="noStrike" dirty="0">
                          <a:effectLst/>
                        </a:rPr>
                        <a:t>Наименования показателя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1" u="none" strike="noStrike" dirty="0" smtClean="0">
                          <a:effectLst/>
                        </a:rPr>
                        <a:t>201</a:t>
                      </a:r>
                      <a:r>
                        <a:rPr lang="en-US" sz="2000" b="1" i="1" u="none" strike="noStrike" dirty="0" smtClean="0">
                          <a:effectLst/>
                        </a:rPr>
                        <a:t>0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1" u="none" strike="noStrike" dirty="0" smtClean="0">
                          <a:effectLst/>
                        </a:rPr>
                        <a:t>201</a:t>
                      </a:r>
                      <a:r>
                        <a:rPr lang="en-US" sz="2000" b="1" i="1" u="none" strike="noStrike" dirty="0" smtClean="0">
                          <a:effectLst/>
                        </a:rPr>
                        <a:t>1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1" u="none" strike="noStrike" dirty="0" smtClean="0">
                          <a:effectLst/>
                        </a:rPr>
                        <a:t>201</a:t>
                      </a:r>
                      <a:r>
                        <a:rPr lang="en-US" sz="2000" b="1" i="1" u="none" strike="noStrike" dirty="0" smtClean="0">
                          <a:effectLst/>
                        </a:rPr>
                        <a:t>2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42225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2000" u="none" strike="noStrike" dirty="0" smtClean="0">
                          <a:effectLst/>
                        </a:rPr>
                        <a:t>    </a:t>
                      </a:r>
                      <a:r>
                        <a:rPr lang="ru-RU" sz="2000" u="none" strike="noStrike" dirty="0" smtClean="0">
                          <a:effectLst/>
                        </a:rPr>
                        <a:t>1</a:t>
                      </a:r>
                      <a:r>
                        <a:rPr lang="ru-RU" sz="2000" u="none" strike="noStrike" dirty="0">
                          <a:effectLst/>
                        </a:rPr>
                        <a:t>. Трудовой ранг</a:t>
                      </a:r>
                      <a:endParaRPr lang="ru-RU" sz="2000" b="0" i="0" u="none" strike="noStrike" dirty="0">
                        <a:solidFill>
                          <a:srgbClr val="40315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72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71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74</a:t>
                      </a:r>
                      <a:endParaRPr lang="ru-RU" sz="2000" b="0" i="0" u="none" strike="noStrike" dirty="0">
                        <a:solidFill>
                          <a:srgbClr val="40315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2225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2000" u="none" strike="noStrike" dirty="0" smtClean="0">
                          <a:effectLst/>
                        </a:rPr>
                        <a:t>    </a:t>
                      </a:r>
                      <a:r>
                        <a:rPr lang="ru-RU" sz="2000" u="none" strike="noStrike" dirty="0" smtClean="0">
                          <a:effectLst/>
                        </a:rPr>
                        <a:t>2</a:t>
                      </a:r>
                      <a:r>
                        <a:rPr lang="ru-RU" sz="2000" u="none" strike="noStrike" dirty="0">
                          <a:effectLst/>
                        </a:rPr>
                        <a:t>. Потребительский ранг</a:t>
                      </a:r>
                      <a:endParaRPr lang="ru-RU" sz="2000" b="0" i="0" u="none" strike="noStrike" dirty="0">
                        <a:solidFill>
                          <a:srgbClr val="40315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74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74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75</a:t>
                      </a:r>
                      <a:endParaRPr lang="ru-RU" sz="2000" b="0" i="0" u="none" strike="noStrike">
                        <a:solidFill>
                          <a:srgbClr val="40315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2225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2000" u="none" strike="noStrike" dirty="0" smtClean="0">
                          <a:effectLst/>
                        </a:rPr>
                        <a:t>    </a:t>
                      </a:r>
                      <a:r>
                        <a:rPr lang="ru-RU" sz="2000" u="none" strike="noStrike" dirty="0" smtClean="0">
                          <a:effectLst/>
                        </a:rPr>
                        <a:t>3</a:t>
                      </a:r>
                      <a:r>
                        <a:rPr lang="ru-RU" sz="2000" u="none" strike="noStrike" dirty="0">
                          <a:effectLst/>
                        </a:rPr>
                        <a:t>. Производственный ранг </a:t>
                      </a:r>
                      <a:endParaRPr lang="ru-RU" sz="2000" b="0" i="0" u="none" strike="noStrike" dirty="0">
                        <a:solidFill>
                          <a:srgbClr val="40315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70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71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71</a:t>
                      </a:r>
                      <a:endParaRPr lang="ru-RU" sz="2000" b="0" i="0" u="none" strike="noStrike">
                        <a:solidFill>
                          <a:srgbClr val="40315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2225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2000" u="none" strike="noStrike" dirty="0" smtClean="0">
                          <a:effectLst/>
                        </a:rPr>
                        <a:t>    </a:t>
                      </a:r>
                      <a:r>
                        <a:rPr lang="ru-RU" sz="2000" u="none" strike="noStrike" dirty="0" smtClean="0">
                          <a:effectLst/>
                        </a:rPr>
                        <a:t>4</a:t>
                      </a:r>
                      <a:r>
                        <a:rPr lang="ru-RU" sz="2000" u="none" strike="noStrike" dirty="0">
                          <a:effectLst/>
                        </a:rPr>
                        <a:t>. Финансовый ранг </a:t>
                      </a:r>
                      <a:endParaRPr lang="ru-RU" sz="2000" b="0" i="0" u="none" strike="noStrike" dirty="0">
                        <a:solidFill>
                          <a:srgbClr val="40315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73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73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73</a:t>
                      </a:r>
                      <a:endParaRPr lang="ru-RU" sz="2000" b="0" i="0" u="none" strike="noStrike">
                        <a:solidFill>
                          <a:srgbClr val="40315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2225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2000" u="none" strike="noStrike" dirty="0" smtClean="0">
                          <a:effectLst/>
                        </a:rPr>
                        <a:t>    </a:t>
                      </a:r>
                      <a:r>
                        <a:rPr lang="ru-RU" sz="2000" u="none" strike="noStrike" dirty="0" smtClean="0">
                          <a:effectLst/>
                        </a:rPr>
                        <a:t>5</a:t>
                      </a:r>
                      <a:r>
                        <a:rPr lang="ru-RU" sz="2000" u="none" strike="noStrike" dirty="0">
                          <a:effectLst/>
                        </a:rPr>
                        <a:t>. Институциональный ранг </a:t>
                      </a:r>
                      <a:endParaRPr lang="ru-RU" sz="2000" b="0" i="0" u="none" strike="noStrike" dirty="0">
                        <a:solidFill>
                          <a:srgbClr val="40315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69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72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72</a:t>
                      </a:r>
                      <a:endParaRPr lang="ru-RU" sz="2000" b="0" i="0" u="none" strike="noStrike">
                        <a:solidFill>
                          <a:srgbClr val="40315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2225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2000" u="none" strike="noStrike" dirty="0" smtClean="0">
                          <a:effectLst/>
                        </a:rPr>
                        <a:t>    </a:t>
                      </a:r>
                      <a:r>
                        <a:rPr lang="ru-RU" sz="2000" u="none" strike="noStrike" dirty="0" smtClean="0">
                          <a:effectLst/>
                        </a:rPr>
                        <a:t>6</a:t>
                      </a:r>
                      <a:r>
                        <a:rPr lang="ru-RU" sz="2000" u="none" strike="noStrike" dirty="0">
                          <a:effectLst/>
                        </a:rPr>
                        <a:t>. Инновационный ранг </a:t>
                      </a:r>
                      <a:endParaRPr lang="ru-RU" sz="2000" b="0" i="0" u="none" strike="noStrike" dirty="0">
                        <a:solidFill>
                          <a:srgbClr val="40315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61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61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72</a:t>
                      </a:r>
                      <a:endParaRPr lang="ru-RU" sz="2000" b="0" i="0" u="none" strike="noStrike">
                        <a:solidFill>
                          <a:srgbClr val="40315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79319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2000" u="none" strike="noStrike" dirty="0" smtClean="0">
                          <a:effectLst/>
                        </a:rPr>
                        <a:t>    </a:t>
                      </a:r>
                      <a:r>
                        <a:rPr lang="ru-RU" sz="2000" u="none" strike="noStrike" dirty="0" smtClean="0">
                          <a:effectLst/>
                        </a:rPr>
                        <a:t>7</a:t>
                      </a:r>
                      <a:r>
                        <a:rPr lang="ru-RU" sz="2000" u="none" strike="noStrike" dirty="0">
                          <a:effectLst/>
                        </a:rPr>
                        <a:t>. Инфраструктурный ранг </a:t>
                      </a:r>
                      <a:endParaRPr lang="ru-RU" sz="2000" b="0" i="0" u="none" strike="noStrike" dirty="0">
                        <a:solidFill>
                          <a:srgbClr val="40315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69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68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69</a:t>
                      </a:r>
                      <a:endParaRPr lang="ru-RU" sz="2000" b="0" i="0" u="none" strike="noStrike">
                        <a:solidFill>
                          <a:srgbClr val="40315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2225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2000" u="none" strike="noStrike" dirty="0" smtClean="0">
                          <a:effectLst/>
                        </a:rPr>
                        <a:t>    </a:t>
                      </a:r>
                      <a:r>
                        <a:rPr lang="ru-RU" sz="2000" u="none" strike="noStrike" dirty="0" smtClean="0">
                          <a:effectLst/>
                        </a:rPr>
                        <a:t>8</a:t>
                      </a:r>
                      <a:r>
                        <a:rPr lang="ru-RU" sz="2000" u="none" strike="noStrike" dirty="0">
                          <a:effectLst/>
                        </a:rPr>
                        <a:t>. Природно-ресурсный </a:t>
                      </a:r>
                      <a:endParaRPr lang="ru-RU" sz="2000" b="0" i="0" u="none" strike="noStrike" dirty="0">
                        <a:solidFill>
                          <a:srgbClr val="40315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16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16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17</a:t>
                      </a:r>
                      <a:endParaRPr lang="ru-RU" sz="2000" b="0" i="0" u="none" strike="noStrike">
                        <a:solidFill>
                          <a:srgbClr val="40315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22255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2000" u="none" strike="noStrike" dirty="0" smtClean="0">
                          <a:effectLst/>
                        </a:rPr>
                        <a:t>    </a:t>
                      </a:r>
                      <a:r>
                        <a:rPr lang="ru-RU" sz="2000" u="none" strike="noStrike" dirty="0" smtClean="0">
                          <a:effectLst/>
                        </a:rPr>
                        <a:t>9</a:t>
                      </a:r>
                      <a:r>
                        <a:rPr lang="ru-RU" sz="2000" u="none" strike="noStrike" dirty="0">
                          <a:effectLst/>
                        </a:rPr>
                        <a:t>. Туристический ранг </a:t>
                      </a:r>
                      <a:endParaRPr lang="ru-RU" sz="2000" b="0" i="0" u="none" strike="noStrike" dirty="0">
                        <a:solidFill>
                          <a:srgbClr val="40315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56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57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57</a:t>
                      </a:r>
                      <a:endParaRPr lang="ru-RU" sz="2000" b="0" i="0" u="none" strike="noStrike" dirty="0">
                        <a:solidFill>
                          <a:srgbClr val="40315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698657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2000" u="none" strike="noStrike" dirty="0" smtClean="0">
                          <a:effectLst/>
                        </a:rPr>
                        <a:t>   </a:t>
                      </a:r>
                      <a:r>
                        <a:rPr lang="ru-RU" sz="2000" u="none" strike="noStrike" dirty="0" smtClean="0">
                          <a:effectLst/>
                        </a:rPr>
                        <a:t>10</a:t>
                      </a:r>
                      <a:r>
                        <a:rPr lang="ru-RU" sz="2000" u="none" strike="noStrike" dirty="0">
                          <a:effectLst/>
                        </a:rPr>
                        <a:t>. Доля в общероссийском потенциале, % </a:t>
                      </a:r>
                      <a:endParaRPr lang="ru-RU" sz="2000" b="0" i="0" u="none" strike="noStrike" dirty="0">
                        <a:solidFill>
                          <a:srgbClr val="40315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0,43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0,415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0,406</a:t>
                      </a:r>
                      <a:endParaRPr lang="ru-RU" sz="2000" b="0" i="0" u="none" strike="noStrike">
                        <a:solidFill>
                          <a:srgbClr val="403152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734842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20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   </a:t>
                      </a:r>
                      <a:r>
                        <a:rPr lang="ru-RU" sz="20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11</a:t>
                      </a:r>
                      <a:r>
                        <a:rPr lang="ru-RU" sz="2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. Ранг Потенциала</a:t>
                      </a:r>
                      <a:endParaRPr lang="ru-RU" sz="20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solidFill>
                            <a:srgbClr val="FF0000"/>
                          </a:solidFill>
                          <a:effectLst/>
                        </a:rPr>
                        <a:t>69</a:t>
                      </a:r>
                      <a:endParaRPr lang="ru-RU" sz="20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solidFill>
                            <a:srgbClr val="FF0000"/>
                          </a:solidFill>
                          <a:effectLst/>
                        </a:rPr>
                        <a:t>70</a:t>
                      </a:r>
                      <a:endParaRPr lang="ru-RU" sz="20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71</a:t>
                      </a:r>
                      <a:endParaRPr lang="ru-RU" sz="20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5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8187"/>
            <a:ext cx="821677" cy="88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192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4913"/>
            <a:ext cx="9144000" cy="16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7015"/>
            <a:ext cx="9144001" cy="639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268795"/>
            <a:ext cx="72304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Показатели инвестиционного риска Камчатского края за 2013 г.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905764"/>
              </p:ext>
            </p:extLst>
          </p:nvPr>
        </p:nvGraphicFramePr>
        <p:xfrm>
          <a:off x="35497" y="786395"/>
          <a:ext cx="9108505" cy="58837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72607"/>
                <a:gridCol w="1224136"/>
                <a:gridCol w="1161876"/>
                <a:gridCol w="1249886"/>
              </a:tblGrid>
              <a:tr h="614350">
                <a:tc>
                  <a:txBody>
                    <a:bodyPr/>
                    <a:lstStyle/>
                    <a:p>
                      <a:pPr algn="ctr" fontAlgn="b">
                        <a:buClr>
                          <a:srgbClr val="000000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ru-RU" sz="20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Наименование</a:t>
                      </a:r>
                      <a:r>
                        <a:rPr lang="ru-RU" sz="2000" b="1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показателей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1" u="none" strike="noStrike" dirty="0" smtClean="0">
                          <a:effectLst/>
                          <a:latin typeface="+mj-lt"/>
                        </a:rPr>
                        <a:t>201</a:t>
                      </a:r>
                      <a:r>
                        <a:rPr lang="en-US" sz="2000" b="1" i="1" u="none" strike="noStrike" dirty="0" smtClean="0">
                          <a:effectLst/>
                          <a:latin typeface="+mj-lt"/>
                        </a:rPr>
                        <a:t>0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1" u="none" strike="noStrike" dirty="0" smtClean="0">
                          <a:effectLst/>
                          <a:latin typeface="+mj-lt"/>
                        </a:rPr>
                        <a:t>201</a:t>
                      </a:r>
                      <a:r>
                        <a:rPr lang="en-US" sz="2000" b="1" i="1" u="none" strike="noStrike" dirty="0" smtClean="0">
                          <a:effectLst/>
                          <a:latin typeface="+mj-lt"/>
                        </a:rPr>
                        <a:t>1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1" u="none" strike="noStrike" dirty="0" smtClean="0">
                          <a:effectLst/>
                          <a:latin typeface="+mj-lt"/>
                        </a:rPr>
                        <a:t>201</a:t>
                      </a:r>
                      <a:r>
                        <a:rPr lang="en-US" sz="2000" b="1" i="1" u="none" strike="noStrike" dirty="0" smtClean="0">
                          <a:effectLst/>
                          <a:latin typeface="+mj-lt"/>
                        </a:rPr>
                        <a:t>2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/>
                </a:tc>
              </a:tr>
              <a:tr h="614350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2000" u="none" strike="noStrike" dirty="0" smtClean="0">
                          <a:effectLst/>
                          <a:latin typeface="+mj-lt"/>
                        </a:rPr>
                        <a:t>   </a:t>
                      </a:r>
                      <a:r>
                        <a:rPr lang="ru-RU" sz="2000" u="none" strike="noStrike" dirty="0" smtClean="0">
                          <a:effectLst/>
                          <a:latin typeface="+mj-lt"/>
                        </a:rPr>
                        <a:t>1.</a:t>
                      </a:r>
                      <a:r>
                        <a:rPr lang="en-US" sz="2000" u="none" strike="noStrike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2000" u="none" strike="noStrike" dirty="0" smtClean="0">
                          <a:effectLst/>
                          <a:latin typeface="+mj-lt"/>
                        </a:rPr>
                        <a:t>Экономический </a:t>
                      </a:r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ранг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76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>
                          <a:effectLst/>
                          <a:latin typeface="+mj-lt"/>
                        </a:rPr>
                        <a:t>75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77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614350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2000" u="none" strike="noStrike" dirty="0" smtClean="0">
                          <a:effectLst/>
                          <a:latin typeface="+mj-lt"/>
                        </a:rPr>
                        <a:t>   </a:t>
                      </a:r>
                      <a:r>
                        <a:rPr lang="ru-RU" sz="2000" u="none" strike="noStrike" dirty="0" smtClean="0">
                          <a:effectLst/>
                          <a:latin typeface="+mj-lt"/>
                        </a:rPr>
                        <a:t>2.</a:t>
                      </a:r>
                      <a:r>
                        <a:rPr lang="en-US" sz="2000" u="none" strike="noStrike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2000" u="none" strike="noStrike" dirty="0" smtClean="0">
                          <a:effectLst/>
                          <a:latin typeface="+mj-lt"/>
                        </a:rPr>
                        <a:t>Финансовый </a:t>
                      </a:r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ранг 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77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78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76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614350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2000" u="none" strike="noStrike" dirty="0" smtClean="0">
                          <a:effectLst/>
                          <a:latin typeface="+mj-lt"/>
                        </a:rPr>
                        <a:t>   </a:t>
                      </a:r>
                      <a:r>
                        <a:rPr lang="ru-RU" sz="2000" u="none" strike="noStrike" dirty="0" smtClean="0">
                          <a:effectLst/>
                          <a:latin typeface="+mj-lt"/>
                        </a:rPr>
                        <a:t>3.</a:t>
                      </a:r>
                      <a:r>
                        <a:rPr lang="en-US" sz="2000" u="none" strike="noStrike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2000" u="none" strike="noStrike" dirty="0" smtClean="0">
                          <a:effectLst/>
                          <a:latin typeface="+mj-lt"/>
                        </a:rPr>
                        <a:t>Социальный </a:t>
                      </a:r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ранг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61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47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71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614350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2000" u="none" strike="noStrike" dirty="0" smtClean="0">
                          <a:effectLst/>
                          <a:latin typeface="+mj-lt"/>
                        </a:rPr>
                        <a:t>   </a:t>
                      </a:r>
                      <a:r>
                        <a:rPr lang="ru-RU" sz="2000" u="none" strike="noStrike" dirty="0" smtClean="0">
                          <a:effectLst/>
                          <a:latin typeface="+mj-lt"/>
                        </a:rPr>
                        <a:t>4.</a:t>
                      </a:r>
                      <a:r>
                        <a:rPr lang="en-US" sz="2000" u="none" strike="noStrike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2000" u="none" strike="noStrike" dirty="0" smtClean="0">
                          <a:effectLst/>
                          <a:latin typeface="+mj-lt"/>
                        </a:rPr>
                        <a:t>Криминальный </a:t>
                      </a:r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ранг 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53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81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47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614350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2000" u="none" strike="noStrike" dirty="0" smtClean="0">
                          <a:effectLst/>
                          <a:latin typeface="+mj-lt"/>
                        </a:rPr>
                        <a:t>   </a:t>
                      </a:r>
                      <a:r>
                        <a:rPr lang="ru-RU" sz="2000" u="none" strike="noStrike" dirty="0" smtClean="0">
                          <a:effectLst/>
                          <a:latin typeface="+mj-lt"/>
                        </a:rPr>
                        <a:t>5.</a:t>
                      </a:r>
                      <a:r>
                        <a:rPr lang="en-US" sz="2000" u="none" strike="noStrike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2000" u="none" strike="noStrike" dirty="0" smtClean="0">
                          <a:effectLst/>
                          <a:latin typeface="+mj-lt"/>
                        </a:rPr>
                        <a:t>Экологический </a:t>
                      </a:r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ранг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69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70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70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614350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2000" u="none" strike="noStrike" dirty="0" smtClean="0">
                          <a:effectLst/>
                          <a:latin typeface="+mj-lt"/>
                        </a:rPr>
                        <a:t>   </a:t>
                      </a:r>
                      <a:r>
                        <a:rPr lang="ru-RU" sz="2000" u="none" strike="noStrike" dirty="0" smtClean="0">
                          <a:effectLst/>
                          <a:latin typeface="+mj-lt"/>
                        </a:rPr>
                        <a:t>6.</a:t>
                      </a:r>
                      <a:r>
                        <a:rPr lang="en-US" sz="2000" u="none" strike="noStrike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2000" u="none" strike="noStrike" dirty="0" smtClean="0">
                          <a:effectLst/>
                          <a:latin typeface="+mj-lt"/>
                        </a:rPr>
                        <a:t>Управленческий </a:t>
                      </a:r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ранг 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>
                          <a:effectLst/>
                          <a:latin typeface="+mj-lt"/>
                        </a:rPr>
                        <a:t>73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74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63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935237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2000" u="none" strike="noStrike" dirty="0" smtClean="0">
                          <a:effectLst/>
                          <a:latin typeface="+mj-lt"/>
                        </a:rPr>
                        <a:t>   </a:t>
                      </a:r>
                      <a:r>
                        <a:rPr lang="ru-RU" sz="2000" u="none" strike="noStrike" dirty="0" smtClean="0">
                          <a:effectLst/>
                          <a:latin typeface="+mj-lt"/>
                        </a:rPr>
                        <a:t>7.</a:t>
                      </a:r>
                      <a:r>
                        <a:rPr lang="en-US" sz="2000" u="none" strike="noStrike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ru-RU" sz="2000" u="none" strike="noStrike" dirty="0" smtClean="0">
                          <a:effectLst/>
                          <a:latin typeface="+mj-lt"/>
                        </a:rPr>
                        <a:t>Средневзвешенный </a:t>
                      </a:r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индекс риска (Россия – 1) 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0,431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>
                          <a:effectLst/>
                          <a:latin typeface="+mj-lt"/>
                        </a:rPr>
                        <a:t>0,494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effectLst/>
                          <a:latin typeface="+mj-lt"/>
                        </a:rPr>
                        <a:t>0,421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648072">
                <a:tc>
                  <a:txBody>
                    <a:bodyPr/>
                    <a:lstStyle/>
                    <a:p>
                      <a:pPr algn="l" rtl="0" fontAlgn="ctr">
                        <a:buClr>
                          <a:srgbClr val="000000"/>
                        </a:buClr>
                        <a:buSzPts val="1400"/>
                        <a:buFont typeface="Times New Roman"/>
                        <a:buNone/>
                      </a:pPr>
                      <a:r>
                        <a:rPr lang="en-US" sz="2000" u="none" strike="noStrike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   </a:t>
                      </a:r>
                      <a:r>
                        <a:rPr lang="ru-RU" sz="2000" u="none" strike="noStrike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8.Ранг </a:t>
                      </a:r>
                      <a:r>
                        <a:rPr lang="ru-RU" sz="200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риска </a:t>
                      </a:r>
                      <a:endParaRPr lang="ru-RU" sz="2000" b="0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76</a:t>
                      </a:r>
                      <a:endParaRPr lang="ru-RU" sz="2000" b="0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79</a:t>
                      </a:r>
                      <a:endParaRPr lang="ru-RU" sz="2000" b="0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75</a:t>
                      </a:r>
                      <a:endParaRPr lang="ru-RU" sz="2000" b="0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3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8187"/>
            <a:ext cx="821677" cy="88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097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4913"/>
            <a:ext cx="9144000" cy="16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51520" y="1166648"/>
            <a:ext cx="8568952" cy="50465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800" dirty="0" smtClean="0">
                <a:cs typeface="Times New Roman" pitchFamily="18" charset="0"/>
              </a:rPr>
              <a:t>Меры по снижению инвестиционного риска:</a:t>
            </a:r>
          </a:p>
          <a:p>
            <a:pPr>
              <a:lnSpc>
                <a:spcPct val="120000"/>
              </a:lnSpc>
            </a:pPr>
            <a:endParaRPr lang="ru-RU" sz="500" dirty="0" smtClean="0">
              <a:cs typeface="Times New Roman" pitchFamily="18" charset="0"/>
            </a:endParaRPr>
          </a:p>
          <a:p>
            <a:pPr marL="457200" indent="-457200" algn="just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ru-RU" sz="2800" dirty="0" smtClean="0">
                <a:cs typeface="Times New Roman" pitchFamily="18" charset="0"/>
              </a:rPr>
              <a:t>внедрение Регионального </a:t>
            </a:r>
            <a:r>
              <a:rPr lang="ru-RU" sz="2800" dirty="0">
                <a:cs typeface="Times New Roman" pitchFamily="18" charset="0"/>
              </a:rPr>
              <a:t>инвестиционного Стандарта, «дорожных карт» Национальной предпринимательской </a:t>
            </a:r>
            <a:r>
              <a:rPr lang="ru-RU" sz="2800" dirty="0" smtClean="0">
                <a:cs typeface="Times New Roman" pitchFamily="18" charset="0"/>
              </a:rPr>
              <a:t>инициативы;</a:t>
            </a:r>
          </a:p>
          <a:p>
            <a:pPr marL="457200" indent="-457200" algn="just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ru-RU" sz="2800" dirty="0" smtClean="0">
                <a:cs typeface="Times New Roman" pitchFamily="18" charset="0"/>
              </a:rPr>
              <a:t>сокращение </a:t>
            </a:r>
            <a:r>
              <a:rPr lang="ru-RU" sz="2800" dirty="0">
                <a:cs typeface="Times New Roman" pitchFamily="18" charset="0"/>
              </a:rPr>
              <a:t>излишних административных процедур, препятствующих развитию предпринимательской </a:t>
            </a:r>
            <a:r>
              <a:rPr lang="ru-RU" sz="2800" dirty="0" smtClean="0">
                <a:cs typeface="Times New Roman" pitchFamily="18" charset="0"/>
              </a:rPr>
              <a:t>деятельности;</a:t>
            </a:r>
            <a:endParaRPr lang="en-US" sz="2800" dirty="0" smtClean="0">
              <a:cs typeface="Times New Roman" pitchFamily="18" charset="0"/>
            </a:endParaRPr>
          </a:p>
          <a:p>
            <a:pPr marL="457200" indent="-457200" algn="just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ru-RU" sz="2800" dirty="0">
                <a:cs typeface="Times New Roman" pitchFamily="18" charset="0"/>
              </a:rPr>
              <a:t>создание </a:t>
            </a:r>
            <a:r>
              <a:rPr lang="ru-RU" sz="2800" dirty="0" err="1">
                <a:cs typeface="Times New Roman" pitchFamily="18" charset="0"/>
              </a:rPr>
              <a:t>промпарков</a:t>
            </a:r>
            <a:r>
              <a:rPr lang="ru-RU" sz="2800" dirty="0">
                <a:cs typeface="Times New Roman" pitchFamily="18" charset="0"/>
              </a:rPr>
              <a:t>, инвестиционных </a:t>
            </a:r>
            <a:r>
              <a:rPr lang="ru-RU" sz="2800" dirty="0" smtClean="0">
                <a:cs typeface="Times New Roman" pitchFamily="18" charset="0"/>
              </a:rPr>
              <a:t>площадок.</a:t>
            </a:r>
            <a:endParaRPr lang="ru-RU" sz="2800" dirty="0">
              <a:cs typeface="Times New Roman" pitchFamily="18" charset="0"/>
            </a:endParaRPr>
          </a:p>
          <a:p>
            <a:pPr marL="457200" indent="-457200" algn="just">
              <a:spcBef>
                <a:spcPts val="1000"/>
              </a:spcBef>
              <a:spcAft>
                <a:spcPts val="1000"/>
              </a:spcAft>
              <a:buFont typeface="Wingdings" pitchFamily="2" charset="2"/>
              <a:buChar char="§"/>
            </a:pPr>
            <a:endParaRPr lang="ru-RU" sz="2800" dirty="0">
              <a:cs typeface="Times New Roman" pitchFamily="18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7015"/>
            <a:ext cx="9144001" cy="639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8187"/>
            <a:ext cx="821677" cy="88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268795"/>
            <a:ext cx="72304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Показатели инвестиционного риска Камчатского края за 2013 г.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46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4913"/>
            <a:ext cx="9144000" cy="16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7015"/>
            <a:ext cx="9144001" cy="639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8187"/>
            <a:ext cx="821677" cy="88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7" b="4195"/>
          <a:stretch/>
        </p:blipFill>
        <p:spPr>
          <a:xfrm>
            <a:off x="0" y="909514"/>
            <a:ext cx="9144000" cy="576064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6093" y="268795"/>
            <a:ext cx="7902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Национальный рейтинг состояния инвестиционного климата в субъектах </a:t>
            </a:r>
            <a:r>
              <a:rPr lang="ru-RU" b="1" dirty="0" smtClean="0">
                <a:solidFill>
                  <a:schemeClr val="bg1"/>
                </a:solidFill>
              </a:rPr>
              <a:t>РФ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3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4913"/>
            <a:ext cx="9144000" cy="16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7015"/>
            <a:ext cx="9144001" cy="639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8187"/>
            <a:ext cx="821677" cy="88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26093" y="268795"/>
            <a:ext cx="7902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Национальный рейтинг состояния инвестиционного климата в субъектах </a:t>
            </a:r>
            <a:r>
              <a:rPr lang="ru-RU" b="1" dirty="0" smtClean="0">
                <a:solidFill>
                  <a:schemeClr val="bg1"/>
                </a:solidFill>
              </a:rPr>
              <a:t>РФ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" t="8243" r="2427" b="6820"/>
          <a:stretch/>
        </p:blipFill>
        <p:spPr>
          <a:xfrm>
            <a:off x="126093" y="1077231"/>
            <a:ext cx="8795976" cy="537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59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4913"/>
            <a:ext cx="9144000" cy="16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7015"/>
            <a:ext cx="9144001" cy="639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8187"/>
            <a:ext cx="821677" cy="88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26093" y="268795"/>
            <a:ext cx="7902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Национальный рейтинг состояния инвестиционного климата в субъектах </a:t>
            </a:r>
            <a:r>
              <a:rPr lang="ru-RU" b="1" dirty="0" smtClean="0">
                <a:solidFill>
                  <a:schemeClr val="bg1"/>
                </a:solidFill>
              </a:rPr>
              <a:t>РФ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5" r="5714" b="11945"/>
          <a:stretch/>
        </p:blipFill>
        <p:spPr>
          <a:xfrm>
            <a:off x="198986" y="786396"/>
            <a:ext cx="8945014" cy="573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59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4913"/>
            <a:ext cx="9144000" cy="16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7015"/>
            <a:ext cx="9144001" cy="639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 descr="D:\Мои документы\Изображения\ger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8187"/>
            <a:ext cx="821677" cy="881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26093" y="268795"/>
            <a:ext cx="7902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Национальный рейтинг состояния инвестиционного климата в субъектах </a:t>
            </a:r>
            <a:r>
              <a:rPr lang="ru-RU" b="1" dirty="0" smtClean="0">
                <a:solidFill>
                  <a:schemeClr val="bg1"/>
                </a:solidFill>
              </a:rPr>
              <a:t>РФ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" t="8243" r="2428" b="12072"/>
          <a:stretch/>
        </p:blipFill>
        <p:spPr>
          <a:xfrm>
            <a:off x="0" y="977693"/>
            <a:ext cx="9144000" cy="554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2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4477</TotalTime>
  <Words>332</Words>
  <Application>Microsoft Office PowerPoint</Application>
  <PresentationFormat>Произвольный</PresentationFormat>
  <Paragraphs>120</Paragraphs>
  <Slides>12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Дергунов Пётр Андреевич</dc:creator>
  <cp:lastModifiedBy>Леликова Ирина Сергеевна</cp:lastModifiedBy>
  <cp:revision>197</cp:revision>
  <cp:lastPrinted>2014-02-20T02:16:16Z</cp:lastPrinted>
  <dcterms:created xsi:type="dcterms:W3CDTF">2013-01-30T03:53:17Z</dcterms:created>
  <dcterms:modified xsi:type="dcterms:W3CDTF">2014-02-28T04:31:01Z</dcterms:modified>
</cp:coreProperties>
</file>