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CC"/>
    <a:srgbClr val="CCFFCC"/>
    <a:srgbClr val="008080"/>
    <a:srgbClr val="99FF99"/>
    <a:srgbClr val="00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9" d="100"/>
          <a:sy n="89" d="100"/>
        </p:scale>
        <p:origin x="-30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14.07.2016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348880"/>
            <a:ext cx="7848600" cy="1927225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Модернизация </a:t>
            </a:r>
            <a:b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АО «Камчатская мельница»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dirty="0">
                <a:solidFill>
                  <a:schemeClr val="tx2">
                    <a:lumMod val="75000"/>
                  </a:schemeClr>
                </a:solidFill>
              </a:rPr>
            </a:b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5733256"/>
            <a:ext cx="6400800" cy="676672"/>
          </a:xfrm>
        </p:spPr>
        <p:txBody>
          <a:bodyPr/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Петропавловск-Камчатский 2016г.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6640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1660" y="332656"/>
            <a:ext cx="8229600" cy="990600"/>
          </a:xfrm>
        </p:spPr>
        <p:txBody>
          <a:bodyPr>
            <a:normAutofit/>
          </a:bodyPr>
          <a:lstStyle/>
          <a:p>
            <a:pPr algn="ctr"/>
            <a:r>
              <a:rPr lang="ru-RU" sz="4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 и задачи проекта</a:t>
            </a:r>
            <a:endParaRPr lang="ru-RU" sz="44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8435280" cy="5280248"/>
          </a:xfrm>
        </p:spPr>
        <p:txBody>
          <a:bodyPr/>
          <a:lstStyle/>
          <a:p>
            <a:pPr marL="182880" lvl="1"/>
            <a:r>
              <a:rPr lang="ru-RU" sz="1800" b="1" i="1" u="sng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проекта: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обеспечение потребности Камчатского края 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качественном комбикорме.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182880" lvl="1"/>
            <a:r>
              <a:rPr lang="ru-RU" sz="1800" b="1" i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Основная задача проекта: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модернизация морально и технически устаревших производственных мощностей.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401890" y="2245129"/>
            <a:ext cx="5425827" cy="661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Период </a:t>
            </a: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реализации: 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2016г.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 rot="16200000">
            <a:off x="5859226" y="2344899"/>
            <a:ext cx="537061" cy="587375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 bwMode="auto">
          <a:xfrm>
            <a:off x="6371000" y="2259481"/>
            <a:ext cx="2326614" cy="723684"/>
          </a:xfrm>
          <a:prstGeom prst="round2Diag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85725" algn="ctr" eaLnBrk="0" hangingPunct="0">
              <a:spcBef>
                <a:spcPct val="20000"/>
              </a:spcBef>
              <a:defRPr/>
            </a:pP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</a:rPr>
              <a:t>180 </a:t>
            </a:r>
            <a:r>
              <a:rPr lang="ru-RU" b="1" dirty="0">
                <a:solidFill>
                  <a:srgbClr val="FFFF00"/>
                </a:solidFill>
                <a:latin typeface="Times New Roman" pitchFamily="18" charset="0"/>
              </a:rPr>
              <a:t>млн. руб.</a:t>
            </a: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 bwMode="auto">
          <a:xfrm>
            <a:off x="395537" y="3500439"/>
            <a:ext cx="8326188" cy="432618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85725" indent="179388" algn="ctr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</a:rPr>
              <a:t>приобретение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</a:rPr>
              <a:t>оборудования для разгрузки зерна с водного транспорта</a:t>
            </a: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 bwMode="auto">
          <a:xfrm>
            <a:off x="395538" y="4149080"/>
            <a:ext cx="8326188" cy="432048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85725" indent="179388" algn="ctr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</a:rPr>
              <a:t>модернизация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</a:rPr>
              <a:t>системы АСУ и приобретение нового 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</a:rPr>
              <a:t>оборудования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</a:rPr>
              <a:t>системы контроллеров</a:t>
            </a:r>
          </a:p>
        </p:txBody>
      </p:sp>
      <p:sp>
        <p:nvSpPr>
          <p:cNvPr id="9" name="Стрелка вниз 8"/>
          <p:cNvSpPr/>
          <p:nvPr/>
        </p:nvSpPr>
        <p:spPr>
          <a:xfrm>
            <a:off x="4114804" y="2845403"/>
            <a:ext cx="661988" cy="655035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 bwMode="auto">
          <a:xfrm>
            <a:off x="395536" y="4779097"/>
            <a:ext cx="8326188" cy="432048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85725" indent="179388" algn="ctr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</a:rPr>
              <a:t>приобретение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</a:rPr>
              <a:t>оборудования для модернизации силосного склада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</a:rPr>
              <a:t>готовой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</a:rPr>
              <a:t>продукции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 bwMode="auto">
          <a:xfrm>
            <a:off x="395536" y="5363545"/>
            <a:ext cx="8326188" cy="432048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85725" indent="179388" algn="ctr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</a:rPr>
              <a:t>приобретение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</a:rPr>
              <a:t>транспортабельной модульной котельной</a:t>
            </a: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 bwMode="auto">
          <a:xfrm>
            <a:off x="401890" y="5947993"/>
            <a:ext cx="8326188" cy="432048"/>
          </a:xfrm>
          <a:prstGeom prst="round2Diag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85725" indent="179388" algn="ctr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</a:rPr>
              <a:t>модернизация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</a:rPr>
              <a:t>линии гранулирования</a:t>
            </a:r>
          </a:p>
        </p:txBody>
      </p:sp>
    </p:spTree>
    <p:extLst>
      <p:ext uri="{BB962C8B-B14F-4D97-AF65-F5344CB8AC3E}">
        <p14:creationId xmlns:p14="http://schemas.microsoft.com/office/powerpoint/2010/main" val="2028774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Предпосылки для успешной </a:t>
            </a:r>
            <a:b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реализации проекта</a:t>
            </a: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 bwMode="auto">
          <a:xfrm>
            <a:off x="395537" y="1844824"/>
            <a:ext cx="8326188" cy="4464496"/>
          </a:xfrm>
          <a:prstGeom prst="round2DiagRect">
            <a:avLst/>
          </a:prstGeom>
          <a:solidFill>
            <a:schemeClr val="accent6">
              <a:lumMod val="20000"/>
              <a:lumOff val="80000"/>
              <a:alpha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 algn="just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ü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АО «Камчатская мельница» является единственным предприятием, занимающимся производством и реализацией комбикорма в Камчатском крае. </a:t>
            </a:r>
          </a:p>
          <a:p>
            <a:pPr marL="342900" indent="-342900" algn="just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ü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сегодняшний день предприятие имеет стабильный спрос на продукцию с тенденцией к росту в связи с проводимой политикой Правительства РФ по развитию агропромышленного комплекса. </a:t>
            </a:r>
          </a:p>
          <a:p>
            <a:pPr marL="342900" indent="-342900" algn="just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ü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Появление новых животноводческих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предприятия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(в 2015г.: ООО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«Свинокомплекс Камчатский», ООО «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Камчатпищепром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», ООО СХП «Елизовский свинокомплекс»).</a:t>
            </a:r>
          </a:p>
          <a:p>
            <a:pPr marL="342900" indent="-342900" algn="just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ü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ООО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«Агротек»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планирует в 2019г. вывести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проектную мощность свиноферму на 36 тыс. голов, соответственно увеличив и объем закупаемого комбикорма. </a:t>
            </a:r>
          </a:p>
        </p:txBody>
      </p:sp>
    </p:spTree>
    <p:extLst>
      <p:ext uri="{BB962C8B-B14F-4D97-AF65-F5344CB8AC3E}">
        <p14:creationId xmlns:p14="http://schemas.microsoft.com/office/powerpoint/2010/main" val="422221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Стоимость и структура финансирования</a:t>
            </a:r>
            <a:br>
              <a:rPr lang="ru-RU" sz="32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инвестиционного проекта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470629"/>
              </p:ext>
            </p:extLst>
          </p:nvPr>
        </p:nvGraphicFramePr>
        <p:xfrm>
          <a:off x="688444" y="1844824"/>
          <a:ext cx="7642603" cy="36004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62831"/>
                <a:gridCol w="1839886"/>
                <a:gridCol w="1839886"/>
              </a:tblGrid>
              <a:tr h="944895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Направление</a:t>
                      </a:r>
                      <a:r>
                        <a:rPr lang="ru-RU" sz="14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финансирования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682" marB="45682"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Структура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682" marB="45682"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Итого, млн. руб.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682" marB="45682"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41904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здания и сооружения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682" marB="4568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24%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682" marB="4568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682" marB="45682" anchor="ctr"/>
                </a:tc>
              </a:tr>
              <a:tr h="360956">
                <a:tc>
                  <a:txBody>
                    <a:bodyPr/>
                    <a:lstStyle/>
                    <a:p>
                      <a:pPr algn="ctr"/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оборудование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682" marB="4568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76%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682" marB="4568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682" marB="45682" anchor="ctr"/>
                </a:tc>
              </a:tr>
              <a:tr h="375101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682" marB="45682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682" marB="45682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180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682" marB="45682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5101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Источники финансирования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682" marB="45682"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682" marB="45682"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682" marB="45682"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7510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собственные средства* </a:t>
                      </a:r>
                    </a:p>
                  </a:txBody>
                  <a:tcPr marL="91436" marR="91436" marT="45682" marB="4568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24%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682" marB="4568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682" marB="45682" anchor="ctr"/>
                </a:tc>
              </a:tr>
              <a:tr h="375101"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заемные средства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682" marB="4568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76%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682" marB="4568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137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682" marB="45682" anchor="ctr"/>
                </a:tc>
              </a:tr>
              <a:tr h="375101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682" marB="45682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682" marB="45682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180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6" marR="91436" marT="45682" marB="45682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05290" y="5817873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* собственные средства в проект предусмотрены как вложения инициатора в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орме имущества (силосный корпус)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117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735360"/>
          </a:xfrm>
        </p:spPr>
        <p:txBody>
          <a:bodyPr>
            <a:normAutofit/>
          </a:bodyPr>
          <a:lstStyle/>
          <a:p>
            <a:pPr algn="ctr"/>
            <a:r>
              <a:rPr lang="ru-RU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показатели проекта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4" name="Group 29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5191906"/>
              </p:ext>
            </p:extLst>
          </p:nvPr>
        </p:nvGraphicFramePr>
        <p:xfrm>
          <a:off x="683568" y="1340768"/>
          <a:ext cx="7813675" cy="1717676"/>
        </p:xfrm>
        <a:graphic>
          <a:graphicData uri="http://schemas.openxmlformats.org/drawingml/2006/table">
            <a:tbl>
              <a:tblPr/>
              <a:tblGrid>
                <a:gridCol w="4248472"/>
                <a:gridCol w="2196778"/>
                <a:gridCol w="1368425"/>
              </a:tblGrid>
              <a:tr h="455213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 эффективности проекта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680" marB="456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Значение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680" marB="456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изм.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680" marB="456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04720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Чистый дисконтированный доход (NPV)</a:t>
                      </a:r>
                    </a:p>
                  </a:txBody>
                  <a:tcPr marT="45680" marB="456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19,8</a:t>
                      </a:r>
                    </a:p>
                  </a:txBody>
                  <a:tcPr marT="45680" marB="456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млн. руб.</a:t>
                      </a:r>
                    </a:p>
                  </a:txBody>
                  <a:tcPr marT="45680" marB="456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942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Дисконтированный срок окупаемости (DPB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T="45680" marB="456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T="45680" marB="456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лет</a:t>
                      </a:r>
                    </a:p>
                  </a:txBody>
                  <a:tcPr marT="45680" marB="456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081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Индекс прибыльности (PI)</a:t>
                      </a:r>
                    </a:p>
                  </a:txBody>
                  <a:tcPr marT="45680" marB="456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1,11</a:t>
                      </a:r>
                    </a:p>
                  </a:txBody>
                  <a:tcPr marT="45680" marB="456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ед.</a:t>
                      </a:r>
                    </a:p>
                  </a:txBody>
                  <a:tcPr marT="45680" marB="456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20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Внутренняя норма доходности (IRR)</a:t>
                      </a:r>
                    </a:p>
                  </a:txBody>
                  <a:tcPr marT="45680" marB="456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21,79</a:t>
                      </a:r>
                    </a:p>
                  </a:txBody>
                  <a:tcPr marT="45680" marB="456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T="45680" marB="4568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" name="Рисунок 4" descr="bc14b3cd6e3822e563620d696610f93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212976"/>
            <a:ext cx="7200800" cy="331236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083275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548680"/>
            <a:ext cx="8280920" cy="990600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Бюджетная эффективность проекта</a:t>
            </a:r>
            <a:endParaRPr lang="ru-RU" sz="32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Group 6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31277779"/>
              </p:ext>
            </p:extLst>
          </p:nvPr>
        </p:nvGraphicFramePr>
        <p:xfrm>
          <a:off x="467544" y="1700808"/>
          <a:ext cx="7943850" cy="1660792"/>
        </p:xfrm>
        <a:graphic>
          <a:graphicData uri="http://schemas.openxmlformats.org/drawingml/2006/table">
            <a:tbl>
              <a:tblPr/>
              <a:tblGrid>
                <a:gridCol w="6475774"/>
                <a:gridCol w="1468076"/>
              </a:tblGrid>
              <a:tr h="457148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налога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16" marR="91416" marT="45670" marB="4567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 </a:t>
                      </a:r>
                    </a:p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(млн. руб.)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16" marR="91416" marT="45670" marB="4567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289486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прибыль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РБ</a:t>
                      </a:r>
                    </a:p>
                  </a:txBody>
                  <a:tcPr marL="91416" marR="91416" marT="45670" marB="4567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1416" marR="91416" marT="45670" marB="4567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478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имущество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РБ </a:t>
                      </a:r>
                    </a:p>
                  </a:txBody>
                  <a:tcPr marL="91416" marR="91416" marT="45670" marB="4567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1416" marR="91416" marT="45670" marB="4567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9486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НДФЛ 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РБ</a:t>
                      </a:r>
                    </a:p>
                  </a:txBody>
                  <a:tcPr marL="91416" marR="91416" marT="45670" marB="4567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1416" marR="91416" marT="45670" marB="4567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12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 налоговые поступления в бюджет Камчатского края</a:t>
                      </a:r>
                    </a:p>
                  </a:txBody>
                  <a:tcPr marL="91416" marR="91416" marT="45670" marB="4567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  <a:alpha val="6980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 marL="91416" marR="91416" marT="45670" marB="4567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  <a:alpha val="69804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7584" y="5322075"/>
            <a:ext cx="1152128" cy="1440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Group 6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34164712"/>
              </p:ext>
            </p:extLst>
          </p:nvPr>
        </p:nvGraphicFramePr>
        <p:xfrm>
          <a:off x="467544" y="3645024"/>
          <a:ext cx="7943850" cy="1660766"/>
        </p:xfrm>
        <a:graphic>
          <a:graphicData uri="http://schemas.openxmlformats.org/drawingml/2006/table">
            <a:tbl>
              <a:tblPr/>
              <a:tblGrid>
                <a:gridCol w="6475774"/>
                <a:gridCol w="1468076"/>
              </a:tblGrid>
              <a:tr h="457148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субсидии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16" marR="91416" marT="45670" marB="4567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 </a:t>
                      </a:r>
                    </a:p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(млн. руб.)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16" marR="91416" marT="45670" marB="4567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262932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Субсидирование части расходов на уплату процентов по операционным кредитам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РБ</a:t>
                      </a:r>
                    </a:p>
                  </a:txBody>
                  <a:tcPr marL="91416" marR="91416" marT="45670" marB="4567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1416" marR="91416" marT="45670" marB="4567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478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Субсидирование части расходов на уплату процентов по инвестиционным кредитам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РБ </a:t>
                      </a:r>
                    </a:p>
                  </a:txBody>
                  <a:tcPr marL="91416" marR="91416" marT="45670" marB="4567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1416" marR="91416" marT="45670" marB="4567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9486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Субсидирование части расходов на приобретение оборудования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РБ</a:t>
                      </a:r>
                    </a:p>
                  </a:txBody>
                  <a:tcPr marL="91416" marR="91416" marT="45670" marB="4567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91416" marR="91416" marT="45670" marB="4567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12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 субсидии из бюджета Камчатского края</a:t>
                      </a:r>
                    </a:p>
                  </a:txBody>
                  <a:tcPr marL="91416" marR="91416" marT="45670" marB="4567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  <a:alpha val="69804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 marL="91416" marR="91416" marT="45670" marB="4567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  <a:alpha val="69804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257008" y="5811323"/>
            <a:ext cx="6176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Бюджетная эффективность = 1,00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8098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92696"/>
            <a:ext cx="8868910" cy="108012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итогам реализации 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проекта в </a:t>
            </a:r>
            <a:r>
              <a:rPr lang="ru-RU" sz="28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Камчатском крае</a:t>
            </a:r>
            <a:br>
              <a:rPr lang="ru-RU" sz="28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будут получены следующие 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результаты</a:t>
            </a:r>
            <a:endParaRPr lang="ru-RU" sz="28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 bwMode="auto">
          <a:xfrm>
            <a:off x="393446" y="2204864"/>
            <a:ext cx="5287295" cy="852611"/>
          </a:xfrm>
          <a:prstGeom prst="round2DiagRect">
            <a:avLst/>
          </a:prstGeom>
          <a:solidFill>
            <a:schemeClr val="accent6">
              <a:lumMod val="20000"/>
              <a:lumOff val="80000"/>
              <a:alpha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85725" indent="179388" algn="ctr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</a:rPr>
              <a:t>100% обеспеченность качественными кормами возрастающей потребности животноводческих предприятий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 bwMode="auto">
          <a:xfrm>
            <a:off x="416946" y="3212976"/>
            <a:ext cx="5264776" cy="804919"/>
          </a:xfrm>
          <a:prstGeom prst="round2DiagRect">
            <a:avLst/>
          </a:prstGeom>
          <a:solidFill>
            <a:schemeClr val="accent6">
              <a:lumMod val="20000"/>
              <a:lumOff val="80000"/>
              <a:alpha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85725" indent="179388" algn="ctr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</a:rPr>
              <a:t>создание одного нового рабочего места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 bwMode="auto">
          <a:xfrm>
            <a:off x="393447" y="4179581"/>
            <a:ext cx="5300662" cy="852612"/>
          </a:xfrm>
          <a:prstGeom prst="round2DiagRect">
            <a:avLst/>
          </a:prstGeom>
          <a:solidFill>
            <a:schemeClr val="accent6">
              <a:lumMod val="20000"/>
              <a:lumOff val="80000"/>
              <a:alpha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85725" indent="179388" algn="ctr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</a:rPr>
              <a:t>увеличение налоговых платежей в бюджеты всех уровней</a:t>
            </a: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 bwMode="auto">
          <a:xfrm>
            <a:off x="405834" y="5229200"/>
            <a:ext cx="5275888" cy="924619"/>
          </a:xfrm>
          <a:prstGeom prst="round2DiagRect">
            <a:avLst/>
          </a:prstGeom>
          <a:solidFill>
            <a:schemeClr val="accent6">
              <a:lumMod val="20000"/>
              <a:lumOff val="80000"/>
              <a:alpha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85725" indent="179388" algn="ctr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</a:rPr>
              <a:t>способствование реализации программы импортозамещения и обеспечения продовольственной безопасности Камчатского края </a:t>
            </a:r>
          </a:p>
        </p:txBody>
      </p:sp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615435"/>
            <a:ext cx="2379712" cy="1668483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2720" y="5229201"/>
            <a:ext cx="2317716" cy="151052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718" y="2012209"/>
            <a:ext cx="2317716" cy="1603226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958306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980728"/>
            <a:ext cx="662473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ru-RU" sz="66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>
              <a:buFontTx/>
              <a:buNone/>
            </a:pPr>
            <a:r>
              <a:rPr lang="ru-RU" sz="66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ВНИМАНИЕ!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4365104"/>
            <a:ext cx="3093790" cy="1939593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62675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314</TotalTime>
  <Words>398</Words>
  <Application>Microsoft Office PowerPoint</Application>
  <PresentationFormat>Экран (4:3)</PresentationFormat>
  <Paragraphs>88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Ясность</vt:lpstr>
      <vt:lpstr>Модернизация  АО «Камчатская мельница» </vt:lpstr>
      <vt:lpstr>Цели и задачи проекта</vt:lpstr>
      <vt:lpstr>Предпосылки для успешной  реализации проекта</vt:lpstr>
      <vt:lpstr>Стоимость и структура финансирования  инвестиционного проекта</vt:lpstr>
      <vt:lpstr>Основные показатели проекта</vt:lpstr>
      <vt:lpstr>Бюджетная эффективность проекта</vt:lpstr>
      <vt:lpstr>По итогам реализации проекта в Камчатском крае будут получены следующие результаты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Модернизация АО «Камчатская мельница»</dc:title>
  <dc:creator>Директор</dc:creator>
  <cp:lastModifiedBy>Катя</cp:lastModifiedBy>
  <cp:revision>15</cp:revision>
  <dcterms:modified xsi:type="dcterms:W3CDTF">2016-07-14T05:11:47Z</dcterms:modified>
</cp:coreProperties>
</file>