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57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71" r:id="rId17"/>
    <p:sldId id="272" r:id="rId18"/>
    <p:sldId id="274" r:id="rId19"/>
    <p:sldId id="273" r:id="rId20"/>
    <p:sldId id="281" r:id="rId21"/>
    <p:sldId id="280" r:id="rId22"/>
    <p:sldId id="276" r:id="rId23"/>
    <p:sldId id="277" r:id="rId24"/>
    <p:sldId id="278" r:id="rId25"/>
    <p:sldId id="282" r:id="rId26"/>
    <p:sldId id="279" r:id="rId27"/>
    <p:sldId id="283" r:id="rId28"/>
    <p:sldId id="284" r:id="rId29"/>
    <p:sldId id="285" r:id="rId3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22" autoAdjust="0"/>
    <p:restoredTop sz="94726" autoAdjust="0"/>
  </p:normalViewPr>
  <p:slideViewPr>
    <p:cSldViewPr>
      <p:cViewPr>
        <p:scale>
          <a:sx n="109" d="100"/>
          <a:sy n="109" d="100"/>
        </p:scale>
        <p:origin x="-684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10A72C-9F3D-4DE8-A5E1-B4EA09E57760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6E2969-53F5-4F79-ACFA-F507F6345631}">
      <dgm:prSet phldrT="[Текст]"/>
      <dgm:spPr>
        <a:xfrm>
          <a:off x="0" y="132571"/>
          <a:ext cx="2987893" cy="291588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ru-RU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КОРПОРАЦИЯ РАЗВИТИЯ КАМЧАТСКОГО КРАЯ</a:t>
          </a:r>
        </a:p>
      </dgm:t>
    </dgm:pt>
    <dgm:pt modelId="{7716A667-BC6B-45C7-BA5C-3159AB76AA06}" type="parTrans" cxnId="{7B29D426-5E8B-48FA-A6E6-FBD40C4A7998}">
      <dgm:prSet/>
      <dgm:spPr/>
      <dgm:t>
        <a:bodyPr/>
        <a:lstStyle/>
        <a:p>
          <a:endParaRPr lang="ru-RU"/>
        </a:p>
      </dgm:t>
    </dgm:pt>
    <dgm:pt modelId="{D7F3F78D-CC6E-411C-91E7-06F23C059DE9}" type="sibTrans" cxnId="{7B29D426-5E8B-48FA-A6E6-FBD40C4A7998}">
      <dgm:prSet/>
      <dgm:spPr/>
      <dgm:t>
        <a:bodyPr/>
        <a:lstStyle/>
        <a:p>
          <a:endParaRPr lang="ru-RU"/>
        </a:p>
      </dgm:t>
    </dgm:pt>
    <dgm:pt modelId="{214F71BA-3827-4D20-A902-122283354761}">
      <dgm:prSet phldrT="[Текст]"/>
      <dgm:spPr>
        <a:xfrm>
          <a:off x="3287449" y="544930"/>
          <a:ext cx="2987893" cy="1792736"/>
        </a:xfrm>
        <a:solidFill>
          <a:srgbClr val="4F81BD">
            <a:lumMod val="40000"/>
            <a:lumOff val="6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какой рынок тут имеется для моей продукции (демография, доходы, схема расселения и т.д.)?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обеспечена ли территория инженерной инфраструктурой? 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какова транспортная доступность возможной площадки?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какие планы развития инфраструктуры?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 выбрать между возможными вариантами размещения производства в регионе?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где расположены сходные производства?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 лучше организовать логистику для проекта?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какие природные условия и риски для данной площадки?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какие государственные гарантии и преференции я получу?</a:t>
          </a:r>
        </a:p>
        <a:p>
          <a:pPr algn="ctr"/>
          <a:endParaRPr lang="ru-RU" dirty="0">
            <a:solidFill>
              <a:srgbClr val="1F497D">
                <a:lumMod val="75000"/>
              </a:srgbClr>
            </a:solidFill>
            <a:latin typeface="Calibri"/>
            <a:ea typeface="+mn-ea"/>
            <a:cs typeface="+mn-cs"/>
          </a:endParaRPr>
        </a:p>
      </dgm:t>
    </dgm:pt>
    <dgm:pt modelId="{FFC542F0-F553-44FB-AE45-E2DF217A2F10}" type="parTrans" cxnId="{FB124FD6-6539-4ECC-8390-DFC8B8CF55A4}">
      <dgm:prSet/>
      <dgm:spPr/>
      <dgm:t>
        <a:bodyPr/>
        <a:lstStyle/>
        <a:p>
          <a:endParaRPr lang="ru-RU"/>
        </a:p>
      </dgm:t>
    </dgm:pt>
    <dgm:pt modelId="{39E7DF0B-2E5F-4199-84D1-1006E347FB71}" type="sibTrans" cxnId="{FB124FD6-6539-4ECC-8390-DFC8B8CF55A4}">
      <dgm:prSet/>
      <dgm:spPr/>
      <dgm:t>
        <a:bodyPr/>
        <a:lstStyle/>
        <a:p>
          <a:endParaRPr lang="ru-RU"/>
        </a:p>
      </dgm:t>
    </dgm:pt>
    <dgm:pt modelId="{98A273C3-0C60-4921-9E3B-491E8CC8B14E}">
      <dgm:prSet phldrT="[Текст]"/>
      <dgm:spPr>
        <a:xfrm>
          <a:off x="3275557" y="138092"/>
          <a:ext cx="2987893" cy="280545"/>
        </a:xfr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ИНВЕСТОР</a:t>
          </a:r>
        </a:p>
      </dgm:t>
    </dgm:pt>
    <dgm:pt modelId="{17D63F4C-8CB7-4C6C-AB60-3978187804DA}" type="parTrans" cxnId="{B8144649-370E-43E8-830D-7B5322968B29}">
      <dgm:prSet/>
      <dgm:spPr/>
      <dgm:t>
        <a:bodyPr/>
        <a:lstStyle/>
        <a:p>
          <a:endParaRPr lang="ru-RU"/>
        </a:p>
      </dgm:t>
    </dgm:pt>
    <dgm:pt modelId="{F7830AA2-378F-4ED2-83DF-03EE8AA5E2B4}" type="sibTrans" cxnId="{B8144649-370E-43E8-830D-7B5322968B29}">
      <dgm:prSet/>
      <dgm:spPr/>
      <dgm:t>
        <a:bodyPr/>
        <a:lstStyle/>
        <a:p>
          <a:endParaRPr lang="ru-RU"/>
        </a:p>
      </dgm:t>
    </dgm:pt>
    <dgm:pt modelId="{CC017631-5229-40BF-A095-657131A7AE71}">
      <dgm:prSet phldrT="[Текст]"/>
      <dgm:spPr>
        <a:xfrm>
          <a:off x="766" y="544930"/>
          <a:ext cx="2987893" cy="1792736"/>
        </a:xfrm>
        <a:solidFill>
          <a:srgbClr val="4F81BD">
            <a:lumMod val="40000"/>
            <a:lumOff val="6000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 развивать инвестиционный потенциал   конкретной территории?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какие территории подходят для развития приоритетных направлений (туризм, АПК, лесопереработка и т.д.)? 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где имеются подходящие земельные ресурсы для конкретного проекта?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какая инфраструктура нужна для проекта?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что можно использовать из имеющейся инфраструктуры?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какой демографический потенциал (тренд) на конкретной территории?</a:t>
          </a:r>
        </a:p>
        <a:p>
          <a:pPr algn="l"/>
          <a:r>
            <a:rPr lang="ru-RU" dirty="0">
              <a:solidFill>
                <a:srgbClr val="1F497D">
                  <a:lumMod val="75000"/>
                </a:srgbClr>
              </a:solidFill>
              <a:latin typeface="Calibri"/>
              <a:ea typeface="+mn-ea"/>
              <a:cs typeface="+mn-cs"/>
            </a:rPr>
            <a:t>- что в перспективе проект даст  краю и муниципалитету?</a:t>
          </a:r>
        </a:p>
      </dgm:t>
    </dgm:pt>
    <dgm:pt modelId="{514E4617-4552-4C07-89C2-50307067BBC3}" type="parTrans" cxnId="{0152F5A3-CFB7-4B94-8C13-7BC0C19E4D17}">
      <dgm:prSet/>
      <dgm:spPr/>
      <dgm:t>
        <a:bodyPr/>
        <a:lstStyle/>
        <a:p>
          <a:endParaRPr lang="ru-RU"/>
        </a:p>
      </dgm:t>
    </dgm:pt>
    <dgm:pt modelId="{4A78C7DA-0E5C-4C5C-B9C7-129195BAB127}" type="sibTrans" cxnId="{0152F5A3-CFB7-4B94-8C13-7BC0C19E4D17}">
      <dgm:prSet/>
      <dgm:spPr/>
      <dgm:t>
        <a:bodyPr/>
        <a:lstStyle/>
        <a:p>
          <a:endParaRPr lang="ru-RU"/>
        </a:p>
      </dgm:t>
    </dgm:pt>
    <dgm:pt modelId="{C278FF3D-52CA-4786-AC16-681B2B2071E2}" type="pres">
      <dgm:prSet presAssocID="{1A10A72C-9F3D-4DE8-A5E1-B4EA09E577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7A966D-1A27-4784-B07C-3E7C88219E97}" type="pres">
      <dgm:prSet presAssocID="{D66E2969-53F5-4F79-ACFA-F507F6345631}" presName="node" presStyleLbl="node1" presStyleIdx="0" presStyleCnt="4" custScaleY="16265" custLinFactNeighborX="-26" custLinFactNeighborY="-264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490B832-FE63-4A23-94D9-56EDA6EAEA0D}" type="pres">
      <dgm:prSet presAssocID="{D7F3F78D-CC6E-411C-91E7-06F23C059DE9}" presName="sibTrans" presStyleCnt="0"/>
      <dgm:spPr/>
    </dgm:pt>
    <dgm:pt modelId="{DCC91977-61C4-4B13-A35B-4E9D5DD7829F}" type="pres">
      <dgm:prSet presAssocID="{98A273C3-0C60-4921-9E3B-491E8CC8B14E}" presName="node" presStyleLbl="node1" presStyleIdx="1" presStyleCnt="4" custScaleY="15649" custLinFactNeighborX="-398" custLinFactNeighborY="-264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A5C4339-329B-4E41-A570-91B3568A85F1}" type="pres">
      <dgm:prSet presAssocID="{F7830AA2-378F-4ED2-83DF-03EE8AA5E2B4}" presName="sibTrans" presStyleCnt="0"/>
      <dgm:spPr/>
    </dgm:pt>
    <dgm:pt modelId="{B13753EE-4581-4090-8FE5-D642473DDF45}" type="pres">
      <dgm:prSet presAssocID="{CC017631-5229-40BF-A095-657131A7AE71}" presName="node" presStyleLbl="node1" presStyleIdx="2" presStyleCnt="4" custLinFactNeighborY="-1257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A043DF9D-2897-49F0-86DE-35CE6D5E0C42}" type="pres">
      <dgm:prSet presAssocID="{4A78C7DA-0E5C-4C5C-B9C7-129195BAB127}" presName="sibTrans" presStyleCnt="0"/>
      <dgm:spPr/>
    </dgm:pt>
    <dgm:pt modelId="{472B94B7-5A7D-4383-9393-441B1E9301C5}" type="pres">
      <dgm:prSet presAssocID="{214F71BA-3827-4D20-A902-122283354761}" presName="node" presStyleLbl="node1" presStyleIdx="3" presStyleCnt="4" custLinFactNeighborY="-12578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B8144649-370E-43E8-830D-7B5322968B29}" srcId="{1A10A72C-9F3D-4DE8-A5E1-B4EA09E57760}" destId="{98A273C3-0C60-4921-9E3B-491E8CC8B14E}" srcOrd="1" destOrd="0" parTransId="{17D63F4C-8CB7-4C6C-AB60-3978187804DA}" sibTransId="{F7830AA2-378F-4ED2-83DF-03EE8AA5E2B4}"/>
    <dgm:cxn modelId="{487686FB-AC5D-48A4-8918-E8007432984B}" type="presOf" srcId="{1A10A72C-9F3D-4DE8-A5E1-B4EA09E57760}" destId="{C278FF3D-52CA-4786-AC16-681B2B2071E2}" srcOrd="0" destOrd="0" presId="urn:microsoft.com/office/officeart/2005/8/layout/default#1"/>
    <dgm:cxn modelId="{FB124FD6-6539-4ECC-8390-DFC8B8CF55A4}" srcId="{1A10A72C-9F3D-4DE8-A5E1-B4EA09E57760}" destId="{214F71BA-3827-4D20-A902-122283354761}" srcOrd="3" destOrd="0" parTransId="{FFC542F0-F553-44FB-AE45-E2DF217A2F10}" sibTransId="{39E7DF0B-2E5F-4199-84D1-1006E347FB71}"/>
    <dgm:cxn modelId="{DD31ADA7-FC50-4CBA-9621-ED6BB96E04EB}" type="presOf" srcId="{CC017631-5229-40BF-A095-657131A7AE71}" destId="{B13753EE-4581-4090-8FE5-D642473DDF45}" srcOrd="0" destOrd="0" presId="urn:microsoft.com/office/officeart/2005/8/layout/default#1"/>
    <dgm:cxn modelId="{A910E32A-11A0-44F7-86DC-9FD1ABE4EFA0}" type="presOf" srcId="{D66E2969-53F5-4F79-ACFA-F507F6345631}" destId="{407A966D-1A27-4784-B07C-3E7C88219E97}" srcOrd="0" destOrd="0" presId="urn:microsoft.com/office/officeart/2005/8/layout/default#1"/>
    <dgm:cxn modelId="{A7EA54FB-0C65-4AAD-AD60-0D54D7BE0CCF}" type="presOf" srcId="{98A273C3-0C60-4921-9E3B-491E8CC8B14E}" destId="{DCC91977-61C4-4B13-A35B-4E9D5DD7829F}" srcOrd="0" destOrd="0" presId="urn:microsoft.com/office/officeart/2005/8/layout/default#1"/>
    <dgm:cxn modelId="{D07B8EC3-C58B-42E6-9AC0-F1F8139E89CB}" type="presOf" srcId="{214F71BA-3827-4D20-A902-122283354761}" destId="{472B94B7-5A7D-4383-9393-441B1E9301C5}" srcOrd="0" destOrd="0" presId="urn:microsoft.com/office/officeart/2005/8/layout/default#1"/>
    <dgm:cxn modelId="{0152F5A3-CFB7-4B94-8C13-7BC0C19E4D17}" srcId="{1A10A72C-9F3D-4DE8-A5E1-B4EA09E57760}" destId="{CC017631-5229-40BF-A095-657131A7AE71}" srcOrd="2" destOrd="0" parTransId="{514E4617-4552-4C07-89C2-50307067BBC3}" sibTransId="{4A78C7DA-0E5C-4C5C-B9C7-129195BAB127}"/>
    <dgm:cxn modelId="{7B29D426-5E8B-48FA-A6E6-FBD40C4A7998}" srcId="{1A10A72C-9F3D-4DE8-A5E1-B4EA09E57760}" destId="{D66E2969-53F5-4F79-ACFA-F507F6345631}" srcOrd="0" destOrd="0" parTransId="{7716A667-BC6B-45C7-BA5C-3159AB76AA06}" sibTransId="{D7F3F78D-CC6E-411C-91E7-06F23C059DE9}"/>
    <dgm:cxn modelId="{290884A3-EDAF-4546-AA74-37E44C0C81CF}" type="presParOf" srcId="{C278FF3D-52CA-4786-AC16-681B2B2071E2}" destId="{407A966D-1A27-4784-B07C-3E7C88219E97}" srcOrd="0" destOrd="0" presId="urn:microsoft.com/office/officeart/2005/8/layout/default#1"/>
    <dgm:cxn modelId="{1609F2E2-60DE-4CE4-96E4-0D2BB6920B1B}" type="presParOf" srcId="{C278FF3D-52CA-4786-AC16-681B2B2071E2}" destId="{E490B832-FE63-4A23-94D9-56EDA6EAEA0D}" srcOrd="1" destOrd="0" presId="urn:microsoft.com/office/officeart/2005/8/layout/default#1"/>
    <dgm:cxn modelId="{C056BDBD-C6CB-4CD1-89B6-30411A6313B1}" type="presParOf" srcId="{C278FF3D-52CA-4786-AC16-681B2B2071E2}" destId="{DCC91977-61C4-4B13-A35B-4E9D5DD7829F}" srcOrd="2" destOrd="0" presId="urn:microsoft.com/office/officeart/2005/8/layout/default#1"/>
    <dgm:cxn modelId="{7FD70EB7-AB4E-490B-8798-EF8F2ACC488B}" type="presParOf" srcId="{C278FF3D-52CA-4786-AC16-681B2B2071E2}" destId="{7A5C4339-329B-4E41-A570-91B3568A85F1}" srcOrd="3" destOrd="0" presId="urn:microsoft.com/office/officeart/2005/8/layout/default#1"/>
    <dgm:cxn modelId="{DC925D1C-FFE7-486E-A32D-4791FA2491F1}" type="presParOf" srcId="{C278FF3D-52CA-4786-AC16-681B2B2071E2}" destId="{B13753EE-4581-4090-8FE5-D642473DDF45}" srcOrd="4" destOrd="0" presId="urn:microsoft.com/office/officeart/2005/8/layout/default#1"/>
    <dgm:cxn modelId="{D903F796-B679-48F9-AE68-97292831C713}" type="presParOf" srcId="{C278FF3D-52CA-4786-AC16-681B2B2071E2}" destId="{A043DF9D-2897-49F0-86DE-35CE6D5E0C42}" srcOrd="5" destOrd="0" presId="urn:microsoft.com/office/officeart/2005/8/layout/default#1"/>
    <dgm:cxn modelId="{6C8B0EEB-FA7E-4897-B657-D6D4C0E08389}" type="presParOf" srcId="{C278FF3D-52CA-4786-AC16-681B2B2071E2}" destId="{472B94B7-5A7D-4383-9393-441B1E9301C5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A3E04-E8DF-4BB2-9436-E3D8C9CDD86D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5920A-3008-4459-8D96-584F888C11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54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парка зимних видов спорта (включая Биатлонный комплекс, ФОК с ледовой ареной, гостиницы)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«Морозная» (строительство здания горнолыжной базы,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Реконструкция горнолыжного комплекса «Эдельвейс» (строительство системы КД и БКД, систем освещения,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, здания горнолыжной базы, сервисной зоны)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спортивного  комплекса адаптивных видов спорта с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гидроканалом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в г. Петропавловске-Камчатском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50-ти метрового плавательного бассейна в г. 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снегообразования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и освещения, КД и БКД, прыжкового комплекса 90-120 метров, сервисной зоны,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физкультурно- оздоровительного комплекса в с. Мильково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Мильковского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 района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l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</a:r>
            <a:r>
              <a:rPr lang="ru-RU" sz="1200" b="1" i="0" u="none" strike="noStrike" kern="1200" dirty="0" err="1" smtClean="0">
                <a:solidFill>
                  <a:srgbClr val="FFFFFF"/>
                </a:solidFill>
                <a:effectLst/>
                <a:latin typeface="+mn-lt"/>
              </a:rPr>
              <a:t>т.ч</a:t>
            </a: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. проектирование)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5920A-3008-4459-8D96-584F888C1127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85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08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6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91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65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8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45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8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6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1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6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6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DBE53-04CC-4472-AA96-69DB1668A887}" type="datetimeFigureOut">
              <a:rPr lang="ru-RU" smtClean="0"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0A577-9AE6-449F-BDE1-63D95348AC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52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7.emf"/><Relationship Id="rId4" Type="http://schemas.openxmlformats.org/officeDocument/2006/relationships/diagramData" Target="../diagrams/data1.xml"/><Relationship Id="rId9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2915816" cy="5143500"/>
          </a:xfrm>
          <a:prstGeom prst="rect">
            <a:avLst/>
          </a:prstGeom>
          <a:blipFill dpi="0" rotWithShape="1">
            <a:blip r:embed="rId2">
              <a:alphaModFix amt="5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19464" y="1779662"/>
            <a:ext cx="4824536" cy="3363838"/>
          </a:xfrm>
          <a:prstGeom prst="rect">
            <a:avLst/>
          </a:prstGeom>
          <a:blipFill dpi="0" rotWithShape="1">
            <a:blip r:embed="rId3">
              <a:alphaModFix amt="4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663698"/>
            <a:ext cx="4943866" cy="3816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0152" y="444395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WWW.KRKK.PRO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1201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(стр.6)</a:t>
            </a:r>
            <a:endParaRPr lang="ru-RU" sz="1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90044"/>
              </p:ext>
            </p:extLst>
          </p:nvPr>
        </p:nvGraphicFramePr>
        <p:xfrm>
          <a:off x="107504" y="843558"/>
          <a:ext cx="8928997" cy="4262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528"/>
                <a:gridCol w="288032"/>
                <a:gridCol w="360040"/>
                <a:gridCol w="360040"/>
                <a:gridCol w="360040"/>
                <a:gridCol w="576064"/>
                <a:gridCol w="504056"/>
                <a:gridCol w="288032"/>
                <a:gridCol w="288032"/>
                <a:gridCol w="288032"/>
                <a:gridCol w="512299"/>
                <a:gridCol w="351802"/>
              </a:tblGrid>
              <a:tr h="36892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Интегральный показатель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Интегральный показатель реализуемости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Итоговый показатель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</a:tr>
              <a:tr h="9992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Стратегический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Отраслевой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Масштабность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Социальный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Необходимость привлечения КРКК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Востребованность проекта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Ресурсообеспе-ченность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Готовность проекта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Проект инвестиционной площадки создания нового предприятия на базе бывшего совхоза «</a:t>
                      </a:r>
                      <a:r>
                        <a:rPr lang="ru-RU" sz="900" dirty="0" err="1">
                          <a:effectLst/>
                        </a:rPr>
                        <a:t>Мильковский</a:t>
                      </a:r>
                      <a:r>
                        <a:rPr lang="ru-RU" sz="900" dirty="0">
                          <a:effectLst/>
                        </a:rPr>
                        <a:t>» (свиноводство)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358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Проект инвестиционной площадки создания нового предприятия на базе бывшего совхоза «</a:t>
                      </a:r>
                      <a:r>
                        <a:rPr lang="ru-RU" sz="900" dirty="0" err="1">
                          <a:effectLst/>
                        </a:rPr>
                        <a:t>Крутобереговский</a:t>
                      </a:r>
                      <a:r>
                        <a:rPr lang="ru-RU" sz="900" dirty="0">
                          <a:effectLst/>
                        </a:rPr>
                        <a:t>» (животноводческий комплекс с молокозаводом)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173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сельскохозяйственного рынка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241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откормочной свинофермы на 48 000 голов в год (п. Лесной, </a:t>
                      </a:r>
                      <a:r>
                        <a:rPr lang="ru-RU" sz="900" dirty="0" err="1">
                          <a:effectLst/>
                        </a:rPr>
                        <a:t>Елизовский</a:t>
                      </a:r>
                      <a:r>
                        <a:rPr lang="ru-RU" sz="900" dirty="0">
                          <a:effectLst/>
                        </a:rPr>
                        <a:t> МР)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482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тепличного комплекса для выращивания овощных и зеленых культур (томаты, огурцы, салат) на базе геотермальных источников (с. Эссо, </a:t>
                      </a:r>
                      <a:r>
                        <a:rPr lang="ru-RU" sz="900" dirty="0" err="1">
                          <a:effectLst/>
                        </a:rPr>
                        <a:t>Быстринский</a:t>
                      </a:r>
                      <a:r>
                        <a:rPr lang="ru-RU" sz="900" dirty="0">
                          <a:effectLst/>
                        </a:rPr>
                        <a:t> МР)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241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Создание нового предприятия на базе бывшего совхоза в </a:t>
                      </a:r>
                      <a:r>
                        <a:rPr lang="ru-RU" sz="900" dirty="0" err="1">
                          <a:effectLst/>
                        </a:rPr>
                        <a:t>п.Зеленый</a:t>
                      </a:r>
                      <a:r>
                        <a:rPr lang="ru-RU" sz="900" dirty="0">
                          <a:effectLst/>
                        </a:rPr>
                        <a:t> (птицеводство)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241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свинофермы до 12 тыс. голов в год для ЗАО </a:t>
                      </a:r>
                      <a:r>
                        <a:rPr lang="ru-RU" sz="900" dirty="0" err="1">
                          <a:effectLst/>
                        </a:rPr>
                        <a:t>Агротех</a:t>
                      </a:r>
                      <a:r>
                        <a:rPr lang="ru-RU" sz="900" dirty="0">
                          <a:effectLst/>
                        </a:rPr>
                        <a:t> Холдинг в п. </a:t>
                      </a:r>
                      <a:r>
                        <a:rPr lang="ru-RU" sz="900" dirty="0" err="1">
                          <a:effectLst/>
                        </a:rPr>
                        <a:t>Сокоч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5516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Создание </a:t>
                      </a:r>
                      <a:r>
                        <a:rPr lang="ru-RU" sz="900" dirty="0" err="1">
                          <a:effectLst/>
                        </a:rPr>
                        <a:t>агроиндустриального</a:t>
                      </a:r>
                      <a:r>
                        <a:rPr lang="ru-RU" sz="900" dirty="0">
                          <a:effectLst/>
                        </a:rPr>
                        <a:t> парка «Камчатский» на территории </a:t>
                      </a:r>
                      <a:r>
                        <a:rPr lang="ru-RU" sz="900" dirty="0" err="1">
                          <a:effectLst/>
                        </a:rPr>
                        <a:t>Елизовского</a:t>
                      </a:r>
                      <a:r>
                        <a:rPr lang="ru-RU" sz="900" dirty="0">
                          <a:effectLst/>
                        </a:rPr>
                        <a:t> муниципального района с обеспечивающей инфраструктурой в </a:t>
                      </a:r>
                      <a:r>
                        <a:rPr lang="ru-RU" sz="900" dirty="0" err="1">
                          <a:effectLst/>
                        </a:rPr>
                        <a:t>Мильковском</a:t>
                      </a:r>
                      <a:r>
                        <a:rPr lang="ru-RU" sz="900" dirty="0">
                          <a:effectLst/>
                        </a:rPr>
                        <a:t>, Усть-Большерецком и Усть-Камчатском муниципальных районах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</a:tr>
              <a:tr h="242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Создание агропромышленного парка «Елизово»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7,95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96" marR="38996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197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(стр.7)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453254"/>
              </p:ext>
            </p:extLst>
          </p:nvPr>
        </p:nvGraphicFramePr>
        <p:xfrm>
          <a:off x="107502" y="843553"/>
          <a:ext cx="8928996" cy="4194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2"/>
                <a:gridCol w="288032"/>
                <a:gridCol w="288032"/>
                <a:gridCol w="360040"/>
                <a:gridCol w="288032"/>
                <a:gridCol w="504056"/>
                <a:gridCol w="432048"/>
                <a:gridCol w="288032"/>
                <a:gridCol w="360040"/>
                <a:gridCol w="288032"/>
                <a:gridCol w="432048"/>
                <a:gridCol w="360042"/>
              </a:tblGrid>
              <a:tr h="3121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Интегральный показатель реализуемости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</a:tr>
              <a:tr h="911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96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торгового объекта совместно с ПО «Моховской рыбкооп»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7,65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>
                    <a:solidFill>
                      <a:srgbClr val="FFFF00"/>
                    </a:solidFill>
                  </a:tcPr>
                </a:tc>
              </a:tr>
              <a:tr h="25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Селькохозяйственная</a:t>
                      </a:r>
                      <a:r>
                        <a:rPr lang="ru-RU" sz="1000" dirty="0">
                          <a:effectLst/>
                        </a:rPr>
                        <a:t> ритейл-ярмарка для производителей с/х продукции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>
                    <a:solidFill>
                      <a:srgbClr val="FFFF00"/>
                    </a:solidFill>
                  </a:tcPr>
                </a:tc>
              </a:tr>
              <a:tr h="178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Организация производства мяса птицы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25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пивоваренного завода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250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Серебряная природная питьевая вода Камчатки в бухте «Русская»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8,15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>
                    <a:solidFill>
                      <a:srgbClr val="FFFF00"/>
                    </a:solidFill>
                  </a:tcPr>
                </a:tc>
              </a:tr>
              <a:tr h="253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специализированных магазинов по торговле продукцией местных товаропроизводителей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3800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высокотехнологичного завода мощностью 280 тонн готовой продукции в сутки в п. Ивашка (рыбная продукция)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2556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туристко-рекреационного кластера  «Зеленовские озерки»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25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Детско-Юношеского Центра оздоровления (ДЮЦО) «Алые паруса»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</a:tr>
              <a:tr h="25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Спортивно-экологический комплекс «Озеро Воробьиное Светлое»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7,55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>
                    <a:solidFill>
                      <a:srgbClr val="FFFF00"/>
                    </a:solidFill>
                  </a:tcPr>
                </a:tc>
              </a:tr>
              <a:tr h="253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туристско-рекреационного кластера «Паратунка»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9,2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8,85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290" marR="4029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9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(стр.8)</a:t>
            </a:r>
            <a:endParaRPr lang="ru-RU" sz="1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00878"/>
              </p:ext>
            </p:extLst>
          </p:nvPr>
        </p:nvGraphicFramePr>
        <p:xfrm>
          <a:off x="107502" y="843558"/>
          <a:ext cx="8928996" cy="4164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554"/>
                <a:gridCol w="288032"/>
                <a:gridCol w="288032"/>
                <a:gridCol w="360040"/>
                <a:gridCol w="216024"/>
                <a:gridCol w="504056"/>
                <a:gridCol w="432048"/>
                <a:gridCol w="360040"/>
                <a:gridCol w="360040"/>
                <a:gridCol w="360040"/>
                <a:gridCol w="432048"/>
                <a:gridCol w="360042"/>
              </a:tblGrid>
              <a:tr h="28938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</a:tr>
              <a:tr h="9456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9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гостиничного комплекса «Парус»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>
                    <a:solidFill>
                      <a:srgbClr val="FFFF00"/>
                    </a:solidFill>
                  </a:tcPr>
                </a:tc>
              </a:tr>
              <a:tr h="234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Туристско-рекреационная зона «</a:t>
                      </a:r>
                      <a:r>
                        <a:rPr lang="ru-RU" sz="1000" dirty="0" err="1">
                          <a:effectLst/>
                        </a:rPr>
                        <a:t>Налычевский</a:t>
                      </a:r>
                      <a:r>
                        <a:rPr lang="ru-RU" sz="1000" dirty="0">
                          <a:effectLst/>
                        </a:rPr>
                        <a:t> природный парк»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237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Реконструкция и модернизация санаторно-курортного комплекса «Начикинский»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Обустройство рекреационной зоны Малкинского месторождения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19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сети этнокультурных деревень в рамках реализации Стратегии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32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всесезонного горнолыжного курорта на базе 4-х площадок: гора Морозная и Седло; зона </a:t>
                      </a:r>
                      <a:r>
                        <a:rPr lang="ru-RU" sz="1000" dirty="0" err="1">
                          <a:effectLst/>
                        </a:rPr>
                        <a:t>Авачинского</a:t>
                      </a:r>
                      <a:r>
                        <a:rPr lang="ru-RU" sz="1000" dirty="0">
                          <a:effectLst/>
                        </a:rPr>
                        <a:t> вулкана; хребет </a:t>
                      </a:r>
                      <a:r>
                        <a:rPr lang="ru-RU" sz="1000" dirty="0" err="1">
                          <a:effectLst/>
                        </a:rPr>
                        <a:t>Тополовый</a:t>
                      </a:r>
                      <a:r>
                        <a:rPr lang="ru-RU" sz="1000" dirty="0">
                          <a:effectLst/>
                        </a:rPr>
                        <a:t>; сопка Петровская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8,95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>
                    <a:solidFill>
                      <a:srgbClr val="FFFF00"/>
                    </a:solidFill>
                  </a:tcPr>
                </a:tc>
              </a:tr>
              <a:tr h="202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бальнеологического термального курорта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183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базы отдыха «Озерновские бальнеологические источники»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2293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промышленных (индустриальных) парков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7,55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>
                    <a:solidFill>
                      <a:srgbClr val="FFFF00"/>
                    </a:solidFill>
                  </a:tcPr>
                </a:tc>
              </a:tr>
              <a:tr h="2237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бизнес-инкубатора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>
                    <a:solidFill>
                      <a:srgbClr val="FFFF00"/>
                    </a:solidFill>
                  </a:tcPr>
                </a:tc>
              </a:tr>
              <a:tr h="242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котельной №1 с расширением зоны действия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  <a:tr h="376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Быстринского водозабора, обустройство месторождения, строительство магистрального водовода, Петропавловск-Камчатский городском округе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3,45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7351" marR="3735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39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(стр.9)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912848"/>
              </p:ext>
            </p:extLst>
          </p:nvPr>
        </p:nvGraphicFramePr>
        <p:xfrm>
          <a:off x="107504" y="843559"/>
          <a:ext cx="8928992" cy="41630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552"/>
                <a:gridCol w="288032"/>
                <a:gridCol w="360040"/>
                <a:gridCol w="360040"/>
                <a:gridCol w="288032"/>
                <a:gridCol w="504056"/>
                <a:gridCol w="360040"/>
                <a:gridCol w="360040"/>
                <a:gridCol w="288032"/>
                <a:gridCol w="360040"/>
                <a:gridCol w="440286"/>
                <a:gridCol w="351802"/>
              </a:tblGrid>
              <a:tr h="34114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</a:tr>
              <a:tr h="9550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и реконструкция системы водоотведения центральной и северной частей г. Петропавловска-Камчатского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7,65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>
                    <a:solidFill>
                      <a:srgbClr val="FFFF00"/>
                    </a:solidFill>
                  </a:tcPr>
                </a:tc>
              </a:tr>
              <a:tr h="415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и реконструкция системы водоотведения южной  части г. Петропавловска-Камчатского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</a:tr>
              <a:tr h="415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и реконструкция системы водоотведения восточной части г. Петропавловска-Камчатского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5,25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</a:tr>
              <a:tr h="4726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полигона с комплексом по сортировке, переработке и захоронению бытовых отходов в районе дороги п. </a:t>
                      </a:r>
                      <a:r>
                        <a:rPr lang="ru-RU" sz="1000" dirty="0" err="1">
                          <a:effectLst/>
                        </a:rPr>
                        <a:t>Радыгино</a:t>
                      </a:r>
                      <a:r>
                        <a:rPr lang="ru-RU" sz="1000" dirty="0">
                          <a:effectLst/>
                        </a:rPr>
                        <a:t> в г. Петропавловске-Камчатском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7,75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>
                    <a:solidFill>
                      <a:srgbClr val="FFFF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полигона с комплексом по сортировке, переработке и захоронению бытовых отходов в Южной части г. Петропавловска-Камчатского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очистных сооружений в Вилючинском городском округе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</a:tr>
              <a:tr h="346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полигона ТБО в Елизовском муниципальном районе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3,65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31" marR="4403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93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(стр.10)</a:t>
            </a:r>
            <a:endParaRPr lang="ru-RU" sz="1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903789"/>
              </p:ext>
            </p:extLst>
          </p:nvPr>
        </p:nvGraphicFramePr>
        <p:xfrm>
          <a:off x="143069" y="843559"/>
          <a:ext cx="8893426" cy="42397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32987"/>
                <a:gridCol w="288032"/>
                <a:gridCol w="216024"/>
                <a:gridCol w="360040"/>
                <a:gridCol w="360040"/>
                <a:gridCol w="576064"/>
                <a:gridCol w="360040"/>
                <a:gridCol w="432048"/>
                <a:gridCol w="288032"/>
                <a:gridCol w="360040"/>
                <a:gridCol w="369678"/>
                <a:gridCol w="350401"/>
              </a:tblGrid>
              <a:tr h="49256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Критерии эффективности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</a:tr>
              <a:tr h="9475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8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теплотрассы  п. Паужетка - п. Озерновский  (водовод термальной воды) для целей теплоснабжения и рекреации Усть-Большерецкого муниципального района ГУП «Камчатскбургеотермия»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1943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Энергетическая фабрика на </a:t>
                      </a:r>
                      <a:r>
                        <a:rPr lang="ru-RU" sz="1000" dirty="0" err="1">
                          <a:effectLst/>
                        </a:rPr>
                        <a:t>биотопливе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7,45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>
                    <a:solidFill>
                      <a:srgbClr val="FFFF00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Термическая переработка торфа и отходов производства и быта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195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мусороперерабатывающего энергетического предприятия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1699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Реконструкция аэропорта Петропавловск-Камчатский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1847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Камчатского концертного комплекса в г.Петропавловск-Камчатский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зданий для детских дошкольных учреждений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зданий для общеобразовательных учреждений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«Дома милосердия для престарелых и инвалидов», с. Эссо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349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и модернизация больничных учреждений в районах реализации комплексных инвестиционных проектов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  <a:tr h="349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сейсмостойких жилых домов взамен тех, сейсмоусиление или реконструкция которых нецелесообразны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925" marR="3892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4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(стр.11)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488580"/>
              </p:ext>
            </p:extLst>
          </p:nvPr>
        </p:nvGraphicFramePr>
        <p:xfrm>
          <a:off x="32992" y="731639"/>
          <a:ext cx="9083218" cy="4436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0809"/>
                <a:gridCol w="288032"/>
                <a:gridCol w="288032"/>
                <a:gridCol w="288032"/>
                <a:gridCol w="216024"/>
                <a:gridCol w="504056"/>
                <a:gridCol w="360040"/>
                <a:gridCol w="360040"/>
                <a:gridCol w="360040"/>
                <a:gridCol w="288032"/>
                <a:gridCol w="432048"/>
                <a:gridCol w="288033"/>
              </a:tblGrid>
              <a:tr h="37890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</a:tr>
              <a:tr h="8851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71755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Обеспечение инженерной инфраструктурой инвестиционных площадок, предназначенных под строительство на территории Камчатского края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парка зимних видов спорта (включая Биатлонный комплекс, ФОК с ледовой ареной, гостиницы)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>
                    <a:solidFill>
                      <a:srgbClr val="FFFF00"/>
                    </a:solidFill>
                  </a:tcPr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Реконструкция горнолыжного комплекса «Морозная» (строительство здания горнолыжной базы, сервисной зоны, в </a:t>
                      </a:r>
                      <a:r>
                        <a:rPr lang="ru-RU" sz="900" dirty="0" err="1">
                          <a:effectLst/>
                        </a:rPr>
                        <a:t>т.ч</a:t>
                      </a:r>
                      <a:r>
                        <a:rPr lang="ru-RU" sz="900" dirty="0">
                          <a:effectLst/>
                        </a:rPr>
                        <a:t>. проектирование)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Реконструкция горнолыжного комплекса «Эдельвейс» (строительство системы КД и БКД, систем освещения, </a:t>
                      </a:r>
                      <a:r>
                        <a:rPr lang="ru-RU" sz="900" dirty="0" err="1">
                          <a:effectLst/>
                        </a:rPr>
                        <a:t>снегообразования</a:t>
                      </a:r>
                      <a:r>
                        <a:rPr lang="ru-RU" sz="900" dirty="0">
                          <a:effectLst/>
                        </a:rPr>
                        <a:t>, здания горнолыжной базы, сервисной зоны)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спортивного  комплекса адаптивных видов спорта с </a:t>
                      </a:r>
                      <a:r>
                        <a:rPr lang="ru-RU" sz="900" dirty="0" err="1">
                          <a:effectLst/>
                        </a:rPr>
                        <a:t>гидроканалом</a:t>
                      </a:r>
                      <a:r>
                        <a:rPr lang="ru-RU" sz="900" dirty="0">
                          <a:effectLst/>
                        </a:rPr>
                        <a:t> в г. Петропавловске-Камчатском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физкультурно-оздоровительного комплекса с универсальным игровым залом в г. Петропавловске-Камчатском  (южный планировочный район)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50-ти метрового плавательного бассейна в г. Петропавловске-Камчатском (строительство, в </a:t>
                      </a:r>
                      <a:r>
                        <a:rPr lang="ru-RU" sz="900" dirty="0" err="1">
                          <a:effectLst/>
                        </a:rPr>
                        <a:t>т.ч</a:t>
                      </a:r>
                      <a:r>
                        <a:rPr lang="ru-RU" sz="900" dirty="0">
                          <a:effectLst/>
                        </a:rPr>
                        <a:t>. проектирование)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4,25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4716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Центра спортивной подготовки по зимним видам спорта в составе горнолыжного комплекса  «Эдельвейс» (строительство горнолыжных трасс, систем </a:t>
                      </a:r>
                      <a:r>
                        <a:rPr lang="ru-RU" sz="900" dirty="0" err="1">
                          <a:effectLst/>
                        </a:rPr>
                        <a:t>снегообразования</a:t>
                      </a:r>
                      <a:r>
                        <a:rPr lang="ru-RU" sz="900" dirty="0">
                          <a:effectLst/>
                        </a:rPr>
                        <a:t> и освещения, КД и БКД, прыжкового комплекса 90-120 метров, сервисной зоны, в </a:t>
                      </a:r>
                      <a:r>
                        <a:rPr lang="ru-RU" sz="900" dirty="0" err="1">
                          <a:effectLst/>
                        </a:rPr>
                        <a:t>т.ч</a:t>
                      </a:r>
                      <a:r>
                        <a:rPr lang="ru-RU" sz="900" dirty="0">
                          <a:effectLst/>
                        </a:rPr>
                        <a:t>. проектирование)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167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физкультурно- оздоровительного комплекса в с. Мильково </a:t>
                      </a:r>
                      <a:r>
                        <a:rPr lang="ru-RU" sz="900" dirty="0" err="1">
                          <a:effectLst/>
                        </a:rPr>
                        <a:t>Мильковского</a:t>
                      </a:r>
                      <a:r>
                        <a:rPr lang="ru-RU" sz="900" dirty="0">
                          <a:effectLst/>
                        </a:rPr>
                        <a:t> района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  <a:tr h="311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стадиона на 10 тыс. посадочных мест в составе Спортивного парка зимних видов спорта г. Петропавловске-Камчатском (строительство, в </a:t>
                      </a:r>
                      <a:r>
                        <a:rPr lang="ru-RU" sz="900" dirty="0" err="1">
                          <a:effectLst/>
                        </a:rPr>
                        <a:t>т.ч</a:t>
                      </a:r>
                      <a:r>
                        <a:rPr lang="ru-RU" sz="900" dirty="0">
                          <a:effectLst/>
                        </a:rPr>
                        <a:t>. проектирование)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0438" marR="30438" marT="0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4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Реестр приоритетных инвестиционных </a:t>
            </a:r>
            <a:r>
              <a:rPr lang="ru-RU" sz="1600" b="1" dirty="0" smtClean="0"/>
              <a:t>проектов, </a:t>
            </a:r>
            <a:r>
              <a:rPr lang="ru-RU" sz="1600" b="1" dirty="0"/>
              <a:t>планируемых к реализации на территории Камчатского </a:t>
            </a:r>
            <a:r>
              <a:rPr lang="ru-RU" sz="1600" b="1" dirty="0" smtClean="0"/>
              <a:t>края (стр.1)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243951"/>
              </p:ext>
            </p:extLst>
          </p:nvPr>
        </p:nvGraphicFramePr>
        <p:xfrm>
          <a:off x="76193" y="812358"/>
          <a:ext cx="8960303" cy="4206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8270"/>
                <a:gridCol w="2275449"/>
                <a:gridCol w="2077467"/>
                <a:gridCol w="1078823"/>
                <a:gridCol w="1211433"/>
                <a:gridCol w="888861"/>
              </a:tblGrid>
              <a:tr h="252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Отрасль/комплекс отраслей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Наименование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Инициатор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Объем финансирования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Всего,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млн. руб.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Муниципальное образование (городской округ - ГО, муниципальный район - МР)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Срок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реализации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2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Межотраслевой проект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Формирование международного инвестиционно-торгового холдинга (совместно с </a:t>
                      </a:r>
                      <a:r>
                        <a:rPr lang="en-US" sz="1000" dirty="0">
                          <a:effectLst/>
                        </a:rPr>
                        <a:t>RD Capital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«ЭрДиДжи Камчатка»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«Авача-Трал»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«Аллимпекс-Камчатка»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ОАО «Корпорация развития Камчатского края»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1 406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 / Авачинская бухта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Энергетика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Жупановской ГЭС (1 этап)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КГБУ «Региональный центр развития энергетики и энергосбережения»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48 800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Минерально-сырьевой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Горно-металлургический комбинат по добыче и переработке руды Озерновского золоторудного месторождения Камчатского края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ОАО "Сигма"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12 440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Карагинский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Минерально-сырьевой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производства </a:t>
                      </a:r>
                      <a:r>
                        <a:rPr lang="ru-RU" sz="1000" dirty="0" err="1">
                          <a:effectLst/>
                        </a:rPr>
                        <a:t>нанодисперсного</a:t>
                      </a:r>
                      <a:r>
                        <a:rPr lang="ru-RU" sz="1000" dirty="0">
                          <a:effectLst/>
                        </a:rPr>
                        <a:t> диоксида кремния на основе гидротермальных растворов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НПФ "</a:t>
                      </a:r>
                      <a:r>
                        <a:rPr lang="ru-RU" sz="1000" dirty="0" err="1">
                          <a:effectLst/>
                        </a:rPr>
                        <a:t>Наносилка</a:t>
                      </a:r>
                      <a:r>
                        <a:rPr lang="ru-RU" sz="1000" dirty="0">
                          <a:effectLst/>
                        </a:rPr>
                        <a:t>"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межмуниципальный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2013-2020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Минерально-сырьевой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горнодобывающего и перерабатывающего предприятия на месторождении золота «Родниковое»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ЗАО "Тревожное Зарево"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4 800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Елизовский</a:t>
                      </a:r>
                      <a:r>
                        <a:rPr lang="ru-RU" sz="1000" dirty="0">
                          <a:effectLst/>
                        </a:rPr>
                        <a:t> МР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2014-2018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Минерально-сырьевой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Разработка Крутогоровского месторождения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Минприроды КК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1 195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Соболевский МР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2013-2020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362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Реестр приоритетных инвестиционных </a:t>
            </a:r>
            <a:r>
              <a:rPr lang="ru-RU" sz="1600" b="1" dirty="0" smtClean="0"/>
              <a:t>проектов, </a:t>
            </a:r>
            <a:r>
              <a:rPr lang="ru-RU" sz="1600" b="1" dirty="0"/>
              <a:t>планируемых к реализации на территории Камчатского </a:t>
            </a:r>
            <a:r>
              <a:rPr lang="ru-RU" sz="1600" b="1" dirty="0" smtClean="0"/>
              <a:t>края (стр.2)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707913"/>
              </p:ext>
            </p:extLst>
          </p:nvPr>
        </p:nvGraphicFramePr>
        <p:xfrm>
          <a:off x="76193" y="812358"/>
          <a:ext cx="8960303" cy="438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8270"/>
                <a:gridCol w="2275449"/>
                <a:gridCol w="2077467"/>
                <a:gridCol w="1078823"/>
                <a:gridCol w="1211433"/>
                <a:gridCol w="888861"/>
              </a:tblGrid>
              <a:tr h="252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Отрасль/комплекс отраслей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Наименование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Инициатор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Объем финансирования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Всего,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млн. руб.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Муниципальное образование (городской округ - ГО, муниципальный район - МР)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Срок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реализации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9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Лесоперерабатывающая промышленность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деревоперерабатывающего завода по производству топливных гранул (</a:t>
                      </a:r>
                      <a:r>
                        <a:rPr lang="ru-RU" sz="1000" dirty="0" err="1">
                          <a:effectLst/>
                        </a:rPr>
                        <a:t>пеллет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"ТД Рассвет"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800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межмуниципальный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2015-2018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Лесоперерабатывающая промышленность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Организация комплексной переработки древесного сырья в Камчатском крае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"Камчатский фанерный завод" (инвестор  - Carmac Group SLR)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2 476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межмуниципальный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2013-2015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1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Агропромышленный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тепличного комплекса с использованием горячих термальных вод </a:t>
                      </a:r>
                      <a:r>
                        <a:rPr lang="ru-RU" sz="1000" dirty="0" err="1">
                          <a:effectLst/>
                        </a:rPr>
                        <a:t>Паратунского</a:t>
                      </a:r>
                      <a:r>
                        <a:rPr lang="ru-RU" sz="1000" dirty="0">
                          <a:effectLst/>
                        </a:rPr>
                        <a:t> месторождения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«Термальное»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1 388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Агропромышленный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Формирование и развитие агропромышленного кластера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Петропавловск-Камчатский комбикормовый завод».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ГУСХП Камчатского края «Пионерское».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«АСКА».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ОАО «Корпорация развития Камчатского края»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Требует оценки.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2013-2020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Агропромышленный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агропромышленного парка «Елизово»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ОАО «Корпорация развития Камчатского края»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3 000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2013-2019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Агропромышленный комплекс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Создание торгового объекта совместно с ПО «Моховской рыбкооп»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ОАО «Корпорация развития Камчатского края»;  Потребительский кооператив «</a:t>
                      </a:r>
                      <a:r>
                        <a:rPr lang="ru-RU" sz="1000" dirty="0" err="1">
                          <a:effectLst/>
                        </a:rPr>
                        <a:t>Моховской</a:t>
                      </a: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000" dirty="0" err="1">
                          <a:effectLst/>
                        </a:rPr>
                        <a:t>рыбкооп</a:t>
                      </a:r>
                      <a:r>
                        <a:rPr lang="ru-RU" sz="1000" dirty="0">
                          <a:effectLst/>
                        </a:rPr>
                        <a:t>».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80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Петропавловск-Камчатский ГО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2013-2016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9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Реестр приоритетных инвестиционных </a:t>
            </a:r>
            <a:r>
              <a:rPr lang="ru-RU" sz="1600" b="1" dirty="0" smtClean="0"/>
              <a:t>проектов, </a:t>
            </a:r>
            <a:r>
              <a:rPr lang="ru-RU" sz="1600" b="1" dirty="0"/>
              <a:t>планируемых к реализации на территории Камчатского </a:t>
            </a:r>
            <a:r>
              <a:rPr lang="ru-RU" sz="1600" b="1" dirty="0" smtClean="0"/>
              <a:t>края (стр.3)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867252"/>
              </p:ext>
            </p:extLst>
          </p:nvPr>
        </p:nvGraphicFramePr>
        <p:xfrm>
          <a:off x="76193" y="812358"/>
          <a:ext cx="8960303" cy="438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8270"/>
                <a:gridCol w="2275449"/>
                <a:gridCol w="2077467"/>
                <a:gridCol w="1078823"/>
                <a:gridCol w="1211433"/>
                <a:gridCol w="888861"/>
              </a:tblGrid>
              <a:tr h="252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Отрасль/комплекс отраслей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Наименование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Инициатор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Объем финансирования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Всего,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млн. руб.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Муниципальное образование (городской округ - ГО, муниципальный район - МР)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Срок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реализации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379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Агропромышленный комплекс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 err="1">
                          <a:effectLst/>
                        </a:rPr>
                        <a:t>Селькохозяйственная</a:t>
                      </a:r>
                      <a:r>
                        <a:rPr lang="ru-RU" sz="1000" dirty="0">
                          <a:effectLst/>
                        </a:rPr>
                        <a:t> ритейл-ярмарка для производителей с/х продукции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НП  «Пищевик Камчатки»;</a:t>
                      </a:r>
                      <a:br>
                        <a:rPr lang="ru-RU" sz="1000">
                          <a:effectLst/>
                        </a:rPr>
                      </a:br>
                      <a:r>
                        <a:rPr lang="ru-RU" sz="1000">
                          <a:effectLst/>
                        </a:rPr>
                        <a:t>Корпорация развития Камчатского края.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не  определен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2013-2016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Пищевая промышленность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Серебряная природная питьевая вода Камчатки в бухте «Русская»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ООО "Русская вода"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1 414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2014-2019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Туризм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Спортивно-экологический комплекс «Озеро Воробьиное Светлое»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"Реал Абсолют"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600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2015-2018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Туризм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туристско-рекреационного кластера «Паратунка»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Правительство края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4 825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Елизовский МР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2013-2020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Туризм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гостиничного комплекса «Парус»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"</a:t>
                      </a:r>
                      <a:r>
                        <a:rPr lang="ru-RU" sz="1000" dirty="0" err="1">
                          <a:effectLst/>
                        </a:rPr>
                        <a:t>Киноигра</a:t>
                      </a:r>
                      <a:r>
                        <a:rPr lang="ru-RU" sz="1000" dirty="0">
                          <a:effectLst/>
                        </a:rPr>
                        <a:t>"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785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2014-2016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Туризм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всесезонного горнолыжного курорта на базе 4-х площадок: гора Морозная и Седло; зона Авачинского вулкана; хребет Тополовый; сопка Петровская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Правительство края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25 621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Петропавловск-Камчатский ГО, </a:t>
                      </a:r>
                      <a:r>
                        <a:rPr lang="ru-RU" sz="1000" dirty="0" err="1">
                          <a:effectLst/>
                        </a:rPr>
                        <a:t>Елизовский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2013-2020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Межотраслевые мероприятия Инвестиционной стратегии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Создание промышленных (индустриальных) парков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Министерство экономического развития, предпринимательства и торговли Камчатского края.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2 500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Петропавловск-Камчатский ГО, </a:t>
                      </a:r>
                      <a:r>
                        <a:rPr lang="ru-RU" sz="1000" dirty="0" err="1">
                          <a:effectLst/>
                        </a:rPr>
                        <a:t>Елизовский</a:t>
                      </a:r>
                      <a:r>
                        <a:rPr lang="ru-RU" sz="1000" dirty="0">
                          <a:effectLst/>
                        </a:rPr>
                        <a:t> МР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2014-2020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Реестр приоритетных инвестиционных </a:t>
            </a:r>
            <a:r>
              <a:rPr lang="ru-RU" sz="1600" b="1" dirty="0" smtClean="0"/>
              <a:t>проектов, </a:t>
            </a:r>
            <a:r>
              <a:rPr lang="ru-RU" sz="1600" b="1" dirty="0"/>
              <a:t>планируемых к реализации на территории Камчатского </a:t>
            </a:r>
            <a:r>
              <a:rPr lang="ru-RU" sz="1600" b="1" dirty="0" smtClean="0"/>
              <a:t>края (стр.4)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256610"/>
              </p:ext>
            </p:extLst>
          </p:nvPr>
        </p:nvGraphicFramePr>
        <p:xfrm>
          <a:off x="76193" y="812358"/>
          <a:ext cx="8960303" cy="4030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8270"/>
                <a:gridCol w="2275449"/>
                <a:gridCol w="2077467"/>
                <a:gridCol w="1078823"/>
                <a:gridCol w="1211433"/>
                <a:gridCol w="888861"/>
              </a:tblGrid>
              <a:tr h="2526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Отрасль/комплекс отраслей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Наименование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Инициатор проекта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Объем финансирования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Всего,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млн. руб.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Муниципальное образование (городской округ - ГО, муниципальный район - МР)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Срок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/>
                        </a:rPr>
                        <a:t>реализации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48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Межотраслевые мероприятия Инвестиционной стратегии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Создание бизнес-инкубатора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Министерство экономического развития, предпринимательства и торговли Камчатского края.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2014-2020 гг.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Жилищно-коммунальное хозяйство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и реконструкция системы водоотведения центральной и северной частей г. Петропавловска-Камчатского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Муниципальное унитарное предприятие Петропавловск-Камчатского городского округа «Петропавловский водоканал».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654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Петропавловск-Камчатский ГО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2014-2020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Жилищно-коммунальное хозяйство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полигона с комплексом по сортировке, переработке и захоронению бытовых отходов в районе дороги п. </a:t>
                      </a:r>
                      <a:r>
                        <a:rPr lang="ru-RU" sz="1000" dirty="0" err="1">
                          <a:effectLst/>
                        </a:rPr>
                        <a:t>Радыгино</a:t>
                      </a:r>
                      <a:r>
                        <a:rPr lang="ru-RU" sz="1000" dirty="0">
                          <a:effectLst/>
                        </a:rPr>
                        <a:t> в г. Петропавловске-Камчатском 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МУ «УКС и Р».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</a:t>
                      </a:r>
                      <a:r>
                        <a:rPr lang="ru-RU" sz="1000" dirty="0" err="1">
                          <a:effectLst/>
                        </a:rPr>
                        <a:t>ЭкоПерспектива</a:t>
                      </a:r>
                      <a:r>
                        <a:rPr lang="ru-RU" sz="1000" dirty="0">
                          <a:effectLst/>
                        </a:rPr>
                        <a:t>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Петропавловск-Камчатский ГО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2014-2020 гг., уточняются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Жилищно-коммунальное хозяйство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Энергетическая фабрика на биотопливе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ООО «МЭП».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586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Усть</a:t>
                      </a:r>
                      <a:r>
                        <a:rPr lang="ru-RU" sz="1000" dirty="0">
                          <a:effectLst/>
                        </a:rPr>
                        <a:t>-Большерецкий МР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2013-2016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6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Спорт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парка зимних видов спорта (включая Биатлонный комплекс, ФОК с ледовой ареной, гостиницы)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Правительство края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11 000   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Петропавловск-Камчатский ГО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2014-2020 гг.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2950" marR="295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3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61530"/>
              </p:ext>
            </p:extLst>
          </p:nvPr>
        </p:nvGraphicFramePr>
        <p:xfrm>
          <a:off x="395536" y="987576"/>
          <a:ext cx="8424937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5747404"/>
                <a:gridCol w="805325"/>
              </a:tblGrid>
              <a:tr h="424047"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Критерии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Показатели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Вес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rowSpan="4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эффективности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Стратегический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0,3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Отраслевой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0,2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Масштабность проекта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0,3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Социальный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0,2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rowSpan="4"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реализуемости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Необходимость привлечения КРКК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0,3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Востребованность проекта 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0,3</a:t>
                      </a:r>
                      <a:endParaRPr lang="ru-RU" sz="200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 err="1">
                          <a:effectLst/>
                        </a:rPr>
                        <a:t>Ресурсообеспеченность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0,2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  <a:tr h="424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Готовность проекта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</a:rPr>
                        <a:t>0,2</a:t>
                      </a:r>
                      <a:endParaRPr lang="ru-RU" sz="20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 marL="44450" marR="4445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593" y="195486"/>
            <a:ext cx="77768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Матрица критериев оценки проекта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5088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Цели и задачи геоинформационной </a:t>
            </a:r>
            <a:r>
              <a:rPr lang="ru-RU" sz="1600" b="1" dirty="0" smtClean="0"/>
              <a:t>системы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8" name="Схе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5507894"/>
              </p:ext>
            </p:extLst>
          </p:nvPr>
        </p:nvGraphicFramePr>
        <p:xfrm>
          <a:off x="134336" y="813622"/>
          <a:ext cx="8748464" cy="4803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4578" name="Рисунок 14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580" y="850331"/>
            <a:ext cx="542925" cy="52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Рисунок 14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50331"/>
            <a:ext cx="457200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327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64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 smtClean="0"/>
              <a:t>Полимасштабный</a:t>
            </a:r>
            <a:r>
              <a:rPr lang="ru-RU" sz="1600" b="1" dirty="0" smtClean="0"/>
              <a:t> подход </a:t>
            </a:r>
            <a:r>
              <a:rPr lang="ru-RU" sz="1600" b="1" dirty="0"/>
              <a:t>при формировании ГИС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386941"/>
              </p:ext>
            </p:extLst>
          </p:nvPr>
        </p:nvGraphicFramePr>
        <p:xfrm>
          <a:off x="143072" y="830084"/>
          <a:ext cx="8965430" cy="4189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4712"/>
                <a:gridCol w="2304256"/>
                <a:gridCol w="2268346"/>
                <a:gridCol w="1908116"/>
              </a:tblGrid>
              <a:tr h="2917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Территориальные уровни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Наличие ресурсов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Ключевые проблемы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Перспективы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</a:tr>
              <a:tr h="789269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/>
                      </a:r>
                      <a:br>
                        <a:rPr lang="ru-RU" sz="800">
                          <a:effectLst/>
                        </a:rPr>
                      </a:b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свободная земля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электрические сети</a:t>
                      </a:r>
                    </a:p>
                    <a:p>
                      <a:pPr marL="146050" algn="l"/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отсутствие подключения к сетям водоснабжения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риски вулканической активности</a:t>
                      </a:r>
                      <a:endParaRPr lang="ru-RU" sz="100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возможность государственной поддержки</a:t>
                      </a:r>
                    </a:p>
                    <a:p>
                      <a:pPr marL="146050" algn="l"/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</a:tr>
              <a:tr h="789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демографический потенциал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развитая социальная</a:t>
                      </a:r>
                    </a:p>
                    <a:p>
                      <a:pPr marL="360363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инфраструктура</a:t>
                      </a:r>
                      <a:endParaRPr lang="ru-RU" sz="1000" dirty="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рост безработицы</a:t>
                      </a:r>
                    </a:p>
                    <a:p>
                      <a:pPr marL="360363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 социальной напряженности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миграция в другие регионы</a:t>
                      </a:r>
                      <a:endParaRPr lang="ru-RU" sz="1000" dirty="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увеличение занятости населения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рост налоговых поступлений</a:t>
                      </a:r>
                      <a:endParaRPr lang="ru-RU" sz="100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</a:tr>
              <a:tr h="6765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транспортная доступность</a:t>
                      </a:r>
                      <a:endParaRPr lang="ru-RU" sz="1000" dirty="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нехватка квалифицированных кадров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риски этнических конфликтов</a:t>
                      </a:r>
                      <a:endParaRPr lang="ru-RU" sz="100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улучшение демографической ситуации</a:t>
                      </a:r>
                    </a:p>
                    <a:p>
                      <a:pPr marL="146050" algn="l"/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</a:tr>
              <a:tr h="902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значительные запасы угля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сильный региональный бюджет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наличие профильного кластера</a:t>
                      </a:r>
                      <a:endParaRPr lang="ru-RU" sz="1000" dirty="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сложные климатические условия</a:t>
                      </a:r>
                    </a:p>
                    <a:p>
                      <a:pPr marL="146050" indent="-1460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/>
                        <a:buChar char=""/>
                      </a:pPr>
                      <a:r>
                        <a:rPr lang="ru-RU" sz="1000">
                          <a:effectLst/>
                        </a:rPr>
                        <a:t>увеличение объемов разведанных минеральных ресурсов</a:t>
                      </a:r>
                      <a:endParaRPr lang="ru-RU" sz="1000"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</a:tr>
              <a:tr h="7411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внешние рынки сбыта</a:t>
                      </a:r>
                    </a:p>
                    <a:p>
                      <a:pPr marL="342900" lvl="0" indent="-342900" algn="l">
                        <a:buFont typeface="Wingdings"/>
                        <a:buChar char=""/>
                      </a:pPr>
                      <a:r>
                        <a:rPr lang="ru-RU" sz="1000" dirty="0">
                          <a:effectLst/>
                        </a:rPr>
                        <a:t>экспорт продукции</a:t>
                      </a:r>
                      <a:endParaRPr lang="ru-RU" sz="1000" dirty="0">
                        <a:effectLst/>
                        <a:latin typeface="Cambria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51376" marR="51376" marT="0" marB="0"/>
                </a:tc>
              </a:tr>
            </a:tbl>
          </a:graphicData>
        </a:graphic>
      </p:graphicFrame>
      <p:pic>
        <p:nvPicPr>
          <p:cNvPr id="20481" name="Рисунок 1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75"/>
          <a:stretch>
            <a:fillRect/>
          </a:stretch>
        </p:blipFill>
        <p:spPr bwMode="auto">
          <a:xfrm>
            <a:off x="162179" y="1134354"/>
            <a:ext cx="2462319" cy="388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15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План реализации проекта по </a:t>
            </a:r>
            <a:r>
              <a:rPr lang="ru-RU" sz="1600" b="1" dirty="0" smtClean="0"/>
              <a:t>созданию </a:t>
            </a:r>
            <a:r>
              <a:rPr lang="ru-RU" sz="1600" b="1" dirty="0"/>
              <a:t>и внедрению ГИС «Инвестиционная Камчатка</a:t>
            </a:r>
            <a:r>
              <a:rPr lang="ru-RU" sz="1600" b="1" dirty="0" smtClean="0"/>
              <a:t>».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126388"/>
              </p:ext>
            </p:extLst>
          </p:nvPr>
        </p:nvGraphicFramePr>
        <p:xfrm>
          <a:off x="107503" y="843559"/>
          <a:ext cx="8928993" cy="42333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31895"/>
                <a:gridCol w="595002"/>
                <a:gridCol w="595002"/>
                <a:gridCol w="595002"/>
                <a:gridCol w="499924"/>
                <a:gridCol w="576064"/>
                <a:gridCol w="504056"/>
                <a:gridCol w="432048"/>
              </a:tblGrid>
              <a:tr h="24130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Содержание работ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Месяц с начала проекта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6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80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7164">
                <a:tc gridSpan="8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Этап 1. Подготовительный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1.1. Анализ существующих решений в мире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1.2. Разработка концепции, методики и технологии ГИС «Инвестиционная Камчатка» 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1.3. Разработка наборов показателей, позволяющих контролировать ход выполнения работ, регламент и процедуры их сбора.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1.4. Инвентаризация существующих информационных материалов и информационных систем Камчатского края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278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Этап 2. Создание ГИС «Инвестиционная Камчатка»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2.1. Сбор и консолидация данных, формирование базы геоданных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96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2.2. Создание тематических слоев (оцифровка и векторизация документов территориального планирования, сетей коммунальной инфраструктуры и т.д.)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5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2.3. Организация получения информации на основе межведомственного взаимодействия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2.4. Создание программных модулей, отвечающих за поиск земельных участков, анализ потребностей инвестора в инфраструктуре, анализ транспортной доступности и т.д.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2.5. Создание программного приложения «Портфель инвестора»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2.6. Модификация интернет-портала «Инвестиционная карта Камчатского края»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25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 dirty="0">
                          <a:effectLst/>
                        </a:rPr>
                        <a:t>Этап 3. Внедрение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7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3.1. Подготовка, настройка и установка ПО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3.2. Пилотная эксплуатация/подготовка документации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</a:tr>
              <a:tr h="14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700">
                          <a:effectLst/>
                        </a:rPr>
                        <a:t>3.3. Обучение пользователей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8063" marR="48063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84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Организационная структура Корпорации развития Камчатского края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35496" y="42601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 </a:t>
            </a:r>
            <a:r>
              <a:rPr lang="ru-RU" b="1" dirty="0" smtClean="0"/>
              <a:t>этап: декабрь 2013 года – ноябрь 2015 года</a:t>
            </a:r>
            <a:endParaRPr lang="ru-RU" b="1" dirty="0"/>
          </a:p>
        </p:txBody>
      </p:sp>
      <p:grpSp>
        <p:nvGrpSpPr>
          <p:cNvPr id="103" name="Группа 102"/>
          <p:cNvGrpSpPr/>
          <p:nvPr/>
        </p:nvGrpSpPr>
        <p:grpSpPr>
          <a:xfrm>
            <a:off x="-7620" y="785794"/>
            <a:ext cx="9151620" cy="4357706"/>
            <a:chOff x="-7620" y="785794"/>
            <a:chExt cx="9151620" cy="4857784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6357950" y="785794"/>
              <a:ext cx="2786050" cy="48577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-7620" y="785794"/>
              <a:ext cx="6442120" cy="485778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6350"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785918" y="5214951"/>
              <a:ext cx="3643338" cy="411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Петропавловск-Камчатский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215206" y="5214951"/>
              <a:ext cx="1428760" cy="411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Москва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6500826" y="2562224"/>
              <a:ext cx="128588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Зам. Ген. дир. по продвижению и маркетингу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6500826" y="3143248"/>
              <a:ext cx="128588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Секретарь(помощник Ген. директора)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8001024" y="3143248"/>
              <a:ext cx="1000132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Водитель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6500826" y="3811908"/>
              <a:ext cx="128588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Эксперт-аналитик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>
              <a:off x="3857620" y="785794"/>
              <a:ext cx="2214578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Генеральный директор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>
              <a:off x="142844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Бухгалтерия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>
              <a:off x="4543423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Аналитический департамент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3929058" y="4357694"/>
              <a:ext cx="857256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Секретарь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>
              <a:off x="267622" y="3214686"/>
              <a:ext cx="1071570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Гл.бухгалтер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9" name="Скругленный прямоугольник 68"/>
            <p:cNvSpPr/>
            <p:nvPr/>
          </p:nvSpPr>
          <p:spPr>
            <a:xfrm>
              <a:off x="1500166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Департамент сопровождения проектов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857488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Департамент управления активами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928662" y="1714488"/>
              <a:ext cx="1500198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Первый зам. Ген директора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2" name="Скругленный прямоугольник 71"/>
            <p:cNvSpPr/>
            <p:nvPr/>
          </p:nvSpPr>
          <p:spPr>
            <a:xfrm>
              <a:off x="4214810" y="1714488"/>
              <a:ext cx="1500198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Зам. Ген директора по аналитической работе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1500166" y="3214686"/>
              <a:ext cx="1285884" cy="68648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Рук. департамента (зам. Ген. дир по проектам)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74" name="Соединительная линия уступом 73"/>
            <p:cNvCxnSpPr>
              <a:stCxn id="64" idx="2"/>
              <a:endCxn id="65" idx="0"/>
            </p:cNvCxnSpPr>
            <p:nvPr/>
          </p:nvCxnSpPr>
          <p:spPr>
            <a:xfrm rot="5400000">
              <a:off x="2339563" y="-125040"/>
              <a:ext cx="1071570" cy="4179123"/>
            </a:xfrm>
            <a:prstGeom prst="bentConnector3">
              <a:avLst>
                <a:gd name="adj1" fmla="val 1355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Соединительная линия уступом 74"/>
            <p:cNvCxnSpPr>
              <a:stCxn id="64" idx="2"/>
              <a:endCxn id="71" idx="0"/>
            </p:cNvCxnSpPr>
            <p:nvPr/>
          </p:nvCxnSpPr>
          <p:spPr>
            <a:xfrm rot="5400000">
              <a:off x="3178959" y="-71462"/>
              <a:ext cx="285752" cy="328614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hape 80"/>
            <p:cNvCxnSpPr>
              <a:endCxn id="72" idx="0"/>
            </p:cNvCxnSpPr>
            <p:nvPr/>
          </p:nvCxnSpPr>
          <p:spPr>
            <a:xfrm rot="10800000" flipV="1">
              <a:off x="4964910" y="1571612"/>
              <a:ext cx="1107289" cy="142876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Соединительная линия уступом 76"/>
            <p:cNvCxnSpPr>
              <a:stCxn id="71" idx="2"/>
              <a:endCxn id="69" idx="0"/>
            </p:cNvCxnSpPr>
            <p:nvPr/>
          </p:nvCxnSpPr>
          <p:spPr>
            <a:xfrm rot="16200000" flipH="1">
              <a:off x="1768058" y="2125256"/>
              <a:ext cx="285752" cy="46434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Скругленный прямоугольник 77"/>
            <p:cNvSpPr/>
            <p:nvPr/>
          </p:nvSpPr>
          <p:spPr>
            <a:xfrm>
              <a:off x="2825738" y="4357694"/>
              <a:ext cx="1000132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Юрист 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79" name="Соединительная линия уступом 78"/>
            <p:cNvCxnSpPr>
              <a:endCxn id="60" idx="1"/>
            </p:cNvCxnSpPr>
            <p:nvPr/>
          </p:nvCxnSpPr>
          <p:spPr>
            <a:xfrm>
              <a:off x="6083084" y="2419348"/>
              <a:ext cx="417742" cy="392909"/>
            </a:xfrm>
            <a:prstGeom prst="bentConnector3">
              <a:avLst>
                <a:gd name="adj1" fmla="val -2899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Соединительная линия уступом 79"/>
            <p:cNvCxnSpPr/>
            <p:nvPr/>
          </p:nvCxnSpPr>
          <p:spPr>
            <a:xfrm rot="16200000" flipH="1">
              <a:off x="5947180" y="2870590"/>
              <a:ext cx="678662" cy="42862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rot="5400000" flipH="1" flipV="1">
              <a:off x="5143506" y="2500308"/>
              <a:ext cx="1857384" cy="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hape 120"/>
            <p:cNvCxnSpPr>
              <a:stCxn id="64" idx="2"/>
            </p:cNvCxnSpPr>
            <p:nvPr/>
          </p:nvCxnSpPr>
          <p:spPr>
            <a:xfrm rot="16200000" flipH="1">
              <a:off x="5447116" y="946528"/>
              <a:ext cx="142876" cy="1107291"/>
            </a:xfrm>
            <a:prstGeom prst="bentConnector2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Соединительная линия уступом 82"/>
            <p:cNvCxnSpPr>
              <a:stCxn id="71" idx="2"/>
              <a:endCxn id="70" idx="0"/>
            </p:cNvCxnSpPr>
            <p:nvPr/>
          </p:nvCxnSpPr>
          <p:spPr>
            <a:xfrm rot="16200000" flipH="1">
              <a:off x="2446719" y="1446595"/>
              <a:ext cx="285752" cy="1821669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Скругленный прямоугольник 83"/>
            <p:cNvSpPr/>
            <p:nvPr/>
          </p:nvSpPr>
          <p:spPr>
            <a:xfrm>
              <a:off x="161896" y="5072074"/>
              <a:ext cx="1285884" cy="57150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Рук. отдела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>
              <a:off x="2857488" y="3214686"/>
              <a:ext cx="1285884" cy="42862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Рук. департамента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6" name="Соединительная линия уступом 85"/>
            <p:cNvCxnSpPr>
              <a:stCxn id="71" idx="2"/>
            </p:cNvCxnSpPr>
            <p:nvPr/>
          </p:nvCxnSpPr>
          <p:spPr>
            <a:xfrm rot="16200000" flipH="1">
              <a:off x="2946785" y="946529"/>
              <a:ext cx="142876" cy="2678925"/>
            </a:xfrm>
            <a:prstGeom prst="bentConnector2">
              <a:avLst/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Соединительная линия уступом 86"/>
            <p:cNvCxnSpPr>
              <a:stCxn id="72" idx="2"/>
              <a:endCxn id="66" idx="0"/>
            </p:cNvCxnSpPr>
            <p:nvPr/>
          </p:nvCxnSpPr>
          <p:spPr>
            <a:xfrm rot="16200000" flipH="1">
              <a:off x="4932761" y="2246702"/>
              <a:ext cx="285752" cy="221456"/>
            </a:xfrm>
            <a:prstGeom prst="bentConnector3">
              <a:avLst>
                <a:gd name="adj1" fmla="val 1667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Скругленный прямоугольник 87"/>
            <p:cNvSpPr/>
            <p:nvPr/>
          </p:nvSpPr>
          <p:spPr>
            <a:xfrm>
              <a:off x="2571736" y="1714488"/>
              <a:ext cx="1500198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Зам. Ген директора проектам в области сельского хоз-ства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9" name="Соединительная линия уступом 88"/>
            <p:cNvCxnSpPr>
              <a:stCxn id="64" idx="2"/>
              <a:endCxn id="88" idx="0"/>
            </p:cNvCxnSpPr>
            <p:nvPr/>
          </p:nvCxnSpPr>
          <p:spPr>
            <a:xfrm rot="5400000">
              <a:off x="4000496" y="750075"/>
              <a:ext cx="285752" cy="16430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Соединительная линия уступом 89"/>
            <p:cNvCxnSpPr>
              <a:stCxn id="61" idx="3"/>
              <a:endCxn id="62" idx="1"/>
            </p:cNvCxnSpPr>
            <p:nvPr/>
          </p:nvCxnSpPr>
          <p:spPr>
            <a:xfrm>
              <a:off x="7786710" y="3393281"/>
              <a:ext cx="214314" cy="158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Скругленный прямоугольник 90"/>
            <p:cNvSpPr/>
            <p:nvPr/>
          </p:nvSpPr>
          <p:spPr>
            <a:xfrm>
              <a:off x="161898" y="4357694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Отдел информационного сопровождения проектов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4546282" y="3286124"/>
              <a:ext cx="1285884" cy="41910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Аналитик (1 чел)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3" name="Скругленный прямоугольник 92"/>
            <p:cNvSpPr/>
            <p:nvPr/>
          </p:nvSpPr>
          <p:spPr>
            <a:xfrm>
              <a:off x="1554143" y="4357694"/>
              <a:ext cx="1174758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Менеджер проектов (1 чел)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4" name="Соединительная линия уступом 93"/>
            <p:cNvCxnSpPr>
              <a:stCxn id="73" idx="2"/>
              <a:endCxn id="91" idx="0"/>
            </p:cNvCxnSpPr>
            <p:nvPr/>
          </p:nvCxnSpPr>
          <p:spPr>
            <a:xfrm rot="5400000">
              <a:off x="1245713" y="3460299"/>
              <a:ext cx="456522" cy="1338268"/>
            </a:xfrm>
            <a:prstGeom prst="bentConnector3">
              <a:avLst>
                <a:gd name="adj1" fmla="val 6877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Соединительная линия уступом 94"/>
            <p:cNvCxnSpPr>
              <a:stCxn id="73" idx="2"/>
              <a:endCxn id="78" idx="0"/>
            </p:cNvCxnSpPr>
            <p:nvPr/>
          </p:nvCxnSpPr>
          <p:spPr>
            <a:xfrm rot="16200000" flipH="1">
              <a:off x="2506195" y="3538085"/>
              <a:ext cx="456522" cy="1182696"/>
            </a:xfrm>
            <a:prstGeom prst="bentConnector3">
              <a:avLst>
                <a:gd name="adj1" fmla="val 6877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Соединительная линия уступом 95"/>
            <p:cNvCxnSpPr>
              <a:stCxn id="73" idx="2"/>
              <a:endCxn id="93" idx="0"/>
            </p:cNvCxnSpPr>
            <p:nvPr/>
          </p:nvCxnSpPr>
          <p:spPr>
            <a:xfrm rot="5400000">
              <a:off x="1914054" y="4128640"/>
              <a:ext cx="456522" cy="1586"/>
            </a:xfrm>
            <a:prstGeom prst="bentConnector3">
              <a:avLst>
                <a:gd name="adj1" fmla="val 5052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Соединительная линия уступом 96"/>
            <p:cNvCxnSpPr>
              <a:stCxn id="91" idx="2"/>
              <a:endCxn id="84" idx="0"/>
            </p:cNvCxnSpPr>
            <p:nvPr/>
          </p:nvCxnSpPr>
          <p:spPr>
            <a:xfrm rot="5400000">
              <a:off x="769120" y="5036354"/>
              <a:ext cx="71438" cy="2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Скругленный прямоугольник 97"/>
            <p:cNvSpPr/>
            <p:nvPr/>
          </p:nvSpPr>
          <p:spPr>
            <a:xfrm>
              <a:off x="2857488" y="3714752"/>
              <a:ext cx="1285884" cy="35719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Специалист </a:t>
              </a:r>
            </a:p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(1 чел.)</a:t>
              </a:r>
            </a:p>
            <a:p>
              <a:r>
                <a:rPr lang="ru-RU" sz="10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1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9" name="Прямая со стрелкой 98"/>
            <p:cNvCxnSpPr/>
            <p:nvPr/>
          </p:nvCxnSpPr>
          <p:spPr>
            <a:xfrm rot="5400000">
              <a:off x="3357554" y="3357562"/>
              <a:ext cx="20002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Соединительная линия уступом 99"/>
            <p:cNvCxnSpPr>
              <a:stCxn id="66" idx="3"/>
              <a:endCxn id="63" idx="1"/>
            </p:cNvCxnSpPr>
            <p:nvPr/>
          </p:nvCxnSpPr>
          <p:spPr>
            <a:xfrm>
              <a:off x="5829307" y="2821777"/>
              <a:ext cx="671519" cy="1240164"/>
            </a:xfrm>
            <a:prstGeom prst="bentConnector3">
              <a:avLst>
                <a:gd name="adj1" fmla="val 20497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Соединительная линия уступом 100"/>
            <p:cNvCxnSpPr>
              <a:stCxn id="66" idx="2"/>
              <a:endCxn id="92" idx="0"/>
            </p:cNvCxnSpPr>
            <p:nvPr/>
          </p:nvCxnSpPr>
          <p:spPr>
            <a:xfrm rot="16200000" flipH="1">
              <a:off x="5116356" y="3213256"/>
              <a:ext cx="142876" cy="2859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82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Организационная структура Корпорации развития Камчатского края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118" y="44137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II </a:t>
            </a:r>
            <a:r>
              <a:rPr lang="ru-RU" b="1" dirty="0" smtClean="0"/>
              <a:t>этап: декабрь 2015 года – срок действия стратегии (2020 г.)</a:t>
            </a:r>
            <a:endParaRPr lang="ru-RU" b="1" dirty="0"/>
          </a:p>
        </p:txBody>
      </p:sp>
      <p:grpSp>
        <p:nvGrpSpPr>
          <p:cNvPr id="68" name="Группа 67"/>
          <p:cNvGrpSpPr/>
          <p:nvPr/>
        </p:nvGrpSpPr>
        <p:grpSpPr>
          <a:xfrm>
            <a:off x="142844" y="843558"/>
            <a:ext cx="8811121" cy="4197207"/>
            <a:chOff x="142844" y="785794"/>
            <a:chExt cx="8724964" cy="600079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6410335" y="4572008"/>
              <a:ext cx="1571636" cy="64294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1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5500694" y="5214950"/>
              <a:ext cx="3367114" cy="1500198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1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2071670" y="5429264"/>
              <a:ext cx="2857520" cy="135732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  <a:alpha val="1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4071934" y="785794"/>
              <a:ext cx="2214578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Генеральный директор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7500958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Бухгалтерия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42876" y="2500306"/>
              <a:ext cx="85722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Секретарь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7643834" y="3264352"/>
              <a:ext cx="1071570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Гл.бухгалтер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1142975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Департамент сопровождения проектов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4177388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Департамент управления активами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1500166" y="1758032"/>
              <a:ext cx="164307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Первый зам. Ген директора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4929190" y="1757351"/>
              <a:ext cx="164307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Зам. Ген директора по аналитической работе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1133450" y="3214686"/>
              <a:ext cx="1285884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Рук. департамента (зам. Ген. дир. по проектам)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7" name="Соединительная линия уступом 26"/>
            <p:cNvCxnSpPr>
              <a:stCxn id="18" idx="2"/>
              <a:endCxn id="19" idx="0"/>
            </p:cNvCxnSpPr>
            <p:nvPr/>
          </p:nvCxnSpPr>
          <p:spPr>
            <a:xfrm rot="16200000" flipH="1">
              <a:off x="6125776" y="482182"/>
              <a:ext cx="1071570" cy="2964677"/>
            </a:xfrm>
            <a:prstGeom prst="bentConnector3">
              <a:avLst>
                <a:gd name="adj1" fmla="val 1533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Соединительная линия уступом 27"/>
            <p:cNvCxnSpPr>
              <a:stCxn id="18" idx="2"/>
              <a:endCxn id="24" idx="0"/>
            </p:cNvCxnSpPr>
            <p:nvPr/>
          </p:nvCxnSpPr>
          <p:spPr>
            <a:xfrm rot="5400000">
              <a:off x="3585815" y="164624"/>
              <a:ext cx="329296" cy="285752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Соединительная линия уступом 28"/>
            <p:cNvCxnSpPr>
              <a:stCxn id="24" idx="2"/>
              <a:endCxn id="22" idx="0"/>
            </p:cNvCxnSpPr>
            <p:nvPr/>
          </p:nvCxnSpPr>
          <p:spPr>
            <a:xfrm rot="5400000">
              <a:off x="1932706" y="2111309"/>
              <a:ext cx="242208" cy="535786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Скругленный прямоугольник 29"/>
            <p:cNvSpPr/>
            <p:nvPr/>
          </p:nvSpPr>
          <p:spPr>
            <a:xfrm>
              <a:off x="4177388" y="3214686"/>
              <a:ext cx="1285884" cy="57150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Руководитель департамента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4158338" y="3857628"/>
              <a:ext cx="1323306" cy="92869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Менеджеры по управлению инвестиционной инфра</a:t>
              </a:r>
              <a:r>
                <a:rPr lang="en-US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-</a:t>
              </a:r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структурой (3 человека)</a:t>
              </a: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1571604" y="4714884"/>
              <a:ext cx="128588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Менеджеры управления проектами (4 чел)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143108" y="6172219"/>
              <a:ext cx="1143008" cy="5000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3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Туризм</a:t>
              </a: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2143108" y="5529277"/>
              <a:ext cx="1143008" cy="57150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Минерально-сырьевой комплекс</a:t>
              </a: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3378192" y="5529277"/>
              <a:ext cx="1500198" cy="57150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АПК (включая рыбохозяйственный комплекс)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3398830" y="6172219"/>
              <a:ext cx="1500198" cy="5000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Прочие отрасли</a:t>
              </a: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7643834" y="3835856"/>
              <a:ext cx="1071570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Бухгалтер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2714612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Инвестиционный департамент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2714612" y="3214686"/>
              <a:ext cx="1285884" cy="68648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Руководитель департамента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2790813" y="4000504"/>
              <a:ext cx="1143008" cy="64294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Специалисты по работе с инвесторами</a:t>
              </a:r>
            </a:p>
            <a:p>
              <a:pPr algn="ctr"/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</a:t>
              </a:r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человека)</a:t>
              </a:r>
              <a:endParaRPr lang="ru-RU" sz="7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1" name="Соединительная линия уступом 40"/>
            <p:cNvCxnSpPr>
              <a:stCxn id="24" idx="2"/>
              <a:endCxn id="38" idx="0"/>
            </p:cNvCxnSpPr>
            <p:nvPr/>
          </p:nvCxnSpPr>
          <p:spPr>
            <a:xfrm rot="16200000" flipH="1">
              <a:off x="2718524" y="1861276"/>
              <a:ext cx="242208" cy="1035851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Соединительная линия уступом 41"/>
            <p:cNvCxnSpPr>
              <a:stCxn id="24" idx="2"/>
              <a:endCxn id="23" idx="0"/>
            </p:cNvCxnSpPr>
            <p:nvPr/>
          </p:nvCxnSpPr>
          <p:spPr>
            <a:xfrm rot="16200000" flipH="1">
              <a:off x="3449912" y="1129888"/>
              <a:ext cx="242208" cy="249862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Скругленный прямоугольник 42"/>
            <p:cNvSpPr/>
            <p:nvPr/>
          </p:nvSpPr>
          <p:spPr>
            <a:xfrm>
              <a:off x="6486539" y="4643446"/>
              <a:ext cx="1428760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Представительство в Москве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7715272" y="5286388"/>
              <a:ext cx="1071570" cy="692608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Зам. Ген. дир. по продвижению и маркетингу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5643570" y="6072206"/>
              <a:ext cx="928662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Секретарь (помощник)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5591182" y="5295913"/>
              <a:ext cx="92869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Эксперт-аналитик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6581789" y="5286388"/>
              <a:ext cx="1071570" cy="68648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Специалист по работе с инвесторами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1571604" y="3990978"/>
              <a:ext cx="1000132" cy="65246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Юрист 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142844" y="3990979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7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Отдел информационного сопровождения проектов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</p:txBody>
        </p:sp>
        <p:cxnSp>
          <p:nvCxnSpPr>
            <p:cNvPr id="50" name="Соединительная линия уступом 49"/>
            <p:cNvCxnSpPr>
              <a:stCxn id="32" idx="2"/>
              <a:endCxn id="16" idx="0"/>
            </p:cNvCxnSpPr>
            <p:nvPr/>
          </p:nvCxnSpPr>
          <p:spPr>
            <a:xfrm rot="16200000" flipH="1">
              <a:off x="2750331" y="4679165"/>
              <a:ext cx="214314" cy="1285884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Соединительная линия уступом 50"/>
            <p:cNvCxnSpPr>
              <a:stCxn id="26" idx="2"/>
              <a:endCxn id="48" idx="1"/>
            </p:cNvCxnSpPr>
            <p:nvPr/>
          </p:nvCxnSpPr>
          <p:spPr>
            <a:xfrm rot="5400000">
              <a:off x="1444206" y="3985026"/>
              <a:ext cx="459584" cy="204788"/>
            </a:xfrm>
            <a:prstGeom prst="bentConnector4">
              <a:avLst>
                <a:gd name="adj1" fmla="val 14508"/>
                <a:gd name="adj2" fmla="val 14186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Соединительная линия уступом 51"/>
            <p:cNvCxnSpPr>
              <a:stCxn id="26" idx="2"/>
              <a:endCxn id="49" idx="0"/>
            </p:cNvCxnSpPr>
            <p:nvPr/>
          </p:nvCxnSpPr>
          <p:spPr>
            <a:xfrm rot="5400000">
              <a:off x="1214414" y="3429000"/>
              <a:ext cx="133351" cy="990606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hape 134"/>
            <p:cNvCxnSpPr/>
            <p:nvPr/>
          </p:nvCxnSpPr>
          <p:spPr>
            <a:xfrm rot="16200000" flipH="1">
              <a:off x="1189411" y="4516048"/>
              <a:ext cx="673899" cy="71438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Скругленный прямоугольник 53"/>
            <p:cNvSpPr/>
            <p:nvPr/>
          </p:nvSpPr>
          <p:spPr>
            <a:xfrm>
              <a:off x="7848623" y="6076969"/>
              <a:ext cx="92869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Водитель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5" name="Соединительная линия уступом 54"/>
            <p:cNvCxnSpPr>
              <a:stCxn id="24" idx="2"/>
              <a:endCxn id="20" idx="0"/>
            </p:cNvCxnSpPr>
            <p:nvPr/>
          </p:nvCxnSpPr>
          <p:spPr>
            <a:xfrm rot="5400000">
              <a:off x="1325492" y="1504095"/>
              <a:ext cx="242208" cy="1750215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Соединительная линия уступом 55"/>
            <p:cNvCxnSpPr>
              <a:stCxn id="18" idx="2"/>
              <a:endCxn id="25" idx="0"/>
            </p:cNvCxnSpPr>
            <p:nvPr/>
          </p:nvCxnSpPr>
          <p:spPr>
            <a:xfrm rot="16200000" flipH="1">
              <a:off x="5300668" y="1307291"/>
              <a:ext cx="328615" cy="57150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Скругленный прямоугольник 56"/>
            <p:cNvSpPr/>
            <p:nvPr/>
          </p:nvSpPr>
          <p:spPr>
            <a:xfrm>
              <a:off x="5843595" y="3233736"/>
              <a:ext cx="1304934" cy="41910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Аналитик (2 чел)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5834070" y="2500306"/>
              <a:ext cx="1285884" cy="64294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Аналитический департамент</a:t>
              </a:r>
            </a:p>
            <a:p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59" name="Соединительная линия уступом 58"/>
            <p:cNvCxnSpPr>
              <a:stCxn id="25" idx="2"/>
              <a:endCxn id="58" idx="0"/>
            </p:cNvCxnSpPr>
            <p:nvPr/>
          </p:nvCxnSpPr>
          <p:spPr>
            <a:xfrm rot="16200000" flipH="1">
              <a:off x="5992425" y="2015718"/>
              <a:ext cx="242889" cy="726285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Соединительная линия уступом 59"/>
            <p:cNvCxnSpPr>
              <a:endCxn id="14" idx="0"/>
            </p:cNvCxnSpPr>
            <p:nvPr/>
          </p:nvCxnSpPr>
          <p:spPr>
            <a:xfrm rot="16200000" flipH="1">
              <a:off x="4782739" y="2158594"/>
              <a:ext cx="2990872" cy="1835955"/>
            </a:xfrm>
            <a:prstGeom prst="bentConnector3">
              <a:avLst>
                <a:gd name="adj1" fmla="val 31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Соединительная линия уступом 60"/>
            <p:cNvCxnSpPr>
              <a:stCxn id="25" idx="2"/>
              <a:endCxn id="46" idx="0"/>
            </p:cNvCxnSpPr>
            <p:nvPr/>
          </p:nvCxnSpPr>
          <p:spPr>
            <a:xfrm rot="16200000" flipH="1">
              <a:off x="4383880" y="3624264"/>
              <a:ext cx="3038496" cy="304802"/>
            </a:xfrm>
            <a:prstGeom prst="bentConnector3">
              <a:avLst>
                <a:gd name="adj1" fmla="val 50000"/>
              </a:avLst>
            </a:prstGeom>
            <a:ln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Соединительная линия уступом 61"/>
            <p:cNvCxnSpPr>
              <a:stCxn id="45" idx="3"/>
              <a:endCxn id="54" idx="1"/>
            </p:cNvCxnSpPr>
            <p:nvPr/>
          </p:nvCxnSpPr>
          <p:spPr>
            <a:xfrm>
              <a:off x="6572232" y="6322239"/>
              <a:ext cx="1276391" cy="4763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Скругленный прямоугольник 62"/>
            <p:cNvSpPr/>
            <p:nvPr/>
          </p:nvSpPr>
          <p:spPr>
            <a:xfrm>
              <a:off x="142844" y="4714884"/>
              <a:ext cx="1285884" cy="50006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Рук. отдела</a:t>
              </a:r>
              <a:endParaRPr lang="ru-RU" sz="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4" name="Соединительная линия уступом 63"/>
            <p:cNvCxnSpPr>
              <a:stCxn id="39" idx="2"/>
              <a:endCxn id="40" idx="0"/>
            </p:cNvCxnSpPr>
            <p:nvPr/>
          </p:nvCxnSpPr>
          <p:spPr>
            <a:xfrm rot="16200000" flipH="1">
              <a:off x="3310269" y="3948456"/>
              <a:ext cx="99332" cy="4763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Соединительная линия уступом 64"/>
            <p:cNvCxnSpPr>
              <a:stCxn id="38" idx="2"/>
              <a:endCxn id="39" idx="0"/>
            </p:cNvCxnSpPr>
            <p:nvPr/>
          </p:nvCxnSpPr>
          <p:spPr>
            <a:xfrm rot="5400000">
              <a:off x="3321835" y="3178967"/>
              <a:ext cx="71438" cy="158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Соединительная линия уступом 65"/>
            <p:cNvCxnSpPr>
              <a:stCxn id="30" idx="2"/>
              <a:endCxn id="31" idx="0"/>
            </p:cNvCxnSpPr>
            <p:nvPr/>
          </p:nvCxnSpPr>
          <p:spPr>
            <a:xfrm rot="5400000">
              <a:off x="4784442" y="3821740"/>
              <a:ext cx="71438" cy="339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Соединительная линия уступом 66"/>
            <p:cNvCxnSpPr>
              <a:stCxn id="23" idx="2"/>
              <a:endCxn id="30" idx="0"/>
            </p:cNvCxnSpPr>
            <p:nvPr/>
          </p:nvCxnSpPr>
          <p:spPr>
            <a:xfrm rot="5400000">
              <a:off x="4784611" y="3178967"/>
              <a:ext cx="71438" cy="158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60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Система целевых показателей ОАО </a:t>
            </a:r>
            <a:r>
              <a:rPr lang="ru-RU" sz="1600" b="1" dirty="0"/>
              <a:t>«Корпорация развития Камчатского края»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93550"/>
              </p:ext>
            </p:extLst>
          </p:nvPr>
        </p:nvGraphicFramePr>
        <p:xfrm>
          <a:off x="143073" y="843559"/>
          <a:ext cx="8893424" cy="4032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44540"/>
                <a:gridCol w="542498"/>
                <a:gridCol w="544278"/>
                <a:gridCol w="544278"/>
                <a:gridCol w="542498"/>
                <a:gridCol w="547835"/>
                <a:gridCol w="544278"/>
                <a:gridCol w="542498"/>
                <a:gridCol w="540721"/>
              </a:tblGrid>
              <a:tr h="20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effectLst/>
                        </a:rPr>
                        <a:t>Показатель</a:t>
                      </a:r>
                      <a:endParaRPr lang="ru-RU" sz="900" dirty="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2019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</a:tr>
              <a:tr h="184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Общеэкономический эффект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</a:tr>
              <a:tr h="36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Число созданных рабочих мест в результате реализации проектов КРКК (временных и постоянных)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270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1360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36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*Общий объем дополнительных поступлений от проектов КРКК в бюджет (муниципальный, региональный, федеральный), млн. руб.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37 800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0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Объем привлеченных внебюджетных инвестиций КРКК, млн. руб.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9 400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10 300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11 600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50100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359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*Выручка от реализации инвестиционных проектов с участием КРКК, млн.</a:t>
                      </a:r>
                      <a:r>
                        <a:rPr lang="en-US" sz="900">
                          <a:effectLst/>
                        </a:rPr>
                        <a:t> </a:t>
                      </a:r>
                      <a:r>
                        <a:rPr lang="ru-RU" sz="900">
                          <a:effectLst/>
                        </a:rPr>
                        <a:t>руб.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26 000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77 000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</a:tr>
              <a:tr h="184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Эффективность деятельности КРКК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</a:tr>
              <a:tr h="36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проведенных презентаций и мероприятий (презентации проектов для привлечения инвесторов, форумы, выставки и т.д.)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111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0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контактов с потенциальными инвесторами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570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42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организованных визитов потенциальных инвесторов в регион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87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14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*Выручка Корпорации, млн. руб.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*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120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1 060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36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инвестиционных проектов, для которых были привлечены частные инвесторы / финансирование при содействии КРКК 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42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369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инвестиционных проектов, получивших господдержку (региональную и федеральную) при содействии КРКК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41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0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>
                          <a:effectLst/>
                        </a:rPr>
                        <a:t>Количество «упакованных» инвестиционных проектов, накопленным итогом</a:t>
                      </a:r>
                      <a:endParaRPr lang="ru-RU" sz="90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</a:rPr>
                        <a:t>45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</a:tr>
              <a:tr h="200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449580" algn="l"/>
                          <a:tab pos="2969895" algn="ctr"/>
                          <a:tab pos="5940425" algn="r"/>
                        </a:tabLst>
                      </a:pPr>
                      <a:r>
                        <a:rPr lang="ru-RU" sz="900" dirty="0">
                          <a:effectLst/>
                        </a:rPr>
                        <a:t>Прибыльность / убыточность КРКК (+/-)</a:t>
                      </a:r>
                      <a:endParaRPr lang="ru-RU" sz="900" dirty="0">
                        <a:solidFill>
                          <a:srgbClr val="632423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043" marR="6004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+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 anchor="b"/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</a:rPr>
                        <a:t>-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0043" marR="60043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25500" y="1098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970213" algn="ctr"/>
                <a:tab pos="5940425" algn="r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072" y="4866501"/>
            <a:ext cx="88569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i="1" dirty="0"/>
              <a:t>*Часть финансовых показателей </a:t>
            </a:r>
            <a:r>
              <a:rPr lang="ru-RU" sz="1000" b="1" i="1" dirty="0"/>
              <a:t>неприменимы для этапа становления</a:t>
            </a:r>
            <a:r>
              <a:rPr lang="ru-RU" sz="1000" i="1" dirty="0"/>
              <a:t> КРКК (2014-2015 годы).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69396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Схема работы с инвесторами (1-2 этап)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pSp>
        <p:nvGrpSpPr>
          <p:cNvPr id="8" name="Полотно 1"/>
          <p:cNvGrpSpPr/>
          <p:nvPr/>
        </p:nvGrpSpPr>
        <p:grpSpPr>
          <a:xfrm>
            <a:off x="92932" y="534040"/>
            <a:ext cx="8943563" cy="9579610"/>
            <a:chOff x="0" y="0"/>
            <a:chExt cx="6432550" cy="957961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0"/>
              <a:ext cx="6432550" cy="9579610"/>
            </a:xfrm>
            <a:prstGeom prst="rect">
              <a:avLst/>
            </a:prstGeom>
          </p:spPr>
        </p:sp>
        <p:sp>
          <p:nvSpPr>
            <p:cNvPr id="12" name="Поле 4"/>
            <p:cNvSpPr txBox="1"/>
            <p:nvPr/>
          </p:nvSpPr>
          <p:spPr>
            <a:xfrm>
              <a:off x="1626422" y="116198"/>
              <a:ext cx="1562986" cy="478466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  <a:cs typeface="Times New Roman"/>
                </a:rPr>
                <a:t>Корпорация развития Камчатского края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sp>
          <p:nvSpPr>
            <p:cNvPr id="13" name="Поле 5"/>
            <p:cNvSpPr txBox="1"/>
            <p:nvPr/>
          </p:nvSpPr>
          <p:spPr>
            <a:xfrm>
              <a:off x="148765" y="340217"/>
              <a:ext cx="1339753" cy="808099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200" u="sng" dirty="0">
                  <a:effectLst/>
                  <a:latin typeface="Times New Roman"/>
                  <a:ea typeface="Times New Roman"/>
                </a:rPr>
                <a:t>1 Этап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200" dirty="0">
                  <a:effectLst/>
                  <a:latin typeface="Times New Roman"/>
                  <a:ea typeface="Times New Roman"/>
                </a:rPr>
                <a:t>Определение инвестиционных проектов</a:t>
              </a:r>
            </a:p>
          </p:txBody>
        </p:sp>
        <p:sp>
          <p:nvSpPr>
            <p:cNvPr id="14" name="Поле 5"/>
            <p:cNvSpPr txBox="1"/>
            <p:nvPr/>
          </p:nvSpPr>
          <p:spPr>
            <a:xfrm>
              <a:off x="3486725" y="1126241"/>
              <a:ext cx="946785" cy="53022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Материалы по проектам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" name="Поле 4"/>
            <p:cNvSpPr txBox="1"/>
            <p:nvPr/>
          </p:nvSpPr>
          <p:spPr>
            <a:xfrm>
              <a:off x="4624904" y="424538"/>
              <a:ext cx="1562735" cy="297712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Инициаторы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Поле 4"/>
            <p:cNvSpPr txBox="1"/>
            <p:nvPr/>
          </p:nvSpPr>
          <p:spPr>
            <a:xfrm>
              <a:off x="4624904" y="891840"/>
              <a:ext cx="1562100" cy="29718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Отраслевые органы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Поле 4"/>
            <p:cNvSpPr txBox="1"/>
            <p:nvPr/>
          </p:nvSpPr>
          <p:spPr>
            <a:xfrm>
              <a:off x="4624269" y="1370311"/>
              <a:ext cx="1562100" cy="29718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Муниципалитеты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" name="Соединительная линия уступом 17"/>
            <p:cNvCxnSpPr>
              <a:stCxn id="17" idx="1"/>
            </p:cNvCxnSpPr>
            <p:nvPr/>
          </p:nvCxnSpPr>
          <p:spPr>
            <a:xfrm rot="10800000">
              <a:off x="3189129" y="520995"/>
              <a:ext cx="1435141" cy="997906"/>
            </a:xfrm>
            <a:prstGeom prst="bentConnector3">
              <a:avLst>
                <a:gd name="adj1" fmla="val 89983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Соединительная линия уступом 18"/>
            <p:cNvCxnSpPr>
              <a:stCxn id="16" idx="1"/>
            </p:cNvCxnSpPr>
            <p:nvPr/>
          </p:nvCxnSpPr>
          <p:spPr>
            <a:xfrm rot="10800000">
              <a:off x="3188850" y="424534"/>
              <a:ext cx="1436055" cy="615897"/>
            </a:xfrm>
            <a:prstGeom prst="bentConnector3">
              <a:avLst>
                <a:gd name="adj1" fmla="val 77371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Поле 5"/>
            <p:cNvSpPr txBox="1"/>
            <p:nvPr/>
          </p:nvSpPr>
          <p:spPr>
            <a:xfrm>
              <a:off x="3571768" y="0"/>
              <a:ext cx="946927" cy="53058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Материалы по проектам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1" name="Прямая со стрелкой 20"/>
            <p:cNvCxnSpPr>
              <a:endCxn id="12" idx="3"/>
            </p:cNvCxnSpPr>
            <p:nvPr/>
          </p:nvCxnSpPr>
          <p:spPr>
            <a:xfrm flipH="1" flipV="1">
              <a:off x="3189408" y="355431"/>
              <a:ext cx="1435091" cy="691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оле 5"/>
            <p:cNvSpPr txBox="1"/>
            <p:nvPr/>
          </p:nvSpPr>
          <p:spPr>
            <a:xfrm>
              <a:off x="1487879" y="1261784"/>
              <a:ext cx="946150" cy="58290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Перечень проектов, материалы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0" y="1844749"/>
              <a:ext cx="6198781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12" idx="2"/>
            </p:cNvCxnSpPr>
            <p:nvPr/>
          </p:nvCxnSpPr>
          <p:spPr>
            <a:xfrm flipH="1">
              <a:off x="2407703" y="594664"/>
              <a:ext cx="212" cy="180746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оле 4"/>
            <p:cNvSpPr txBox="1"/>
            <p:nvPr/>
          </p:nvSpPr>
          <p:spPr>
            <a:xfrm>
              <a:off x="1626546" y="2402205"/>
              <a:ext cx="1562735" cy="47815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Корпорация развития Камчатского края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Поле 4"/>
            <p:cNvSpPr txBox="1"/>
            <p:nvPr/>
          </p:nvSpPr>
          <p:spPr>
            <a:xfrm>
              <a:off x="4623878" y="2104960"/>
              <a:ext cx="1562100" cy="29718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Инициаторы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Поле 4"/>
            <p:cNvSpPr txBox="1"/>
            <p:nvPr/>
          </p:nvSpPr>
          <p:spPr>
            <a:xfrm>
              <a:off x="4623878" y="2572320"/>
              <a:ext cx="1561465" cy="29654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Отраслевые органы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" name="Поле 4"/>
            <p:cNvSpPr txBox="1"/>
            <p:nvPr/>
          </p:nvSpPr>
          <p:spPr>
            <a:xfrm>
              <a:off x="4623243" y="3050475"/>
              <a:ext cx="1561465" cy="29654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Муниципалитеты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" name="Левая круглая скобка 28"/>
            <p:cNvSpPr/>
            <p:nvPr/>
          </p:nvSpPr>
          <p:spPr>
            <a:xfrm>
              <a:off x="4463606" y="1966956"/>
              <a:ext cx="328945" cy="1541788"/>
            </a:xfrm>
            <a:prstGeom prst="leftBracket">
              <a:avLst>
                <a:gd name="adj" fmla="val 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Поле 5"/>
            <p:cNvSpPr txBox="1"/>
            <p:nvPr/>
          </p:nvSpPr>
          <p:spPr>
            <a:xfrm>
              <a:off x="3409002" y="2730264"/>
              <a:ext cx="946150" cy="32021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Материалы 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" name="Поле 5"/>
            <p:cNvSpPr txBox="1"/>
            <p:nvPr/>
          </p:nvSpPr>
          <p:spPr>
            <a:xfrm>
              <a:off x="3387250" y="2183682"/>
              <a:ext cx="946150" cy="52959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Запрос информации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3266786" y="2572146"/>
              <a:ext cx="116672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 flipH="1">
              <a:off x="3189415" y="2721935"/>
              <a:ext cx="116662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Поле 5"/>
            <p:cNvSpPr txBox="1"/>
            <p:nvPr/>
          </p:nvSpPr>
          <p:spPr>
            <a:xfrm>
              <a:off x="148657" y="2029149"/>
              <a:ext cx="1339215" cy="80772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u="sng">
                  <a:effectLst/>
                  <a:latin typeface="Times New Roman"/>
                  <a:ea typeface="Times New Roman"/>
                </a:rPr>
                <a:t>2 Этап</a:t>
              </a:r>
              <a:endParaRPr lang="ru-RU" sz="120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Определение институтов инвестирования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546" y="3651456"/>
              <a:ext cx="6198235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>
              <a:stCxn id="25" idx="2"/>
            </p:cNvCxnSpPr>
            <p:nvPr/>
          </p:nvCxnSpPr>
          <p:spPr>
            <a:xfrm flipH="1">
              <a:off x="2407345" y="2880360"/>
              <a:ext cx="569" cy="10848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055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Схема работы с инвесторами (3-4 этап)</a:t>
            </a:r>
            <a:endParaRPr lang="ru-RU" sz="1600" b="1" dirty="0"/>
          </a:p>
        </p:txBody>
      </p:sp>
      <p:grpSp>
        <p:nvGrpSpPr>
          <p:cNvPr id="36" name="Полотно 1"/>
          <p:cNvGrpSpPr/>
          <p:nvPr/>
        </p:nvGrpSpPr>
        <p:grpSpPr>
          <a:xfrm>
            <a:off x="88679" y="-2207893"/>
            <a:ext cx="8907049" cy="7190253"/>
            <a:chOff x="0" y="0"/>
            <a:chExt cx="6432550" cy="9579935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0" y="0"/>
              <a:ext cx="6432550" cy="9579610"/>
            </a:xfrm>
            <a:prstGeom prst="rect">
              <a:avLst/>
            </a:prstGeom>
          </p:spPr>
        </p:sp>
        <p:sp>
          <p:nvSpPr>
            <p:cNvPr id="39" name="Поле 5"/>
            <p:cNvSpPr txBox="1"/>
            <p:nvPr/>
          </p:nvSpPr>
          <p:spPr>
            <a:xfrm>
              <a:off x="3232274" y="6267589"/>
              <a:ext cx="1244387" cy="319406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Оплата услуг 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4" name="Поле 4"/>
            <p:cNvSpPr txBox="1"/>
            <p:nvPr/>
          </p:nvSpPr>
          <p:spPr>
            <a:xfrm>
              <a:off x="1626295" y="3965190"/>
              <a:ext cx="1562100" cy="47752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Корпорация развития Камчатского края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5" name="Прямая со стрелкой 64"/>
            <p:cNvCxnSpPr>
              <a:endCxn id="64" idx="0"/>
            </p:cNvCxnSpPr>
            <p:nvPr/>
          </p:nvCxnSpPr>
          <p:spPr>
            <a:xfrm>
              <a:off x="2407343" y="3777722"/>
              <a:ext cx="2" cy="18746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Поле 5"/>
            <p:cNvSpPr txBox="1"/>
            <p:nvPr/>
          </p:nvSpPr>
          <p:spPr>
            <a:xfrm>
              <a:off x="224365" y="3874744"/>
              <a:ext cx="1338580" cy="80708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u="sng">
                  <a:effectLst/>
                  <a:latin typeface="Times New Roman"/>
                  <a:ea typeface="Times New Roman"/>
                </a:rPr>
                <a:t>3 Этап</a:t>
              </a:r>
              <a:endParaRPr lang="ru-RU" sz="120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Проведение предварительных консультаций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7" name="Поле 4"/>
            <p:cNvSpPr txBox="1"/>
            <p:nvPr/>
          </p:nvSpPr>
          <p:spPr>
            <a:xfrm>
              <a:off x="4636516" y="3964926"/>
              <a:ext cx="1561465" cy="477633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Институты инвестирования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8" name="Прямая со стрелкой 67"/>
            <p:cNvCxnSpPr/>
            <p:nvPr/>
          </p:nvCxnSpPr>
          <p:spPr>
            <a:xfrm>
              <a:off x="3344265" y="4048923"/>
              <a:ext cx="116649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 стрелкой 68"/>
            <p:cNvCxnSpPr/>
            <p:nvPr/>
          </p:nvCxnSpPr>
          <p:spPr>
            <a:xfrm flipH="1">
              <a:off x="3266795" y="4198783"/>
              <a:ext cx="116649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Поле 5"/>
            <p:cNvSpPr txBox="1"/>
            <p:nvPr/>
          </p:nvSpPr>
          <p:spPr>
            <a:xfrm>
              <a:off x="3409027" y="4278106"/>
              <a:ext cx="1108369" cy="389452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Консультации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1" name="Поле 4"/>
            <p:cNvSpPr txBox="1"/>
            <p:nvPr/>
          </p:nvSpPr>
          <p:spPr>
            <a:xfrm>
              <a:off x="4637316" y="4762204"/>
              <a:ext cx="1561465" cy="29654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Инициаторы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2" name="Поле 4"/>
            <p:cNvSpPr txBox="1"/>
            <p:nvPr/>
          </p:nvSpPr>
          <p:spPr>
            <a:xfrm>
              <a:off x="4637316" y="5229564"/>
              <a:ext cx="1560830" cy="29591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Отраслевые органы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3" name="Поле 5"/>
            <p:cNvSpPr txBox="1"/>
            <p:nvPr/>
          </p:nvSpPr>
          <p:spPr>
            <a:xfrm>
              <a:off x="3188385" y="4672643"/>
              <a:ext cx="945515" cy="52895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Запрос информации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4" name="Поле 5"/>
            <p:cNvSpPr txBox="1"/>
            <p:nvPr/>
          </p:nvSpPr>
          <p:spPr>
            <a:xfrm>
              <a:off x="3377285" y="5365453"/>
              <a:ext cx="945515" cy="32004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Материалы 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5" name="Поле 4"/>
            <p:cNvSpPr txBox="1"/>
            <p:nvPr/>
          </p:nvSpPr>
          <p:spPr>
            <a:xfrm>
              <a:off x="4636681" y="5707719"/>
              <a:ext cx="1560830" cy="29591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Муниципалитеты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6" name="Левая круглая скобка 75"/>
            <p:cNvSpPr/>
            <p:nvPr/>
          </p:nvSpPr>
          <p:spPr>
            <a:xfrm>
              <a:off x="4476661" y="4624409"/>
              <a:ext cx="328295" cy="1541145"/>
            </a:xfrm>
            <a:prstGeom prst="leftBracket">
              <a:avLst>
                <a:gd name="adj" fmla="val 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77" name="Соединительная линия уступом 76"/>
            <p:cNvCxnSpPr/>
            <p:nvPr/>
          </p:nvCxnSpPr>
          <p:spPr>
            <a:xfrm>
              <a:off x="2636642" y="4442408"/>
              <a:ext cx="1796257" cy="786979"/>
            </a:xfrm>
            <a:prstGeom prst="bentConnector3">
              <a:avLst>
                <a:gd name="adj1" fmla="val -34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Соединительная линия уступом 77"/>
            <p:cNvCxnSpPr>
              <a:stCxn id="76" idx="1"/>
              <a:endCxn id="64" idx="2"/>
            </p:cNvCxnSpPr>
            <p:nvPr/>
          </p:nvCxnSpPr>
          <p:spPr>
            <a:xfrm rot="10800000">
              <a:off x="2407344" y="4442710"/>
              <a:ext cx="2069316" cy="952272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1181" y="6276443"/>
              <a:ext cx="6197600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Поле 5"/>
            <p:cNvSpPr txBox="1"/>
            <p:nvPr/>
          </p:nvSpPr>
          <p:spPr>
            <a:xfrm>
              <a:off x="224996" y="6463629"/>
              <a:ext cx="1337945" cy="80645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u="sng">
                  <a:effectLst/>
                  <a:latin typeface="Times New Roman"/>
                  <a:ea typeface="Times New Roman"/>
                </a:rPr>
                <a:t>4 Этап</a:t>
              </a:r>
              <a:endParaRPr lang="ru-RU" sz="120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Определение способа подготовки заявки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1" name="Поле 4"/>
            <p:cNvSpPr txBox="1"/>
            <p:nvPr/>
          </p:nvSpPr>
          <p:spPr>
            <a:xfrm>
              <a:off x="4637558" y="6357516"/>
              <a:ext cx="1560830" cy="29591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Инициаторы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2" name="Поле 5"/>
            <p:cNvSpPr txBox="1"/>
            <p:nvPr/>
          </p:nvSpPr>
          <p:spPr>
            <a:xfrm rot="589232">
              <a:off x="3198907" y="6816017"/>
              <a:ext cx="1460297" cy="3187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Выбор  исполнителя 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Поле 5"/>
            <p:cNvSpPr txBox="1"/>
            <p:nvPr/>
          </p:nvSpPr>
          <p:spPr>
            <a:xfrm rot="441881">
              <a:off x="3207479" y="7038650"/>
              <a:ext cx="946150" cy="529591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Материалы по проекту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4" name="Соединительная линия уступом 83"/>
            <p:cNvCxnSpPr>
              <a:stCxn id="81" idx="1"/>
              <a:endCxn id="93" idx="3"/>
            </p:cNvCxnSpPr>
            <p:nvPr/>
          </p:nvCxnSpPr>
          <p:spPr>
            <a:xfrm rot="10800000" flipV="1">
              <a:off x="3189287" y="6505471"/>
              <a:ext cx="1448270" cy="196814"/>
            </a:xfrm>
            <a:prstGeom prst="bentConnector3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 стрелкой 84"/>
            <p:cNvCxnSpPr/>
            <p:nvPr/>
          </p:nvCxnSpPr>
          <p:spPr>
            <a:xfrm>
              <a:off x="3923234" y="6701604"/>
              <a:ext cx="659399" cy="624110"/>
            </a:xfrm>
            <a:prstGeom prst="straightConnector1">
              <a:avLst/>
            </a:prstGeom>
            <a:ln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>
              <a:off x="3076902" y="6844567"/>
              <a:ext cx="1441689" cy="425266"/>
            </a:xfrm>
            <a:prstGeom prst="straightConnector1">
              <a:avLst/>
            </a:prstGeom>
            <a:ln>
              <a:prstDash val="sysDot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0" y="9496618"/>
              <a:ext cx="6196965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 стрелкой 87"/>
            <p:cNvCxnSpPr/>
            <p:nvPr/>
          </p:nvCxnSpPr>
          <p:spPr>
            <a:xfrm>
              <a:off x="1977610" y="4442408"/>
              <a:ext cx="10632" cy="202100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 стрелкой 88"/>
            <p:cNvCxnSpPr>
              <a:stCxn id="93" idx="2"/>
            </p:cNvCxnSpPr>
            <p:nvPr/>
          </p:nvCxnSpPr>
          <p:spPr>
            <a:xfrm>
              <a:off x="2408556" y="6940727"/>
              <a:ext cx="25417" cy="26392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Поле 4"/>
            <p:cNvSpPr txBox="1"/>
            <p:nvPr/>
          </p:nvSpPr>
          <p:spPr>
            <a:xfrm>
              <a:off x="2497899" y="7735201"/>
              <a:ext cx="1560195" cy="845273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Краудсорсинг с минимальными затратами на внешних экспертов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1" name="Поле 4"/>
            <p:cNvSpPr txBox="1"/>
            <p:nvPr/>
          </p:nvSpPr>
          <p:spPr>
            <a:xfrm>
              <a:off x="3668232" y="8705192"/>
              <a:ext cx="1559560" cy="68072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Аутсорсинг профессиональной компании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2" name="Прямая со стрелкой 91"/>
            <p:cNvCxnSpPr/>
            <p:nvPr/>
          </p:nvCxnSpPr>
          <p:spPr>
            <a:xfrm flipH="1">
              <a:off x="3504556" y="7303221"/>
              <a:ext cx="971940" cy="362593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Поле 4"/>
            <p:cNvSpPr txBox="1"/>
            <p:nvPr/>
          </p:nvSpPr>
          <p:spPr>
            <a:xfrm>
              <a:off x="1627823" y="6463842"/>
              <a:ext cx="1561465" cy="47688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900" dirty="0">
                  <a:effectLst/>
                  <a:latin typeface="Times New Roman"/>
                  <a:ea typeface="Calibri"/>
                </a:rPr>
                <a:t>Корпорация развития Камчатского края</a:t>
              </a:r>
              <a:endParaRPr lang="ru-RU" sz="9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4" name="Поле 4"/>
            <p:cNvSpPr txBox="1"/>
            <p:nvPr/>
          </p:nvSpPr>
          <p:spPr>
            <a:xfrm>
              <a:off x="4901260" y="7734907"/>
              <a:ext cx="1297378" cy="84527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Корпорация развития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5" name="Прямая со стрелкой 94"/>
            <p:cNvCxnSpPr/>
            <p:nvPr/>
          </p:nvCxnSpPr>
          <p:spPr>
            <a:xfrm>
              <a:off x="4561781" y="7303445"/>
              <a:ext cx="924619" cy="362629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60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592" y="195486"/>
            <a:ext cx="7992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Схема работы с инвесторами (5-6 этап)</a:t>
            </a:r>
            <a:endParaRPr lang="ru-RU" sz="16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grpSp>
        <p:nvGrpSpPr>
          <p:cNvPr id="40" name="Полотно 71"/>
          <p:cNvGrpSpPr/>
          <p:nvPr/>
        </p:nvGrpSpPr>
        <p:grpSpPr>
          <a:xfrm>
            <a:off x="27300" y="817021"/>
            <a:ext cx="9009196" cy="6007100"/>
            <a:chOff x="0" y="0"/>
            <a:chExt cx="6247868" cy="6007100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0" y="0"/>
              <a:ext cx="6240780" cy="6007100"/>
            </a:xfrm>
            <a:prstGeom prst="rect">
              <a:avLst/>
            </a:prstGeom>
          </p:spPr>
        </p:sp>
        <p:sp>
          <p:nvSpPr>
            <p:cNvPr id="42" name="Поле 5"/>
            <p:cNvSpPr txBox="1"/>
            <p:nvPr/>
          </p:nvSpPr>
          <p:spPr>
            <a:xfrm>
              <a:off x="3385939" y="3066253"/>
              <a:ext cx="1367917" cy="31877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Финансирование 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3" name="Поле 5"/>
            <p:cNvSpPr txBox="1"/>
            <p:nvPr/>
          </p:nvSpPr>
          <p:spPr>
            <a:xfrm>
              <a:off x="3287944" y="159090"/>
              <a:ext cx="1616490" cy="68643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000">
                  <a:effectLst/>
                  <a:latin typeface="Times New Roman"/>
                  <a:ea typeface="Times New Roman"/>
                </a:rPr>
                <a:t>Консультации по вопросам  подготовки и сопровождения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51538" y="170475"/>
              <a:ext cx="6196330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Поле 5"/>
            <p:cNvSpPr txBox="1"/>
            <p:nvPr/>
          </p:nvSpPr>
          <p:spPr>
            <a:xfrm>
              <a:off x="180000" y="180000"/>
              <a:ext cx="1336675" cy="80518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u="sng">
                  <a:effectLst/>
                  <a:latin typeface="Times New Roman"/>
                  <a:ea typeface="Times New Roman"/>
                </a:rPr>
                <a:t>5 Этап</a:t>
              </a:r>
              <a:endParaRPr lang="ru-RU" sz="120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Подготовка и сопровождение заявки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6" name="Поле 4"/>
            <p:cNvSpPr txBox="1"/>
            <p:nvPr/>
          </p:nvSpPr>
          <p:spPr>
            <a:xfrm>
              <a:off x="1590970" y="390820"/>
              <a:ext cx="1560195" cy="47561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Корпорация развития Камчатского края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7" name="Прямая со стрелкой 46"/>
            <p:cNvCxnSpPr/>
            <p:nvPr/>
          </p:nvCxnSpPr>
          <p:spPr>
            <a:xfrm>
              <a:off x="2466753" y="10633"/>
              <a:ext cx="10633" cy="38018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Поле 4"/>
            <p:cNvSpPr txBox="1"/>
            <p:nvPr/>
          </p:nvSpPr>
          <p:spPr>
            <a:xfrm>
              <a:off x="4679847" y="507660"/>
              <a:ext cx="1560830" cy="47752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Институты инвестирования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9" name="Поле 4"/>
            <p:cNvSpPr txBox="1"/>
            <p:nvPr/>
          </p:nvSpPr>
          <p:spPr>
            <a:xfrm>
              <a:off x="4680482" y="1305220"/>
              <a:ext cx="1560830" cy="29591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Инициаторы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0" name="Поле 4"/>
            <p:cNvSpPr txBox="1"/>
            <p:nvPr/>
          </p:nvSpPr>
          <p:spPr>
            <a:xfrm>
              <a:off x="4680482" y="1772580"/>
              <a:ext cx="1560195" cy="29527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Отраслевые органы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1" name="Поле 4"/>
            <p:cNvSpPr txBox="1"/>
            <p:nvPr/>
          </p:nvSpPr>
          <p:spPr>
            <a:xfrm>
              <a:off x="4679847" y="2250735"/>
              <a:ext cx="1560195" cy="295275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Муниципалитеты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2" name="Левая круглая скобка 51"/>
            <p:cNvSpPr/>
            <p:nvPr/>
          </p:nvSpPr>
          <p:spPr>
            <a:xfrm>
              <a:off x="4519827" y="1167425"/>
              <a:ext cx="327660" cy="1540510"/>
            </a:xfrm>
            <a:prstGeom prst="leftBracket">
              <a:avLst>
                <a:gd name="adj" fmla="val 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 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3" name="Поле 5"/>
            <p:cNvSpPr txBox="1"/>
            <p:nvPr/>
          </p:nvSpPr>
          <p:spPr>
            <a:xfrm>
              <a:off x="3231191" y="1839402"/>
              <a:ext cx="944880" cy="31940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Материалы 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4" name="Поле 5"/>
            <p:cNvSpPr txBox="1"/>
            <p:nvPr/>
          </p:nvSpPr>
          <p:spPr>
            <a:xfrm>
              <a:off x="3231318" y="1244407"/>
              <a:ext cx="944880" cy="528320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Запрос информации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55" name="Соединительная линия уступом 54"/>
            <p:cNvCxnSpPr/>
            <p:nvPr/>
          </p:nvCxnSpPr>
          <p:spPr>
            <a:xfrm>
              <a:off x="2680138" y="886902"/>
              <a:ext cx="1795780" cy="786765"/>
            </a:xfrm>
            <a:prstGeom prst="bentConnector3">
              <a:avLst>
                <a:gd name="adj1" fmla="val -346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Соединительная линия уступом 55"/>
            <p:cNvCxnSpPr/>
            <p:nvPr/>
          </p:nvCxnSpPr>
          <p:spPr>
            <a:xfrm rot="10800000">
              <a:off x="2450903" y="887537"/>
              <a:ext cx="2068830" cy="951865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3346848" y="661034"/>
              <a:ext cx="11658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/>
            <p:nvPr/>
          </p:nvCxnSpPr>
          <p:spPr>
            <a:xfrm flipH="1">
              <a:off x="3269378" y="810894"/>
              <a:ext cx="11658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45617" y="2827566"/>
              <a:ext cx="6195695" cy="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Поле 5"/>
            <p:cNvSpPr txBox="1"/>
            <p:nvPr/>
          </p:nvSpPr>
          <p:spPr>
            <a:xfrm>
              <a:off x="179970" y="2983844"/>
              <a:ext cx="1336040" cy="95020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 u="sng" dirty="0">
                  <a:effectLst/>
                  <a:latin typeface="Times New Roman"/>
                  <a:ea typeface="Times New Roman"/>
                </a:rPr>
                <a:t>6 Этап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  <a:p>
              <a:pPr>
                <a:spcAft>
                  <a:spcPts val="0"/>
                </a:spcAft>
              </a:pPr>
              <a:r>
                <a:rPr lang="ru-RU" sz="1100" dirty="0">
                  <a:effectLst/>
                  <a:latin typeface="Times New Roman"/>
                  <a:ea typeface="Times New Roman"/>
                </a:rPr>
                <a:t>Дальнейшее взаимодействие  с институтом инвестирования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1" name="Поле 4"/>
            <p:cNvSpPr txBox="1"/>
            <p:nvPr/>
          </p:nvSpPr>
          <p:spPr>
            <a:xfrm>
              <a:off x="1590834" y="3194801"/>
              <a:ext cx="1559560" cy="303312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Инициаторы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2" name="Соединительная линия уступом 61"/>
            <p:cNvCxnSpPr>
              <a:stCxn id="49" idx="1"/>
              <a:endCxn id="61" idx="0"/>
            </p:cNvCxnSpPr>
            <p:nvPr/>
          </p:nvCxnSpPr>
          <p:spPr>
            <a:xfrm rot="10800000" flipV="1">
              <a:off x="2370548" y="1453175"/>
              <a:ext cx="2309934" cy="1741626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Поле 4"/>
            <p:cNvSpPr txBox="1"/>
            <p:nvPr/>
          </p:nvSpPr>
          <p:spPr>
            <a:xfrm>
              <a:off x="4678933" y="3240490"/>
              <a:ext cx="1560830" cy="477520"/>
            </a:xfrm>
            <a:prstGeom prst="rect">
              <a:avLst/>
            </a:prstGeom>
            <a:ln/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Times New Roman"/>
                  <a:ea typeface="Calibri"/>
                </a:rPr>
                <a:t>Институты инвестирования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6" name="Прямая со стрелкой 95"/>
            <p:cNvCxnSpPr/>
            <p:nvPr/>
          </p:nvCxnSpPr>
          <p:spPr>
            <a:xfrm>
              <a:off x="3386708" y="3324945"/>
              <a:ext cx="11658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Поле 5"/>
            <p:cNvSpPr txBox="1"/>
            <p:nvPr/>
          </p:nvSpPr>
          <p:spPr>
            <a:xfrm>
              <a:off x="3302360" y="3465751"/>
              <a:ext cx="1250209" cy="806326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00">
                  <a:effectLst/>
                  <a:latin typeface="Times New Roman"/>
                  <a:ea typeface="Times New Roman"/>
                </a:rPr>
                <a:t>Взаимодействие по вопросам реализации проекта</a:t>
              </a:r>
              <a:endParaRPr lang="ru-RU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8" name="Прямая со стрелкой 97"/>
            <p:cNvCxnSpPr/>
            <p:nvPr/>
          </p:nvCxnSpPr>
          <p:spPr>
            <a:xfrm flipH="1">
              <a:off x="3309238" y="3474805"/>
              <a:ext cx="116586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063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663698"/>
            <a:ext cx="4943866" cy="38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4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7534"/>
            <a:ext cx="8640959" cy="432048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5593" y="195486"/>
            <a:ext cx="77768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C</a:t>
            </a:r>
            <a:r>
              <a:rPr lang="ru-RU" sz="1600" b="1" dirty="0" err="1" smtClean="0"/>
              <a:t>хема</a:t>
            </a:r>
            <a:r>
              <a:rPr lang="ru-RU" sz="1600" b="1" dirty="0" smtClean="0"/>
              <a:t> </a:t>
            </a:r>
            <a:r>
              <a:rPr lang="ru-RU" sz="1600" b="1" dirty="0"/>
              <a:t>взаимодействие Корпорации развития с органами </a:t>
            </a:r>
            <a:r>
              <a:rPr lang="ru-RU" sz="1600" b="1" dirty="0" smtClean="0"/>
              <a:t>власти Камчатского </a:t>
            </a:r>
            <a:r>
              <a:rPr lang="ru-RU" sz="1600" b="1" dirty="0"/>
              <a:t>края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(стр.1)</a:t>
            </a:r>
            <a:endParaRPr lang="ru-RU" sz="1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937865"/>
              </p:ext>
            </p:extLst>
          </p:nvPr>
        </p:nvGraphicFramePr>
        <p:xfrm>
          <a:off x="143071" y="915566"/>
          <a:ext cx="8893426" cy="4156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0897"/>
                <a:gridCol w="504056"/>
                <a:gridCol w="432048"/>
                <a:gridCol w="432048"/>
                <a:gridCol w="432048"/>
                <a:gridCol w="504056"/>
                <a:gridCol w="504056"/>
                <a:gridCol w="432048"/>
                <a:gridCol w="432048"/>
                <a:gridCol w="288032"/>
                <a:gridCol w="441689"/>
                <a:gridCol w="350400"/>
              </a:tblGrid>
              <a:tr h="30806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Интегральный показатель эффективности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Интегральный показатель реализуемости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Итоговый показатель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</a:tr>
              <a:tr h="84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Стратегический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Отраслевой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Масштабность проекта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Социальный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Необходимость привлечения КРКК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Востребованность проекта 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</a:rPr>
                        <a:t>Ресурсообеспе-ченность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Готовность проекта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74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и модернизация береговых перерабатывающих производств, увеличение объемов производства продукции с глубокой степенью переработки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</a:tr>
              <a:tr h="3755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Строительство, приобретение и модернизация рыбопромыслового флота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</a:tr>
              <a:tr h="2500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рыбного рынка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5,05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>
                    <a:solidFill>
                      <a:srgbClr val="FFFF00"/>
                    </a:solidFill>
                  </a:tcPr>
                </a:tc>
              </a:tr>
              <a:tr h="1125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Реконструкции морского грузопассажирского постоянного многостороннего пункта пропуска через государственную границу Российской Федерации в морском порту Петропавловск-Камчатский (с учетом участков пункта пропуска в морских терминалах морского порта Петропавловск-Камчатский, расположенных в населенных пунктах п. Октябрьский, п. </a:t>
                      </a:r>
                      <a:r>
                        <a:rPr lang="ru-RU" sz="1000" dirty="0" err="1">
                          <a:effectLst/>
                        </a:rPr>
                        <a:t>Тиличики</a:t>
                      </a:r>
                      <a:r>
                        <a:rPr lang="ru-RU" sz="1000" dirty="0">
                          <a:effectLst/>
                        </a:rPr>
                        <a:t>, п. </a:t>
                      </a:r>
                      <a:r>
                        <a:rPr lang="ru-RU" sz="1000" dirty="0" err="1">
                          <a:effectLst/>
                        </a:rPr>
                        <a:t>Пахачи</a:t>
                      </a:r>
                      <a:r>
                        <a:rPr lang="ru-RU" sz="1000" dirty="0">
                          <a:effectLst/>
                        </a:rPr>
                        <a:t>, п. </a:t>
                      </a:r>
                      <a:r>
                        <a:rPr lang="ru-RU" sz="1000" dirty="0" err="1">
                          <a:effectLst/>
                        </a:rPr>
                        <a:t>Оссора</a:t>
                      </a:r>
                      <a:r>
                        <a:rPr lang="ru-RU" sz="1000" dirty="0">
                          <a:effectLst/>
                        </a:rPr>
                        <a:t>, п. Усть-Камчатск,  п. Озерновский, п. </a:t>
                      </a:r>
                      <a:r>
                        <a:rPr lang="ru-RU" sz="1000" dirty="0" err="1">
                          <a:effectLst/>
                        </a:rPr>
                        <a:t>Крутогоровский</a:t>
                      </a:r>
                      <a:r>
                        <a:rPr lang="ru-RU" sz="1000" dirty="0">
                          <a:effectLst/>
                        </a:rPr>
                        <a:t>, п. Усть-Хайрюзово)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4,4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</a:tr>
              <a:tr h="3162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лососевых рыбоводных заводов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5,05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>
                    <a:solidFill>
                      <a:srgbClr val="FFFF00"/>
                    </a:solidFill>
                  </a:tcPr>
                </a:tc>
              </a:tr>
              <a:tr h="3094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федеральных лососевых рыбоводных заводов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3,6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4,35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1931" marR="4193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413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(стр.2)</a:t>
            </a:r>
            <a:endParaRPr lang="ru-RU" sz="1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137937"/>
              </p:ext>
            </p:extLst>
          </p:nvPr>
        </p:nvGraphicFramePr>
        <p:xfrm>
          <a:off x="107504" y="843546"/>
          <a:ext cx="8928990" cy="41298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4536"/>
                <a:gridCol w="288032"/>
                <a:gridCol w="288032"/>
                <a:gridCol w="360040"/>
                <a:gridCol w="360040"/>
                <a:gridCol w="504056"/>
                <a:gridCol w="360040"/>
                <a:gridCol w="360040"/>
                <a:gridCol w="504056"/>
                <a:gridCol w="288032"/>
                <a:gridCol w="432048"/>
                <a:gridCol w="360038"/>
              </a:tblGrid>
              <a:tr h="24143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Интегральный показатель эффективности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Интегральный показатель реализуемости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Итоговый показатель</a:t>
                      </a:r>
                      <a:endParaRPr lang="ru-RU" sz="8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</a:tr>
              <a:tr h="8387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Стратегический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Отраслевой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Масштабность проекта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Социальный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Необходимость привлечения КРКК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Востребованность проекта 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</a:rPr>
                        <a:t>Ресурсообеспе-ченность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Готовность проекта</a:t>
                      </a:r>
                      <a:endParaRPr lang="ru-RU" sz="8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9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Плавучий комплекс для воспроизводства и передержки камчатского краба бассейновым способом</a:t>
                      </a:r>
                      <a:endParaRPr lang="ru-RU" sz="9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Формирование международного инвестиционно-торгового холдинга (совместно с </a:t>
                      </a:r>
                      <a:r>
                        <a:rPr lang="en-US" sz="900" dirty="0">
                          <a:effectLst/>
                        </a:rPr>
                        <a:t>RD Capital</a:t>
                      </a:r>
                      <a:r>
                        <a:rPr lang="ru-RU" sz="900" dirty="0">
                          <a:effectLst/>
                        </a:rPr>
                        <a:t>)</a:t>
                      </a:r>
                      <a:endParaRPr lang="ru-RU" sz="9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7,25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Реконструкция лососевого рыбоводного завода «Кеткино», Елизовский район, Камчатский край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2,35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мГЭС на р. Кававля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Жупановской ГЭС</a:t>
                      </a:r>
                      <a:endParaRPr lang="ru-RU" sz="9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9,45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>
                    <a:solidFill>
                      <a:srgbClr val="FFFF00"/>
                    </a:solidFill>
                  </a:tcPr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мГЭС на р. Рассошина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мГЭС на р. Кинкиль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мГЭС на р. Белая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377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Развитие Паратунской рекреацинной зоны от Верхне-Паратунского месторождения термальных вод</a:t>
                      </a:r>
                      <a:endParaRPr lang="ru-RU" sz="9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  <a:tr h="2414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Кластер предприятий в бухте Бечевинка</a:t>
                      </a:r>
                      <a:endParaRPr lang="ru-RU" sz="9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4,1</a:t>
                      </a:r>
                      <a:endParaRPr lang="ru-RU" sz="10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4,45</a:t>
                      </a:r>
                      <a:endParaRPr lang="ru-RU" sz="10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4206" marR="420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837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(стр.3)</a:t>
            </a:r>
            <a:endParaRPr lang="ru-RU" sz="1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795426"/>
              </p:ext>
            </p:extLst>
          </p:nvPr>
        </p:nvGraphicFramePr>
        <p:xfrm>
          <a:off x="171816" y="915566"/>
          <a:ext cx="8784976" cy="40419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552"/>
                <a:gridCol w="216024"/>
                <a:gridCol w="288032"/>
                <a:gridCol w="288032"/>
                <a:gridCol w="252465"/>
                <a:gridCol w="576064"/>
                <a:gridCol w="432048"/>
                <a:gridCol w="360040"/>
                <a:gridCol w="288032"/>
                <a:gridCol w="352907"/>
                <a:gridCol w="402740"/>
                <a:gridCol w="360040"/>
              </a:tblGrid>
              <a:tr h="2756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Критерии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Критерии разумности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Итоговый показатель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</a:tr>
              <a:tr h="9485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Горно-металлургический комбинат по добыче и переработке руды Озерновского золоторудного месторождения Камчатского края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8,5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>
                    <a:solidFill>
                      <a:srgbClr val="FFFF00"/>
                    </a:solidFill>
                  </a:tcPr>
                </a:tc>
              </a:tr>
              <a:tr h="2698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Создание производства </a:t>
                      </a:r>
                      <a:r>
                        <a:rPr lang="ru-RU" sz="900" dirty="0" err="1">
                          <a:effectLst/>
                        </a:rPr>
                        <a:t>нанодисперсного</a:t>
                      </a:r>
                      <a:r>
                        <a:rPr lang="ru-RU" sz="900" dirty="0">
                          <a:effectLst/>
                        </a:rPr>
                        <a:t> диоксида кремния на основе гидротермальных растворов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7,95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>
                    <a:solidFill>
                      <a:srgbClr val="FFFF00"/>
                    </a:solidFill>
                  </a:tcPr>
                </a:tc>
              </a:tr>
              <a:tr h="1796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Промышленное освоение </a:t>
                      </a:r>
                      <a:r>
                        <a:rPr lang="ru-RU" sz="900" dirty="0" err="1">
                          <a:effectLst/>
                        </a:rPr>
                        <a:t>Ягоднинского</a:t>
                      </a:r>
                      <a:r>
                        <a:rPr lang="ru-RU" sz="900" dirty="0">
                          <a:effectLst/>
                        </a:rPr>
                        <a:t> месторождения природных цеолитов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2,3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3,35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горно-обогатительного комбината «</a:t>
                      </a:r>
                      <a:r>
                        <a:rPr lang="ru-RU" sz="900" dirty="0" err="1">
                          <a:effectLst/>
                        </a:rPr>
                        <a:t>Балхачский</a:t>
                      </a:r>
                      <a:r>
                        <a:rPr lang="ru-RU" sz="900" dirty="0">
                          <a:effectLst/>
                        </a:rPr>
                        <a:t>» (месторождения </a:t>
                      </a:r>
                      <a:r>
                        <a:rPr lang="ru-RU" sz="900" dirty="0" err="1">
                          <a:effectLst/>
                        </a:rPr>
                        <a:t>Бараньевское</a:t>
                      </a:r>
                      <a:r>
                        <a:rPr lang="ru-RU" sz="900" dirty="0">
                          <a:effectLst/>
                        </a:rPr>
                        <a:t>, Золотое, </a:t>
                      </a:r>
                      <a:r>
                        <a:rPr lang="ru-RU" sz="900" dirty="0" err="1">
                          <a:effectLst/>
                        </a:rPr>
                        <a:t>Кунгурцевское</a:t>
                      </a:r>
                      <a:r>
                        <a:rPr lang="ru-RU" sz="900" dirty="0">
                          <a:effectLst/>
                        </a:rPr>
                        <a:t>)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4,85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2698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горнодобывающего и перерабатывающего предприятия на месторождении золота «Родниковое»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8,45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>
                    <a:solidFill>
                      <a:srgbClr val="FFFF00"/>
                    </a:solidFill>
                  </a:tcPr>
                </a:tc>
              </a:tr>
              <a:tr h="179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Строительство горно-обогатительного комбината </a:t>
                      </a:r>
                      <a:r>
                        <a:rPr lang="ru-RU" sz="900" dirty="0" err="1">
                          <a:effectLst/>
                        </a:rPr>
                        <a:t>Шануч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5,3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горно-обогатительного комбината Аметистовый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5,1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3355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Разработка рудников:  Платиновый, Агинский, Бараньевский, Асачинский, Родниковый, Аметистовый, Кумроч, Озерновский, Тымлат, Шанучский, Квинум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3,6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164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Разработка </a:t>
                      </a:r>
                      <a:r>
                        <a:rPr lang="ru-RU" sz="900" dirty="0" err="1">
                          <a:effectLst/>
                        </a:rPr>
                        <a:t>Крутогоровского</a:t>
                      </a:r>
                      <a:r>
                        <a:rPr lang="ru-RU" sz="900" dirty="0">
                          <a:effectLst/>
                        </a:rPr>
                        <a:t> месторождения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8,1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7,65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>
                    <a:solidFill>
                      <a:srgbClr val="FFFF00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Разработка газоконденсатных месторождений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4,9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2,2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3,55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1395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Строительство водовода  с ВерхнеПаратунского месторождения термальных вод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2,9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3,8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3,35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  <a:tr h="2237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Камчатский горно-металлургический комбинат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2,3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3,65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6" marR="3619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43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(стр.4)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588988"/>
              </p:ext>
            </p:extLst>
          </p:nvPr>
        </p:nvGraphicFramePr>
        <p:xfrm>
          <a:off x="143072" y="843557"/>
          <a:ext cx="8893424" cy="4226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65032"/>
                <a:gridCol w="216024"/>
                <a:gridCol w="288032"/>
                <a:gridCol w="288032"/>
                <a:gridCol w="216024"/>
                <a:gridCol w="432048"/>
                <a:gridCol w="360040"/>
                <a:gridCol w="360040"/>
                <a:gridCol w="360040"/>
                <a:gridCol w="288032"/>
                <a:gridCol w="360040"/>
                <a:gridCol w="360040"/>
              </a:tblGrid>
              <a:tr h="296760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</a:tr>
              <a:tr h="927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2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Промышленное освоение </a:t>
                      </a:r>
                      <a:r>
                        <a:rPr lang="ru-RU" sz="1000" dirty="0" err="1">
                          <a:effectLst/>
                        </a:rPr>
                        <a:t>Корфского</a:t>
                      </a:r>
                      <a:r>
                        <a:rPr lang="ru-RU" sz="1000" dirty="0">
                          <a:effectLst/>
                        </a:rPr>
                        <a:t> и </a:t>
                      </a:r>
                      <a:r>
                        <a:rPr lang="ru-RU" sz="1000" dirty="0" err="1">
                          <a:effectLst/>
                        </a:rPr>
                        <a:t>Гореловского</a:t>
                      </a:r>
                      <a:r>
                        <a:rPr lang="ru-RU" sz="1000" dirty="0">
                          <a:effectLst/>
                        </a:rPr>
                        <a:t> угольных месторождений в </a:t>
                      </a:r>
                      <a:r>
                        <a:rPr lang="ru-RU" sz="1000" dirty="0" err="1">
                          <a:effectLst/>
                        </a:rPr>
                        <a:t>Олюторском</a:t>
                      </a:r>
                      <a:r>
                        <a:rPr lang="ru-RU" sz="1000" dirty="0">
                          <a:effectLst/>
                        </a:rPr>
                        <a:t> и </a:t>
                      </a:r>
                      <a:r>
                        <a:rPr lang="ru-RU" sz="1000" dirty="0" err="1">
                          <a:effectLst/>
                        </a:rPr>
                        <a:t>Пенжинском</a:t>
                      </a:r>
                      <a:r>
                        <a:rPr lang="ru-RU" sz="1000" dirty="0">
                          <a:effectLst/>
                        </a:rPr>
                        <a:t> районах Камчатского края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5,15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198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Промышленное освоение руд цветных металлов (меди) в Камчатском крае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4817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Промышленное освоение Халактырского титано-магнетитового месторождения в целях организации горно-металлургического производства в Петропавловске-Камчатском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3,45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4817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Развитие производств по добыче и переработке общераспространенных полезных ископаемых в целях производства строительных материалов для жилищного и дорожного строительства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3613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ГОК Малетойваямская сернорудная площадь в Карагинском и Олюторском раонах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2408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ГОК Ветроваямская площадь в Олюторском районе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3783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горнодобывающего предприятия «Золотое» (подземный рудник на базе месторождения Золотое) в Быстринском и Мильковском районах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  <a:tr h="4817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горно-обогатительного комбината «Бараньевский» (месторождения Бараньевское и Кунгурцевское) в Быстринском районе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3,9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03" marR="383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86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(стр.5)</a:t>
            </a:r>
            <a:endParaRPr lang="ru-RU" sz="1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18354"/>
              </p:ext>
            </p:extLst>
          </p:nvPr>
        </p:nvGraphicFramePr>
        <p:xfrm>
          <a:off x="107504" y="843557"/>
          <a:ext cx="8928991" cy="4220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8552"/>
                <a:gridCol w="288032"/>
                <a:gridCol w="288032"/>
                <a:gridCol w="360040"/>
                <a:gridCol w="216024"/>
                <a:gridCol w="576064"/>
                <a:gridCol w="432048"/>
                <a:gridCol w="288032"/>
                <a:gridCol w="360040"/>
                <a:gridCol w="360040"/>
                <a:gridCol w="440285"/>
                <a:gridCol w="351802"/>
              </a:tblGrid>
              <a:tr h="31466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проекта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Интегральный показатель реализуемости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Итоговый показатель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</a:tr>
              <a:tr h="9094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Масштабность проекта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Социальный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Необходимость привлечения КРКК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Востребованность проекта 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Ресурсообеспе-ченность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31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горнодобывающего предприятия «</a:t>
                      </a:r>
                      <a:r>
                        <a:rPr lang="ru-RU" sz="1000" dirty="0" err="1">
                          <a:effectLst/>
                        </a:rPr>
                        <a:t>Оганчинское</a:t>
                      </a:r>
                      <a:r>
                        <a:rPr lang="ru-RU" sz="1000" dirty="0">
                          <a:effectLst/>
                        </a:rPr>
                        <a:t>» (месторождение </a:t>
                      </a:r>
                      <a:r>
                        <a:rPr lang="ru-RU" sz="1000" dirty="0" err="1">
                          <a:effectLst/>
                        </a:rPr>
                        <a:t>Оганчинское</a:t>
                      </a:r>
                      <a:r>
                        <a:rPr lang="ru-RU" sz="1000" dirty="0">
                          <a:effectLst/>
                        </a:rPr>
                        <a:t>) в </a:t>
                      </a:r>
                      <a:r>
                        <a:rPr lang="ru-RU" sz="1000" dirty="0" err="1">
                          <a:effectLst/>
                        </a:rPr>
                        <a:t>Быстринском</a:t>
                      </a:r>
                      <a:r>
                        <a:rPr lang="ru-RU" sz="1000" dirty="0">
                          <a:effectLst/>
                        </a:rPr>
                        <a:t> районе Камчатского края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6,1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  <a:tr h="3369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горнодобывающего и перерабатывающего предприятия на месторождении золота «Кумроч» в Усть-Камчатском районе Камчатского края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  <a:tr h="2581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деревоперерабатывающего завода по производству топливных гранул (</a:t>
                      </a:r>
                      <a:r>
                        <a:rPr lang="ru-RU" sz="1000" dirty="0" err="1">
                          <a:effectLst/>
                        </a:rPr>
                        <a:t>пеллет</a:t>
                      </a:r>
                      <a:r>
                        <a:rPr lang="ru-RU" sz="1000" dirty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8,05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>
                    <a:solidFill>
                      <a:srgbClr val="FFFF00"/>
                    </a:solidFill>
                  </a:tcPr>
                </a:tc>
              </a:tr>
              <a:tr h="2581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Организация комплексной переработки древесного сырья в Камчатском крае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8,4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>
                    <a:solidFill>
                      <a:srgbClr val="FFFF00"/>
                    </a:solidFill>
                  </a:tcPr>
                </a:tc>
              </a:tr>
              <a:tr h="5108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деревоперерабатывающего комплекса по глубокой переработке древесины для выпуска плит МДФ в Камчатском крае (при участии Камчатской лесопромышленной компании)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  <a:tr h="256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деревоперерабатывающего комплекса в Камчатском крае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  <a:tr h="2581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тепличного комплекса с использованием горячих термальных вод </a:t>
                      </a:r>
                      <a:r>
                        <a:rPr lang="ru-RU" sz="1000" dirty="0" err="1">
                          <a:effectLst/>
                        </a:rPr>
                        <a:t>Паратунского</a:t>
                      </a:r>
                      <a:r>
                        <a:rPr lang="ru-RU" sz="1000" dirty="0">
                          <a:effectLst/>
                        </a:rPr>
                        <a:t> месторождения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7,45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>
                    <a:solidFill>
                      <a:srgbClr val="FFFF00"/>
                    </a:solidFill>
                  </a:tcPr>
                </a:tc>
              </a:tr>
              <a:tr h="25814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Модернизация и расширение производственных мощностей УМП ОПХ «Заречное»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  <a:tr h="38315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Инновационное развитие сельскохозяйственного производства на базе действующего сельхозпредприятия СХПК «Заозерный»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4,5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715" marR="4071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0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2074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72" y="92519"/>
            <a:ext cx="864096" cy="6669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593" y="195486"/>
            <a:ext cx="777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Бальная </a:t>
            </a:r>
            <a:r>
              <a:rPr lang="ru-RU" sz="1600" b="1" dirty="0"/>
              <a:t>оценка расширенного перечня проектов, планируемых к реализации на территории Камчатского </a:t>
            </a:r>
            <a:r>
              <a:rPr lang="ru-RU" sz="1600" b="1" dirty="0" smtClean="0"/>
              <a:t>края (стр.6)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391504"/>
              </p:ext>
            </p:extLst>
          </p:nvPr>
        </p:nvGraphicFramePr>
        <p:xfrm>
          <a:off x="107505" y="843560"/>
          <a:ext cx="8928990" cy="41196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8591"/>
                <a:gridCol w="288032"/>
                <a:gridCol w="288032"/>
                <a:gridCol w="288032"/>
                <a:gridCol w="216024"/>
                <a:gridCol w="432048"/>
                <a:gridCol w="432048"/>
                <a:gridCol w="288032"/>
                <a:gridCol w="288032"/>
                <a:gridCol w="271151"/>
                <a:gridCol w="448929"/>
                <a:gridCol w="360039"/>
              </a:tblGrid>
              <a:tr h="30570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проекта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эффективности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эффективности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Критерии разумности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Интегральный показатель реализуемости</a:t>
                      </a:r>
                      <a:endParaRPr lang="ru-RU" sz="9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 rowSpan="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Итоговый показатель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</a:tr>
              <a:tr h="918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Стратегический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Отраслевой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Масштабность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Социальный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Необходимость привлечения КРКК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Востребованность проекта 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>
                          <a:effectLst/>
                        </a:rPr>
                        <a:t>Ресурсообеспе-ченность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Готовность проекта</a:t>
                      </a:r>
                      <a:endParaRPr lang="ru-RU" sz="9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vert="vert27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2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МУП «Молокозавод Петропавловский» (реконструкция молокозавода; организация цеха по производству детского питания)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2,8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Формирование и развитие агропромышленного кластера: (Реконструкция комбикормового завода; Модернизация действующего производства ГУСХП Камчатского края «Пионерское»; Создание мукомольного производства на территории Камчатского края с мощностью переработки 120 тонн зерна в сутки «Мельница»)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7,55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48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МУСХП «Сов Кам» (животноводческий комплекс)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4,05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48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ООО  «Елизовский свинокомплекс»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3,35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504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СХПК «Кам Агро» (животноводческий комплекс)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48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ОПХ «Сосновское» (животноводческий комплекс)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48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Производство по выращиванию и переработке цыплят-бройлеров в Камчатском крае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4,25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48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СХА «Апачинская» (молочное животноводство)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3,8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2,9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3,35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  <a:tr h="2522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Проект инвестиционной площадки на базе ЗАО  «Быстринское» (молочное животноводство)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3,1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3,2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457" marR="3945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59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7787</Words>
  <Application>Microsoft Office PowerPoint</Application>
  <PresentationFormat>Экран (16:9)</PresentationFormat>
  <Paragraphs>2424</Paragraphs>
  <Slides>29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</dc:creator>
  <cp:lastModifiedBy>Леликова Ирина Сергеевна</cp:lastModifiedBy>
  <cp:revision>38</cp:revision>
  <dcterms:created xsi:type="dcterms:W3CDTF">2014-03-03T01:50:32Z</dcterms:created>
  <dcterms:modified xsi:type="dcterms:W3CDTF">2014-03-04T07:26:57Z</dcterms:modified>
</cp:coreProperties>
</file>