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6" r:id="rId6"/>
    <p:sldId id="260" r:id="rId7"/>
    <p:sldId id="262" r:id="rId8"/>
    <p:sldId id="263" r:id="rId9"/>
    <p:sldId id="261" r:id="rId10"/>
    <p:sldId id="264" r:id="rId11"/>
  </p:sldIdLst>
  <p:sldSz cx="9906000" cy="6858000" type="A4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40" autoAdjust="0"/>
    <p:restoredTop sz="94660"/>
  </p:normalViewPr>
  <p:slideViewPr>
    <p:cSldViewPr>
      <p:cViewPr varScale="1">
        <p:scale>
          <a:sx n="112" d="100"/>
          <a:sy n="112" d="100"/>
        </p:scale>
        <p:origin x="-1764" y="-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9B9A421-89C4-4647-A099-807305730824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3EFD48F-B100-402F-8CD0-B3893E12C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92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необходимо указать нужное Название  парка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B81337D-DC53-4FB2-87A4-D26B8AF1BB72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9578BF1-23EB-48C3-99AA-A71E74BF96FC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EFD48F-B100-402F-8CD0-B3893E12C35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886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EFD48F-B100-402F-8CD0-B3893E12C35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727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Необходимо указать контакты адрес, телефоны, эл.почту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9D3DF8-901D-4347-B70A-CC4F830269A3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9E3B4-848B-4FC5-888F-8FAA114A5DC8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BEDD2-125A-49A1-A0A0-9EC16196A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3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0F428-6DE8-4991-810C-B228DA546395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9A642-2FAD-43E4-877A-CBDD2CA9C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5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1195-ECAA-463C-8A27-7F655B18EC54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DA29-4631-4F69-BE00-E84936D0D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19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FE9E0-2989-4098-AAF6-6655409FBF22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8772B-AD63-455A-B5AD-5021206D6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4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2934-7078-4A8E-92A7-82AC61E5A5A6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B30A8-699D-4DDD-AB79-C0CE41D4D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28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37A15-CCDB-4B94-804F-836C50CBC204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720-E1A7-4474-9180-09924514D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86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368D9-5817-41A9-B635-BDB885616F95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21BF-FD60-45A4-8B37-04A635D8A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DEC96-B3B5-4572-9CEA-199D6FFA7991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D1CB-C46A-4F42-A1CF-CBC973483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37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22598-CF9E-4FD8-899B-072BD7ECD7C0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3429F-0D34-4625-8A90-CFBA3847A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01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2107B-82B1-46C6-822A-4E7EFDF247A6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6BB79-F444-457C-9BB5-6DBAE43B7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6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B63B5-6455-4F10-8D9E-82CAD8D71940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21465-56AB-4E49-BAF1-E2B0E04C0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72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F472E4-AAB6-47D6-B86A-CCE8D91C7FD4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5BC0F5-B8C8-4154-A359-D0FD91675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36433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72866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09298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45731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2325" indent="-4023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0241" y="0"/>
            <a:ext cx="9906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3" name="Заголовок 1"/>
          <p:cNvSpPr>
            <a:spLocks noGrp="1"/>
          </p:cNvSpPr>
          <p:nvPr>
            <p:ph type="ctrTitle"/>
          </p:nvPr>
        </p:nvSpPr>
        <p:spPr>
          <a:xfrm>
            <a:off x="732709" y="2132856"/>
            <a:ext cx="84201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hangingPunct="1"/>
            <a:r>
              <a:rPr lang="ru-RU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Агропарк</a:t>
            </a:r>
            <a:r>
              <a:rPr lang="ru-RU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 «</a:t>
            </a:r>
            <a:r>
              <a:rPr lang="ru-RU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НАГОРНЫЙ</a:t>
            </a:r>
            <a:r>
              <a:rPr lang="ru-RU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7337"/>
            <a:ext cx="9906000" cy="6858000"/>
          </a:xfrm>
          <a:prstGeom prst="rect">
            <a:avLst/>
          </a:prstGeom>
          <a:blipFill dpi="0" rotWithShape="1">
            <a:blip r:embed="rId3">
              <a:alphaModFix amt="1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267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20" y="333375"/>
            <a:ext cx="5184576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356352" y="5013326"/>
            <a:ext cx="3121422" cy="1624013"/>
          </a:xfrm>
          <a:prstGeom prst="rect">
            <a:avLst/>
          </a:prstGeom>
        </p:spPr>
        <p:txBody>
          <a:bodyPr lIns="107287" tIns="53643" rIns="107287" bIns="53643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т. +7(4152)201-577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office@krkk.pro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www.krkk.pro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0490" y="4941889"/>
            <a:ext cx="5495083" cy="1490663"/>
          </a:xfrm>
          <a:prstGeom prst="rect">
            <a:avLst/>
          </a:prstGeom>
        </p:spPr>
        <p:txBody>
          <a:bodyPr lIns="107287" tIns="53643" rIns="107287" bIns="53643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683000, г. Петропавловск-Камчатский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ул. Ленинская, д. 59, оф. </a:t>
            </a:r>
            <a:r>
              <a:rPr lang="ru-RU" sz="2800" smtClean="0">
                <a:solidFill>
                  <a:schemeClr val="accent1">
                    <a:lumMod val="75000"/>
                  </a:schemeClr>
                </a:solidFill>
              </a:rPr>
              <a:t>1205.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28230" y="5013326"/>
            <a:ext cx="9049544" cy="714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5"/>
            <a:ext cx="9915258" cy="686440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114300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Что такое </a:t>
            </a:r>
            <a:r>
              <a:rPr lang="ru-RU" sz="4200" b="1" dirty="0" err="1">
                <a:solidFill>
                  <a:schemeClr val="accent1">
                    <a:lumMod val="75000"/>
                  </a:schemeClr>
                </a:solidFill>
              </a:rPr>
              <a:t>Агропарк</a:t>
            </a: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0838" y="1508787"/>
            <a:ext cx="9204325" cy="4128459"/>
          </a:xfrm>
          <a:prstGeom prst="roundRect">
            <a:avLst/>
          </a:prstGeom>
          <a:solidFill>
            <a:srgbClr val="4BACC6">
              <a:alpha val="4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66863"/>
            <a:ext cx="8915400" cy="45259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140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err="1" smtClean="0">
                <a:solidFill>
                  <a:schemeClr val="bg1"/>
                </a:solidFill>
              </a:rPr>
              <a:t>Агропарк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- это комплекс объектов </a:t>
            </a:r>
            <a:r>
              <a:rPr lang="ru-RU" dirty="0" smtClean="0">
                <a:solidFill>
                  <a:schemeClr val="bg1"/>
                </a:solidFill>
              </a:rPr>
              <a:t>недвижимости, </a:t>
            </a:r>
            <a:r>
              <a:rPr lang="ru-RU" dirty="0">
                <a:solidFill>
                  <a:schemeClr val="bg1"/>
                </a:solidFill>
              </a:rPr>
              <a:t>направленных на развитие малого и среднего предпринимательства в области сельского хозяйства. </a:t>
            </a:r>
          </a:p>
          <a:p>
            <a:pPr eaLnBrk="1" fontAlgn="auto" hangingPunct="1">
              <a:lnSpc>
                <a:spcPct val="120000"/>
              </a:lnSpc>
              <a:spcBef>
                <a:spcPts val="140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Основное назначение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Агропарка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–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обеспечение </a:t>
            </a:r>
            <a:r>
              <a:rPr lang="ru-RU" dirty="0">
                <a:solidFill>
                  <a:schemeClr val="bg1"/>
                </a:solidFill>
              </a:rPr>
              <a:t>региональных  производителей </a:t>
            </a:r>
            <a:r>
              <a:rPr lang="ru-RU" dirty="0" smtClean="0">
                <a:solidFill>
                  <a:schemeClr val="bg1"/>
                </a:solidFill>
              </a:rPr>
              <a:t>необходимой </a:t>
            </a:r>
            <a:r>
              <a:rPr lang="ru-RU" dirty="0">
                <a:solidFill>
                  <a:schemeClr val="bg1"/>
                </a:solidFill>
              </a:rPr>
              <a:t>материально-технической базой для реализации предпринимательской деятельности в области </a:t>
            </a:r>
            <a:r>
              <a:rPr lang="ru-RU" dirty="0" smtClean="0">
                <a:solidFill>
                  <a:schemeClr val="bg1"/>
                </a:solidFill>
              </a:rPr>
              <a:t>производства</a:t>
            </a:r>
            <a:r>
              <a:rPr lang="ru-RU" dirty="0">
                <a:solidFill>
                  <a:schemeClr val="bg1"/>
                </a:solidFill>
              </a:rPr>
              <a:t>, хранения, переработки и реализации с/х продукции.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99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0952" y="1700808"/>
            <a:ext cx="5316052" cy="33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Расположение </a:t>
            </a:r>
            <a:r>
              <a:rPr lang="ru-RU" sz="4200" b="1" dirty="0" err="1">
                <a:solidFill>
                  <a:schemeClr val="accent1">
                    <a:lumMod val="75000"/>
                  </a:schemeClr>
                </a:solidFill>
              </a:rPr>
              <a:t>Агропарка</a:t>
            </a:r>
            <a:endParaRPr lang="ru-RU" sz="4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1" name="Объект 2"/>
          <p:cNvSpPr>
            <a:spLocks noGrp="1"/>
          </p:cNvSpPr>
          <p:nvPr>
            <p:ph idx="1"/>
          </p:nvPr>
        </p:nvSpPr>
        <p:spPr>
          <a:xfrm>
            <a:off x="190146" y="1124744"/>
            <a:ext cx="4596510" cy="8726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dirty="0" err="1">
                <a:latin typeface="Arial Black" pitchFamily="34" charset="0"/>
              </a:rPr>
              <a:t>Агропарк</a:t>
            </a:r>
            <a:r>
              <a:rPr lang="ru-RU" sz="1800" dirty="0">
                <a:latin typeface="Arial Black" pitchFamily="34" charset="0"/>
              </a:rPr>
              <a:t> </a:t>
            </a:r>
            <a:r>
              <a:rPr lang="ru-RU" sz="1800" dirty="0" smtClean="0">
                <a:latin typeface="Arial Black" pitchFamily="34" charset="0"/>
              </a:rPr>
              <a:t>будет расположен </a:t>
            </a:r>
          </a:p>
          <a:p>
            <a:pPr marL="0" indent="0" eaLnBrk="1" hangingPunct="1">
              <a:buNone/>
            </a:pPr>
            <a:r>
              <a:rPr lang="ru-RU" sz="1800" dirty="0" smtClean="0">
                <a:latin typeface="Arial Black" pitchFamily="34" charset="0"/>
              </a:rPr>
              <a:t>в </a:t>
            </a:r>
            <a:r>
              <a:rPr lang="en-US" sz="1800" dirty="0">
                <a:latin typeface="Arial Black" pitchFamily="34" charset="0"/>
              </a:rPr>
              <a:t>19</a:t>
            </a:r>
            <a:r>
              <a:rPr lang="ru-RU" sz="1800" dirty="0">
                <a:latin typeface="Arial Black" pitchFamily="34" charset="0"/>
              </a:rPr>
              <a:t> км от </a:t>
            </a:r>
            <a:r>
              <a:rPr lang="ru-RU" sz="1800" dirty="0" smtClean="0">
                <a:latin typeface="Arial Black" pitchFamily="34" charset="0"/>
              </a:rPr>
              <a:t>г. </a:t>
            </a:r>
            <a:r>
              <a:rPr lang="ru-RU" sz="1800" dirty="0" smtClean="0">
                <a:latin typeface="Arial Black" pitchFamily="34" charset="0"/>
              </a:rPr>
              <a:t>Петропавловска-Камчатского</a:t>
            </a:r>
            <a:endParaRPr lang="ru-RU" sz="1800" dirty="0">
              <a:latin typeface="Arial Black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74990" y="5343526"/>
            <a:ext cx="4890005" cy="922359"/>
          </a:xfrm>
          <a:prstGeom prst="rect">
            <a:avLst/>
          </a:prstGeom>
        </p:spPr>
        <p:txBody>
          <a:bodyPr lIns="107287" tIns="53643" rIns="107287" bIns="53643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1800" dirty="0">
                <a:latin typeface="Arial Black" pitchFamily="34" charset="0"/>
              </a:rPr>
              <a:t>Площадь </a:t>
            </a:r>
            <a:r>
              <a:rPr lang="ru-RU" sz="1800" dirty="0" err="1">
                <a:latin typeface="Arial Black" pitchFamily="34" charset="0"/>
              </a:rPr>
              <a:t>Агропарка</a:t>
            </a:r>
            <a:r>
              <a:rPr lang="ru-RU" sz="1800" dirty="0">
                <a:latin typeface="Arial Black" pitchFamily="34" charset="0"/>
              </a:rPr>
              <a:t> – 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1800" dirty="0">
                <a:latin typeface="Arial Black" pitchFamily="34" charset="0"/>
              </a:rPr>
              <a:t>около </a:t>
            </a:r>
            <a:r>
              <a:rPr lang="en-US" sz="1800" dirty="0" smtClean="0">
                <a:latin typeface="Arial Black" pitchFamily="34" charset="0"/>
              </a:rPr>
              <a:t>12</a:t>
            </a:r>
            <a:r>
              <a:rPr lang="ru-RU" sz="1800" dirty="0" smtClean="0">
                <a:latin typeface="Arial Black" pitchFamily="34" charset="0"/>
              </a:rPr>
              <a:t>1 </a:t>
            </a:r>
            <a:r>
              <a:rPr lang="ru-RU" sz="1800" dirty="0">
                <a:latin typeface="Arial Black" pitchFamily="34" charset="0"/>
              </a:rPr>
              <a:t>га</a:t>
            </a:r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0" y="6237288"/>
            <a:ext cx="9906000" cy="46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300" b="1" dirty="0">
                <a:latin typeface="Calibri" pitchFamily="34" charset="0"/>
              </a:rPr>
              <a:t>Удобное расположение – один из важнейших факторов успеха проекта</a:t>
            </a:r>
          </a:p>
        </p:txBody>
      </p:sp>
      <p:pic>
        <p:nvPicPr>
          <p:cNvPr id="4104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472" y="2084852"/>
            <a:ext cx="4824536" cy="418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3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25856" y="1125538"/>
            <a:ext cx="2885810" cy="3598863"/>
          </a:xfrm>
          <a:prstGeom prst="roundRect">
            <a:avLst>
              <a:gd name="adj" fmla="val 9760"/>
            </a:avLst>
          </a:prstGeom>
          <a:solidFill>
            <a:srgbClr val="4BACC6">
              <a:alpha val="50196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 err="1">
                <a:solidFill>
                  <a:schemeClr val="tx2"/>
                </a:solidFill>
              </a:rPr>
              <a:t>Торгово-логистический</a:t>
            </a:r>
            <a:r>
              <a:rPr lang="ru-RU" sz="1900" b="1" dirty="0">
                <a:solidFill>
                  <a:schemeClr val="tx2"/>
                </a:solidFill>
              </a:rPr>
              <a:t> блок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94339" y="5157789"/>
            <a:ext cx="9517327" cy="1511300"/>
          </a:xfrm>
          <a:prstGeom prst="roundRect">
            <a:avLst>
              <a:gd name="adj" fmla="val 9760"/>
            </a:avLst>
          </a:prstGeom>
          <a:solidFill>
            <a:srgbClr val="4BACC6">
              <a:alpha val="50196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tx2"/>
                </a:solidFill>
              </a:rPr>
              <a:t>Вспомогательный (сервисный) блок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339" y="188913"/>
            <a:ext cx="8915400" cy="86360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Виды деятельности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51813" y="5641976"/>
            <a:ext cx="1403350" cy="79216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59747" y="2019300"/>
            <a:ext cx="2418027" cy="762000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Логистический центр (обычные и холодные склады)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59747" y="3068638"/>
            <a:ext cx="2418027" cy="57626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Фермерский рынок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59747" y="3860801"/>
            <a:ext cx="2418027" cy="647700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Торгово-выставочный комплекс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60073" y="5622926"/>
            <a:ext cx="2574528" cy="81121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Офисные помещения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(включая конференц-зал и переговорные)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8504" y="5632450"/>
            <a:ext cx="2027635" cy="81121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Предприятия общественного питания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3704431" y="2420939"/>
            <a:ext cx="2497138" cy="207168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/>
              <a:t>Агропарк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4338" y="1125538"/>
            <a:ext cx="2885810" cy="3598863"/>
          </a:xfrm>
          <a:prstGeom prst="roundRect">
            <a:avLst>
              <a:gd name="adj" fmla="val 9760"/>
            </a:avLst>
          </a:prstGeom>
          <a:solidFill>
            <a:srgbClr val="4BACC6">
              <a:alpha val="50196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tx2"/>
                </a:solidFill>
              </a:rPr>
              <a:t>Производственный блок</a:t>
            </a:r>
          </a:p>
        </p:txBody>
      </p:sp>
      <p:sp>
        <p:nvSpPr>
          <p:cNvPr id="26" name="Стрелка вниз 25"/>
          <p:cNvSpPr/>
          <p:nvPr/>
        </p:nvSpPr>
        <p:spPr>
          <a:xfrm rot="6960138">
            <a:off x="2877476" y="2660650"/>
            <a:ext cx="1223963" cy="515938"/>
          </a:xfrm>
          <a:prstGeom prst="downArrow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rot="14585699">
            <a:off x="5822620" y="2637962"/>
            <a:ext cx="1223963" cy="548614"/>
          </a:xfrm>
          <a:prstGeom prst="downArrow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4328716" y="4581525"/>
            <a:ext cx="1325959" cy="431800"/>
          </a:xfrm>
          <a:prstGeom prst="downArrow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229" y="3741737"/>
            <a:ext cx="2390510" cy="76676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С/х полигон учебно-производственного комбината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230" y="2806701"/>
            <a:ext cx="2340636" cy="647700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Теплицы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230" y="1941514"/>
            <a:ext cx="2340636" cy="649287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Переработка с/х продукции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49762" y="5730281"/>
            <a:ext cx="1391438" cy="5392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АЗС и автосервис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3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-12700" y="5805264"/>
            <a:ext cx="9906000" cy="792088"/>
          </a:xfrm>
          <a:prstGeom prst="roundRect">
            <a:avLst/>
          </a:prstGeom>
          <a:solidFill>
            <a:srgbClr val="4BACC6">
              <a:alpha val="5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-8511" y="1196752"/>
            <a:ext cx="9906000" cy="864096"/>
          </a:xfrm>
          <a:prstGeom prst="roundRect">
            <a:avLst/>
          </a:prstGeom>
          <a:solidFill>
            <a:srgbClr val="4BACC6">
              <a:alpha val="5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0" y="4005064"/>
            <a:ext cx="9906000" cy="1656184"/>
          </a:xfrm>
          <a:prstGeom prst="roundRect">
            <a:avLst/>
          </a:prstGeom>
          <a:solidFill>
            <a:srgbClr val="4BACC6">
              <a:alpha val="5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0" y="2204864"/>
            <a:ext cx="9906000" cy="1656184"/>
          </a:xfrm>
          <a:prstGeom prst="roundRect">
            <a:avLst/>
          </a:prstGeom>
          <a:solidFill>
            <a:srgbClr val="4BACC6">
              <a:alpha val="5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488" y="332656"/>
            <a:ext cx="8915400" cy="490067"/>
          </a:xfrm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 smtClean="0">
                <a:solidFill>
                  <a:schemeClr val="accent1">
                    <a:lumMod val="75000"/>
                  </a:schemeClr>
                </a:solidFill>
              </a:rPr>
              <a:t>Предполагаемые резиденты </a:t>
            </a:r>
            <a:r>
              <a:rPr lang="ru-RU" sz="4200" b="1" dirty="0" err="1" smtClean="0">
                <a:solidFill>
                  <a:schemeClr val="accent1">
                    <a:lumMod val="75000"/>
                  </a:schemeClr>
                </a:solidFill>
              </a:rPr>
              <a:t>агропарка</a:t>
            </a:r>
            <a:endParaRPr lang="ru-RU" sz="4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1" name="Объект 2"/>
          <p:cNvSpPr>
            <a:spLocks noGrp="1"/>
          </p:cNvSpPr>
          <p:nvPr>
            <p:ph idx="1"/>
          </p:nvPr>
        </p:nvSpPr>
        <p:spPr>
          <a:xfrm>
            <a:off x="170737" y="1124744"/>
            <a:ext cx="9564525" cy="5328592"/>
          </a:xfrm>
          <a:ln>
            <a:noFill/>
          </a:ln>
          <a:effec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 eaLnBrk="1" hangingPunct="1">
              <a:buNone/>
            </a:pP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ЗАО «</a:t>
            </a:r>
            <a:r>
              <a:rPr lang="ru-RU" sz="5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Агротек</a:t>
            </a: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»</a:t>
            </a:r>
          </a:p>
          <a:p>
            <a:pPr marL="0" indent="0" algn="ctr" eaLnBrk="1" hangingPunct="1">
              <a:buNone/>
            </a:pP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ООО «Тепличная компания Камчатка»</a:t>
            </a:r>
          </a:p>
          <a:p>
            <a:pPr marL="0" indent="0" algn="ctr" eaLnBrk="1" hangingPunct="1">
              <a:buNone/>
            </a:pP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ООО «Экзотика-</a:t>
            </a:r>
            <a:r>
              <a:rPr lang="ru-RU" sz="5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Трэйдинг</a:t>
            </a: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»</a:t>
            </a:r>
          </a:p>
          <a:p>
            <a:pPr marL="0" indent="0" algn="ctr" eaLnBrk="1" hangingPunct="1">
              <a:buNone/>
            </a:pP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ООО «</a:t>
            </a:r>
            <a:r>
              <a:rPr lang="ru-RU" sz="5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Экостар</a:t>
            </a:r>
            <a:r>
              <a:rPr lang="ru-RU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 Black" pitchFamily="34" charset="0"/>
              </a:rPr>
              <a:t>»</a:t>
            </a:r>
          </a:p>
          <a:p>
            <a:pPr marL="0" indent="0" eaLnBrk="1" hangingPunct="1">
              <a:buNone/>
            </a:pPr>
            <a:endParaRPr lang="ru-RU" sz="5400" dirty="0">
              <a:effectLst/>
              <a:latin typeface="Arial Black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6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9906000" cy="6858001"/>
          </a:xfrm>
          <a:prstGeom prst="rect">
            <a:avLst/>
          </a:prstGeom>
          <a:blipFill dpi="0" rotWithShape="1">
            <a:blip r:embed="rId3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9911" y="4485118"/>
            <a:ext cx="9204325" cy="1611909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0640" y="2948947"/>
            <a:ext cx="9204325" cy="1344149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5683" y="1988840"/>
            <a:ext cx="9204325" cy="768085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838" y="1220755"/>
            <a:ext cx="9204325" cy="576064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15888"/>
            <a:ext cx="8915400" cy="912845"/>
          </a:xfrm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1">
                    <a:lumMod val="75000"/>
                  </a:schemeClr>
                </a:solidFill>
              </a:rPr>
              <a:t>Корпорация развития Камчатского края – </a:t>
            </a:r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</a:rPr>
              <a:t>базовая </a:t>
            </a:r>
            <a:r>
              <a:rPr lang="ru-RU" sz="3500" b="1" dirty="0">
                <a:solidFill>
                  <a:schemeClr val="accent1">
                    <a:lumMod val="75000"/>
                  </a:schemeClr>
                </a:solidFill>
              </a:rPr>
              <a:t>компания </a:t>
            </a:r>
            <a:r>
              <a:rPr lang="ru-RU" sz="3500" b="1" dirty="0" err="1">
                <a:solidFill>
                  <a:schemeClr val="accent1">
                    <a:lumMod val="75000"/>
                  </a:schemeClr>
                </a:solidFill>
              </a:rPr>
              <a:t>Агропарка</a:t>
            </a:r>
            <a:endParaRPr lang="ru-RU" sz="3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312862"/>
            <a:ext cx="9138973" cy="4779963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по привлечению резидентов </a:t>
            </a:r>
            <a:r>
              <a:rPr lang="ru-RU" sz="23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Агропарка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маркетинг проекта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Продажа или предоставление в аренду участков (помещений), обеспеченных инженерной и транспортной инфраструктурой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Сопровождение реализации инвестиционных проектов резидентов: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Содействие в регистрации юридических лиц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и проведение землеустроительных работ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функций подрядчика и осуществление строительных услуг под требования резидента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эксплуатации земельных участков, помещений и инфраструктуры: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 территории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Вывоз и захоронение ТБО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охраны территории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резидентов коммунальными услугами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ru-RU" sz="19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300" dirty="0"/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-12582" y="6078301"/>
            <a:ext cx="9905999" cy="69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900" b="1" dirty="0">
                <a:latin typeface="Arial" pitchFamily="34" charset="0"/>
                <a:cs typeface="Arial" pitchFamily="34" charset="0"/>
              </a:rPr>
              <a:t>Корпорация не участвует в управлении бизнесом резидентов,</a:t>
            </a:r>
            <a:endParaRPr lang="en-US" sz="1900" b="1" dirty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ru-RU" sz="1900" b="1" dirty="0">
                <a:latin typeface="Arial" pitchFamily="34" charset="0"/>
                <a:cs typeface="Arial" pitchFamily="34" charset="0"/>
              </a:rPr>
              <a:t>а является «сервисной» организацией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3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838" y="1508787"/>
            <a:ext cx="9204325" cy="4128459"/>
          </a:xfrm>
          <a:prstGeom prst="roundRect">
            <a:avLst/>
          </a:prstGeom>
          <a:solidFill>
            <a:srgbClr val="4BACC6">
              <a:alpha val="4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Меры государственной поддержки резидентов промышленных парков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700809"/>
            <a:ext cx="8915400" cy="4896543"/>
          </a:xfr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программы Министерства экономического развития РФ по поддержке малого и среднего предпринимательства ежегодно предоставляются на конкурсной основе следующие меры государственной поддержки для резидентов промышленных парков: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Субсидирование затрат, произведенных резидентами промышленных парков на выкуп земельных участков (объектов недвижимости), расположенных на территории промышленных парков.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Субсидирование затрат, произведенных резидентами промышленных парков на уплату арендной платы за земельные участки (объекты недвижимости), расположенные на территории промышленных парков.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Данные меры относятся и к резидентам агропромышленных парков.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4471" y="1844823"/>
            <a:ext cx="9439049" cy="4848539"/>
          </a:xfrm>
          <a:prstGeom prst="roundRect">
            <a:avLst/>
          </a:prstGeom>
          <a:solidFill>
            <a:srgbClr val="4BACC6">
              <a:alpha val="4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Меры государственной поддержки </a:t>
            </a:r>
            <a:b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создания и развития промышленных парков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3068" y="2060848"/>
            <a:ext cx="9059863" cy="4570754"/>
          </a:xfr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500" b="1" dirty="0">
                <a:solidFill>
                  <a:schemeClr val="bg1"/>
                </a:solidFill>
              </a:rPr>
              <a:t>В рамках программы Министерства экономического развития РФ по поддержке малого и среднего предпринимательства субсидии федерального бюджета могут направляться на софинансирование следующих мероприятий: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создание и (или) развитие энергетической и транспортной инфраструктуры (дороги);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подведение к границе промышленного парка сетей инженерной инфраструктуры (тепло, газ, электричество, вода, ливневая канализация, система очистки сточных вод, линий связи);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инженерная подготовка в границах промышленного парка;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подготовка промышленных площадок, в том числе проведение коммуникаций и реконструкция производственных площадей;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оснащение для целей коллективного пользования технологическим, инженерным, производственным оборудованием, оборудованием для переработки продукции, лабораторным, выставочным оборудованием;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приобретение средств (в том числе специального транспорта), механизмов, оборудования, устройств и мебели, обеспечивающих соблюдение санитарных, ветеринарных и иных норм, правил и требований к безопасности пребывания людей, охране жизни и здоровья;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приобретение офисной мебели, электронно-вычислительной техники, программного обеспечения, периферийных устройств, копировально-множительного оборудования для предоставления в пользования резидентам промышленного парка.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5343043" y="1412776"/>
            <a:ext cx="4368271" cy="2016224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ru-RU" sz="1900" b="1" dirty="0">
                <a:latin typeface="Arial" pitchFamily="34" charset="0"/>
                <a:cs typeface="Arial" pitchFamily="34" charset="0"/>
              </a:rPr>
              <a:t>В мае 2013 года начал свою работу Агропромышленный парк в Татарстане </a:t>
            </a:r>
            <a:r>
              <a:rPr lang="ru-RU" sz="1900" b="1" i="1" dirty="0">
                <a:latin typeface="Arial" pitchFamily="34" charset="0"/>
                <a:cs typeface="Arial" pitchFamily="34" charset="0"/>
              </a:rPr>
              <a:t>(федеральное </a:t>
            </a:r>
            <a:r>
              <a:rPr lang="ru-RU" sz="1900" b="1" i="1" dirty="0" err="1">
                <a:latin typeface="Arial" pitchFamily="34" charset="0"/>
                <a:cs typeface="Arial" pitchFamily="34" charset="0"/>
              </a:rPr>
              <a:t>софинансирование</a:t>
            </a:r>
            <a:r>
              <a:rPr lang="ru-RU" sz="1900" b="1" i="1" dirty="0">
                <a:latin typeface="Arial" pitchFamily="34" charset="0"/>
                <a:cs typeface="Arial" pitchFamily="34" charset="0"/>
              </a:rPr>
              <a:t> –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ru-RU" sz="19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469 </a:t>
            </a:r>
            <a:r>
              <a:rPr lang="ru-RU" sz="1900" b="1" i="1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19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900" b="1" i="1" dirty="0">
                <a:latin typeface="Arial" pitchFamily="34" charset="0"/>
                <a:cs typeface="Arial" pitchFamily="34" charset="0"/>
              </a:rPr>
              <a:t>за 2 года)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110" y="3467100"/>
            <a:ext cx="4777581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41" y="1604797"/>
            <a:ext cx="4748344" cy="244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8465" y="116632"/>
            <a:ext cx="9636532" cy="1301005"/>
          </a:xfrm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Примеры </a:t>
            </a:r>
            <a:r>
              <a:rPr lang="ru-RU" sz="4200" b="1" dirty="0" err="1">
                <a:solidFill>
                  <a:schemeClr val="accent1">
                    <a:lumMod val="75000"/>
                  </a:schemeClr>
                </a:solidFill>
              </a:rPr>
              <a:t>Агропарков</a:t>
            </a: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b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получивших поддержку по Программе МСП</a:t>
            </a:r>
          </a:p>
        </p:txBody>
      </p:sp>
      <p:sp>
        <p:nvSpPr>
          <p:cNvPr id="10247" name="Объект 2"/>
          <p:cNvSpPr txBox="1">
            <a:spLocks/>
          </p:cNvSpPr>
          <p:nvPr/>
        </p:nvSpPr>
        <p:spPr bwMode="auto">
          <a:xfrm>
            <a:off x="350839" y="4293096"/>
            <a:ext cx="4368271" cy="240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ru-RU" sz="1900" b="1" dirty="0">
                <a:latin typeface="Arial" pitchFamily="34" charset="0"/>
                <a:cs typeface="Arial" pitchFamily="34" charset="0"/>
              </a:rPr>
              <a:t>В 2013 году Агропромышленный парк в Кабардино-Балкарии выиграл конкурс Минэкономразвития России по поддержке МСП </a:t>
            </a:r>
          </a:p>
          <a:p>
            <a:pPr eaLnBrk="1" hangingPunct="1">
              <a:buFont typeface="Arial" charset="0"/>
              <a:buNone/>
            </a:pPr>
            <a:r>
              <a:rPr lang="ru-RU" sz="1900" b="1" i="1" dirty="0">
                <a:latin typeface="Arial" pitchFamily="34" charset="0"/>
                <a:cs typeface="Arial" pitchFamily="34" charset="0"/>
              </a:rPr>
              <a:t>(федеральное софинансирование – </a:t>
            </a:r>
            <a:endParaRPr lang="ru-RU" sz="1900" b="1" i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9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60 </a:t>
            </a:r>
            <a:r>
              <a:rPr lang="ru-RU" sz="1900" b="1" i="1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19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900" b="1" i="1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586</Words>
  <Application>Microsoft Office PowerPoint</Application>
  <PresentationFormat>Лист A4 (210x297 мм)</PresentationFormat>
  <Paragraphs>83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Агропарк «НАГОРНЫЙ»</vt:lpstr>
      <vt:lpstr>Что такое Агропарк?</vt:lpstr>
      <vt:lpstr>Расположение Агропарка</vt:lpstr>
      <vt:lpstr>Виды деятельности</vt:lpstr>
      <vt:lpstr>Предполагаемые резиденты агропарка</vt:lpstr>
      <vt:lpstr>Корпорация развития Камчатского края – базовая компания Агропарка</vt:lpstr>
      <vt:lpstr>Меры государственной поддержки резидентов промышленных парков</vt:lpstr>
      <vt:lpstr>Меры государственной поддержки  создания и развития промышленных парков</vt:lpstr>
      <vt:lpstr>Примеры Агропарков,  получивших поддержку по Программе МСП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Chizhov</dc:creator>
  <cp:lastModifiedBy>Леликова Ирина Сергеевна</cp:lastModifiedBy>
  <cp:revision>83</cp:revision>
  <dcterms:created xsi:type="dcterms:W3CDTF">2013-08-06T12:30:01Z</dcterms:created>
  <dcterms:modified xsi:type="dcterms:W3CDTF">2014-04-16T06:04:54Z</dcterms:modified>
</cp:coreProperties>
</file>