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435" r:id="rId2"/>
    <p:sldId id="438" r:id="rId3"/>
    <p:sldId id="441" r:id="rId4"/>
    <p:sldId id="442" r:id="rId5"/>
    <p:sldId id="443" r:id="rId6"/>
    <p:sldId id="451" r:id="rId7"/>
    <p:sldId id="473" r:id="rId8"/>
    <p:sldId id="466" r:id="rId9"/>
    <p:sldId id="453" r:id="rId10"/>
    <p:sldId id="467" r:id="rId11"/>
    <p:sldId id="469" r:id="rId12"/>
    <p:sldId id="470" r:id="rId13"/>
    <p:sldId id="471" r:id="rId14"/>
    <p:sldId id="472" r:id="rId15"/>
    <p:sldId id="465" r:id="rId16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3F3F"/>
    <a:srgbClr val="131313"/>
    <a:srgbClr val="81ADD5"/>
    <a:srgbClr val="8EB6DA"/>
    <a:srgbClr val="2689CC"/>
    <a:srgbClr val="B1E0F5"/>
    <a:srgbClr val="67C2EB"/>
    <a:srgbClr val="C0325B"/>
    <a:srgbClr val="E088A1"/>
    <a:srgbClr val="D355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8" autoAdjust="0"/>
    <p:restoredTop sz="95152" autoAdjust="0"/>
  </p:normalViewPr>
  <p:slideViewPr>
    <p:cSldViewPr>
      <p:cViewPr>
        <p:scale>
          <a:sx n="100" d="100"/>
          <a:sy n="100" d="100"/>
        </p:scale>
        <p:origin x="-1950" y="-3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6400" cy="496729"/>
          </a:xfrm>
          <a:prstGeom prst="rect">
            <a:avLst/>
          </a:prstGeom>
        </p:spPr>
        <p:txBody>
          <a:bodyPr vert="horz" lIns="91411" tIns="45705" rIns="91411" bIns="4570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90" y="0"/>
            <a:ext cx="2946400" cy="496729"/>
          </a:xfrm>
          <a:prstGeom prst="rect">
            <a:avLst/>
          </a:prstGeom>
        </p:spPr>
        <p:txBody>
          <a:bodyPr vert="horz" lIns="91411" tIns="45705" rIns="91411" bIns="4570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13E34B9-6E1E-463A-ACC9-AD8667E15619}" type="datetimeFigureOut">
              <a:rPr lang="ru-RU"/>
              <a:pPr>
                <a:defRPr/>
              </a:pPr>
              <a:t>24.04.2014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11" tIns="45705" rIns="91411" bIns="45705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2" y="4714955"/>
            <a:ext cx="5438775" cy="4467383"/>
          </a:xfrm>
          <a:prstGeom prst="rect">
            <a:avLst/>
          </a:prstGeom>
        </p:spPr>
        <p:txBody>
          <a:bodyPr vert="horz" lIns="91411" tIns="45705" rIns="91411" bIns="45705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8324"/>
            <a:ext cx="2946400" cy="496728"/>
          </a:xfrm>
          <a:prstGeom prst="rect">
            <a:avLst/>
          </a:prstGeom>
        </p:spPr>
        <p:txBody>
          <a:bodyPr vert="horz" lIns="91411" tIns="45705" rIns="91411" bIns="4570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90" y="9428324"/>
            <a:ext cx="2946400" cy="496728"/>
          </a:xfrm>
          <a:prstGeom prst="rect">
            <a:avLst/>
          </a:prstGeom>
        </p:spPr>
        <p:txBody>
          <a:bodyPr vert="horz" lIns="91411" tIns="45705" rIns="91411" bIns="4570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0A5E8D2-39A1-4AE7-BEA4-D9AA6C2688A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39126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0A5E8D2-39A1-4AE7-BEA4-D9AA6C2688AE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99755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10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11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12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13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14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15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2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3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4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5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6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7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8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9</a:t>
            </a:fld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3F7E75-04A2-4C1E-BA30-D5B70A8E481C}" type="datetime1">
              <a:rPr lang="ru-RU"/>
              <a:pPr>
                <a:defRPr/>
              </a:pPr>
              <a:t>24.04.2014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828622-5C61-4FF4-AFDD-5FA710F5225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D8ED10-4128-4EC8-AD11-75DBEAC73FB3}" type="datetime1">
              <a:rPr lang="ru-RU"/>
              <a:pPr>
                <a:defRPr/>
              </a:pPr>
              <a:t>24.04.2014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F0133B-486F-4E36-BC5F-8F1B1A8F573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CCE0C-B1B6-41BB-A4E7-A5D03B92FA6A}" type="datetime1">
              <a:rPr lang="ru-RU"/>
              <a:pPr>
                <a:defRPr/>
              </a:pPr>
              <a:t>24.04.2014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A6A4A-5CAC-4EF5-B4AF-7E682733506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9C8C21-BF9D-444E-8D53-EBA6DA56C6C2}" type="datetime1">
              <a:rPr lang="ru-RU"/>
              <a:pPr>
                <a:defRPr/>
              </a:pPr>
              <a:t>24.04.2014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9F2BD-AF20-4E7A-921B-9000DCEDC9B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ACA1AD-A16B-44CB-898F-7DA9C1B96EE4}" type="datetime1">
              <a:rPr lang="ru-RU"/>
              <a:pPr>
                <a:defRPr/>
              </a:pPr>
              <a:t>24.04.2014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DD5DC6-950F-4E10-9C87-79AF241243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0AAF6-52F9-4138-873E-C98FB63951E4}" type="datetime1">
              <a:rPr lang="ru-RU"/>
              <a:pPr>
                <a:defRPr/>
              </a:pPr>
              <a:t>24.04.2014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0736BB-8067-4C47-B03F-C23475EC9F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11440D-22A1-4374-8FB6-DBFCBDD02634}" type="datetime1">
              <a:rPr lang="ru-RU"/>
              <a:pPr>
                <a:defRPr/>
              </a:pPr>
              <a:t>24.04.2014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E6DC85-0D60-47CE-A754-6A7E7AA30A0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A2DA06-DB93-4025-9D02-5616B4D40220}" type="datetime1">
              <a:rPr lang="ru-RU"/>
              <a:pPr>
                <a:defRPr/>
              </a:pPr>
              <a:t>24.04.2014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010AEE-D3E5-482B-B4D7-F7C1E9CC134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499EBB-E93B-41CC-AB2F-78B0B83B8EC3}" type="datetime1">
              <a:rPr lang="ru-RU"/>
              <a:pPr>
                <a:defRPr/>
              </a:pPr>
              <a:t>24.04.2014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80E66C-BF7C-418E-8DA7-25D5C97D6C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967BB-83BA-4868-8930-0E8FF44E84A8}" type="datetime1">
              <a:rPr lang="ru-RU"/>
              <a:pPr>
                <a:defRPr/>
              </a:pPr>
              <a:t>24.04.2014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31227-EA50-4146-A01C-778600FF649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26C254-ACCB-4DF9-AAAE-F51ADB275010}" type="datetime1">
              <a:rPr lang="ru-RU"/>
              <a:pPr>
                <a:defRPr/>
              </a:pPr>
              <a:t>24.04.2014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C393E-9122-4531-A79C-BD1F47DA1A2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chemeClr val="bg1">
                <a:alpha val="0"/>
              </a:schemeClr>
            </a:gs>
            <a:gs pos="33000">
              <a:schemeClr val="accent1">
                <a:tint val="44500"/>
                <a:satMod val="160000"/>
                <a:alpha val="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D249C08-A0B7-426D-AD34-6AB041AFA832}" type="datetime1">
              <a:rPr lang="ru-RU"/>
              <a:pPr>
                <a:defRPr/>
              </a:pPr>
              <a:t>24.04.2014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94F681F-C3F9-4758-8561-AA8A1D1B16D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D:\Входящие2\Презентации\Япония\03\bac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05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339752" y="2011774"/>
            <a:ext cx="6624736" cy="2785378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ru-RU" sz="25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 итогах реализации в 2013 году Инвестиционной стратегии Камчатского края до 2020 года </a:t>
            </a:r>
            <a:r>
              <a:rPr lang="ru-RU" sz="25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 </a:t>
            </a:r>
            <a:r>
              <a:rPr lang="ru-RU" sz="25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«Дорожной карты» исполнительных органов государственной власти Камчатского края по ее реализации, рассмотрении необходимости актуализации </a:t>
            </a:r>
            <a:r>
              <a:rPr lang="ru-RU" sz="25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Стратегии</a:t>
            </a:r>
            <a:endParaRPr lang="ru-RU" sz="25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48064" y="5805264"/>
            <a:ext cx="38164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hangingPunct="1"/>
            <a:r>
              <a:rPr lang="ru-RU" sz="1400" b="1" dirty="0" smtClean="0">
                <a:solidFill>
                  <a:srgbClr val="1A3D68"/>
                </a:solidFill>
              </a:rPr>
              <a:t>Елена Алексеевна Панченко</a:t>
            </a:r>
            <a:endParaRPr lang="ru-RU" sz="1400" b="1" dirty="0">
              <a:solidFill>
                <a:srgbClr val="1A3D68"/>
              </a:solidFill>
            </a:endParaRPr>
          </a:p>
          <a:p>
            <a:pPr algn="r"/>
            <a:r>
              <a:rPr lang="ru-RU" sz="1400" b="1" dirty="0" smtClean="0">
                <a:solidFill>
                  <a:srgbClr val="1A3D68"/>
                </a:solidFill>
              </a:rPr>
              <a:t>Министр экономического развития, предпринимательства и торговли Камчатского края</a:t>
            </a:r>
            <a:endParaRPr lang="ru-RU" sz="1400" b="1" dirty="0">
              <a:solidFill>
                <a:srgbClr val="1A3D68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7812360" y="247032"/>
            <a:ext cx="1159075" cy="1475237"/>
            <a:chOff x="3963703" y="4107071"/>
            <a:chExt cx="1834832" cy="2335321"/>
          </a:xfrm>
        </p:grpSpPr>
        <p:pic>
          <p:nvPicPr>
            <p:cNvPr id="8" name="Picture 3" descr="D:\Мои документы\Изображения\gerb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1486" y="4107071"/>
              <a:ext cx="1499265" cy="160449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  <p:sp>
          <p:nvSpPr>
            <p:cNvPr id="9" name="TextBox 8"/>
            <p:cNvSpPr txBox="1"/>
            <p:nvPr/>
          </p:nvSpPr>
          <p:spPr>
            <a:xfrm>
              <a:off x="3963703" y="5711570"/>
              <a:ext cx="1834832" cy="730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800" b="1" dirty="0" smtClean="0">
                  <a:solidFill>
                    <a:srgbClr val="002060"/>
                  </a:solidFill>
                </a:rPr>
                <a:t>ПРАВИТЕЛЬСТВО</a:t>
              </a:r>
            </a:p>
            <a:p>
              <a:pPr algn="ctr"/>
              <a:r>
                <a:rPr lang="ru-RU" sz="800" b="1" dirty="0" smtClean="0">
                  <a:solidFill>
                    <a:srgbClr val="002060"/>
                  </a:solidFill>
                </a:rPr>
                <a:t>КАМЧАТСКОГО КРАЯ</a:t>
              </a:r>
              <a:endParaRPr lang="ru-RU" sz="800" b="1" dirty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28246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179388" y="266670"/>
            <a:ext cx="792162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1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Об итогах реализации в 2013 году Инвестиционной 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стратегии</a:t>
            </a:r>
            <a:endParaRPr lang="ru-RU" sz="21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131840" y="944724"/>
            <a:ext cx="2736304" cy="176419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tx1"/>
                </a:solidFill>
              </a:rPr>
              <a:t>4. Создание </a:t>
            </a:r>
            <a:r>
              <a:rPr lang="ru-RU" b="1" dirty="0">
                <a:solidFill>
                  <a:schemeClr val="tx1"/>
                </a:solidFill>
              </a:rPr>
              <a:t>и развитие инфраструктуры для осуществления </a:t>
            </a:r>
            <a:r>
              <a:rPr lang="ru-RU" b="1" dirty="0" smtClean="0">
                <a:solidFill>
                  <a:schemeClr val="tx1"/>
                </a:solidFill>
              </a:rPr>
              <a:t>инвестиционной </a:t>
            </a:r>
            <a:r>
              <a:rPr lang="ru-RU" b="1" dirty="0">
                <a:solidFill>
                  <a:schemeClr val="tx1"/>
                </a:solidFill>
              </a:rPr>
              <a:t>деятельности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107504" y="2636912"/>
            <a:ext cx="3312368" cy="1656184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/>
              <a:t>Работа по созданию </a:t>
            </a:r>
            <a:r>
              <a:rPr lang="ru-RU" b="1" dirty="0" smtClean="0"/>
              <a:t>агропромышленного </a:t>
            </a:r>
            <a:r>
              <a:rPr lang="ru-RU" b="1" dirty="0"/>
              <a:t>парка «Нагорный» </a:t>
            </a:r>
            <a:endParaRPr lang="ru-RU" b="1" dirty="0"/>
          </a:p>
        </p:txBody>
      </p:sp>
      <p:sp>
        <p:nvSpPr>
          <p:cNvPr id="9" name="Овал 8"/>
          <p:cNvSpPr/>
          <p:nvPr/>
        </p:nvSpPr>
        <p:spPr>
          <a:xfrm>
            <a:off x="6156176" y="2564904"/>
            <a:ext cx="2880320" cy="1656184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/>
              <a:t>Работа по созданию  территории опережающего развития</a:t>
            </a:r>
            <a:endParaRPr lang="ru-RU" b="1" dirty="0"/>
          </a:p>
        </p:txBody>
      </p:sp>
      <p:sp>
        <p:nvSpPr>
          <p:cNvPr id="12" name="Овал 11"/>
          <p:cNvSpPr/>
          <p:nvPr/>
        </p:nvSpPr>
        <p:spPr>
          <a:xfrm>
            <a:off x="1799816" y="3861048"/>
            <a:ext cx="5544368" cy="2777728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/>
              <a:t>План создания </a:t>
            </a:r>
            <a:endParaRPr lang="ru-RU" b="1" dirty="0" smtClean="0"/>
          </a:p>
          <a:p>
            <a:pPr lvl="0" algn="ctr"/>
            <a:r>
              <a:rPr lang="ru-RU" b="1" dirty="0" smtClean="0"/>
              <a:t>инвестиционных </a:t>
            </a:r>
            <a:r>
              <a:rPr lang="ru-RU" b="1" dirty="0"/>
              <a:t>объектов и объектов инфраструктуры в Камчатском крае. План </a:t>
            </a:r>
            <a:r>
              <a:rPr lang="ru-RU" b="1" dirty="0" smtClean="0"/>
              <a:t>включает инвестиционные </a:t>
            </a:r>
            <a:r>
              <a:rPr lang="ru-RU" b="1" dirty="0"/>
              <a:t>объекты, </a:t>
            </a:r>
            <a:r>
              <a:rPr lang="ru-RU" b="1" dirty="0" smtClean="0"/>
              <a:t>финанси-руемые </a:t>
            </a:r>
            <a:r>
              <a:rPr lang="ru-RU" b="1" dirty="0"/>
              <a:t>за счет средств бюджетных и внебюджетных источников,  в </a:t>
            </a:r>
            <a:r>
              <a:rPr lang="ru-RU" b="1" dirty="0" smtClean="0"/>
              <a:t>т.ч.  </a:t>
            </a:r>
            <a:r>
              <a:rPr lang="ru-RU" b="1" dirty="0"/>
              <a:t>инвестиционные проекты  субъектов естественных монополий</a:t>
            </a:r>
            <a:endParaRPr lang="ru-RU" b="1" dirty="0"/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4499992" y="2750047"/>
            <a:ext cx="0" cy="107327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2555776" y="2564904"/>
            <a:ext cx="584200" cy="1440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5860504" y="2578249"/>
            <a:ext cx="655712" cy="2095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88215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1"/>
          <p:cNvSpPr txBox="1">
            <a:spLocks noChangeArrowheads="1"/>
          </p:cNvSpPr>
          <p:nvPr/>
        </p:nvSpPr>
        <p:spPr bwMode="auto">
          <a:xfrm>
            <a:off x="179388" y="266670"/>
            <a:ext cx="792162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1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Об итогах реализации в 2013 году Инвестиционной 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стратегии</a:t>
            </a:r>
            <a:endParaRPr lang="ru-RU" sz="21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220734" y="2757588"/>
            <a:ext cx="2791426" cy="169382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5. Повышение </a:t>
            </a:r>
            <a:r>
              <a:rPr lang="ru-RU" b="1" dirty="0">
                <a:solidFill>
                  <a:schemeClr val="tx1"/>
                </a:solidFill>
              </a:rPr>
              <a:t>информационной открытости </a:t>
            </a:r>
            <a:r>
              <a:rPr lang="ru-RU" b="1" dirty="0" smtClean="0">
                <a:solidFill>
                  <a:schemeClr val="tx1"/>
                </a:solidFill>
              </a:rPr>
              <a:t>инвестиционного </a:t>
            </a:r>
            <a:r>
              <a:rPr lang="ru-RU" b="1" dirty="0">
                <a:solidFill>
                  <a:schemeClr val="tx1"/>
                </a:solidFill>
              </a:rPr>
              <a:t>процесса</a:t>
            </a:r>
          </a:p>
        </p:txBody>
      </p:sp>
      <p:sp>
        <p:nvSpPr>
          <p:cNvPr id="26" name="Овал 25"/>
          <p:cNvSpPr/>
          <p:nvPr/>
        </p:nvSpPr>
        <p:spPr>
          <a:xfrm>
            <a:off x="827584" y="909638"/>
            <a:ext cx="3192775" cy="184210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" b="1" dirty="0"/>
              <a:t>П</a:t>
            </a:r>
            <a:r>
              <a:rPr lang="ru-RU" sz="1500" b="1" dirty="0" smtClean="0"/>
              <a:t>ротоколы</a:t>
            </a:r>
            <a:r>
              <a:rPr lang="ru-RU" sz="1500" b="1" dirty="0"/>
              <a:t>, аудиозаписи заседаний </a:t>
            </a:r>
            <a:r>
              <a:rPr lang="ru-RU" sz="1500" b="1" dirty="0" smtClean="0"/>
              <a:t>Инвестиционного </a:t>
            </a:r>
            <a:r>
              <a:rPr lang="ru-RU" sz="1500" b="1" dirty="0"/>
              <a:t>совета </a:t>
            </a:r>
            <a:r>
              <a:rPr lang="ru-RU" sz="1500" b="1" dirty="0" smtClean="0"/>
              <a:t>размещаются </a:t>
            </a:r>
            <a:r>
              <a:rPr lang="ru-RU" sz="1500" b="1" dirty="0"/>
              <a:t>на </a:t>
            </a:r>
            <a:r>
              <a:rPr lang="ru-RU" sz="1500" b="1" dirty="0" smtClean="0"/>
              <a:t>Инвестиционном </a:t>
            </a:r>
            <a:r>
              <a:rPr lang="ru-RU" sz="1500" b="1" dirty="0"/>
              <a:t>портале Камчатского </a:t>
            </a:r>
            <a:r>
              <a:rPr lang="ru-RU" sz="1500" b="1" dirty="0" smtClean="0"/>
              <a:t>края</a:t>
            </a:r>
            <a:endParaRPr lang="ru-RU" sz="1500" b="1" dirty="0">
              <a:solidFill>
                <a:schemeClr val="tx1"/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5138085" y="869868"/>
            <a:ext cx="2935841" cy="173872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 smtClean="0"/>
              <a:t>Создан </a:t>
            </a:r>
            <a:r>
              <a:rPr lang="ru-RU" sz="1600" b="1" dirty="0"/>
              <a:t>институт уполномоченного по защите прав предпринимателей</a:t>
            </a:r>
          </a:p>
          <a:p>
            <a:pPr algn="ctr"/>
            <a:endParaRPr lang="ru-RU" sz="1500" b="1" dirty="0">
              <a:solidFill>
                <a:schemeClr val="tx1"/>
              </a:solidFill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47337" y="2924944"/>
            <a:ext cx="2826042" cy="19648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/>
              <a:t>О</a:t>
            </a:r>
            <a:r>
              <a:rPr lang="ru-RU" sz="1500" b="1" dirty="0" smtClean="0"/>
              <a:t>рганизован </a:t>
            </a:r>
            <a:r>
              <a:rPr lang="ru-RU" sz="1500" b="1" dirty="0"/>
              <a:t>канал прямой связи </a:t>
            </a:r>
            <a:r>
              <a:rPr lang="ru-RU" sz="1500" b="1" dirty="0" smtClean="0"/>
              <a:t>инвесторов </a:t>
            </a:r>
            <a:r>
              <a:rPr lang="ru-RU" sz="1500" b="1" dirty="0"/>
              <a:t>и </a:t>
            </a:r>
            <a:r>
              <a:rPr lang="ru-RU" sz="1500" b="1" dirty="0" smtClean="0"/>
              <a:t>руко-водства </a:t>
            </a:r>
            <a:r>
              <a:rPr lang="ru-RU" sz="1500" b="1" dirty="0"/>
              <a:t>Камчатского края </a:t>
            </a:r>
            <a:r>
              <a:rPr lang="ru-RU" sz="1500" b="1" dirty="0" smtClean="0"/>
              <a:t>на </a:t>
            </a:r>
            <a:r>
              <a:rPr lang="ru-RU" sz="1500" b="1" dirty="0" smtClean="0"/>
              <a:t>Инвестици-</a:t>
            </a:r>
            <a:r>
              <a:rPr lang="ru-RU" sz="1500" b="1" dirty="0" err="1" smtClean="0"/>
              <a:t>онном</a:t>
            </a:r>
            <a:r>
              <a:rPr lang="ru-RU" sz="1500" b="1" dirty="0" smtClean="0"/>
              <a:t> </a:t>
            </a:r>
            <a:r>
              <a:rPr lang="ru-RU" sz="1500" b="1" dirty="0"/>
              <a:t>портале Камчатского края </a:t>
            </a:r>
            <a:endParaRPr lang="ru-RU" sz="1500" b="1" dirty="0">
              <a:solidFill>
                <a:schemeClr val="tx1"/>
              </a:solidFill>
            </a:endParaRPr>
          </a:p>
        </p:txBody>
      </p:sp>
      <p:sp>
        <p:nvSpPr>
          <p:cNvPr id="35" name="Овал 34"/>
          <p:cNvSpPr/>
          <p:nvPr/>
        </p:nvSpPr>
        <p:spPr>
          <a:xfrm>
            <a:off x="6200523" y="2924944"/>
            <a:ext cx="2835973" cy="217468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500" b="1" dirty="0" smtClean="0"/>
              <a:t>Информирование </a:t>
            </a:r>
            <a:r>
              <a:rPr lang="ru-RU" sz="1500" b="1" dirty="0"/>
              <a:t>представителей бизнеса о </a:t>
            </a:r>
            <a:r>
              <a:rPr lang="ru-RU" sz="1500" b="1" dirty="0" smtClean="0"/>
              <a:t>существующих </a:t>
            </a:r>
            <a:r>
              <a:rPr lang="ru-RU" sz="1500" b="1" dirty="0"/>
              <a:t>мерах </a:t>
            </a:r>
            <a:r>
              <a:rPr lang="ru-RU" sz="1500" b="1" dirty="0" smtClean="0"/>
              <a:t>государственной поддержки </a:t>
            </a:r>
            <a:r>
              <a:rPr lang="ru-RU" sz="1500" b="1" dirty="0" smtClean="0"/>
              <a:t>инвести-ционных </a:t>
            </a:r>
            <a:r>
              <a:rPr lang="ru-RU" sz="1500" b="1" dirty="0"/>
              <a:t>проектов</a:t>
            </a:r>
          </a:p>
        </p:txBody>
      </p:sp>
      <p:sp>
        <p:nvSpPr>
          <p:cNvPr id="36" name="Овал 35"/>
          <p:cNvSpPr/>
          <p:nvPr/>
        </p:nvSpPr>
        <p:spPr>
          <a:xfrm>
            <a:off x="2801178" y="4778215"/>
            <a:ext cx="3600400" cy="187862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500" b="1" dirty="0" smtClean="0"/>
              <a:t>Актуализация </a:t>
            </a:r>
            <a:r>
              <a:rPr lang="ru-RU" sz="1500" b="1" dirty="0"/>
              <a:t>базы данных </a:t>
            </a:r>
            <a:r>
              <a:rPr lang="ru-RU" sz="1500" b="1" dirty="0" smtClean="0"/>
              <a:t>инвестиционных </a:t>
            </a:r>
            <a:r>
              <a:rPr lang="ru-RU" sz="1500" b="1" dirty="0"/>
              <a:t>проектов, идей, площадок, размещенной на Инвестиционном портале Камчатского края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5094235" y="2284411"/>
            <a:ext cx="267370" cy="37653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flipH="1" flipV="1">
            <a:off x="3876468" y="2297464"/>
            <a:ext cx="335492" cy="3634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H="1" flipV="1">
            <a:off x="2801178" y="3435248"/>
            <a:ext cx="389994" cy="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>
            <a:off x="4623293" y="4451414"/>
            <a:ext cx="0" cy="32680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>
            <a:off x="6025630" y="3435248"/>
            <a:ext cx="37672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98132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179388" y="266670"/>
            <a:ext cx="792162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1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Об итогах реализации в 2013 году Инвестиционной 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стратегии</a:t>
            </a:r>
            <a:endParaRPr lang="ru-RU" sz="21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048397" y="2204864"/>
            <a:ext cx="2916324" cy="1872208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/>
              <a:t>6. Определение </a:t>
            </a:r>
            <a:r>
              <a:rPr lang="ru-RU" sz="2000" b="1" dirty="0"/>
              <a:t>источников и механизмов привлечения инвестиций</a:t>
            </a:r>
            <a:endParaRPr lang="ru-RU" sz="20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63960" y="1411610"/>
            <a:ext cx="2679848" cy="151125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/>
              <a:t>Инвестиционный фонд Камчатского края</a:t>
            </a:r>
            <a:endParaRPr lang="ru-RU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354266" y="4450804"/>
            <a:ext cx="3567484" cy="2016224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/>
              <a:t>Мероприятия с иностранными инвесторами в целях повышения информированности об инвестиционном потенциале Камчатского края </a:t>
            </a:r>
            <a:endParaRPr lang="ru-RU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135154" y="1268760"/>
            <a:ext cx="2829334" cy="189088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/>
              <a:t>Рассмотрение инвестиционных проектов на присвоение статуса особо значимого инвестиционного проекта Камчатского края </a:t>
            </a:r>
            <a:endParaRPr lang="ru-RU" b="1" dirty="0"/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2555776" y="4061792"/>
            <a:ext cx="576064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940152" y="4020344"/>
            <a:ext cx="504056" cy="3294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 flipV="1">
            <a:off x="2907903" y="1862112"/>
            <a:ext cx="371475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0" name="Скругленный прямоугольник 19"/>
          <p:cNvSpPr/>
          <p:nvPr/>
        </p:nvSpPr>
        <p:spPr>
          <a:xfrm>
            <a:off x="179388" y="4450804"/>
            <a:ext cx="4032448" cy="2027684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/>
              <a:t>Направление информации </a:t>
            </a:r>
            <a:r>
              <a:rPr lang="ru-RU" b="1" dirty="0"/>
              <a:t>об инвестиционных проектах Камчатского </a:t>
            </a:r>
            <a:r>
              <a:rPr lang="ru-RU" b="1" dirty="0" smtClean="0"/>
              <a:t>края в </a:t>
            </a:r>
            <a:r>
              <a:rPr lang="ru-RU" b="1" dirty="0"/>
              <a:t>консультационные советы при федеральных органах власти, созданных специально для привлечения инвесторов в регионы</a:t>
            </a:r>
          </a:p>
        </p:txBody>
      </p:sp>
      <p:cxnSp>
        <p:nvCxnSpPr>
          <p:cNvPr id="22" name="Прямая со стрелкой 21"/>
          <p:cNvCxnSpPr/>
          <p:nvPr/>
        </p:nvCxnSpPr>
        <p:spPr>
          <a:xfrm flipV="1">
            <a:off x="5636529" y="1828202"/>
            <a:ext cx="452374" cy="3219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20746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11560" y="1052736"/>
            <a:ext cx="7920880" cy="2400657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000" b="1" dirty="0" smtClean="0"/>
              <a:t>7. Совершенствование </a:t>
            </a:r>
            <a:r>
              <a:rPr lang="ru-RU" sz="3000" b="1" dirty="0"/>
              <a:t>механизмов сотрудничества органов государственной власти Камчатского края и органов местного самоуправления муниципальных образований в Камчатском крае</a:t>
            </a:r>
            <a:endParaRPr lang="ru-RU" sz="3000" b="1" i="1" dirty="0">
              <a:solidFill>
                <a:schemeClr val="tx2"/>
              </a:solidFill>
            </a:endParaRPr>
          </a:p>
        </p:txBody>
      </p:sp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179388" y="266670"/>
            <a:ext cx="792162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1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Об итогах реализации в 2013 году Инвестиционной 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стратегии</a:t>
            </a:r>
            <a:endParaRPr lang="ru-RU" sz="21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  <p:cxnSp>
        <p:nvCxnSpPr>
          <p:cNvPr id="3" name="Прямая со стрелкой 2"/>
          <p:cNvCxnSpPr/>
          <p:nvPr/>
        </p:nvCxnSpPr>
        <p:spPr>
          <a:xfrm flipH="1">
            <a:off x="2987824" y="3501008"/>
            <a:ext cx="1584176" cy="8640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467544" y="4426768"/>
            <a:ext cx="3528392" cy="195986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dirty="0" smtClean="0"/>
              <a:t>Порядок взаимодействия ИОГВ Камчатского края и ОМС МО в Камчатском крае по формированию благоприятного инвестиционного климата в </a:t>
            </a:r>
          </a:p>
          <a:p>
            <a:pPr lvl="0" algn="ctr"/>
            <a:r>
              <a:rPr lang="ru-RU" sz="1600" dirty="0" smtClean="0"/>
              <a:t>Камчатском крае</a:t>
            </a:r>
            <a:endParaRPr lang="ru-RU" sz="16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88024" y="4426768"/>
            <a:ext cx="3981499" cy="195986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dirty="0" smtClean="0"/>
              <a:t>Проведение </a:t>
            </a:r>
            <a:r>
              <a:rPr lang="ru-RU" sz="1600" dirty="0" smtClean="0"/>
              <a:t>семинаров </a:t>
            </a:r>
            <a:r>
              <a:rPr lang="ru-RU" sz="1600" dirty="0"/>
              <a:t>и </a:t>
            </a:r>
            <a:r>
              <a:rPr lang="ru-RU" sz="1600" dirty="0" smtClean="0"/>
              <a:t>селекторных совещаний, посвящённых </a:t>
            </a:r>
            <a:r>
              <a:rPr lang="ru-RU" sz="1600" dirty="0"/>
              <a:t>вопросам формирования благоприятного инвестиционного климата на  местах, новых механизмах работы, обеспечения своевременного взаимодействия с </a:t>
            </a:r>
            <a:r>
              <a:rPr lang="ru-RU" sz="1600" dirty="0" smtClean="0"/>
              <a:t>бизнесом </a:t>
            </a:r>
            <a:endParaRPr lang="ru-RU" sz="1600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4746873" y="3508623"/>
            <a:ext cx="1481311" cy="85648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71120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179388" y="266670"/>
            <a:ext cx="792162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1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Об итогах реализации в 2013 году Инвестиционной 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стратегии</a:t>
            </a:r>
            <a:endParaRPr lang="ru-RU" sz="21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  <p:cxnSp>
        <p:nvCxnSpPr>
          <p:cNvPr id="3" name="Прямая со стрелкой 2"/>
          <p:cNvCxnSpPr/>
          <p:nvPr/>
        </p:nvCxnSpPr>
        <p:spPr>
          <a:xfrm>
            <a:off x="4572000" y="2276872"/>
            <a:ext cx="0" cy="32690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1723585" y="2636912"/>
            <a:ext cx="5584719" cy="89304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800" b="1" dirty="0" smtClean="0"/>
              <a:t>Внедрение Регионального инвестиционного стандарта</a:t>
            </a:r>
            <a:endParaRPr lang="ru-RU" sz="2800" b="1" dirty="0"/>
          </a:p>
        </p:txBody>
      </p:sp>
      <p:sp>
        <p:nvSpPr>
          <p:cNvPr id="2" name="Прямоугольник с двумя скругленными соседними углами 1"/>
          <p:cNvSpPr/>
          <p:nvPr/>
        </p:nvSpPr>
        <p:spPr>
          <a:xfrm>
            <a:off x="1475656" y="1052736"/>
            <a:ext cx="6264696" cy="1152128"/>
          </a:xfrm>
          <a:prstGeom prst="round2Same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dirty="0" smtClean="0">
                <a:solidFill>
                  <a:schemeClr val="tx1"/>
                </a:solidFill>
              </a:rPr>
              <a:t>8. Реализация </a:t>
            </a:r>
            <a:r>
              <a:rPr lang="ru-RU" sz="2500" b="1" dirty="0">
                <a:solidFill>
                  <a:schemeClr val="tx1"/>
                </a:solidFill>
              </a:rPr>
              <a:t>иных законодательных инициатив, структурных реформ и прочих мероприятий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79388" y="3933056"/>
            <a:ext cx="2988332" cy="108012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600" b="1" dirty="0" smtClean="0"/>
              <a:t>11 разделов </a:t>
            </a:r>
            <a:r>
              <a:rPr lang="ru-RU" sz="1600" b="1" dirty="0"/>
              <a:t>Стандарта выполнены полностью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436096" y="5161359"/>
            <a:ext cx="3168352" cy="144016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600" b="1" dirty="0" smtClean="0"/>
              <a:t>1  раздел - выполнен частично </a:t>
            </a:r>
            <a:r>
              <a:rPr lang="ru-RU" sz="1600" b="1" dirty="0">
                <a:solidFill>
                  <a:srgbClr val="3F3F3F"/>
                </a:solidFill>
              </a:rPr>
              <a:t>(12. Принятие НПА, регламентирующего процедуру оценки регулирующего воздействия проектов НПА)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724130" y="3933056"/>
            <a:ext cx="3240358" cy="108012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1 </a:t>
            </a:r>
            <a:r>
              <a:rPr lang="ru-RU" sz="1600" b="1" dirty="0" smtClean="0"/>
              <a:t>раздел -  </a:t>
            </a:r>
            <a:r>
              <a:rPr lang="ru-RU" sz="1600" b="1" dirty="0"/>
              <a:t>не выполнен, </a:t>
            </a:r>
            <a:endParaRPr lang="ru-RU" sz="1600" b="1" dirty="0" smtClean="0"/>
          </a:p>
          <a:p>
            <a:pPr algn="ctr"/>
            <a:r>
              <a:rPr lang="ru-RU" sz="1600" b="1" dirty="0" smtClean="0"/>
              <a:t>будет </a:t>
            </a:r>
            <a:r>
              <a:rPr lang="ru-RU" sz="1600" b="1" dirty="0"/>
              <a:t>повторно рассмотрен </a:t>
            </a:r>
            <a:endParaRPr lang="ru-RU" sz="1600" b="1" dirty="0" smtClean="0"/>
          </a:p>
          <a:p>
            <a:pPr algn="ctr"/>
            <a:r>
              <a:rPr lang="ru-RU" sz="1600" b="1" dirty="0" smtClean="0">
                <a:solidFill>
                  <a:srgbClr val="3F3F3F"/>
                </a:solidFill>
              </a:rPr>
              <a:t>(7. Наличие промышленных парков, технологических парков)</a:t>
            </a:r>
            <a:endParaRPr lang="ru-RU" sz="1600" b="1" dirty="0">
              <a:solidFill>
                <a:srgbClr val="3F3F3F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14437" y="5161359"/>
            <a:ext cx="4959882" cy="144016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2 </a:t>
            </a:r>
            <a:r>
              <a:rPr lang="ru-RU" sz="1600" b="1" dirty="0" smtClean="0"/>
              <a:t>раздела - </a:t>
            </a:r>
            <a:r>
              <a:rPr lang="ru-RU" sz="1600" b="1" dirty="0"/>
              <a:t>не рассмотрены </a:t>
            </a:r>
            <a:endParaRPr lang="ru-RU" sz="1600" b="1" dirty="0" smtClean="0"/>
          </a:p>
          <a:p>
            <a:pPr algn="ctr"/>
            <a:r>
              <a:rPr lang="ru-RU" sz="1600" b="1" dirty="0">
                <a:solidFill>
                  <a:srgbClr val="3F3F3F"/>
                </a:solidFill>
              </a:rPr>
              <a:t>(8. Наличие механизмов профессиональной подготовки и переподготовки; 13. Наличие системы обучения, повышения и оценки компетентности сотрудников в сфере привлечения инвестиций и работе с инвесторами) </a:t>
            </a:r>
          </a:p>
        </p:txBody>
      </p:sp>
      <p:cxnSp>
        <p:nvCxnSpPr>
          <p:cNvPr id="24" name="Прямая со стрелкой 23"/>
          <p:cNvCxnSpPr/>
          <p:nvPr/>
        </p:nvCxnSpPr>
        <p:spPr>
          <a:xfrm flipH="1">
            <a:off x="2555776" y="3606155"/>
            <a:ext cx="288032" cy="32690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H="1">
            <a:off x="3275856" y="3595104"/>
            <a:ext cx="504056" cy="156625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5999202" y="3595104"/>
            <a:ext cx="333785" cy="32690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5004048" y="3595104"/>
            <a:ext cx="597358" cy="15677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89881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79612" y="1988840"/>
            <a:ext cx="69847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ctr"/>
            <a:r>
              <a:rPr lang="ru-RU" sz="72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Спасибо </a:t>
            </a:r>
            <a:endParaRPr lang="ru-RU" sz="72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algn="ctr" fontAlgn="ctr"/>
            <a:r>
              <a:rPr lang="ru-RU" sz="72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за </a:t>
            </a:r>
            <a:r>
              <a:rPr lang="ru-RU" sz="72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внимание</a:t>
            </a:r>
            <a:r>
              <a:rPr lang="ru-RU" sz="72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!</a:t>
            </a:r>
            <a:endParaRPr lang="ru-RU" sz="72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179388" y="266670"/>
            <a:ext cx="792162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1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Об итогах реализации в 2013 году Инвестиционной 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стратегии</a:t>
            </a:r>
            <a:endParaRPr lang="ru-RU" sz="21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0970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59" y="1174393"/>
            <a:ext cx="8139423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0"/>
              </a:spcBef>
            </a:pPr>
            <a:r>
              <a:rPr lang="ru-RU" sz="2600" dirty="0">
                <a:solidFill>
                  <a:schemeClr val="tx2"/>
                </a:solidFill>
              </a:rPr>
              <a:t>Утверждение высшими органами государственной власти субъекта Российской Федерации Инвестиционной стратегии региона</a:t>
            </a:r>
            <a:r>
              <a:rPr lang="en-US" sz="2600" dirty="0">
                <a:solidFill>
                  <a:schemeClr val="tx2"/>
                </a:solidFill>
              </a:rPr>
              <a:t>  - </a:t>
            </a:r>
            <a:r>
              <a:rPr lang="ru-RU" sz="2600" b="1" i="1" dirty="0">
                <a:solidFill>
                  <a:schemeClr val="tx2"/>
                </a:solidFill>
              </a:rPr>
              <a:t>одно из требований Регионального инвестиционного стандарта.</a:t>
            </a:r>
          </a:p>
          <a:p>
            <a:pPr algn="just">
              <a:spcBef>
                <a:spcPts val="0"/>
              </a:spcBef>
            </a:pPr>
            <a:endParaRPr lang="ru-RU" sz="2600" b="1" dirty="0">
              <a:solidFill>
                <a:schemeClr val="tx2"/>
              </a:solidFill>
              <a:latin typeface="+mj-lt"/>
            </a:endParaRPr>
          </a:p>
          <a:p>
            <a:pPr lvl="0" algn="just">
              <a:spcBef>
                <a:spcPts val="0"/>
              </a:spcBef>
            </a:pPr>
            <a:r>
              <a:rPr lang="ru-RU" sz="2600" dirty="0">
                <a:solidFill>
                  <a:schemeClr val="tx2"/>
                </a:solidFill>
              </a:rPr>
              <a:t>Распоряжением Правительства Камчатского края от 07.10.2013 № 473-РП утверждена </a:t>
            </a:r>
            <a:r>
              <a:rPr lang="ru-RU" sz="2600" b="1" i="1" dirty="0">
                <a:solidFill>
                  <a:schemeClr val="tx2"/>
                </a:solidFill>
              </a:rPr>
              <a:t>Инвестиционная стратегия Камчатского края до 2020 года</a:t>
            </a:r>
            <a:r>
              <a:rPr lang="ru-RU" sz="2600" dirty="0" smtClean="0">
                <a:solidFill>
                  <a:schemeClr val="tx2"/>
                </a:solidFill>
              </a:rPr>
              <a:t>.</a:t>
            </a:r>
          </a:p>
          <a:p>
            <a:pPr lvl="0" algn="just">
              <a:spcBef>
                <a:spcPts val="0"/>
              </a:spcBef>
            </a:pPr>
            <a:endParaRPr lang="ru-RU" sz="2600" dirty="0">
              <a:solidFill>
                <a:schemeClr val="tx2"/>
              </a:solidFill>
            </a:endParaRPr>
          </a:p>
          <a:p>
            <a:pPr algn="just">
              <a:spcBef>
                <a:spcPts val="0"/>
              </a:spcBef>
            </a:pPr>
            <a:r>
              <a:rPr lang="ru-RU" sz="2600" dirty="0" smtClean="0">
                <a:solidFill>
                  <a:schemeClr val="tx2"/>
                </a:solidFill>
              </a:rPr>
              <a:t>Стратегия размещена </a:t>
            </a:r>
            <a:r>
              <a:rPr lang="ru-RU" sz="2600" dirty="0">
                <a:solidFill>
                  <a:schemeClr val="tx2"/>
                </a:solidFill>
              </a:rPr>
              <a:t>на Инвестиционном портале Камчатского края </a:t>
            </a:r>
            <a:r>
              <a:rPr lang="en-US" sz="2600" dirty="0">
                <a:solidFill>
                  <a:schemeClr val="tx2"/>
                </a:solidFill>
              </a:rPr>
              <a:t>http://invest.kamchatka.gov.ru/</a:t>
            </a:r>
            <a:endParaRPr lang="ru-RU" sz="2600" dirty="0"/>
          </a:p>
          <a:p>
            <a:pPr lvl="0" algn="just">
              <a:spcBef>
                <a:spcPts val="0"/>
              </a:spcBef>
            </a:pPr>
            <a:endParaRPr lang="ru-RU" sz="2500" dirty="0">
              <a:solidFill>
                <a:schemeClr val="tx2"/>
              </a:solidFill>
            </a:endParaRPr>
          </a:p>
          <a:p>
            <a:pPr algn="just">
              <a:spcBef>
                <a:spcPts val="0"/>
              </a:spcBef>
            </a:pPr>
            <a:endParaRPr lang="en-US" sz="2500" b="1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"/>
          <p:cNvSpPr txBox="1">
            <a:spLocks noChangeArrowheads="1"/>
          </p:cNvSpPr>
          <p:nvPr/>
        </p:nvSpPr>
        <p:spPr bwMode="auto">
          <a:xfrm>
            <a:off x="179388" y="266670"/>
            <a:ext cx="792162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1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Об итогах реализации в 2013 году Инвестиционной 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стратегии</a:t>
            </a:r>
            <a:endParaRPr lang="ru-RU" sz="21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96130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99751" y="1340768"/>
            <a:ext cx="8114277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600" b="1" i="1" dirty="0">
                <a:solidFill>
                  <a:schemeClr val="tx2"/>
                </a:solidFill>
              </a:rPr>
              <a:t>Цель  Инвестиционной стратегии  - </a:t>
            </a:r>
            <a:r>
              <a:rPr lang="ru-RU" sz="2600" dirty="0">
                <a:solidFill>
                  <a:schemeClr val="tx2"/>
                </a:solidFill>
              </a:rPr>
              <a:t>определение приоритетных направлений и механизмов привлечения инвестиций на территорию Камчатского края в объеме 1 трлн. руб. </a:t>
            </a:r>
            <a:r>
              <a:rPr lang="ru-RU" sz="2600" dirty="0">
                <a:solidFill>
                  <a:schemeClr val="tx2"/>
                </a:solidFill>
              </a:rPr>
              <a:t>в период с 2013 по 2020 годы, в том числе за счет</a:t>
            </a:r>
            <a:r>
              <a:rPr lang="ru-RU" sz="2600" dirty="0" smtClean="0">
                <a:solidFill>
                  <a:schemeClr val="tx2"/>
                </a:solidFill>
              </a:rPr>
              <a:t>:</a:t>
            </a:r>
            <a:endParaRPr lang="en-US" sz="2600" dirty="0" smtClean="0">
              <a:solidFill>
                <a:schemeClr val="tx2"/>
              </a:solidFill>
            </a:endParaRPr>
          </a:p>
          <a:p>
            <a:pPr algn="just"/>
            <a:endParaRPr lang="en-US" sz="1000" dirty="0">
              <a:solidFill>
                <a:schemeClr val="tx2"/>
              </a:solidFill>
            </a:endParaRPr>
          </a:p>
          <a:p>
            <a:pPr marL="457200" indent="-457200" algn="just">
              <a:buFont typeface="Wingdings" pitchFamily="2" charset="2"/>
              <a:buChar char="§"/>
            </a:pPr>
            <a:r>
              <a:rPr lang="ru-RU" sz="2600" dirty="0" smtClean="0">
                <a:solidFill>
                  <a:schemeClr val="tx2"/>
                </a:solidFill>
              </a:rPr>
              <a:t>формирования </a:t>
            </a:r>
            <a:r>
              <a:rPr lang="ru-RU" sz="2600" dirty="0">
                <a:solidFill>
                  <a:schemeClr val="tx2"/>
                </a:solidFill>
              </a:rPr>
              <a:t>кластеров на основе приоритетных отраслей</a:t>
            </a:r>
            <a:r>
              <a:rPr lang="ru-RU" sz="2600" dirty="0" smtClean="0">
                <a:solidFill>
                  <a:schemeClr val="tx2"/>
                </a:solidFill>
              </a:rPr>
              <a:t>;</a:t>
            </a:r>
            <a:endParaRPr lang="en-US" sz="2600" dirty="0" smtClean="0">
              <a:solidFill>
                <a:schemeClr val="tx2"/>
              </a:solidFill>
            </a:endParaRPr>
          </a:p>
          <a:p>
            <a:pPr marL="171450" indent="-171450" algn="just">
              <a:buFont typeface="Wingdings" pitchFamily="2" charset="2"/>
              <a:buChar char="§"/>
            </a:pPr>
            <a:endParaRPr lang="ru-RU" sz="1000" dirty="0">
              <a:solidFill>
                <a:schemeClr val="tx2"/>
              </a:solidFill>
            </a:endParaRPr>
          </a:p>
          <a:p>
            <a:pPr marL="457200" indent="-457200" algn="just">
              <a:buFont typeface="Wingdings" pitchFamily="2" charset="2"/>
              <a:buChar char="§"/>
            </a:pPr>
            <a:r>
              <a:rPr lang="ru-RU" sz="2600" dirty="0" smtClean="0">
                <a:solidFill>
                  <a:schemeClr val="tx2"/>
                </a:solidFill>
              </a:rPr>
              <a:t>создание </a:t>
            </a:r>
            <a:r>
              <a:rPr lang="ru-RU" sz="2600" dirty="0">
                <a:solidFill>
                  <a:schemeClr val="tx2"/>
                </a:solidFill>
              </a:rPr>
              <a:t>базовой инфраструктуры, обеспечивающей инвестиционную привлекательность края. </a:t>
            </a:r>
          </a:p>
          <a:p>
            <a:pPr algn="just"/>
            <a:endParaRPr lang="ru-RU" sz="2600" dirty="0">
              <a:solidFill>
                <a:schemeClr val="tx2"/>
              </a:solidFill>
            </a:endParaRPr>
          </a:p>
        </p:txBody>
      </p:sp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179388" y="266670"/>
            <a:ext cx="792162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1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Об итогах реализации в 2013 году Инвестиционной 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стратегии</a:t>
            </a:r>
            <a:endParaRPr lang="ru-RU" sz="21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71676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27584" y="1323345"/>
            <a:ext cx="7920880" cy="1169551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500" b="1" i="1" dirty="0">
                <a:solidFill>
                  <a:schemeClr val="tx2"/>
                </a:solidFill>
              </a:rPr>
              <a:t>Инвестиционная стратегия Камчатского края до 2020 года</a:t>
            </a:r>
          </a:p>
        </p:txBody>
      </p:sp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179388" y="266670"/>
            <a:ext cx="792162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1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Об итогах реализации в 2013 году Инвестиционной 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стратегии</a:t>
            </a:r>
            <a:endParaRPr lang="ru-RU" sz="21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  <p:cxnSp>
        <p:nvCxnSpPr>
          <p:cNvPr id="3" name="Прямая со стрелкой 2"/>
          <p:cNvCxnSpPr/>
          <p:nvPr/>
        </p:nvCxnSpPr>
        <p:spPr>
          <a:xfrm flipH="1">
            <a:off x="2436266" y="2526804"/>
            <a:ext cx="2135734" cy="11456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323528" y="3717032"/>
            <a:ext cx="4032448" cy="2376264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>
                <a:latin typeface="Arial" pitchFamily="34" charset="0"/>
                <a:cs typeface="Arial" pitchFamily="34" charset="0"/>
              </a:rPr>
              <a:t>Ф</a:t>
            </a:r>
            <a:r>
              <a:rPr lang="ru-RU" sz="2500" dirty="0" smtClean="0">
                <a:latin typeface="Arial" pitchFamily="34" charset="0"/>
                <a:cs typeface="Arial" pitchFamily="34" charset="0"/>
              </a:rPr>
              <a:t>ормирование </a:t>
            </a:r>
            <a:r>
              <a:rPr lang="ru-RU" sz="2500" dirty="0">
                <a:latin typeface="Arial" pitchFamily="34" charset="0"/>
                <a:cs typeface="Arial" pitchFamily="34" charset="0"/>
              </a:rPr>
              <a:t>благоприятных условий для привлечения инвестиций в Камчатский край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691509" y="3717032"/>
            <a:ext cx="4230241" cy="2376264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>
                <a:latin typeface="Arial" pitchFamily="34" charset="0"/>
                <a:cs typeface="Arial" pitchFamily="34" charset="0"/>
              </a:rPr>
              <a:t>Реализация инвестиционных проектов на территории Камчатского края (приложение 2 к Стратегии)</a:t>
            </a:r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4662177" y="2526804"/>
            <a:ext cx="2036837" cy="1118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28870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99751" y="1700808"/>
            <a:ext cx="811427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Распоряжением </a:t>
            </a:r>
            <a:r>
              <a:rPr lang="ru-RU" sz="40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Правительства Камчатского края от 30.12.2013 № </a:t>
            </a:r>
            <a:r>
              <a:rPr lang="ru-RU" sz="4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843-РП утверждена </a:t>
            </a:r>
            <a:r>
              <a:rPr lang="ru-RU" sz="4000" b="1" i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«Дорожная карта» по реализации Инвестиционной стратегии</a:t>
            </a:r>
          </a:p>
        </p:txBody>
      </p:sp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179388" y="266670"/>
            <a:ext cx="792162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1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Об итогах реализации в 2013 году Инвестиционной 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стратегии</a:t>
            </a:r>
            <a:endParaRPr lang="ru-RU" sz="21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7848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Блок-схема: подготовка 1"/>
          <p:cNvSpPr/>
          <p:nvPr/>
        </p:nvSpPr>
        <p:spPr>
          <a:xfrm>
            <a:off x="3102272" y="2642185"/>
            <a:ext cx="2837880" cy="2010951"/>
          </a:xfrm>
          <a:prstGeom prst="flowChartPreparation">
            <a:avLst/>
          </a:prstGeom>
          <a:solidFill>
            <a:srgbClr val="C0325B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/>
              <a:t>Основные направления реализации Стратегии</a:t>
            </a:r>
            <a:endParaRPr lang="ru-RU" sz="2000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547540" y="900139"/>
            <a:ext cx="2736428" cy="1151210"/>
          </a:xfrm>
          <a:prstGeom prst="roundRect">
            <a:avLst/>
          </a:prstGeom>
          <a:solidFill>
            <a:srgbClr val="B1E0F5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Совершенствование системы управления инвест. процессом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716016" y="908720"/>
            <a:ext cx="2705595" cy="1151210"/>
          </a:xfrm>
          <a:prstGeom prst="roundRect">
            <a:avLst/>
          </a:prstGeom>
          <a:solidFill>
            <a:srgbClr val="67C2EB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Совершенствование регионального инвестиционного законодательства 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156176" y="2276872"/>
            <a:ext cx="2808312" cy="1370788"/>
          </a:xfrm>
          <a:prstGeom prst="roundRect">
            <a:avLst/>
          </a:prstGeom>
          <a:solidFill>
            <a:srgbClr val="B1E0F5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Разработка региональ-ных программ и проектов, направленных на улучшение инвест. климата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198914" y="3812481"/>
            <a:ext cx="2722836" cy="1272703"/>
          </a:xfrm>
          <a:prstGeom prst="roundRect">
            <a:avLst/>
          </a:prstGeom>
          <a:solidFill>
            <a:srgbClr val="67C2EB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Создание и развитие инфраструктуры для осуществления инвест. деятельности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890741" y="5263092"/>
            <a:ext cx="2705595" cy="1262252"/>
          </a:xfrm>
          <a:prstGeom prst="roundRect">
            <a:avLst/>
          </a:prstGeom>
          <a:solidFill>
            <a:srgbClr val="B1E0F5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Повышение информационной открытости инвест. процесса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40327" y="2266804"/>
            <a:ext cx="2791426" cy="1202319"/>
          </a:xfrm>
          <a:prstGeom prst="roundRect">
            <a:avLst/>
          </a:prstGeom>
          <a:solidFill>
            <a:srgbClr val="67C2EB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tx1"/>
                </a:solidFill>
              </a:rPr>
              <a:t>Определение </a:t>
            </a:r>
            <a:r>
              <a:rPr lang="ru-RU" b="1" dirty="0">
                <a:solidFill>
                  <a:schemeClr val="tx1"/>
                </a:solidFill>
              </a:rPr>
              <a:t>источников и </a:t>
            </a:r>
            <a:r>
              <a:rPr lang="ru-RU" b="1" dirty="0" smtClean="0">
                <a:solidFill>
                  <a:schemeClr val="tx1"/>
                </a:solidFill>
              </a:rPr>
              <a:t>механиз-мов </a:t>
            </a:r>
            <a:r>
              <a:rPr lang="ru-RU" b="1" dirty="0">
                <a:solidFill>
                  <a:schemeClr val="tx1"/>
                </a:solidFill>
              </a:rPr>
              <a:t>привлечения инвестиций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691556" y="5244542"/>
            <a:ext cx="2736428" cy="1280802"/>
          </a:xfrm>
          <a:prstGeom prst="roundRect">
            <a:avLst/>
          </a:prstGeom>
          <a:solidFill>
            <a:srgbClr val="67C2EB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Совершенствование механизмов сотрудни-чества ИОГВ и ОМС МО в Камчатском крае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07504" y="3717032"/>
            <a:ext cx="2629997" cy="1368152"/>
          </a:xfrm>
          <a:prstGeom prst="roundRect">
            <a:avLst/>
          </a:prstGeom>
          <a:solidFill>
            <a:srgbClr val="B1E0F5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Реализация иных законодательных инициатив, структурных реформ и прочих мероприятий</a:t>
            </a:r>
          </a:p>
        </p:txBody>
      </p:sp>
      <p:sp>
        <p:nvSpPr>
          <p:cNvPr id="5" name="Стрелка вниз 4"/>
          <p:cNvSpPr/>
          <p:nvPr/>
        </p:nvSpPr>
        <p:spPr>
          <a:xfrm rot="1927813" flipV="1">
            <a:off x="4957658" y="2068323"/>
            <a:ext cx="184558" cy="543279"/>
          </a:xfrm>
          <a:prstGeom prst="downArrow">
            <a:avLst>
              <a:gd name="adj1" fmla="val 50000"/>
              <a:gd name="adj2" fmla="val 46258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Стрелка вниз 22"/>
          <p:cNvSpPr/>
          <p:nvPr/>
        </p:nvSpPr>
        <p:spPr>
          <a:xfrm rot="19640780" flipV="1">
            <a:off x="3846312" y="2097566"/>
            <a:ext cx="185280" cy="521347"/>
          </a:xfrm>
          <a:prstGeom prst="downArrow">
            <a:avLst>
              <a:gd name="adj1" fmla="val 50000"/>
              <a:gd name="adj2" fmla="val 46258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Стрелка вниз 23"/>
          <p:cNvSpPr/>
          <p:nvPr/>
        </p:nvSpPr>
        <p:spPr>
          <a:xfrm rot="6961321" flipH="1">
            <a:off x="3095770" y="2574390"/>
            <a:ext cx="182164" cy="476272"/>
          </a:xfrm>
          <a:prstGeom prst="downArrow">
            <a:avLst>
              <a:gd name="adj1" fmla="val 50000"/>
              <a:gd name="adj2" fmla="val 46258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Стрелка вниз 27"/>
          <p:cNvSpPr/>
          <p:nvPr/>
        </p:nvSpPr>
        <p:spPr>
          <a:xfrm rot="3766587" flipH="1">
            <a:off x="2958989" y="4019255"/>
            <a:ext cx="202032" cy="544276"/>
          </a:xfrm>
          <a:prstGeom prst="downArrow">
            <a:avLst>
              <a:gd name="adj1" fmla="val 50000"/>
              <a:gd name="adj2" fmla="val 46258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Стрелка вниз 28"/>
          <p:cNvSpPr/>
          <p:nvPr/>
        </p:nvSpPr>
        <p:spPr>
          <a:xfrm rot="2286604" flipH="1">
            <a:off x="3758308" y="4673548"/>
            <a:ext cx="178511" cy="560285"/>
          </a:xfrm>
          <a:prstGeom prst="downArrow">
            <a:avLst>
              <a:gd name="adj1" fmla="val 50000"/>
              <a:gd name="adj2" fmla="val 46258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Стрелка вниз 29"/>
          <p:cNvSpPr/>
          <p:nvPr/>
        </p:nvSpPr>
        <p:spPr>
          <a:xfrm rot="19540511" flipH="1">
            <a:off x="5186155" y="4689486"/>
            <a:ext cx="172795" cy="574950"/>
          </a:xfrm>
          <a:prstGeom prst="downArrow">
            <a:avLst>
              <a:gd name="adj1" fmla="val 50000"/>
              <a:gd name="adj2" fmla="val 46258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Стрелка вниз 30"/>
          <p:cNvSpPr/>
          <p:nvPr/>
        </p:nvSpPr>
        <p:spPr>
          <a:xfrm rot="3830371" flipV="1">
            <a:off x="5781971" y="2544217"/>
            <a:ext cx="166665" cy="535339"/>
          </a:xfrm>
          <a:prstGeom prst="downArrow">
            <a:avLst>
              <a:gd name="adj1" fmla="val 50000"/>
              <a:gd name="adj2" fmla="val 46258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Стрелка вниз 31"/>
          <p:cNvSpPr/>
          <p:nvPr/>
        </p:nvSpPr>
        <p:spPr>
          <a:xfrm rot="7345560" flipH="1" flipV="1">
            <a:off x="5852651" y="4026471"/>
            <a:ext cx="163849" cy="516414"/>
          </a:xfrm>
          <a:prstGeom prst="downArrow">
            <a:avLst>
              <a:gd name="adj1" fmla="val 50000"/>
              <a:gd name="adj2" fmla="val 46258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TextBox 1"/>
          <p:cNvSpPr txBox="1">
            <a:spLocks noChangeArrowheads="1"/>
          </p:cNvSpPr>
          <p:nvPr/>
        </p:nvSpPr>
        <p:spPr bwMode="auto">
          <a:xfrm>
            <a:off x="179388" y="266670"/>
            <a:ext cx="792162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1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Об итогах реализации в 2013 году Инвестиционной 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стратегии</a:t>
            </a:r>
            <a:endParaRPr lang="ru-RU" sz="21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48961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1"/>
          <p:cNvSpPr txBox="1">
            <a:spLocks noChangeArrowheads="1"/>
          </p:cNvSpPr>
          <p:nvPr/>
        </p:nvSpPr>
        <p:spPr bwMode="auto">
          <a:xfrm>
            <a:off x="179388" y="266670"/>
            <a:ext cx="792162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1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Об итогах реализации в 2013 году Инвестиционной 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стратегии</a:t>
            </a:r>
            <a:endParaRPr lang="ru-RU" sz="21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310905" y="2936236"/>
            <a:ext cx="2656808" cy="167813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tx1"/>
                </a:solidFill>
              </a:rPr>
              <a:t>1. Совершенствование </a:t>
            </a:r>
            <a:r>
              <a:rPr lang="ru-RU" b="1" dirty="0">
                <a:solidFill>
                  <a:schemeClr val="tx1"/>
                </a:solidFill>
              </a:rPr>
              <a:t>системы управления инвестиционным процессом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538928" y="879022"/>
            <a:ext cx="3370472" cy="2057214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/>
              <a:t>Осуществление непосредственного взаимодействия с инвесторами (инициаторами проектов) Губернатором Камчатского края, Заместителями  Губернатора, отраслевыми ИОГВ и </a:t>
            </a:r>
            <a:r>
              <a:rPr lang="ru-RU" sz="1400" b="1" dirty="0" smtClean="0"/>
              <a:t>ОМС</a:t>
            </a:r>
            <a:endParaRPr lang="ru-RU" sz="1400" b="1" dirty="0"/>
          </a:p>
        </p:txBody>
      </p:sp>
      <p:sp>
        <p:nvSpPr>
          <p:cNvPr id="27" name="Овал 26"/>
          <p:cNvSpPr/>
          <p:nvPr/>
        </p:nvSpPr>
        <p:spPr>
          <a:xfrm>
            <a:off x="5112020" y="909639"/>
            <a:ext cx="3246291" cy="1969974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500" b="1" dirty="0">
                <a:solidFill>
                  <a:schemeClr val="tx1"/>
                </a:solidFill>
              </a:rPr>
              <a:t>Расширены функции и состав Инвестиционного совета в </a:t>
            </a:r>
            <a:r>
              <a:rPr lang="ru-RU" sz="1400" b="1" dirty="0">
                <a:solidFill>
                  <a:schemeClr val="tx1"/>
                </a:solidFill>
              </a:rPr>
              <a:t>Камчатском</a:t>
            </a:r>
            <a:r>
              <a:rPr lang="ru-RU" sz="1500" b="1" dirty="0">
                <a:solidFill>
                  <a:schemeClr val="tx1"/>
                </a:solidFill>
              </a:rPr>
              <a:t> крае;  активизирована работа отраслевых групп Инвестиционного Совета</a:t>
            </a:r>
          </a:p>
        </p:txBody>
      </p:sp>
      <p:sp>
        <p:nvSpPr>
          <p:cNvPr id="34" name="Овал 33"/>
          <p:cNvSpPr/>
          <p:nvPr/>
        </p:nvSpPr>
        <p:spPr>
          <a:xfrm>
            <a:off x="0" y="3068960"/>
            <a:ext cx="2887326" cy="196484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tx1"/>
                </a:solidFill>
              </a:rPr>
              <a:t>Комплекс мер по стимулированию ОМС МО в Камчатском крае к привлечению </a:t>
            </a:r>
            <a:r>
              <a:rPr lang="ru-RU" sz="1400" b="1" dirty="0" smtClean="0">
                <a:solidFill>
                  <a:schemeClr val="tx1"/>
                </a:solidFill>
              </a:rPr>
              <a:t>инвестиций </a:t>
            </a:r>
            <a:r>
              <a:rPr lang="ru-RU" sz="1400" b="1" dirty="0">
                <a:solidFill>
                  <a:schemeClr val="tx1"/>
                </a:solidFill>
              </a:rPr>
              <a:t>и наращиванию налогового потенциала на 2014-2018 гг.</a:t>
            </a:r>
          </a:p>
        </p:txBody>
      </p:sp>
      <p:sp>
        <p:nvSpPr>
          <p:cNvPr id="35" name="Овал 34"/>
          <p:cNvSpPr/>
          <p:nvPr/>
        </p:nvSpPr>
        <p:spPr>
          <a:xfrm>
            <a:off x="5220072" y="4941168"/>
            <a:ext cx="3384376" cy="1656184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>
                <a:solidFill>
                  <a:schemeClr val="tx1"/>
                </a:solidFill>
              </a:rPr>
              <a:t>Создана специализированная организация по </a:t>
            </a:r>
            <a:r>
              <a:rPr lang="ru-RU" sz="1500" b="1" dirty="0" smtClean="0">
                <a:solidFill>
                  <a:schemeClr val="tx1"/>
                </a:solidFill>
              </a:rPr>
              <a:t>привлече</a:t>
            </a:r>
            <a:r>
              <a:rPr lang="en-US" sz="1500" b="1" dirty="0" smtClean="0">
                <a:solidFill>
                  <a:schemeClr val="tx1"/>
                </a:solidFill>
              </a:rPr>
              <a:t>-</a:t>
            </a:r>
            <a:r>
              <a:rPr lang="ru-RU" sz="1500" b="1" dirty="0" smtClean="0">
                <a:solidFill>
                  <a:schemeClr val="tx1"/>
                </a:solidFill>
              </a:rPr>
              <a:t>нию </a:t>
            </a:r>
            <a:r>
              <a:rPr lang="ru-RU" sz="1500" b="1" dirty="0">
                <a:solidFill>
                  <a:schemeClr val="tx1"/>
                </a:solidFill>
              </a:rPr>
              <a:t>инвестиций и работе с инвесторами  - ОАО «Корпорация развития Камчатки»</a:t>
            </a:r>
          </a:p>
        </p:txBody>
      </p:sp>
      <p:sp>
        <p:nvSpPr>
          <p:cNvPr id="36" name="Овал 35"/>
          <p:cNvSpPr/>
          <p:nvPr/>
        </p:nvSpPr>
        <p:spPr>
          <a:xfrm>
            <a:off x="1187624" y="4983615"/>
            <a:ext cx="3399404" cy="168574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/>
              <a:t>Порядок взаимодействия ИОГВ с ОМС МО в Камчатском крае по </a:t>
            </a:r>
            <a:r>
              <a:rPr lang="ru-RU" sz="1400" b="1" dirty="0" smtClean="0"/>
              <a:t>форми</a:t>
            </a:r>
            <a:r>
              <a:rPr lang="en-US" sz="1400" b="1" dirty="0" smtClean="0"/>
              <a:t>-</a:t>
            </a:r>
            <a:r>
              <a:rPr lang="ru-RU" sz="1400" b="1" dirty="0" smtClean="0"/>
              <a:t>рованию </a:t>
            </a:r>
            <a:r>
              <a:rPr lang="ru-RU" sz="1400" b="1" dirty="0"/>
              <a:t>благоприятного инвестиционного климата в Камчатском </a:t>
            </a:r>
            <a:r>
              <a:rPr lang="ru-RU" sz="1400" b="1" dirty="0" smtClean="0"/>
              <a:t>крае</a:t>
            </a:r>
            <a:endParaRPr lang="ru-RU" sz="1400" b="1" dirty="0"/>
          </a:p>
        </p:txBody>
      </p:sp>
      <p:sp>
        <p:nvSpPr>
          <p:cNvPr id="37" name="Овал 36"/>
          <p:cNvSpPr/>
          <p:nvPr/>
        </p:nvSpPr>
        <p:spPr>
          <a:xfrm>
            <a:off x="6402928" y="2931266"/>
            <a:ext cx="2627238" cy="196134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/>
              <a:t>Положение о сопровождении инвестиционных проектов, </a:t>
            </a:r>
            <a:r>
              <a:rPr lang="ru-RU" sz="1400" b="1" dirty="0" smtClean="0"/>
              <a:t>реализуемых </a:t>
            </a:r>
            <a:r>
              <a:rPr lang="ru-RU" sz="1400" b="1" dirty="0"/>
              <a:t>и (или) </a:t>
            </a:r>
            <a:r>
              <a:rPr lang="ru-RU" sz="1400" b="1" dirty="0" smtClean="0"/>
              <a:t>планируемых </a:t>
            </a:r>
            <a:r>
              <a:rPr lang="ru-RU" sz="1400" b="1" dirty="0"/>
              <a:t>к </a:t>
            </a:r>
            <a:r>
              <a:rPr lang="ru-RU" sz="1400" b="1" dirty="0" smtClean="0"/>
              <a:t>реализации </a:t>
            </a:r>
            <a:r>
              <a:rPr lang="ru-RU" sz="1400" b="1" dirty="0"/>
              <a:t>в Камчатском крае 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4826394" y="2323292"/>
            <a:ext cx="393678" cy="55632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flipH="1" flipV="1">
            <a:off x="3851920" y="2323292"/>
            <a:ext cx="417272" cy="55632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H="1">
            <a:off x="2880572" y="3774012"/>
            <a:ext cx="37320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H="1">
            <a:off x="2975333" y="4624804"/>
            <a:ext cx="401908" cy="33236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>
            <a:off x="5944201" y="4596301"/>
            <a:ext cx="376726" cy="29630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 flipV="1">
            <a:off x="6026202" y="3777796"/>
            <a:ext cx="376726" cy="37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06928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1"/>
          <p:cNvSpPr txBox="1">
            <a:spLocks noChangeArrowheads="1"/>
          </p:cNvSpPr>
          <p:nvPr/>
        </p:nvSpPr>
        <p:spPr bwMode="auto">
          <a:xfrm>
            <a:off x="179388" y="266670"/>
            <a:ext cx="792162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1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Об итогах реализации в 2013 году Инвестиционной 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стратегии</a:t>
            </a:r>
            <a:endParaRPr lang="ru-RU" sz="21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176287" y="2852936"/>
            <a:ext cx="2791426" cy="169382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2. Совершенствование </a:t>
            </a:r>
            <a:r>
              <a:rPr lang="ru-RU" b="1" dirty="0">
                <a:solidFill>
                  <a:schemeClr val="tx1"/>
                </a:solidFill>
              </a:rPr>
              <a:t>регионального инвестиционного законодательства </a:t>
            </a:r>
          </a:p>
        </p:txBody>
      </p:sp>
      <p:sp>
        <p:nvSpPr>
          <p:cNvPr id="4" name="Овал 3"/>
          <p:cNvSpPr/>
          <p:nvPr/>
        </p:nvSpPr>
        <p:spPr>
          <a:xfrm>
            <a:off x="179388" y="2767940"/>
            <a:ext cx="2522109" cy="1597164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Инвестиционная </a:t>
            </a:r>
            <a:r>
              <a:rPr lang="ru-RU" sz="1600" b="1" dirty="0" smtClean="0"/>
              <a:t>декларация Камчатского края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1331640" y="866812"/>
            <a:ext cx="2915327" cy="184210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Порядок </a:t>
            </a:r>
            <a:r>
              <a:rPr lang="ru-RU" sz="1600" b="1" dirty="0"/>
              <a:t>проведения оценки регулирующего воздействия проектов НПА и НПА Камчатского </a:t>
            </a:r>
            <a:r>
              <a:rPr lang="ru-RU" sz="1600" b="1" dirty="0" smtClean="0"/>
              <a:t>края</a:t>
            </a:r>
            <a:endParaRPr lang="ru-RU" sz="1600" b="1" dirty="0"/>
          </a:p>
        </p:txBody>
      </p:sp>
      <p:sp>
        <p:nvSpPr>
          <p:cNvPr id="27" name="Овал 26"/>
          <p:cNvSpPr/>
          <p:nvPr/>
        </p:nvSpPr>
        <p:spPr>
          <a:xfrm>
            <a:off x="4876519" y="970200"/>
            <a:ext cx="2935841" cy="173872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Положение </a:t>
            </a:r>
            <a:r>
              <a:rPr lang="ru-RU" sz="1600" b="1" dirty="0"/>
              <a:t>о сопровождении инвестиционных проектов по принципу «одного окна» </a:t>
            </a:r>
          </a:p>
        </p:txBody>
      </p:sp>
      <p:sp>
        <p:nvSpPr>
          <p:cNvPr id="34" name="Овал 33"/>
          <p:cNvSpPr/>
          <p:nvPr/>
        </p:nvSpPr>
        <p:spPr>
          <a:xfrm>
            <a:off x="57323" y="4481910"/>
            <a:ext cx="2996899" cy="196484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 smtClean="0"/>
              <a:t>Проект </a:t>
            </a:r>
            <a:r>
              <a:rPr lang="ru-RU" sz="1500" b="1" dirty="0"/>
              <a:t>закона Камчатского края по предоставлению льгот предприятиям горнодобывающего комплекса</a:t>
            </a:r>
          </a:p>
        </p:txBody>
      </p:sp>
      <p:sp>
        <p:nvSpPr>
          <p:cNvPr id="35" name="Овал 34"/>
          <p:cNvSpPr/>
          <p:nvPr/>
        </p:nvSpPr>
        <p:spPr>
          <a:xfrm>
            <a:off x="6026695" y="4487432"/>
            <a:ext cx="3059832" cy="2043434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/>
              <a:t>В закон Камчатского края «О государ-ственной поддержке инвестиционной деятельности в Кам-чатском крае» внесен ряд изменений </a:t>
            </a:r>
          </a:p>
        </p:txBody>
      </p:sp>
      <p:sp>
        <p:nvSpPr>
          <p:cNvPr id="36" name="Овал 35"/>
          <p:cNvSpPr/>
          <p:nvPr/>
        </p:nvSpPr>
        <p:spPr>
          <a:xfrm>
            <a:off x="3131840" y="4928809"/>
            <a:ext cx="2808313" cy="1668543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 smtClean="0"/>
              <a:t>Закон </a:t>
            </a:r>
          </a:p>
          <a:p>
            <a:pPr lvl="0" algn="ctr"/>
            <a:r>
              <a:rPr lang="ru-RU" sz="1600" b="1" dirty="0" smtClean="0"/>
              <a:t>Камчатского </a:t>
            </a:r>
            <a:r>
              <a:rPr lang="ru-RU" sz="1600" b="1" dirty="0"/>
              <a:t>края </a:t>
            </a:r>
            <a:endParaRPr lang="ru-RU" sz="1600" b="1" dirty="0" smtClean="0"/>
          </a:p>
          <a:p>
            <a:pPr lvl="0" algn="ctr"/>
            <a:r>
              <a:rPr lang="ru-RU" sz="1600" b="1" dirty="0" smtClean="0"/>
              <a:t>«</a:t>
            </a:r>
            <a:r>
              <a:rPr lang="ru-RU" sz="1600" b="1" dirty="0"/>
              <a:t>О промышленных парках Камчатского края</a:t>
            </a:r>
            <a:r>
              <a:rPr lang="ru-RU" sz="1600" b="1" dirty="0" smtClean="0"/>
              <a:t>»</a:t>
            </a:r>
            <a:endParaRPr lang="ru-RU" sz="1600" b="1" dirty="0"/>
          </a:p>
        </p:txBody>
      </p:sp>
      <p:sp>
        <p:nvSpPr>
          <p:cNvPr id="37" name="Овал 36"/>
          <p:cNvSpPr/>
          <p:nvPr/>
        </p:nvSpPr>
        <p:spPr>
          <a:xfrm>
            <a:off x="6402928" y="2852936"/>
            <a:ext cx="2627238" cy="1419604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Инвестиционный </a:t>
            </a:r>
            <a:r>
              <a:rPr lang="ru-RU" sz="1600" b="1" dirty="0"/>
              <a:t>фонд Камчатского края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4960079" y="2456656"/>
            <a:ext cx="267370" cy="37653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flipH="1" flipV="1">
            <a:off x="3909400" y="2456655"/>
            <a:ext cx="287784" cy="3765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H="1">
            <a:off x="2758632" y="3566522"/>
            <a:ext cx="37320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H="1">
            <a:off x="2774379" y="4481910"/>
            <a:ext cx="401908" cy="33236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>
            <a:off x="5967713" y="4481910"/>
            <a:ext cx="376726" cy="29630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>
            <a:off x="4572000" y="4614367"/>
            <a:ext cx="0" cy="32680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 flipV="1">
            <a:off x="6012160" y="3562738"/>
            <a:ext cx="376726" cy="37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90228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179388" y="266670"/>
            <a:ext cx="792162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1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Об итогах реализации в 2013 году Инвестиционной 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стратегии</a:t>
            </a:r>
            <a:endParaRPr lang="ru-RU" sz="21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272521" y="2852936"/>
            <a:ext cx="2689771" cy="172819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tx1"/>
                </a:solidFill>
              </a:rPr>
              <a:t>3. Разработка </a:t>
            </a:r>
            <a:r>
              <a:rPr lang="ru-RU" b="1" dirty="0">
                <a:solidFill>
                  <a:schemeClr val="tx1"/>
                </a:solidFill>
              </a:rPr>
              <a:t>региональных программ и проектов, направленных на улучшение </a:t>
            </a:r>
            <a:r>
              <a:rPr lang="ru-RU" b="1" dirty="0" smtClean="0">
                <a:solidFill>
                  <a:schemeClr val="tx1"/>
                </a:solidFill>
              </a:rPr>
              <a:t>инвест. </a:t>
            </a:r>
            <a:r>
              <a:rPr lang="ru-RU" b="1" dirty="0">
                <a:solidFill>
                  <a:schemeClr val="tx1"/>
                </a:solidFill>
              </a:rPr>
              <a:t>климата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3034357" y="836712"/>
            <a:ext cx="3166100" cy="165526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/>
              <a:t>Работа по созданию туристско-рекреационного кластера «Паратунка»</a:t>
            </a:r>
            <a:endParaRPr lang="ru-RU" b="1" dirty="0"/>
          </a:p>
        </p:txBody>
      </p:sp>
      <p:sp>
        <p:nvSpPr>
          <p:cNvPr id="9" name="Овал 8"/>
          <p:cNvSpPr/>
          <p:nvPr/>
        </p:nvSpPr>
        <p:spPr>
          <a:xfrm>
            <a:off x="92586" y="4653136"/>
            <a:ext cx="4464496" cy="2016224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500" b="1" dirty="0"/>
              <a:t>Подпрограмма «Формирование благоприятной инвестиционной среды» государственной программы «Развитие экономики и внешнеэкономической деятельности Камчатского края на 2014-2018 годы» </a:t>
            </a:r>
            <a:endParaRPr lang="ru-RU" sz="1500" b="1" dirty="0"/>
          </a:p>
        </p:txBody>
      </p:sp>
      <p:sp>
        <p:nvSpPr>
          <p:cNvPr id="10" name="Овал 9"/>
          <p:cNvSpPr/>
          <p:nvPr/>
        </p:nvSpPr>
        <p:spPr>
          <a:xfrm>
            <a:off x="4932041" y="4653136"/>
            <a:ext cx="4176464" cy="2016224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500" b="1" dirty="0"/>
              <a:t>Разработка Дорожных карт по сокращению сроков разрешительных процедур на строительство объектов, сроков предоставления земельных участков и подключения к системам электроснабжения</a:t>
            </a:r>
            <a:endParaRPr lang="ru-RU" sz="1500" b="1" dirty="0"/>
          </a:p>
        </p:txBody>
      </p:sp>
      <p:cxnSp>
        <p:nvCxnSpPr>
          <p:cNvPr id="6" name="Прямая со стрелкой 5"/>
          <p:cNvCxnSpPr/>
          <p:nvPr/>
        </p:nvCxnSpPr>
        <p:spPr>
          <a:xfrm flipV="1">
            <a:off x="4617407" y="2492896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2627785" y="4447021"/>
            <a:ext cx="644736" cy="13410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5984433" y="4437112"/>
            <a:ext cx="603791" cy="1741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74455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16122</TotalTime>
  <Words>983</Words>
  <Application>Microsoft Office PowerPoint</Application>
  <PresentationFormat>Экран (4:3)</PresentationFormat>
  <Paragraphs>109</Paragraphs>
  <Slides>15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*</dc:creator>
  <cp:lastModifiedBy>Леликова Ирина Сергеевна</cp:lastModifiedBy>
  <cp:revision>609</cp:revision>
  <cp:lastPrinted>2013-12-24T01:02:54Z</cp:lastPrinted>
  <dcterms:created xsi:type="dcterms:W3CDTF">2010-04-15T23:34:58Z</dcterms:created>
  <dcterms:modified xsi:type="dcterms:W3CDTF">2014-04-24T03:31:38Z</dcterms:modified>
</cp:coreProperties>
</file>