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6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7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40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63" r:id="rId2"/>
    <p:sldId id="323" r:id="rId3"/>
    <p:sldId id="257" r:id="rId4"/>
    <p:sldId id="310" r:id="rId5"/>
    <p:sldId id="311" r:id="rId6"/>
    <p:sldId id="312" r:id="rId7"/>
    <p:sldId id="313" r:id="rId8"/>
    <p:sldId id="324" r:id="rId9"/>
    <p:sldId id="319" r:id="rId10"/>
    <p:sldId id="326" r:id="rId11"/>
    <p:sldId id="325" r:id="rId12"/>
    <p:sldId id="327" r:id="rId13"/>
    <p:sldId id="328" r:id="rId14"/>
    <p:sldId id="329" r:id="rId15"/>
    <p:sldId id="330" r:id="rId16"/>
    <p:sldId id="331" r:id="rId17"/>
    <p:sldId id="314" r:id="rId18"/>
    <p:sldId id="315" r:id="rId19"/>
    <p:sldId id="317" r:id="rId20"/>
    <p:sldId id="316" r:id="rId21"/>
    <p:sldId id="332" r:id="rId22"/>
    <p:sldId id="333" r:id="rId23"/>
    <p:sldId id="334" r:id="rId24"/>
    <p:sldId id="336" r:id="rId25"/>
    <p:sldId id="335" r:id="rId26"/>
    <p:sldId id="321" r:id="rId27"/>
    <p:sldId id="338" r:id="rId28"/>
    <p:sldId id="370" r:id="rId29"/>
    <p:sldId id="288" r:id="rId30"/>
    <p:sldId id="322" r:id="rId31"/>
    <p:sldId id="339" r:id="rId32"/>
    <p:sldId id="337" r:id="rId33"/>
    <p:sldId id="340" r:id="rId34"/>
    <p:sldId id="369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7" r:id="rId50"/>
    <p:sldId id="355" r:id="rId51"/>
    <p:sldId id="356" r:id="rId52"/>
    <p:sldId id="371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72" r:id="rId61"/>
    <p:sldId id="367" r:id="rId62"/>
    <p:sldId id="373" r:id="rId63"/>
    <p:sldId id="368" r:id="rId64"/>
  </p:sldIdLst>
  <p:sldSz cx="12190413" cy="6859588"/>
  <p:notesSz cx="6735763" cy="9866313"/>
  <p:defaultTextStyle>
    <a:defPPr>
      <a:defRPr lang="ru-RU"/>
    </a:defPPr>
    <a:lvl1pPr marL="0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9516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39033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58549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78065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97582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17098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36615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56131" algn="l" defTabSz="103903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CC99"/>
    <a:srgbClr val="5A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1279" autoAdjust="0"/>
  </p:normalViewPr>
  <p:slideViewPr>
    <p:cSldViewPr>
      <p:cViewPr varScale="1">
        <p:scale>
          <a:sx n="106" d="100"/>
          <a:sy n="106" d="100"/>
        </p:scale>
        <p:origin x="762" y="108"/>
      </p:cViewPr>
      <p:guideLst/>
    </p:cSldViewPr>
  </p:slideViewPr>
  <p:outlineViewPr>
    <p:cViewPr>
      <p:scale>
        <a:sx n="33" d="100"/>
        <a:sy n="33" d="100"/>
      </p:scale>
      <p:origin x="0" y="-1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6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title>
      <c:tx>
        <c:rich>
          <a:bodyPr/>
          <a:lstStyle/>
          <a:p>
            <a:pPr>
              <a:defRPr sz="1600" i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i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протяженность автомобильных дорог Камчатского края составляет 3 055,12 км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9422218290129477"/>
          <c:y val="0.21068307797265415"/>
          <c:w val="0.46295756288890866"/>
          <c:h val="0.76284279447018621"/>
        </c:manualLayout>
      </c:layout>
      <c:bar3DChart>
        <c:barDir val="bar"/>
        <c:grouping val="stacked"/>
        <c:varyColors val="0"/>
        <c:ser>
          <c:idx val="0"/>
          <c:order val="0"/>
          <c:spPr>
            <a:ln>
              <a:solidFill>
                <a:srgbClr val="FFFF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FFFF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E37C-453F-B964-000FDD1A2C7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7C-453F-B964-000FDD1A2C7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FFFF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37C-453F-B964-000FDD1A2C7F}"/>
              </c:ext>
            </c:extLst>
          </c:dPt>
          <c:dLbls>
            <c:dLbl>
              <c:idx val="0"/>
              <c:layout>
                <c:manualLayout>
                  <c:x val="6.5700023249105108E-2"/>
                  <c:y val="6.79404338932891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37C-453F-B964-000FDD1A2C7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Лист1!$F$5:$F$7</c:f>
              <c:strCache>
                <c:ptCount val="3"/>
                <c:pt idx="0">
                  <c:v> - автомобильная дорога федерального значения, км</c:v>
                </c:pt>
                <c:pt idx="1">
                  <c:v> - автомобильные дороги местного значения, км</c:v>
                </c:pt>
                <c:pt idx="2">
                  <c:v> - автомобильные дороги общего пользования регионального значения Камчатского края, км </c:v>
                </c:pt>
              </c:strCache>
            </c:strRef>
          </c:cat>
          <c:val>
            <c:numRef>
              <c:f>Лист1!$G$5:$G$7</c:f>
              <c:numCache>
                <c:formatCode>#,##0.00</c:formatCode>
                <c:ptCount val="3"/>
                <c:pt idx="0">
                  <c:v>38</c:v>
                </c:pt>
                <c:pt idx="1">
                  <c:v>1173.4100000000001</c:v>
                </c:pt>
                <c:pt idx="2">
                  <c:v>1843.71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37C-453F-B964-000FDD1A2C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4898688"/>
        <c:axId val="108524416"/>
        <c:axId val="0"/>
      </c:bar3DChart>
      <c:catAx>
        <c:axId val="4898688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i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8524416"/>
        <c:crosses val="autoZero"/>
        <c:auto val="1"/>
        <c:lblAlgn val="ctr"/>
        <c:lblOffset val="100"/>
        <c:noMultiLvlLbl val="0"/>
      </c:catAx>
      <c:valAx>
        <c:axId val="108524416"/>
        <c:scaling>
          <c:orientation val="minMax"/>
        </c:scaling>
        <c:delete val="1"/>
        <c:axPos val="t"/>
        <c:numFmt formatCode="#,##0.00" sourceLinked="1"/>
        <c:majorTickMark val="out"/>
        <c:minorTickMark val="none"/>
        <c:tickLblPos val="none"/>
        <c:crossAx val="4898688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 НА ДОРОЖНУЮ ДЕЯТЕЛЬНОСТЬ В 2019 ГОДУ 4 819,5 млн. рублей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316572849777424E-3"/>
          <c:y val="0.22142776550915011"/>
          <c:w val="0.56132123613187168"/>
          <c:h val="0.74173014647602198"/>
        </c:manualLayout>
      </c:layout>
      <c:pie3DChart>
        <c:varyColors val="1"/>
        <c:ser>
          <c:idx val="0"/>
          <c:order val="0"/>
          <c:explosion val="33"/>
          <c:dPt>
            <c:idx val="0"/>
            <c:bubble3D val="0"/>
            <c:explosion val="23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1"/>
            <c:bubble3D val="0"/>
            <c:explosion val="1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Лист1!$F$13:$H$13</c:f>
              <c:strCache>
                <c:ptCount val="3"/>
                <c:pt idx="0">
                  <c:v>федеральный бюджет 1 416,8 млн. рублей</c:v>
                </c:pt>
                <c:pt idx="1">
                  <c:v>краевой бюджет 3 217,9 млн. рублей</c:v>
                </c:pt>
                <c:pt idx="2">
                  <c:v>местный бюджет 184,8 млн. рублей</c:v>
                </c:pt>
              </c:strCache>
            </c:strRef>
          </c:cat>
          <c:val>
            <c:numRef>
              <c:f>Лист1!$F$14:$H$14</c:f>
              <c:numCache>
                <c:formatCode>#\ ##0.00\ _₽</c:formatCode>
                <c:ptCount val="3"/>
                <c:pt idx="0">
                  <c:v>1416.8</c:v>
                </c:pt>
                <c:pt idx="1">
                  <c:v>3217.9</c:v>
                </c:pt>
                <c:pt idx="2">
                  <c:v>184.8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ru-RU"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 algn="ctr">
              <a:defRPr lang="ru-RU"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2.8855117401992928E-2"/>
          <c:y val="0.87349379791693749"/>
          <c:w val="0.97114488259800702"/>
          <c:h val="0.1104248515535175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image" Target="../media/image23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Содержание, ремонт и капитальный ремонт автомобильных дорог регионального значения и искусственных сооружений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536BD3CA-898A-4E5A-915B-85990E929850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1 919,5 млн. рублей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A0515-708D-4FD8-9359-567ABAF6CBCB}" type="parTrans" cxnId="{00ACE853-C044-4CDA-90A5-270E4F257F52}">
      <dgm:prSet/>
      <dgm:spPr/>
      <dgm:t>
        <a:bodyPr/>
        <a:lstStyle/>
        <a:p>
          <a:endParaRPr lang="ru-RU"/>
        </a:p>
      </dgm:t>
    </dgm:pt>
    <dgm:pt modelId="{B502977F-A841-467A-842E-F690B461813F}" type="sibTrans" cxnId="{00ACE853-C044-4CDA-90A5-270E4F257F52}">
      <dgm:prSet/>
      <dgm:spPr/>
      <dgm:t>
        <a:bodyPr/>
        <a:lstStyle/>
        <a:p>
          <a:endParaRPr lang="ru-RU"/>
        </a:p>
      </dgm:t>
    </dgm:pt>
    <dgm:pt modelId="{ECE4F828-9F29-4C0C-99CC-E82101B042DC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5C8FB-31AF-424C-B41D-2768AB1A3F96}" type="parTrans" cxnId="{7AF2F56A-D2EA-4E42-983F-3981E1B10665}">
      <dgm:prSet/>
      <dgm:spPr/>
      <dgm:t>
        <a:bodyPr/>
        <a:lstStyle/>
        <a:p>
          <a:endParaRPr lang="ru-RU"/>
        </a:p>
      </dgm:t>
    </dgm:pt>
    <dgm:pt modelId="{9227506A-6097-4363-803D-050A6D8F5402}" type="sibTrans" cxnId="{7AF2F56A-D2EA-4E42-983F-3981E1B10665}">
      <dgm:prSet/>
      <dgm:spPr/>
      <dgm:t>
        <a:bodyPr/>
        <a:lstStyle/>
        <a:p>
          <a:endParaRPr lang="ru-RU"/>
        </a:p>
      </dgm:t>
    </dgm:pt>
    <dgm:pt modelId="{DF20C730-9C9D-4CCB-BE1F-71E42D109130}">
      <dgm:prSet custT="1"/>
      <dgm:spPr/>
      <dgm:t>
        <a:bodyPr/>
        <a:lstStyle/>
        <a:p>
          <a:pPr rtl="0"/>
          <a:r>
            <a:rPr lang="ru-RU" sz="2400" b="1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rPr>
            <a:t>ОТРЕМОНТИРОВАНО </a:t>
          </a:r>
          <a:r>
            <a:rPr lang="ru-RU" sz="4400" b="1" dirty="0" smtClean="0">
              <a:ln w="0"/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81 </a:t>
          </a:r>
          <a:r>
            <a:rPr lang="ru-RU" sz="2400" b="1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rPr>
            <a:t>КМ</a:t>
          </a:r>
          <a:r>
            <a:rPr lang="ru-RU" sz="4400" b="1" dirty="0" smtClean="0">
              <a:ln w="0"/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 </a:t>
          </a:r>
          <a:r>
            <a:rPr lang="ru-RU" sz="2400" b="1" dirty="0" smtClean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rPr>
            <a:t>АВТОМОБИЛЬНЫХ ДОРОГ РЕГИОНАЛЬНОГО ЗНАЧЕНИЯ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64E57-43A3-44A8-BE93-0D70B7022F21}" type="parTrans" cxnId="{EC71AE0E-D6ED-47E4-817B-763EBACC325E}">
      <dgm:prSet/>
      <dgm:spPr/>
      <dgm:t>
        <a:bodyPr/>
        <a:lstStyle/>
        <a:p>
          <a:endParaRPr lang="ru-RU"/>
        </a:p>
      </dgm:t>
    </dgm:pt>
    <dgm:pt modelId="{249DD095-3FC2-4D5C-B21C-0317EC517894}" type="sibTrans" cxnId="{EC71AE0E-D6ED-47E4-817B-763EBACC325E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4" custScaleX="278049" custScaleY="4837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4975E-E228-401A-909C-BE73367E2633}" type="pres">
      <dgm:prSet presAssocID="{A9352551-A12F-4543-9715-D2780B088A5B}" presName="sp" presStyleCnt="0"/>
      <dgm:spPr/>
    </dgm:pt>
    <dgm:pt modelId="{14D82F97-99CB-4BB8-B311-27BF6A23693C}" type="pres">
      <dgm:prSet presAssocID="{ECE4F828-9F29-4C0C-99CC-E82101B042DC}" presName="linNode" presStyleCnt="0"/>
      <dgm:spPr/>
    </dgm:pt>
    <dgm:pt modelId="{E73C4544-93BC-4DFB-BB86-8A4F99BE9FA9}" type="pres">
      <dgm:prSet presAssocID="{ECE4F828-9F29-4C0C-99CC-E82101B042DC}" presName="parentText" presStyleLbl="node1" presStyleIdx="1" presStyleCnt="4" custScaleY="1882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C7017-E811-4882-A9DB-981AE4D723A3}" type="pres">
      <dgm:prSet presAssocID="{9227506A-6097-4363-803D-050A6D8F5402}" presName="sp" presStyleCnt="0"/>
      <dgm:spPr/>
    </dgm:pt>
    <dgm:pt modelId="{71417B3B-E860-43D0-88AF-C219320A9E2B}" type="pres">
      <dgm:prSet presAssocID="{536BD3CA-898A-4E5A-915B-85990E929850}" presName="linNode" presStyleCnt="0"/>
      <dgm:spPr/>
    </dgm:pt>
    <dgm:pt modelId="{05D0263E-7357-4C38-A1B4-466D39E16310}" type="pres">
      <dgm:prSet presAssocID="{536BD3CA-898A-4E5A-915B-85990E929850}" presName="parentText" presStyleLbl="node1" presStyleIdx="2" presStyleCnt="4" custScaleY="204450" custLinFactX="76809" custLinFactY="-91438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3200E-A1C2-4C17-ADAD-CB844FF8723C}" type="pres">
      <dgm:prSet presAssocID="{B502977F-A841-467A-842E-F690B461813F}" presName="sp" presStyleCnt="0"/>
      <dgm:spPr/>
    </dgm:pt>
    <dgm:pt modelId="{CC721A09-9DED-498B-9CAB-6C65EB848AB9}" type="pres">
      <dgm:prSet presAssocID="{DF20C730-9C9D-4CCB-BE1F-71E42D109130}" presName="linNode" presStyleCnt="0"/>
      <dgm:spPr/>
    </dgm:pt>
    <dgm:pt modelId="{321543CC-CF63-441D-ACFD-4A227875F270}" type="pres">
      <dgm:prSet presAssocID="{DF20C730-9C9D-4CCB-BE1F-71E42D109130}" presName="parentText" presStyleLbl="node1" presStyleIdx="3" presStyleCnt="4" custScaleX="277778" custScaleY="4168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6C644D-5F61-48E3-A73A-A070B8F764CD}" type="presOf" srcId="{ECE4F828-9F29-4C0C-99CC-E82101B042DC}" destId="{E73C4544-93BC-4DFB-BB86-8A4F99BE9FA9}" srcOrd="0" destOrd="0" presId="urn:microsoft.com/office/officeart/2005/8/layout/vList5"/>
    <dgm:cxn modelId="{F7C8E630-D2E3-4A19-9EC8-29B6968136F4}" type="presOf" srcId="{536BD3CA-898A-4E5A-915B-85990E929850}" destId="{05D0263E-7357-4C38-A1B4-466D39E16310}" srcOrd="0" destOrd="0" presId="urn:microsoft.com/office/officeart/2005/8/layout/vList5"/>
    <dgm:cxn modelId="{1EB4D4CF-E3C4-4D5F-9F82-0B7148D32D00}" type="presOf" srcId="{F2B451E0-A456-444A-B794-C3E12492B51E}" destId="{1060820F-A471-452D-931C-0E1BBC4E1983}" srcOrd="0" destOrd="0" presId="urn:microsoft.com/office/officeart/2005/8/layout/vList5"/>
    <dgm:cxn modelId="{00ACE853-C044-4CDA-90A5-270E4F257F52}" srcId="{F2B451E0-A456-444A-B794-C3E12492B51E}" destId="{536BD3CA-898A-4E5A-915B-85990E929850}" srcOrd="2" destOrd="0" parTransId="{E22A0515-708D-4FD8-9359-567ABAF6CBCB}" sibTransId="{B502977F-A841-467A-842E-F690B461813F}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3DF0A030-D829-4835-8648-D86902D5B851}" type="presOf" srcId="{E4F2289F-7F34-432B-AFF8-E0375F30169D}" destId="{CB3F5D7E-7252-4BC3-B7D8-35E4243BF3F0}" srcOrd="0" destOrd="0" presId="urn:microsoft.com/office/officeart/2005/8/layout/vList5"/>
    <dgm:cxn modelId="{E8297A49-0CB9-494C-A41D-25908D4CA375}" type="presOf" srcId="{DF20C730-9C9D-4CCB-BE1F-71E42D109130}" destId="{321543CC-CF63-441D-ACFD-4A227875F270}" srcOrd="0" destOrd="0" presId="urn:microsoft.com/office/officeart/2005/8/layout/vList5"/>
    <dgm:cxn modelId="{EC71AE0E-D6ED-47E4-817B-763EBACC325E}" srcId="{F2B451E0-A456-444A-B794-C3E12492B51E}" destId="{DF20C730-9C9D-4CCB-BE1F-71E42D109130}" srcOrd="3" destOrd="0" parTransId="{BD664E57-43A3-44A8-BE93-0D70B7022F21}" sibTransId="{249DD095-3FC2-4D5C-B21C-0317EC517894}"/>
    <dgm:cxn modelId="{7AF2F56A-D2EA-4E42-983F-3981E1B10665}" srcId="{F2B451E0-A456-444A-B794-C3E12492B51E}" destId="{ECE4F828-9F29-4C0C-99CC-E82101B042DC}" srcOrd="1" destOrd="0" parTransId="{E8D5C8FB-31AF-424C-B41D-2768AB1A3F96}" sibTransId="{9227506A-6097-4363-803D-050A6D8F5402}"/>
    <dgm:cxn modelId="{80C307B0-89FE-49B0-8CB3-5E1C88FF4310}" type="presParOf" srcId="{1060820F-A471-452D-931C-0E1BBC4E1983}" destId="{EE186038-C58E-4B9E-B07C-E3126D0BDC9F}" srcOrd="0" destOrd="0" presId="urn:microsoft.com/office/officeart/2005/8/layout/vList5"/>
    <dgm:cxn modelId="{7B41EA50-8226-4EF8-9B74-B4D6E357CC5E}" type="presParOf" srcId="{EE186038-C58E-4B9E-B07C-E3126D0BDC9F}" destId="{CB3F5D7E-7252-4BC3-B7D8-35E4243BF3F0}" srcOrd="0" destOrd="0" presId="urn:microsoft.com/office/officeart/2005/8/layout/vList5"/>
    <dgm:cxn modelId="{D89BED5E-F6B8-49CD-86BD-4D77E8634F9D}" type="presParOf" srcId="{1060820F-A471-452D-931C-0E1BBC4E1983}" destId="{35F4975E-E228-401A-909C-BE73367E2633}" srcOrd="1" destOrd="0" presId="urn:microsoft.com/office/officeart/2005/8/layout/vList5"/>
    <dgm:cxn modelId="{0F1F67BB-21F5-4285-B109-E5EDCD9311CB}" type="presParOf" srcId="{1060820F-A471-452D-931C-0E1BBC4E1983}" destId="{14D82F97-99CB-4BB8-B311-27BF6A23693C}" srcOrd="2" destOrd="0" presId="urn:microsoft.com/office/officeart/2005/8/layout/vList5"/>
    <dgm:cxn modelId="{6DA9A1E7-10E8-4768-B7D3-A3158B02B1C9}" type="presParOf" srcId="{14D82F97-99CB-4BB8-B311-27BF6A23693C}" destId="{E73C4544-93BC-4DFB-BB86-8A4F99BE9FA9}" srcOrd="0" destOrd="0" presId="urn:microsoft.com/office/officeart/2005/8/layout/vList5"/>
    <dgm:cxn modelId="{EDA2C62C-35B7-4AC4-835C-B9231B23B3E0}" type="presParOf" srcId="{1060820F-A471-452D-931C-0E1BBC4E1983}" destId="{8A6C7017-E811-4882-A9DB-981AE4D723A3}" srcOrd="3" destOrd="0" presId="urn:microsoft.com/office/officeart/2005/8/layout/vList5"/>
    <dgm:cxn modelId="{F671E4CF-4E98-479C-A3B8-15A9E086E4D7}" type="presParOf" srcId="{1060820F-A471-452D-931C-0E1BBC4E1983}" destId="{71417B3B-E860-43D0-88AF-C219320A9E2B}" srcOrd="4" destOrd="0" presId="urn:microsoft.com/office/officeart/2005/8/layout/vList5"/>
    <dgm:cxn modelId="{04843A86-A2C2-4D62-958B-F2751F471F79}" type="presParOf" srcId="{71417B3B-E860-43D0-88AF-C219320A9E2B}" destId="{05D0263E-7357-4C38-A1B4-466D39E16310}" srcOrd="0" destOrd="0" presId="urn:microsoft.com/office/officeart/2005/8/layout/vList5"/>
    <dgm:cxn modelId="{6C54CE90-9CF7-4E77-A20F-90B47C976AA5}" type="presParOf" srcId="{1060820F-A471-452D-931C-0E1BBC4E1983}" destId="{DAD3200E-A1C2-4C17-ADAD-CB844FF8723C}" srcOrd="5" destOrd="0" presId="urn:microsoft.com/office/officeart/2005/8/layout/vList5"/>
    <dgm:cxn modelId="{F3C23C36-5F94-4330-B330-35E01F6ABF8C}" type="presParOf" srcId="{1060820F-A471-452D-931C-0E1BBC4E1983}" destId="{CC721A09-9DED-498B-9CAB-6C65EB848AB9}" srcOrd="6" destOrd="0" presId="urn:microsoft.com/office/officeart/2005/8/layout/vList5"/>
    <dgm:cxn modelId="{EC3D11D1-787D-4DD7-97DC-1A39E681F5A1}" type="presParOf" srcId="{CC721A09-9DED-498B-9CAB-6C65EB848AB9}" destId="{321543CC-CF63-441D-ACFD-4A227875F27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РЕКОНСТРАУКЦИЯ АВТОМОБИЛЬНЫХ ДОРОГ РЕГИОНАЛЬНОГО ЗНАЧЕНИЯ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536BD3CA-898A-4E5A-915B-85990E929850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1 229,6 млн. рублей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A0515-708D-4FD8-9359-567ABAF6CBCB}" type="parTrans" cxnId="{00ACE853-C044-4CDA-90A5-270E4F257F52}">
      <dgm:prSet/>
      <dgm:spPr/>
      <dgm:t>
        <a:bodyPr/>
        <a:lstStyle/>
        <a:p>
          <a:endParaRPr lang="ru-RU"/>
        </a:p>
      </dgm:t>
    </dgm:pt>
    <dgm:pt modelId="{B502977F-A841-467A-842E-F690B461813F}" type="sibTrans" cxnId="{00ACE853-C044-4CDA-90A5-270E4F257F52}">
      <dgm:prSet/>
      <dgm:spPr/>
      <dgm:t>
        <a:bodyPr/>
        <a:lstStyle/>
        <a:p>
          <a:endParaRPr lang="ru-RU"/>
        </a:p>
      </dgm:t>
    </dgm:pt>
    <dgm:pt modelId="{ECE4F828-9F29-4C0C-99CC-E82101B042DC}">
      <dgm:prSet custT="1"/>
      <dgm:spPr/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5C8FB-31AF-424C-B41D-2768AB1A3F96}" type="parTrans" cxnId="{7AF2F56A-D2EA-4E42-983F-3981E1B10665}">
      <dgm:prSet/>
      <dgm:spPr/>
      <dgm:t>
        <a:bodyPr/>
        <a:lstStyle/>
        <a:p>
          <a:endParaRPr lang="ru-RU"/>
        </a:p>
      </dgm:t>
    </dgm:pt>
    <dgm:pt modelId="{9227506A-6097-4363-803D-050A6D8F5402}" type="sibTrans" cxnId="{7AF2F56A-D2EA-4E42-983F-3981E1B10665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3" custScaleX="278049" custScaleY="4837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4975E-E228-401A-909C-BE73367E2633}" type="pres">
      <dgm:prSet presAssocID="{A9352551-A12F-4543-9715-D2780B088A5B}" presName="sp" presStyleCnt="0"/>
      <dgm:spPr/>
    </dgm:pt>
    <dgm:pt modelId="{14D82F97-99CB-4BB8-B311-27BF6A23693C}" type="pres">
      <dgm:prSet presAssocID="{ECE4F828-9F29-4C0C-99CC-E82101B042DC}" presName="linNode" presStyleCnt="0"/>
      <dgm:spPr/>
    </dgm:pt>
    <dgm:pt modelId="{E73C4544-93BC-4DFB-BB86-8A4F99BE9FA9}" type="pres">
      <dgm:prSet presAssocID="{ECE4F828-9F29-4C0C-99CC-E82101B042DC}" presName="parentText" presStyleLbl="node1" presStyleIdx="1" presStyleCnt="3" custScaleY="18821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C7017-E811-4882-A9DB-981AE4D723A3}" type="pres">
      <dgm:prSet presAssocID="{9227506A-6097-4363-803D-050A6D8F5402}" presName="sp" presStyleCnt="0"/>
      <dgm:spPr/>
    </dgm:pt>
    <dgm:pt modelId="{71417B3B-E860-43D0-88AF-C219320A9E2B}" type="pres">
      <dgm:prSet presAssocID="{536BD3CA-898A-4E5A-915B-85990E929850}" presName="linNode" presStyleCnt="0"/>
      <dgm:spPr/>
    </dgm:pt>
    <dgm:pt modelId="{05D0263E-7357-4C38-A1B4-466D39E16310}" type="pres">
      <dgm:prSet presAssocID="{536BD3CA-898A-4E5A-915B-85990E929850}" presName="parentText" presStyleLbl="node1" presStyleIdx="2" presStyleCnt="3" custScaleY="204450" custLinFactX="76809" custLinFactY="-91438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ACE853-C044-4CDA-90A5-270E4F257F52}" srcId="{F2B451E0-A456-444A-B794-C3E12492B51E}" destId="{536BD3CA-898A-4E5A-915B-85990E929850}" srcOrd="2" destOrd="0" parTransId="{E22A0515-708D-4FD8-9359-567ABAF6CBCB}" sibTransId="{B502977F-A841-467A-842E-F690B461813F}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4D973DC5-8C17-413A-8C14-64E863749E4A}" type="presOf" srcId="{E4F2289F-7F34-432B-AFF8-E0375F30169D}" destId="{CB3F5D7E-7252-4BC3-B7D8-35E4243BF3F0}" srcOrd="0" destOrd="0" presId="urn:microsoft.com/office/officeart/2005/8/layout/vList5"/>
    <dgm:cxn modelId="{BB592575-321A-4E5D-90AA-9F34342495DE}" type="presOf" srcId="{ECE4F828-9F29-4C0C-99CC-E82101B042DC}" destId="{E73C4544-93BC-4DFB-BB86-8A4F99BE9FA9}" srcOrd="0" destOrd="0" presId="urn:microsoft.com/office/officeart/2005/8/layout/vList5"/>
    <dgm:cxn modelId="{4A85C5DD-412F-4F29-BBB9-2C3C07CD934E}" type="presOf" srcId="{F2B451E0-A456-444A-B794-C3E12492B51E}" destId="{1060820F-A471-452D-931C-0E1BBC4E1983}" srcOrd="0" destOrd="0" presId="urn:microsoft.com/office/officeart/2005/8/layout/vList5"/>
    <dgm:cxn modelId="{9A911A33-48D9-4095-BC75-485B379C26F1}" type="presOf" srcId="{536BD3CA-898A-4E5A-915B-85990E929850}" destId="{05D0263E-7357-4C38-A1B4-466D39E16310}" srcOrd="0" destOrd="0" presId="urn:microsoft.com/office/officeart/2005/8/layout/vList5"/>
    <dgm:cxn modelId="{7AF2F56A-D2EA-4E42-983F-3981E1B10665}" srcId="{F2B451E0-A456-444A-B794-C3E12492B51E}" destId="{ECE4F828-9F29-4C0C-99CC-E82101B042DC}" srcOrd="1" destOrd="0" parTransId="{E8D5C8FB-31AF-424C-B41D-2768AB1A3F96}" sibTransId="{9227506A-6097-4363-803D-050A6D8F5402}"/>
    <dgm:cxn modelId="{534CB0E8-B627-4637-A53F-57EE7834A4BB}" type="presParOf" srcId="{1060820F-A471-452D-931C-0E1BBC4E1983}" destId="{EE186038-C58E-4B9E-B07C-E3126D0BDC9F}" srcOrd="0" destOrd="0" presId="urn:microsoft.com/office/officeart/2005/8/layout/vList5"/>
    <dgm:cxn modelId="{EFE9E0A6-CE8B-444C-8B34-DC24F99C0680}" type="presParOf" srcId="{EE186038-C58E-4B9E-B07C-E3126D0BDC9F}" destId="{CB3F5D7E-7252-4BC3-B7D8-35E4243BF3F0}" srcOrd="0" destOrd="0" presId="urn:microsoft.com/office/officeart/2005/8/layout/vList5"/>
    <dgm:cxn modelId="{B3A14EF1-983B-4904-8070-42B401017A78}" type="presParOf" srcId="{1060820F-A471-452D-931C-0E1BBC4E1983}" destId="{35F4975E-E228-401A-909C-BE73367E2633}" srcOrd="1" destOrd="0" presId="urn:microsoft.com/office/officeart/2005/8/layout/vList5"/>
    <dgm:cxn modelId="{CCFA9503-7F2B-4B2B-9336-E297A150A299}" type="presParOf" srcId="{1060820F-A471-452D-931C-0E1BBC4E1983}" destId="{14D82F97-99CB-4BB8-B311-27BF6A23693C}" srcOrd="2" destOrd="0" presId="urn:microsoft.com/office/officeart/2005/8/layout/vList5"/>
    <dgm:cxn modelId="{12829E19-E643-4404-AF28-E421CCB14923}" type="presParOf" srcId="{14D82F97-99CB-4BB8-B311-27BF6A23693C}" destId="{E73C4544-93BC-4DFB-BB86-8A4F99BE9FA9}" srcOrd="0" destOrd="0" presId="urn:microsoft.com/office/officeart/2005/8/layout/vList5"/>
    <dgm:cxn modelId="{722BA7CC-042A-4AF8-9934-8884C45C1C6C}" type="presParOf" srcId="{1060820F-A471-452D-931C-0E1BBC4E1983}" destId="{8A6C7017-E811-4882-A9DB-981AE4D723A3}" srcOrd="3" destOrd="0" presId="urn:microsoft.com/office/officeart/2005/8/layout/vList5"/>
    <dgm:cxn modelId="{3DB33FC6-9BFD-43AE-8451-15153940E707}" type="presParOf" srcId="{1060820F-A471-452D-931C-0E1BBC4E1983}" destId="{71417B3B-E860-43D0-88AF-C219320A9E2B}" srcOrd="4" destOrd="0" presId="urn:microsoft.com/office/officeart/2005/8/layout/vList5"/>
    <dgm:cxn modelId="{35B08915-D5EA-4A0A-A24D-B7A68CC4C425}" type="presParOf" srcId="{71417B3B-E860-43D0-88AF-C219320A9E2B}" destId="{05D0263E-7357-4C38-A1B4-466D39E1631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D5CC19-3F18-4632-9C10-307D3224D924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3A591F5A-9F5C-4635-8684-718A6D62612C}">
      <dgm:prSet/>
      <dgm:spPr/>
      <dgm:t>
        <a:bodyPr/>
        <a:lstStyle/>
        <a:p>
          <a:pPr rtl="0"/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«Реконструкция автомобильной дороги Петропавловск-Камчатский – Мильково на участке км 208 – км 219»</a:t>
          </a:r>
          <a:endParaRPr lang="ru-RU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8A6E1E8-770B-427A-AFA1-A8D14F758AF2}" type="parTrans" cxnId="{7BB950B6-4501-4DE0-A93A-1FFDE8AC09D9}">
      <dgm:prSet/>
      <dgm:spPr/>
      <dgm:t>
        <a:bodyPr/>
        <a:lstStyle/>
        <a:p>
          <a:endParaRPr lang="ru-RU"/>
        </a:p>
      </dgm:t>
    </dgm:pt>
    <dgm:pt modelId="{94712B1F-1B48-4CE3-82D7-54562F16A213}" type="sibTrans" cxnId="{7BB950B6-4501-4DE0-A93A-1FFDE8AC09D9}">
      <dgm:prSet/>
      <dgm:spPr/>
      <dgm:t>
        <a:bodyPr/>
        <a:lstStyle/>
        <a:p>
          <a:endParaRPr lang="ru-RU"/>
        </a:p>
      </dgm:t>
    </dgm:pt>
    <dgm:pt modelId="{89084CE2-FF58-48B7-8721-EC74A85DE94F}" type="pres">
      <dgm:prSet presAssocID="{6FD5CC19-3F18-4632-9C10-307D3224D92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D7C6AB-A118-4E15-B608-BB0FE0F63B88}" type="pres">
      <dgm:prSet presAssocID="{3A591F5A-9F5C-4635-8684-718A6D62612C}" presName="parentText" presStyleLbl="node1" presStyleIdx="0" presStyleCnt="1" custLinFactNeighborX="458" custLinFactNeighborY="-341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B950B6-4501-4DE0-A93A-1FFDE8AC09D9}" srcId="{6FD5CC19-3F18-4632-9C10-307D3224D924}" destId="{3A591F5A-9F5C-4635-8684-718A6D62612C}" srcOrd="0" destOrd="0" parTransId="{F8A6E1E8-770B-427A-AFA1-A8D14F758AF2}" sibTransId="{94712B1F-1B48-4CE3-82D7-54562F16A213}"/>
    <dgm:cxn modelId="{9986FDC0-67CE-40E8-B73C-D77662FDEB51}" type="presOf" srcId="{6FD5CC19-3F18-4632-9C10-307D3224D924}" destId="{89084CE2-FF58-48B7-8721-EC74A85DE94F}" srcOrd="0" destOrd="0" presId="urn:microsoft.com/office/officeart/2005/8/layout/vList2"/>
    <dgm:cxn modelId="{E58DADD7-016A-48AE-82B0-C178050591EA}" type="presOf" srcId="{3A591F5A-9F5C-4635-8684-718A6D62612C}" destId="{FED7C6AB-A118-4E15-B608-BB0FE0F63B88}" srcOrd="0" destOrd="0" presId="urn:microsoft.com/office/officeart/2005/8/layout/vList2"/>
    <dgm:cxn modelId="{FA89B491-67BF-4184-A661-B73F74DB12AE}" type="presParOf" srcId="{89084CE2-FF58-48B7-8721-EC74A85DE94F}" destId="{FED7C6AB-A118-4E15-B608-BB0FE0F63B8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E5ABBC-B5F8-45CF-A836-9C38E993E9E0}" type="doc">
      <dgm:prSet loTypeId="urn:microsoft.com/office/officeart/2005/8/layout/vList2" loCatId="list" qsTypeId="urn:microsoft.com/office/officeart/2005/8/quickstyle/simple3" qsCatId="simple" csTypeId="urn:microsoft.com/office/officeart/2005/8/colors/accent5_5" csCatId="accent5"/>
      <dgm:spPr/>
      <dgm:t>
        <a:bodyPr/>
        <a:lstStyle/>
        <a:p>
          <a:endParaRPr lang="ru-RU"/>
        </a:p>
      </dgm:t>
    </dgm:pt>
    <dgm:pt modelId="{1AC11DF9-BB1E-40C8-A452-64E279A35DA4}">
      <dgm:prSet/>
      <dgm:spPr/>
      <dgm:t>
        <a:bodyPr/>
        <a:lstStyle/>
        <a:p>
          <a:pPr rtl="0"/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«Реконструкция автомобильной дороги Петропавловск-Камчатский – Мильково на участке км 220 – км 230»</a:t>
          </a:r>
          <a:endParaRPr lang="ru-RU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CFF082-7C40-404B-BB82-19779B506E63}" type="parTrans" cxnId="{08F43C7A-663A-4C29-BDD9-D3403D64DCB0}">
      <dgm:prSet/>
      <dgm:spPr/>
      <dgm:t>
        <a:bodyPr/>
        <a:lstStyle/>
        <a:p>
          <a:endParaRPr lang="ru-RU"/>
        </a:p>
      </dgm:t>
    </dgm:pt>
    <dgm:pt modelId="{487E9BC9-987E-4959-9059-E5D7207ADE46}" type="sibTrans" cxnId="{08F43C7A-663A-4C29-BDD9-D3403D64DCB0}">
      <dgm:prSet/>
      <dgm:spPr/>
      <dgm:t>
        <a:bodyPr/>
        <a:lstStyle/>
        <a:p>
          <a:endParaRPr lang="ru-RU"/>
        </a:p>
      </dgm:t>
    </dgm:pt>
    <dgm:pt modelId="{F75BF73F-1A78-49B0-9B33-A1FBA8621426}" type="pres">
      <dgm:prSet presAssocID="{FAE5ABBC-B5F8-45CF-A836-9C38E993E9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D761D2-096C-4558-AE1C-9636427D98DF}" type="pres">
      <dgm:prSet presAssocID="{1AC11DF9-BB1E-40C8-A452-64E279A35DA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3486C3-11BF-434C-9B0D-86E94EE6DC9B}" type="presOf" srcId="{1AC11DF9-BB1E-40C8-A452-64E279A35DA4}" destId="{87D761D2-096C-4558-AE1C-9636427D98DF}" srcOrd="0" destOrd="0" presId="urn:microsoft.com/office/officeart/2005/8/layout/vList2"/>
    <dgm:cxn modelId="{08F43C7A-663A-4C29-BDD9-D3403D64DCB0}" srcId="{FAE5ABBC-B5F8-45CF-A836-9C38E993E9E0}" destId="{1AC11DF9-BB1E-40C8-A452-64E279A35DA4}" srcOrd="0" destOrd="0" parTransId="{3ECFF082-7C40-404B-BB82-19779B506E63}" sibTransId="{487E9BC9-987E-4959-9059-E5D7207ADE46}"/>
    <dgm:cxn modelId="{48A40132-6186-4AAB-89E1-16CB0AE278E3}" type="presOf" srcId="{FAE5ABBC-B5F8-45CF-A836-9C38E993E9E0}" destId="{F75BF73F-1A78-49B0-9B33-A1FBA8621426}" srcOrd="0" destOrd="0" presId="urn:microsoft.com/office/officeart/2005/8/layout/vList2"/>
    <dgm:cxn modelId="{AE1A0DE9-EF56-43E8-A0DD-43E49DAA1CFF}" type="presParOf" srcId="{F75BF73F-1A78-49B0-9B33-A1FBA8621426}" destId="{87D761D2-096C-4558-AE1C-9636427D98D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AFEA701-29F8-47E1-B0E4-E3DAE2B44A6C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C58173AA-9BB9-430E-ADD4-1DF31A0E128A}">
      <dgm:prSet custT="1"/>
      <dgm:spPr/>
      <dgm:t>
        <a:bodyPr/>
        <a:lstStyle/>
        <a:p>
          <a:pPr rtl="0"/>
          <a:r>
            <a:rPr lang="ru-RU" sz="12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автомобильной дороги Петропавловск-Камчатский - Мильково на участке км 181 - км 195 </a:t>
          </a:r>
          <a:endParaRPr lang="ru-RU" sz="12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A1D99-767B-48B3-A970-39C14A73B579}" type="parTrans" cxnId="{17547EB1-1DC5-4DCA-A872-C25F9BB26EE7}">
      <dgm:prSet/>
      <dgm:spPr/>
      <dgm:t>
        <a:bodyPr/>
        <a:lstStyle/>
        <a:p>
          <a:endParaRPr lang="ru-RU"/>
        </a:p>
      </dgm:t>
    </dgm:pt>
    <dgm:pt modelId="{74E683D9-C1AB-429A-B4CA-F696F952221D}" type="sibTrans" cxnId="{17547EB1-1DC5-4DCA-A872-C25F9BB26EE7}">
      <dgm:prSet/>
      <dgm:spPr/>
      <dgm:t>
        <a:bodyPr/>
        <a:lstStyle/>
        <a:p>
          <a:endParaRPr lang="ru-RU"/>
        </a:p>
      </dgm:t>
    </dgm:pt>
    <dgm:pt modelId="{55B99574-DFE5-4D35-A963-239DBCBF65A1}" type="pres">
      <dgm:prSet presAssocID="{3AFEA701-29F8-47E1-B0E4-E3DAE2B44A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592233-8F03-4649-AA5D-96A62C8872F4}" type="pres">
      <dgm:prSet presAssocID="{C58173AA-9BB9-430E-ADD4-1DF31A0E12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55F7B7-9761-4465-9CA1-10E6E91DD05F}" type="presOf" srcId="{3AFEA701-29F8-47E1-B0E4-E3DAE2B44A6C}" destId="{55B99574-DFE5-4D35-A963-239DBCBF65A1}" srcOrd="0" destOrd="0" presId="urn:microsoft.com/office/officeart/2005/8/layout/vList2"/>
    <dgm:cxn modelId="{17547EB1-1DC5-4DCA-A872-C25F9BB26EE7}" srcId="{3AFEA701-29F8-47E1-B0E4-E3DAE2B44A6C}" destId="{C58173AA-9BB9-430E-ADD4-1DF31A0E128A}" srcOrd="0" destOrd="0" parTransId="{8BAA1D99-767B-48B3-A970-39C14A73B579}" sibTransId="{74E683D9-C1AB-429A-B4CA-F696F952221D}"/>
    <dgm:cxn modelId="{16CDEC85-A436-48AC-AAFC-05BAA59EDF97}" type="presOf" srcId="{C58173AA-9BB9-430E-ADD4-1DF31A0E128A}" destId="{49592233-8F03-4649-AA5D-96A62C8872F4}" srcOrd="0" destOrd="0" presId="urn:microsoft.com/office/officeart/2005/8/layout/vList2"/>
    <dgm:cxn modelId="{C934FEBD-31CE-4B76-B768-AFBB21A3867A}" type="presParOf" srcId="{55B99574-DFE5-4D35-A963-239DBCBF65A1}" destId="{49592233-8F03-4649-AA5D-96A62C8872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9DB0C53-D1D0-4574-B991-8B2CE760DA4E}" type="doc">
      <dgm:prSet loTypeId="urn:microsoft.com/office/officeart/2005/8/layout/vList2" loCatId="list" qsTypeId="urn:microsoft.com/office/officeart/2005/8/quickstyle/simple3" qsCatId="simple" csTypeId="urn:microsoft.com/office/officeart/2005/8/colors/accent5_3" csCatId="accent5"/>
      <dgm:spPr/>
      <dgm:t>
        <a:bodyPr/>
        <a:lstStyle/>
        <a:p>
          <a:endParaRPr lang="ru-RU"/>
        </a:p>
      </dgm:t>
    </dgm:pt>
    <dgm:pt modelId="{EEAD987A-F1F2-430A-AADF-2A0EE1230D7C}">
      <dgm:prSet custT="1"/>
      <dgm:spPr/>
      <dgm:t>
        <a:bodyPr/>
        <a:lstStyle/>
        <a:p>
          <a:pPr rtl="0"/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автомобильной дороги Петропавловск-Камчатский - Мильково на участке км 195 - км 208 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1D4D74-3D34-4896-B810-72BB6B2EEA48}" type="parTrans" cxnId="{0361E96A-AD3B-4202-A8A2-2D9BC6F1CA15}">
      <dgm:prSet/>
      <dgm:spPr/>
      <dgm:t>
        <a:bodyPr/>
        <a:lstStyle/>
        <a:p>
          <a:endParaRPr lang="ru-RU"/>
        </a:p>
      </dgm:t>
    </dgm:pt>
    <dgm:pt modelId="{15CA6841-0849-4743-98CA-784207D832F4}" type="sibTrans" cxnId="{0361E96A-AD3B-4202-A8A2-2D9BC6F1CA15}">
      <dgm:prSet/>
      <dgm:spPr/>
      <dgm:t>
        <a:bodyPr/>
        <a:lstStyle/>
        <a:p>
          <a:endParaRPr lang="ru-RU"/>
        </a:p>
      </dgm:t>
    </dgm:pt>
    <dgm:pt modelId="{AC839ADB-995F-435D-A7DD-40F56B68C8C7}" type="pres">
      <dgm:prSet presAssocID="{C9DB0C53-D1D0-4574-B991-8B2CE760DA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8012940-6F15-4724-A8A0-590E439D4250}" type="pres">
      <dgm:prSet presAssocID="{EEAD987A-F1F2-430A-AADF-2A0EE1230D7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2B3EF6-1B8D-4E6B-B152-2853B8986585}" type="presOf" srcId="{EEAD987A-F1F2-430A-AADF-2A0EE1230D7C}" destId="{A8012940-6F15-4724-A8A0-590E439D4250}" srcOrd="0" destOrd="0" presId="urn:microsoft.com/office/officeart/2005/8/layout/vList2"/>
    <dgm:cxn modelId="{0361E96A-AD3B-4202-A8A2-2D9BC6F1CA15}" srcId="{C9DB0C53-D1D0-4574-B991-8B2CE760DA4E}" destId="{EEAD987A-F1F2-430A-AADF-2A0EE1230D7C}" srcOrd="0" destOrd="0" parTransId="{FE1D4D74-3D34-4896-B810-72BB6B2EEA48}" sibTransId="{15CA6841-0849-4743-98CA-784207D832F4}"/>
    <dgm:cxn modelId="{A22FA314-C29E-493A-A8E0-D1DA8927670E}" type="presOf" srcId="{C9DB0C53-D1D0-4574-B991-8B2CE760DA4E}" destId="{AC839ADB-995F-435D-A7DD-40F56B68C8C7}" srcOrd="0" destOrd="0" presId="urn:microsoft.com/office/officeart/2005/8/layout/vList2"/>
    <dgm:cxn modelId="{A71ADF04-B794-468D-92D0-2B2007CB455F}" type="presParOf" srcId="{AC839ADB-995F-435D-A7DD-40F56B68C8C7}" destId="{A8012940-6F15-4724-A8A0-590E439D425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F97E8EF-D6C8-4856-87CF-9C9D2463A093}" type="doc">
      <dgm:prSet loTypeId="urn:microsoft.com/office/officeart/2005/8/layout/vList2" loCatId="list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908298B7-1FFC-42EE-B67E-5E4825EB28CE}">
      <dgm:prSet/>
      <dgm:spPr/>
      <dgm:t>
        <a:bodyPr/>
        <a:lstStyle/>
        <a:p>
          <a:pPr algn="ctr" rtl="0"/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автомобильной дороги общего пользования регионального значения </a:t>
          </a:r>
        </a:p>
        <a:p>
          <a:pPr algn="ctr" rtl="0"/>
          <a:r>
            <a:rPr lang="ru-RU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Анавгай</a:t>
          </a:r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- Палана на участке км 0+000 – км 16+000</a:t>
          </a:r>
          <a:endParaRPr lang="ru-RU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BAA760-B41C-4DCD-A69C-AB5FE26B536D}" type="parTrans" cxnId="{47CD74F1-6407-4C19-9294-48304161EA4F}">
      <dgm:prSet/>
      <dgm:spPr/>
      <dgm:t>
        <a:bodyPr/>
        <a:lstStyle/>
        <a:p>
          <a:endParaRPr lang="ru-RU"/>
        </a:p>
      </dgm:t>
    </dgm:pt>
    <dgm:pt modelId="{44DF1403-07B9-4586-8D76-3D8B936A81A7}" type="sibTrans" cxnId="{47CD74F1-6407-4C19-9294-48304161EA4F}">
      <dgm:prSet/>
      <dgm:spPr/>
      <dgm:t>
        <a:bodyPr/>
        <a:lstStyle/>
        <a:p>
          <a:endParaRPr lang="ru-RU"/>
        </a:p>
      </dgm:t>
    </dgm:pt>
    <dgm:pt modelId="{8317ED8D-C6BF-4DF2-A058-6E826FBA709E}" type="pres">
      <dgm:prSet presAssocID="{FF97E8EF-D6C8-4856-87CF-9C9D2463A0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1FD99F-5F02-447F-ACA4-557D965D2611}" type="pres">
      <dgm:prSet presAssocID="{908298B7-1FFC-42EE-B67E-5E4825EB28CE}" presName="parentText" presStyleLbl="node1" presStyleIdx="0" presStyleCnt="1" custLinFactNeighborY="-40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CD74F1-6407-4C19-9294-48304161EA4F}" srcId="{FF97E8EF-D6C8-4856-87CF-9C9D2463A093}" destId="{908298B7-1FFC-42EE-B67E-5E4825EB28CE}" srcOrd="0" destOrd="0" parTransId="{8DBAA760-B41C-4DCD-A69C-AB5FE26B536D}" sibTransId="{44DF1403-07B9-4586-8D76-3D8B936A81A7}"/>
    <dgm:cxn modelId="{F9049909-AF74-453E-963D-21C82A959C8F}" type="presOf" srcId="{FF97E8EF-D6C8-4856-87CF-9C9D2463A093}" destId="{8317ED8D-C6BF-4DF2-A058-6E826FBA709E}" srcOrd="0" destOrd="0" presId="urn:microsoft.com/office/officeart/2005/8/layout/vList2"/>
    <dgm:cxn modelId="{A7B82843-AB38-4C81-B548-2E900B500875}" type="presOf" srcId="{908298B7-1FFC-42EE-B67E-5E4825EB28CE}" destId="{C21FD99F-5F02-447F-ACA4-557D965D2611}" srcOrd="0" destOrd="0" presId="urn:microsoft.com/office/officeart/2005/8/layout/vList2"/>
    <dgm:cxn modelId="{EEB63B88-2048-4E60-8D33-C5038DEC2C21}" type="presParOf" srcId="{8317ED8D-C6BF-4DF2-A058-6E826FBA709E}" destId="{C21FD99F-5F02-447F-ACA4-557D965D26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CFAAA49-B7AC-4EAF-83C7-CD780CF008CB}" type="doc">
      <dgm:prSet loTypeId="urn:microsoft.com/office/officeart/2005/8/layout/vList2" loCatId="list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C7753A13-D339-4AC1-8CEB-7A570E313C19}">
      <dgm:prSet/>
      <dgm:spPr/>
      <dgm:t>
        <a:bodyPr/>
        <a:lstStyle/>
        <a:p>
          <a:pPr algn="ctr" rtl="0"/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автомобильной дороги </a:t>
          </a:r>
          <a:r>
            <a:rPr lang="ru-RU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Начикинский</a:t>
          </a:r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совхоз–Усть-Большерецк – п. Октябрьский с подъездом к пристани </a:t>
          </a:r>
          <a:r>
            <a:rPr lang="ru-RU" b="1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Косоево</a:t>
          </a:r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колхоз им. Октябрьской революции 0-107,2 км </a:t>
          </a:r>
        </a:p>
        <a:p>
          <a:pPr algn="ctr" rtl="0"/>
          <a:r>
            <a: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участке км 0 – км 5</a:t>
          </a:r>
          <a:endParaRPr lang="ru-RU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9B3ED-7E10-4754-A701-A5F51E674F06}" type="parTrans" cxnId="{432744F7-0B53-45BC-A5B1-139102E17DC6}">
      <dgm:prSet/>
      <dgm:spPr/>
      <dgm:t>
        <a:bodyPr/>
        <a:lstStyle/>
        <a:p>
          <a:endParaRPr lang="ru-RU"/>
        </a:p>
      </dgm:t>
    </dgm:pt>
    <dgm:pt modelId="{0716CA9A-5882-46BA-9FBE-3033F5413072}" type="sibTrans" cxnId="{432744F7-0B53-45BC-A5B1-139102E17DC6}">
      <dgm:prSet/>
      <dgm:spPr/>
      <dgm:t>
        <a:bodyPr/>
        <a:lstStyle/>
        <a:p>
          <a:endParaRPr lang="ru-RU"/>
        </a:p>
      </dgm:t>
    </dgm:pt>
    <dgm:pt modelId="{BE811764-2543-44CA-96A7-E1460BA77A9B}" type="pres">
      <dgm:prSet presAssocID="{ECFAAA49-B7AC-4EAF-83C7-CD780CF008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DC7A5B-7DC6-4500-8A51-BF62944F67D5}" type="pres">
      <dgm:prSet presAssocID="{C7753A13-D339-4AC1-8CEB-7A570E313C1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63EF26-01A6-45A5-81D4-5A38CB685E8C}" type="presOf" srcId="{ECFAAA49-B7AC-4EAF-83C7-CD780CF008CB}" destId="{BE811764-2543-44CA-96A7-E1460BA77A9B}" srcOrd="0" destOrd="0" presId="urn:microsoft.com/office/officeart/2005/8/layout/vList2"/>
    <dgm:cxn modelId="{7BCC13C4-9F64-47FC-BEEB-70924707B200}" type="presOf" srcId="{C7753A13-D339-4AC1-8CEB-7A570E313C19}" destId="{F7DC7A5B-7DC6-4500-8A51-BF62944F67D5}" srcOrd="0" destOrd="0" presId="urn:microsoft.com/office/officeart/2005/8/layout/vList2"/>
    <dgm:cxn modelId="{432744F7-0B53-45BC-A5B1-139102E17DC6}" srcId="{ECFAAA49-B7AC-4EAF-83C7-CD780CF008CB}" destId="{C7753A13-D339-4AC1-8CEB-7A570E313C19}" srcOrd="0" destOrd="0" parTransId="{7199B3ED-7E10-4754-A701-A5F51E674F06}" sibTransId="{0716CA9A-5882-46BA-9FBE-3033F5413072}"/>
    <dgm:cxn modelId="{2BFE9EB2-4F06-4728-9142-A7D1377553B1}" type="presParOf" srcId="{BE811764-2543-44CA-96A7-E1460BA77A9B}" destId="{F7DC7A5B-7DC6-4500-8A51-BF62944F67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CFAAA49-B7AC-4EAF-83C7-CD780CF008CB}" type="doc">
      <dgm:prSet loTypeId="urn:microsoft.com/office/officeart/2005/8/layout/vList2" loCatId="list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C7753A13-D339-4AC1-8CEB-7A570E313C19}">
      <dgm:prSet custT="1"/>
      <dgm:spPr/>
      <dgm:t>
        <a:bodyPr/>
        <a:lstStyle/>
        <a:p>
          <a:pPr algn="ctr" rtl="0"/>
          <a:r>
            <a:rPr lang="ru-RU" sz="1700" b="1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автомобильной дороги Петропавловск-Камчатский – Мильково на участке км 12 - км 17 с подъездом к федеральной дороге, 1 этап</a:t>
          </a:r>
          <a:endParaRPr lang="ru-RU" sz="1700" b="1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99B3ED-7E10-4754-A701-A5F51E674F06}" type="parTrans" cxnId="{432744F7-0B53-45BC-A5B1-139102E17DC6}">
      <dgm:prSet/>
      <dgm:spPr/>
      <dgm:t>
        <a:bodyPr/>
        <a:lstStyle/>
        <a:p>
          <a:endParaRPr lang="ru-RU"/>
        </a:p>
      </dgm:t>
    </dgm:pt>
    <dgm:pt modelId="{0716CA9A-5882-46BA-9FBE-3033F5413072}" type="sibTrans" cxnId="{432744F7-0B53-45BC-A5B1-139102E17DC6}">
      <dgm:prSet/>
      <dgm:spPr/>
      <dgm:t>
        <a:bodyPr/>
        <a:lstStyle/>
        <a:p>
          <a:endParaRPr lang="ru-RU"/>
        </a:p>
      </dgm:t>
    </dgm:pt>
    <dgm:pt modelId="{BE811764-2543-44CA-96A7-E1460BA77A9B}" type="pres">
      <dgm:prSet presAssocID="{ECFAAA49-B7AC-4EAF-83C7-CD780CF008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DC7A5B-7DC6-4500-8A51-BF62944F67D5}" type="pres">
      <dgm:prSet presAssocID="{C7753A13-D339-4AC1-8CEB-7A570E313C1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23EEDA5-F4EB-48F6-ACBB-EB22761E2FDC}" type="presOf" srcId="{C7753A13-D339-4AC1-8CEB-7A570E313C19}" destId="{F7DC7A5B-7DC6-4500-8A51-BF62944F67D5}" srcOrd="0" destOrd="0" presId="urn:microsoft.com/office/officeart/2005/8/layout/vList2"/>
    <dgm:cxn modelId="{256D7ED0-C948-43C2-9900-750E18531F57}" type="presOf" srcId="{ECFAAA49-B7AC-4EAF-83C7-CD780CF008CB}" destId="{BE811764-2543-44CA-96A7-E1460BA77A9B}" srcOrd="0" destOrd="0" presId="urn:microsoft.com/office/officeart/2005/8/layout/vList2"/>
    <dgm:cxn modelId="{432744F7-0B53-45BC-A5B1-139102E17DC6}" srcId="{ECFAAA49-B7AC-4EAF-83C7-CD780CF008CB}" destId="{C7753A13-D339-4AC1-8CEB-7A570E313C19}" srcOrd="0" destOrd="0" parTransId="{7199B3ED-7E10-4754-A701-A5F51E674F06}" sibTransId="{0716CA9A-5882-46BA-9FBE-3033F5413072}"/>
    <dgm:cxn modelId="{F9155F0C-FE3F-48D6-9152-2FCF6CA90369}" type="presParOf" srcId="{BE811764-2543-44CA-96A7-E1460BA77A9B}" destId="{F7DC7A5B-7DC6-4500-8A51-BF62944F67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CFAAA49-B7AC-4EAF-83C7-CD780CF008CB}" type="doc">
      <dgm:prSet loTypeId="urn:microsoft.com/office/officeart/2005/8/layout/vList2" loCatId="list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5B87DB29-4E5A-4342-932F-7E4F61A172D8}">
      <dgm:prSet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Реконструкция автомобильной дороги Елизово - Паратунка на участке мостового перехода через реку Половинка. 2 этап -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Берегоукрепление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устройство освещения на набережной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5BFF5-4D49-4B25-9D65-2D0B27A99CB7}" type="parTrans" cxnId="{F1E3A036-F4F9-4B83-8B25-B58955C94E85}">
      <dgm:prSet/>
      <dgm:spPr/>
      <dgm:t>
        <a:bodyPr/>
        <a:lstStyle/>
        <a:p>
          <a:endParaRPr lang="ru-RU"/>
        </a:p>
      </dgm:t>
    </dgm:pt>
    <dgm:pt modelId="{9BBCF7AB-7B0A-4055-957E-6344350FB94F}" type="sibTrans" cxnId="{F1E3A036-F4F9-4B83-8B25-B58955C94E85}">
      <dgm:prSet/>
      <dgm:spPr/>
      <dgm:t>
        <a:bodyPr/>
        <a:lstStyle/>
        <a:p>
          <a:endParaRPr lang="ru-RU"/>
        </a:p>
      </dgm:t>
    </dgm:pt>
    <dgm:pt modelId="{BE811764-2543-44CA-96A7-E1460BA77A9B}" type="pres">
      <dgm:prSet presAssocID="{ECFAAA49-B7AC-4EAF-83C7-CD780CF008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D4C26-7719-4959-928C-8B498F98A0D5}" type="pres">
      <dgm:prSet presAssocID="{5B87DB29-4E5A-4342-932F-7E4F61A172D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CA3EB3-DC9B-4684-97F8-FFFD899F6113}" type="presOf" srcId="{ECFAAA49-B7AC-4EAF-83C7-CD780CF008CB}" destId="{BE811764-2543-44CA-96A7-E1460BA77A9B}" srcOrd="0" destOrd="0" presId="urn:microsoft.com/office/officeart/2005/8/layout/vList2"/>
    <dgm:cxn modelId="{F1E3A036-F4F9-4B83-8B25-B58955C94E85}" srcId="{ECFAAA49-B7AC-4EAF-83C7-CD780CF008CB}" destId="{5B87DB29-4E5A-4342-932F-7E4F61A172D8}" srcOrd="0" destOrd="0" parTransId="{3705BFF5-4D49-4B25-9D65-2D0B27A99CB7}" sibTransId="{9BBCF7AB-7B0A-4055-957E-6344350FB94F}"/>
    <dgm:cxn modelId="{DCE0098B-01C7-4F99-B63B-992EE9B6FBF8}" type="presOf" srcId="{5B87DB29-4E5A-4342-932F-7E4F61A172D8}" destId="{937D4C26-7719-4959-928C-8B498F98A0D5}" srcOrd="0" destOrd="0" presId="urn:microsoft.com/office/officeart/2005/8/layout/vList2"/>
    <dgm:cxn modelId="{D851462F-B789-4396-8200-514FA3BC351E}" type="presParOf" srcId="{BE811764-2543-44CA-96A7-E1460BA77A9B}" destId="{937D4C26-7719-4959-928C-8B498F98A0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CFAAA49-B7AC-4EAF-83C7-CD780CF008CB}" type="doc">
      <dgm:prSet loTypeId="urn:microsoft.com/office/officeart/2005/8/layout/vList2" loCatId="list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5B87DB29-4E5A-4342-932F-7E4F61A172D8}">
      <dgm:prSet/>
      <dgm:spPr/>
      <dgm:t>
        <a:bodyPr/>
        <a:lstStyle/>
        <a:p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Строительство автомобильных дорог местного значения в Петропавловск-Камчатском городского округе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5BFF5-4D49-4B25-9D65-2D0B27A99CB7}" type="parTrans" cxnId="{F1E3A036-F4F9-4B83-8B25-B58955C94E85}">
      <dgm:prSet/>
      <dgm:spPr/>
      <dgm:t>
        <a:bodyPr/>
        <a:lstStyle/>
        <a:p>
          <a:endParaRPr lang="ru-RU"/>
        </a:p>
      </dgm:t>
    </dgm:pt>
    <dgm:pt modelId="{9BBCF7AB-7B0A-4055-957E-6344350FB94F}" type="sibTrans" cxnId="{F1E3A036-F4F9-4B83-8B25-B58955C94E85}">
      <dgm:prSet/>
      <dgm:spPr/>
      <dgm:t>
        <a:bodyPr/>
        <a:lstStyle/>
        <a:p>
          <a:endParaRPr lang="ru-RU"/>
        </a:p>
      </dgm:t>
    </dgm:pt>
    <dgm:pt modelId="{BE811764-2543-44CA-96A7-E1460BA77A9B}" type="pres">
      <dgm:prSet presAssocID="{ECFAAA49-B7AC-4EAF-83C7-CD780CF008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D4C26-7719-4959-928C-8B498F98A0D5}" type="pres">
      <dgm:prSet presAssocID="{5B87DB29-4E5A-4342-932F-7E4F61A172D8}" presName="parentText" presStyleLbl="node1" presStyleIdx="0" presStyleCnt="1" custLinFactNeighborX="-117" custLinFactNeighborY="-370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E3A036-F4F9-4B83-8B25-B58955C94E85}" srcId="{ECFAAA49-B7AC-4EAF-83C7-CD780CF008CB}" destId="{5B87DB29-4E5A-4342-932F-7E4F61A172D8}" srcOrd="0" destOrd="0" parTransId="{3705BFF5-4D49-4B25-9D65-2D0B27A99CB7}" sibTransId="{9BBCF7AB-7B0A-4055-957E-6344350FB94F}"/>
    <dgm:cxn modelId="{54AD50DB-3D06-4BCC-948F-A8A424093416}" type="presOf" srcId="{5B87DB29-4E5A-4342-932F-7E4F61A172D8}" destId="{937D4C26-7719-4959-928C-8B498F98A0D5}" srcOrd="0" destOrd="0" presId="urn:microsoft.com/office/officeart/2005/8/layout/vList2"/>
    <dgm:cxn modelId="{5F6923DB-ED7E-420B-9211-32BA14CFE658}" type="presOf" srcId="{ECFAAA49-B7AC-4EAF-83C7-CD780CF008CB}" destId="{BE811764-2543-44CA-96A7-E1460BA77A9B}" srcOrd="0" destOrd="0" presId="urn:microsoft.com/office/officeart/2005/8/layout/vList2"/>
    <dgm:cxn modelId="{8EACC775-3E29-44E5-8E9D-2B03508F45FF}" type="presParOf" srcId="{BE811764-2543-44CA-96A7-E1460BA77A9B}" destId="{937D4C26-7719-4959-928C-8B498F98A0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430C7-208F-4FC6-8BA6-9596D07FEF93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8181876-FD13-4238-BD46-398A07C00C57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АСФАЛЬТОБЕТОННЫМ ПОКРЫТИЕМ 37 КМ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AFBB9-FB6B-447C-9C01-6231711B5257}" type="parTrans" cxnId="{FAB213C6-E08A-4D11-92B8-9C21F7731EBC}">
      <dgm:prSet/>
      <dgm:spPr/>
      <dgm:t>
        <a:bodyPr/>
        <a:lstStyle/>
        <a:p>
          <a:endParaRPr lang="ru-RU"/>
        </a:p>
      </dgm:t>
    </dgm:pt>
    <dgm:pt modelId="{1B8D7E71-9B04-4C88-9599-22E15ACC4907}" type="sibTrans" cxnId="{FAB213C6-E08A-4D11-92B8-9C21F7731EBC}">
      <dgm:prSet/>
      <dgm:spPr/>
      <dgm:t>
        <a:bodyPr/>
        <a:lstStyle/>
        <a:p>
          <a:endParaRPr lang="ru-RU"/>
        </a:p>
      </dgm:t>
    </dgm:pt>
    <dgm:pt modelId="{7396A485-25E9-449A-8078-98FEB307D55B}" type="pres">
      <dgm:prSet presAssocID="{93F430C7-208F-4FC6-8BA6-9596D07FEF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33B87F-8065-4A83-923D-398065128266}" type="pres">
      <dgm:prSet presAssocID="{68181876-FD13-4238-BD46-398A07C00C57}" presName="parentText" presStyleLbl="node1" presStyleIdx="0" presStyleCnt="1" custLinFactNeighborX="2247" custLinFactNeighborY="-620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74336C-275C-45A9-BB27-976F4EC81122}" type="presOf" srcId="{93F430C7-208F-4FC6-8BA6-9596D07FEF93}" destId="{7396A485-25E9-449A-8078-98FEB307D55B}" srcOrd="0" destOrd="0" presId="urn:microsoft.com/office/officeart/2005/8/layout/vList2"/>
    <dgm:cxn modelId="{FAB213C6-E08A-4D11-92B8-9C21F7731EBC}" srcId="{93F430C7-208F-4FC6-8BA6-9596D07FEF93}" destId="{68181876-FD13-4238-BD46-398A07C00C57}" srcOrd="0" destOrd="0" parTransId="{B47AFBB9-FB6B-447C-9C01-6231711B5257}" sibTransId="{1B8D7E71-9B04-4C88-9599-22E15ACC4907}"/>
    <dgm:cxn modelId="{CB6BC9F1-303B-45CC-BC72-79A69D10EF64}" type="presOf" srcId="{68181876-FD13-4238-BD46-398A07C00C57}" destId="{E233B87F-8065-4A83-923D-398065128266}" srcOrd="0" destOrd="0" presId="urn:microsoft.com/office/officeart/2005/8/layout/vList2"/>
    <dgm:cxn modelId="{B6EBB7D8-06DA-4724-941A-5E5C83A7CBBF}" type="presParOf" srcId="{7396A485-25E9-449A-8078-98FEB307D55B}" destId="{E233B87F-8065-4A83-923D-3980651282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CA982D3-EF4C-466B-BB06-2B739347BB71}" type="doc">
      <dgm:prSet loTypeId="urn:microsoft.com/office/officeart/2005/8/layout/default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F5416B1A-B16E-41FB-927A-FBCD89F4B8CB}">
      <dgm:prSet/>
      <dgm:spPr/>
      <dgm:t>
        <a:bodyPr/>
        <a:lstStyle/>
        <a:p>
          <a:pPr rtl="0"/>
          <a:r>
            <a:rPr lang="ru-RU" b="1" cap="none" spc="0" dirty="0" smtClean="0">
              <a:ln w="13462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2017 год </a:t>
          </a:r>
        </a:p>
        <a:p>
          <a:pPr rtl="0"/>
          <a:r>
            <a:rPr lang="ru-RU" b="1" cap="none" spc="0" dirty="0" smtClean="0">
              <a:ln w="13462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364 512,2 кв. м.</a:t>
          </a:r>
          <a:endParaRPr lang="ru-RU" b="1" cap="none" spc="0" dirty="0">
            <a:ln w="13462">
              <a:noFill/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98147A-5DE8-404B-BCA8-646A8A86AA3B}" type="parTrans" cxnId="{1ED97E1D-7958-4891-B275-217927EA7160}">
      <dgm:prSet/>
      <dgm:spPr/>
      <dgm:t>
        <a:bodyPr/>
        <a:lstStyle/>
        <a:p>
          <a:endParaRPr lang="ru-RU"/>
        </a:p>
      </dgm:t>
    </dgm:pt>
    <dgm:pt modelId="{1E103C44-7323-4B41-ACA5-E6F3FB6B4CF1}" type="sibTrans" cxnId="{1ED97E1D-7958-4891-B275-217927EA7160}">
      <dgm:prSet/>
      <dgm:spPr/>
      <dgm:t>
        <a:bodyPr/>
        <a:lstStyle/>
        <a:p>
          <a:endParaRPr lang="ru-RU"/>
        </a:p>
      </dgm:t>
    </dgm:pt>
    <dgm:pt modelId="{9CA6F857-7E57-47D1-A78E-776D9A439586}">
      <dgm:prSet/>
      <dgm:spPr/>
      <dgm:t>
        <a:bodyPr/>
        <a:lstStyle/>
        <a:p>
          <a:pPr rtl="0"/>
          <a:r>
            <a:rPr lang="ru-RU" b="1" cap="none" spc="0" dirty="0" smtClean="0">
              <a:ln w="13462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2018 год </a:t>
          </a:r>
        </a:p>
        <a:p>
          <a:pPr rtl="0"/>
          <a:r>
            <a:rPr lang="ru-RU" b="1" cap="none" spc="0" dirty="0" smtClean="0">
              <a:ln w="13462">
                <a:noFill/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433 717,0 кв. м.</a:t>
          </a:r>
          <a:endParaRPr lang="ru-RU" b="1" cap="none" spc="0" dirty="0">
            <a:ln w="13462">
              <a:noFill/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CA68B8-CB89-4EFD-9256-75AB9682CBFC}" type="parTrans" cxnId="{68A680D4-9085-4CB2-9D53-77685EF074FE}">
      <dgm:prSet/>
      <dgm:spPr/>
      <dgm:t>
        <a:bodyPr/>
        <a:lstStyle/>
        <a:p>
          <a:endParaRPr lang="ru-RU"/>
        </a:p>
      </dgm:t>
    </dgm:pt>
    <dgm:pt modelId="{6E4551BD-7909-4907-ACCD-1B5EB1F8A55B}" type="sibTrans" cxnId="{68A680D4-9085-4CB2-9D53-77685EF074FE}">
      <dgm:prSet/>
      <dgm:spPr/>
      <dgm:t>
        <a:bodyPr/>
        <a:lstStyle/>
        <a:p>
          <a:endParaRPr lang="ru-RU"/>
        </a:p>
      </dgm:t>
    </dgm:pt>
    <dgm:pt modelId="{A7C3C137-962B-41CE-BE4B-BEC791461AF5}" type="pres">
      <dgm:prSet presAssocID="{DCA982D3-EF4C-466B-BB06-2B739347BB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423D56-39D1-4D6E-BD38-897C73A240CB}" type="pres">
      <dgm:prSet presAssocID="{F5416B1A-B16E-41FB-927A-FBCD89F4B8CB}" presName="node" presStyleLbl="node1" presStyleIdx="0" presStyleCnt="2" custScaleX="130048" custLinFactNeighborX="-56197" custLinFactNeighborY="-44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A7CC4-EC4B-4DE3-BD87-A2C810CE4724}" type="pres">
      <dgm:prSet presAssocID="{1E103C44-7323-4B41-ACA5-E6F3FB6B4CF1}" presName="sibTrans" presStyleCnt="0"/>
      <dgm:spPr/>
    </dgm:pt>
    <dgm:pt modelId="{CA71E8F1-A868-42CA-95B7-316EA19CBDE0}" type="pres">
      <dgm:prSet presAssocID="{9CA6F857-7E57-47D1-A78E-776D9A439586}" presName="node" presStyleLbl="node1" presStyleIdx="1" presStyleCnt="2" custScaleX="134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71F749-8115-41A7-B0B1-282958EAE6B3}" type="presOf" srcId="{F5416B1A-B16E-41FB-927A-FBCD89F4B8CB}" destId="{28423D56-39D1-4D6E-BD38-897C73A240CB}" srcOrd="0" destOrd="0" presId="urn:microsoft.com/office/officeart/2005/8/layout/default"/>
    <dgm:cxn modelId="{1ED97E1D-7958-4891-B275-217927EA7160}" srcId="{DCA982D3-EF4C-466B-BB06-2B739347BB71}" destId="{F5416B1A-B16E-41FB-927A-FBCD89F4B8CB}" srcOrd="0" destOrd="0" parTransId="{3D98147A-5DE8-404B-BCA8-646A8A86AA3B}" sibTransId="{1E103C44-7323-4B41-ACA5-E6F3FB6B4CF1}"/>
    <dgm:cxn modelId="{68A680D4-9085-4CB2-9D53-77685EF074FE}" srcId="{DCA982D3-EF4C-466B-BB06-2B739347BB71}" destId="{9CA6F857-7E57-47D1-A78E-776D9A439586}" srcOrd="1" destOrd="0" parTransId="{22CA68B8-CB89-4EFD-9256-75AB9682CBFC}" sibTransId="{6E4551BD-7909-4907-ACCD-1B5EB1F8A55B}"/>
    <dgm:cxn modelId="{A6E78FBF-63AA-49FA-A193-E3D9CFED9681}" type="presOf" srcId="{DCA982D3-EF4C-466B-BB06-2B739347BB71}" destId="{A7C3C137-962B-41CE-BE4B-BEC791461AF5}" srcOrd="0" destOrd="0" presId="urn:microsoft.com/office/officeart/2005/8/layout/default"/>
    <dgm:cxn modelId="{A2245F85-D904-4C04-AE18-B50D7F3D13AA}" type="presOf" srcId="{9CA6F857-7E57-47D1-A78E-776D9A439586}" destId="{CA71E8F1-A868-42CA-95B7-316EA19CBDE0}" srcOrd="0" destOrd="0" presId="urn:microsoft.com/office/officeart/2005/8/layout/default"/>
    <dgm:cxn modelId="{78713ACE-1F47-453E-8811-EEA57A0DB691}" type="presParOf" srcId="{A7C3C137-962B-41CE-BE4B-BEC791461AF5}" destId="{28423D56-39D1-4D6E-BD38-897C73A240CB}" srcOrd="0" destOrd="0" presId="urn:microsoft.com/office/officeart/2005/8/layout/default"/>
    <dgm:cxn modelId="{1F6A379F-B6C0-4A9D-8B43-7971C8C51FD6}" type="presParOf" srcId="{A7C3C137-962B-41CE-BE4B-BEC791461AF5}" destId="{D8FA7CC4-EC4B-4DE3-BD87-A2C810CE4724}" srcOrd="1" destOrd="0" presId="urn:microsoft.com/office/officeart/2005/8/layout/default"/>
    <dgm:cxn modelId="{F1B233E1-D528-426F-AFAB-D68D898D411A}" type="presParOf" srcId="{A7C3C137-962B-41CE-BE4B-BEC791461AF5}" destId="{CA71E8F1-A868-42CA-95B7-316EA19CBDE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FC8EC98-A67E-43A9-9776-8C780DE5D65A}" type="doc">
      <dgm:prSet loTypeId="urn:microsoft.com/office/officeart/2005/8/layout/vList3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315E0038-450C-461F-A42A-D812B004D981}">
      <dgm:prSet phldrT="[Текст]"/>
      <dgm:spPr/>
      <dgm:t>
        <a:bodyPr/>
        <a:lstStyle/>
        <a:p>
          <a:pPr algn="l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Петропавловск-Камчатский городской округ 392,771 млн.рублей.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83D8D-7DDC-4BD8-88D8-75B846BC9FC6}" type="parTrans" cxnId="{605C06D7-7C84-4B7B-83D7-B5A65FB8B494}">
      <dgm:prSet/>
      <dgm:spPr/>
      <dgm:t>
        <a:bodyPr/>
        <a:lstStyle/>
        <a:p>
          <a:endParaRPr lang="ru-RU"/>
        </a:p>
      </dgm:t>
    </dgm:pt>
    <dgm:pt modelId="{9000147E-010C-4BD3-9E37-A43E8F8BB5E1}" type="sibTrans" cxnId="{605C06D7-7C84-4B7B-83D7-B5A65FB8B494}">
      <dgm:prSet/>
      <dgm:spPr/>
      <dgm:t>
        <a:bodyPr/>
        <a:lstStyle/>
        <a:p>
          <a:endParaRPr lang="ru-RU"/>
        </a:p>
      </dgm:t>
    </dgm:pt>
    <dgm:pt modelId="{D6F09C25-9102-4564-BBD3-9BABC6BA9F62}">
      <dgm:prSet phldrT="[Текст]"/>
      <dgm:spPr/>
      <dgm:t>
        <a:bodyPr/>
        <a:lstStyle/>
        <a:p>
          <a:pPr algn="l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Вилючинский городской округ 153,999 млн. рублей. 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D5B638-A2F4-49A4-B813-184E4CE8C4F3}" type="parTrans" cxnId="{82D9420F-53AE-4EEB-9F8E-1AC236D8E4EC}">
      <dgm:prSet/>
      <dgm:spPr/>
      <dgm:t>
        <a:bodyPr/>
        <a:lstStyle/>
        <a:p>
          <a:endParaRPr lang="ru-RU"/>
        </a:p>
      </dgm:t>
    </dgm:pt>
    <dgm:pt modelId="{FB778B30-717B-4D74-9C72-06280AAAF5A2}" type="sibTrans" cxnId="{82D9420F-53AE-4EEB-9F8E-1AC236D8E4EC}">
      <dgm:prSet/>
      <dgm:spPr/>
      <dgm:t>
        <a:bodyPr/>
        <a:lstStyle/>
        <a:p>
          <a:endParaRPr lang="ru-RU"/>
        </a:p>
      </dgm:t>
    </dgm:pt>
    <dgm:pt modelId="{D7D38558-29B9-48BD-A596-A8BAD821A21E}">
      <dgm:prSet phldrT="[Текст]"/>
      <dgm:spPr/>
      <dgm:t>
        <a:bodyPr/>
        <a:lstStyle/>
        <a:p>
          <a:pPr algn="l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Елизовское городское поселение 103,418 млн. рублей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514DD7-EE1C-439B-B8C8-131CCE3688DF}" type="parTrans" cxnId="{E781F118-410E-4E66-9FCE-7A82ABB49574}">
      <dgm:prSet/>
      <dgm:spPr/>
      <dgm:t>
        <a:bodyPr/>
        <a:lstStyle/>
        <a:p>
          <a:endParaRPr lang="ru-RU"/>
        </a:p>
      </dgm:t>
    </dgm:pt>
    <dgm:pt modelId="{27F1F329-BF87-4CA1-9A25-F12DDF22FEC4}" type="sibTrans" cxnId="{E781F118-410E-4E66-9FCE-7A82ABB49574}">
      <dgm:prSet/>
      <dgm:spPr/>
      <dgm:t>
        <a:bodyPr/>
        <a:lstStyle/>
        <a:p>
          <a:endParaRPr lang="ru-RU"/>
        </a:p>
      </dgm:t>
    </dgm:pt>
    <dgm:pt modelId="{28ED62A1-F3A7-494C-B7B3-967E9F3F024B}">
      <dgm:prSet phldrT="[Текст]"/>
      <dgm:spPr/>
      <dgm:t>
        <a:bodyPr/>
        <a:lstStyle/>
        <a:p>
          <a:pPr algn="l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Мильковское сельское поселение, 33,499 млн. рублей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48738-646B-433E-A3E9-9FB46EAE5BED}" type="parTrans" cxnId="{FE6D9D14-08F8-4564-884B-F8C00FB0A2CF}">
      <dgm:prSet/>
      <dgm:spPr/>
      <dgm:t>
        <a:bodyPr/>
        <a:lstStyle/>
        <a:p>
          <a:endParaRPr lang="ru-RU"/>
        </a:p>
      </dgm:t>
    </dgm:pt>
    <dgm:pt modelId="{D547FED6-96A9-4FD6-87D9-2EA204A2BC4F}" type="sibTrans" cxnId="{FE6D9D14-08F8-4564-884B-F8C00FB0A2CF}">
      <dgm:prSet/>
      <dgm:spPr/>
      <dgm:t>
        <a:bodyPr/>
        <a:lstStyle/>
        <a:p>
          <a:endParaRPr lang="ru-RU"/>
        </a:p>
      </dgm:t>
    </dgm:pt>
    <dgm:pt modelId="{6AD5F7B9-FC70-402A-9A96-684AF329B1C0}">
      <dgm:prSet/>
      <dgm:spPr/>
      <dgm:t>
        <a:bodyPr/>
        <a:lstStyle/>
        <a:p>
          <a:pPr algn="l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Сельские поселения Елизовского муниципального района 66,212 млн. рублей  (Николаевское, Новоавачинское, Раздольненское, Новолесновское, Вулканное, Пионерское, Паратунское, Корякское). </a:t>
          </a:r>
        </a:p>
      </dgm:t>
    </dgm:pt>
    <dgm:pt modelId="{94410690-0F8A-4C5D-B21D-54ED2021A0F4}" type="parTrans" cxnId="{1F1E0095-0375-4E47-B1DC-B5FDAC816D74}">
      <dgm:prSet/>
      <dgm:spPr/>
      <dgm:t>
        <a:bodyPr/>
        <a:lstStyle/>
        <a:p>
          <a:endParaRPr lang="ru-RU"/>
        </a:p>
      </dgm:t>
    </dgm:pt>
    <dgm:pt modelId="{3A32BE3B-B792-47FE-9D60-6ED7AF669264}" type="sibTrans" cxnId="{1F1E0095-0375-4E47-B1DC-B5FDAC816D74}">
      <dgm:prSet/>
      <dgm:spPr/>
      <dgm:t>
        <a:bodyPr/>
        <a:lstStyle/>
        <a:p>
          <a:endParaRPr lang="ru-RU"/>
        </a:p>
      </dgm:t>
    </dgm:pt>
    <dgm:pt modelId="{E8F89F12-4C5C-44B2-929A-160A056346F2}">
      <dgm:prSet phldrT="[Текст]"/>
      <dgm:spPr/>
      <dgm:t>
        <a:bodyPr/>
        <a:lstStyle/>
        <a:p>
          <a:pPr algn="l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Усть-Камчатское сельское поселение, 50,936 млн. рублей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F6E704-B18C-4826-BC59-A4CACCBF32F2}" type="parTrans" cxnId="{B98D4C73-37D3-4FE3-8F7A-35A0916CDA49}">
      <dgm:prSet/>
      <dgm:spPr/>
      <dgm:t>
        <a:bodyPr/>
        <a:lstStyle/>
        <a:p>
          <a:endParaRPr lang="ru-RU"/>
        </a:p>
      </dgm:t>
    </dgm:pt>
    <dgm:pt modelId="{C23DC845-C1DD-43B5-BF6C-120EC205E70A}" type="sibTrans" cxnId="{B98D4C73-37D3-4FE3-8F7A-35A0916CDA49}">
      <dgm:prSet/>
      <dgm:spPr/>
      <dgm:t>
        <a:bodyPr/>
        <a:lstStyle/>
        <a:p>
          <a:endParaRPr lang="ru-RU"/>
        </a:p>
      </dgm:t>
    </dgm:pt>
    <dgm:pt modelId="{DE0AC128-CAD9-4A13-AC0D-BB91033FDAC0}" type="pres">
      <dgm:prSet presAssocID="{5FC8EC98-A67E-43A9-9776-8C780DE5D65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7D574A-2129-4633-B84C-3EED1A7DF070}" type="pres">
      <dgm:prSet presAssocID="{315E0038-450C-461F-A42A-D812B004D981}" presName="composite" presStyleCnt="0"/>
      <dgm:spPr/>
    </dgm:pt>
    <dgm:pt modelId="{A4EE4ECB-0408-4379-8ACC-9102BF7ECE63}" type="pres">
      <dgm:prSet presAssocID="{315E0038-450C-461F-A42A-D812B004D981}" presName="imgShp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C863E68-3287-4755-8EE1-9AA4EAAA7E57}" type="pres">
      <dgm:prSet presAssocID="{315E0038-450C-461F-A42A-D812B004D981}" presName="txShp" presStyleLbl="node1" presStyleIdx="0" presStyleCnt="6" custLinFactNeighborX="-482" custLinFactNeighborY="2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558FE-274C-4DBE-8E3D-D2D1C69EFDF4}" type="pres">
      <dgm:prSet presAssocID="{9000147E-010C-4BD3-9E37-A43E8F8BB5E1}" presName="spacing" presStyleCnt="0"/>
      <dgm:spPr/>
    </dgm:pt>
    <dgm:pt modelId="{9FC263BC-770F-4684-B894-B47612E47729}" type="pres">
      <dgm:prSet presAssocID="{D6F09C25-9102-4564-BBD3-9BABC6BA9F62}" presName="composite" presStyleCnt="0"/>
      <dgm:spPr/>
    </dgm:pt>
    <dgm:pt modelId="{CF5E29FB-1265-4B33-89EA-13C99E8610A0}" type="pres">
      <dgm:prSet presAssocID="{D6F09C25-9102-4564-BBD3-9BABC6BA9F62}" presName="imgShp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E330474D-95ED-4F31-BF21-C8474EF2DEFD}" type="pres">
      <dgm:prSet presAssocID="{D6F09C25-9102-4564-BBD3-9BABC6BA9F62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095B9-70BB-4D44-9E66-64C21C828E27}" type="pres">
      <dgm:prSet presAssocID="{FB778B30-717B-4D74-9C72-06280AAAF5A2}" presName="spacing" presStyleCnt="0"/>
      <dgm:spPr/>
    </dgm:pt>
    <dgm:pt modelId="{0C2BC9C1-3553-40DA-B007-98B08C0BA667}" type="pres">
      <dgm:prSet presAssocID="{D7D38558-29B9-48BD-A596-A8BAD821A21E}" presName="composite" presStyleCnt="0"/>
      <dgm:spPr/>
    </dgm:pt>
    <dgm:pt modelId="{06518D1E-2159-4AD0-BD09-9B54C5423EC9}" type="pres">
      <dgm:prSet presAssocID="{D7D38558-29B9-48BD-A596-A8BAD821A21E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74A3B345-9021-44C7-ABA1-4EA2FDB70E1F}" type="pres">
      <dgm:prSet presAssocID="{D7D38558-29B9-48BD-A596-A8BAD821A21E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109429-91D2-4A01-838E-3CE92415CA86}" type="pres">
      <dgm:prSet presAssocID="{27F1F329-BF87-4CA1-9A25-F12DDF22FEC4}" presName="spacing" presStyleCnt="0"/>
      <dgm:spPr/>
    </dgm:pt>
    <dgm:pt modelId="{A9BF614F-969C-4956-A27D-ADD3EDD40101}" type="pres">
      <dgm:prSet presAssocID="{6AD5F7B9-FC70-402A-9A96-684AF329B1C0}" presName="composite" presStyleCnt="0"/>
      <dgm:spPr/>
    </dgm:pt>
    <dgm:pt modelId="{B69C88A2-3CF6-49DB-8D6D-9E4A31A955B4}" type="pres">
      <dgm:prSet presAssocID="{6AD5F7B9-FC70-402A-9A96-684AF329B1C0}" presName="imgShp" presStyleLbl="fgImgPlace1" presStyleIdx="3" presStyleCnt="6" custLinFactNeighborX="-1481" custLinFactNeighborY="-7872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05E9C229-0D85-4F4E-8156-2FAE63279696}" type="pres">
      <dgm:prSet presAssocID="{6AD5F7B9-FC70-402A-9A96-684AF329B1C0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F27F2-14BD-47FC-8723-5D418B83C0A3}" type="pres">
      <dgm:prSet presAssocID="{3A32BE3B-B792-47FE-9D60-6ED7AF669264}" presName="spacing" presStyleCnt="0"/>
      <dgm:spPr/>
    </dgm:pt>
    <dgm:pt modelId="{A5D7763E-3B45-44DC-95EB-787F51D9A9A2}" type="pres">
      <dgm:prSet presAssocID="{28ED62A1-F3A7-494C-B7B3-967E9F3F024B}" presName="composite" presStyleCnt="0"/>
      <dgm:spPr/>
    </dgm:pt>
    <dgm:pt modelId="{6EBFB031-2D87-4877-95D5-392E267877B4}" type="pres">
      <dgm:prSet presAssocID="{28ED62A1-F3A7-494C-B7B3-967E9F3F024B}" presName="imgShp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284DEE9-8B30-440A-AEDE-5FDB1EE34D31}" type="pres">
      <dgm:prSet presAssocID="{28ED62A1-F3A7-494C-B7B3-967E9F3F024B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7E209D-3E99-4444-AC61-632EAEAF1772}" type="pres">
      <dgm:prSet presAssocID="{D547FED6-96A9-4FD6-87D9-2EA204A2BC4F}" presName="spacing" presStyleCnt="0"/>
      <dgm:spPr/>
    </dgm:pt>
    <dgm:pt modelId="{0284D365-0DF6-43D3-907F-E1115898EA53}" type="pres">
      <dgm:prSet presAssocID="{E8F89F12-4C5C-44B2-929A-160A056346F2}" presName="composite" presStyleCnt="0"/>
      <dgm:spPr/>
    </dgm:pt>
    <dgm:pt modelId="{F02EEB4E-1ED7-496D-A000-4B6512858113}" type="pres">
      <dgm:prSet presAssocID="{E8F89F12-4C5C-44B2-929A-160A056346F2}" presName="imgShp" presStyleLbl="fgImgPlace1" presStyleIdx="5" presStyleCnt="6" custScaleX="109698" custScaleY="12108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38D15E89-C981-473D-87C9-02B915BB3DC0}" type="pres">
      <dgm:prSet presAssocID="{E8F89F12-4C5C-44B2-929A-160A056346F2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8D4C73-37D3-4FE3-8F7A-35A0916CDA49}" srcId="{5FC8EC98-A67E-43A9-9776-8C780DE5D65A}" destId="{E8F89F12-4C5C-44B2-929A-160A056346F2}" srcOrd="5" destOrd="0" parTransId="{5AF6E704-B18C-4826-BC59-A4CACCBF32F2}" sibTransId="{C23DC845-C1DD-43B5-BF6C-120EC205E70A}"/>
    <dgm:cxn modelId="{605C06D7-7C84-4B7B-83D7-B5A65FB8B494}" srcId="{5FC8EC98-A67E-43A9-9776-8C780DE5D65A}" destId="{315E0038-450C-461F-A42A-D812B004D981}" srcOrd="0" destOrd="0" parTransId="{BB183D8D-7DDC-4BD8-88D8-75B846BC9FC6}" sibTransId="{9000147E-010C-4BD3-9E37-A43E8F8BB5E1}"/>
    <dgm:cxn modelId="{F424C8E5-30A1-4FEF-B7DC-0B676C6B2A20}" type="presOf" srcId="{D7D38558-29B9-48BD-A596-A8BAD821A21E}" destId="{74A3B345-9021-44C7-ABA1-4EA2FDB70E1F}" srcOrd="0" destOrd="0" presId="urn:microsoft.com/office/officeart/2005/8/layout/vList3"/>
    <dgm:cxn modelId="{1F1E0095-0375-4E47-B1DC-B5FDAC816D74}" srcId="{5FC8EC98-A67E-43A9-9776-8C780DE5D65A}" destId="{6AD5F7B9-FC70-402A-9A96-684AF329B1C0}" srcOrd="3" destOrd="0" parTransId="{94410690-0F8A-4C5D-B21D-54ED2021A0F4}" sibTransId="{3A32BE3B-B792-47FE-9D60-6ED7AF669264}"/>
    <dgm:cxn modelId="{E781F118-410E-4E66-9FCE-7A82ABB49574}" srcId="{5FC8EC98-A67E-43A9-9776-8C780DE5D65A}" destId="{D7D38558-29B9-48BD-A596-A8BAD821A21E}" srcOrd="2" destOrd="0" parTransId="{66514DD7-EE1C-439B-B8C8-131CCE3688DF}" sibTransId="{27F1F329-BF87-4CA1-9A25-F12DDF22FEC4}"/>
    <dgm:cxn modelId="{711DBB76-1D89-4B56-92ED-9C9FDA3C050E}" type="presOf" srcId="{28ED62A1-F3A7-494C-B7B3-967E9F3F024B}" destId="{A284DEE9-8B30-440A-AEDE-5FDB1EE34D31}" srcOrd="0" destOrd="0" presId="urn:microsoft.com/office/officeart/2005/8/layout/vList3"/>
    <dgm:cxn modelId="{FE6D9D14-08F8-4564-884B-F8C00FB0A2CF}" srcId="{5FC8EC98-A67E-43A9-9776-8C780DE5D65A}" destId="{28ED62A1-F3A7-494C-B7B3-967E9F3F024B}" srcOrd="4" destOrd="0" parTransId="{6CF48738-646B-433E-A3E9-9FB46EAE5BED}" sibTransId="{D547FED6-96A9-4FD6-87D9-2EA204A2BC4F}"/>
    <dgm:cxn modelId="{82D9420F-53AE-4EEB-9F8E-1AC236D8E4EC}" srcId="{5FC8EC98-A67E-43A9-9776-8C780DE5D65A}" destId="{D6F09C25-9102-4564-BBD3-9BABC6BA9F62}" srcOrd="1" destOrd="0" parTransId="{7AD5B638-A2F4-49A4-B813-184E4CE8C4F3}" sibTransId="{FB778B30-717B-4D74-9C72-06280AAAF5A2}"/>
    <dgm:cxn modelId="{A15057C5-3DDA-489E-A33A-8B0E0ED245D4}" type="presOf" srcId="{6AD5F7B9-FC70-402A-9A96-684AF329B1C0}" destId="{05E9C229-0D85-4F4E-8156-2FAE63279696}" srcOrd="0" destOrd="0" presId="urn:microsoft.com/office/officeart/2005/8/layout/vList3"/>
    <dgm:cxn modelId="{2369843B-8C6E-4E27-BC4A-589789ABDF8F}" type="presOf" srcId="{D6F09C25-9102-4564-BBD3-9BABC6BA9F62}" destId="{E330474D-95ED-4F31-BF21-C8474EF2DEFD}" srcOrd="0" destOrd="0" presId="urn:microsoft.com/office/officeart/2005/8/layout/vList3"/>
    <dgm:cxn modelId="{FD31F29C-1179-4304-85A2-D2CEB963B79D}" type="presOf" srcId="{E8F89F12-4C5C-44B2-929A-160A056346F2}" destId="{38D15E89-C981-473D-87C9-02B915BB3DC0}" srcOrd="0" destOrd="0" presId="urn:microsoft.com/office/officeart/2005/8/layout/vList3"/>
    <dgm:cxn modelId="{B3654B10-EA21-46D4-A326-E29BE267CEB1}" type="presOf" srcId="{5FC8EC98-A67E-43A9-9776-8C780DE5D65A}" destId="{DE0AC128-CAD9-4A13-AC0D-BB91033FDAC0}" srcOrd="0" destOrd="0" presId="urn:microsoft.com/office/officeart/2005/8/layout/vList3"/>
    <dgm:cxn modelId="{FFFB9EF1-7157-421E-BECE-AB61548A3B13}" type="presOf" srcId="{315E0038-450C-461F-A42A-D812B004D981}" destId="{1C863E68-3287-4755-8EE1-9AA4EAAA7E57}" srcOrd="0" destOrd="0" presId="urn:microsoft.com/office/officeart/2005/8/layout/vList3"/>
    <dgm:cxn modelId="{D15F5E78-DA02-4F1A-94D1-3CC1F48F396E}" type="presParOf" srcId="{DE0AC128-CAD9-4A13-AC0D-BB91033FDAC0}" destId="{4F7D574A-2129-4633-B84C-3EED1A7DF070}" srcOrd="0" destOrd="0" presId="urn:microsoft.com/office/officeart/2005/8/layout/vList3"/>
    <dgm:cxn modelId="{9083EDA2-1DD2-46F2-A227-6CEEC6390A28}" type="presParOf" srcId="{4F7D574A-2129-4633-B84C-3EED1A7DF070}" destId="{A4EE4ECB-0408-4379-8ACC-9102BF7ECE63}" srcOrd="0" destOrd="0" presId="urn:microsoft.com/office/officeart/2005/8/layout/vList3"/>
    <dgm:cxn modelId="{3079CF6B-97FE-4450-8649-2BDD372CC72D}" type="presParOf" srcId="{4F7D574A-2129-4633-B84C-3EED1A7DF070}" destId="{1C863E68-3287-4755-8EE1-9AA4EAAA7E57}" srcOrd="1" destOrd="0" presId="urn:microsoft.com/office/officeart/2005/8/layout/vList3"/>
    <dgm:cxn modelId="{13395A80-2AB8-474F-835C-CCB72522E683}" type="presParOf" srcId="{DE0AC128-CAD9-4A13-AC0D-BB91033FDAC0}" destId="{BDF558FE-274C-4DBE-8E3D-D2D1C69EFDF4}" srcOrd="1" destOrd="0" presId="urn:microsoft.com/office/officeart/2005/8/layout/vList3"/>
    <dgm:cxn modelId="{4FFE7693-8676-45A0-AA89-2B56B1376512}" type="presParOf" srcId="{DE0AC128-CAD9-4A13-AC0D-BB91033FDAC0}" destId="{9FC263BC-770F-4684-B894-B47612E47729}" srcOrd="2" destOrd="0" presId="urn:microsoft.com/office/officeart/2005/8/layout/vList3"/>
    <dgm:cxn modelId="{00DC8844-D03C-4729-8896-723F46348FDD}" type="presParOf" srcId="{9FC263BC-770F-4684-B894-B47612E47729}" destId="{CF5E29FB-1265-4B33-89EA-13C99E8610A0}" srcOrd="0" destOrd="0" presId="urn:microsoft.com/office/officeart/2005/8/layout/vList3"/>
    <dgm:cxn modelId="{5D9CD5E3-8509-4086-AC32-B55015234B1F}" type="presParOf" srcId="{9FC263BC-770F-4684-B894-B47612E47729}" destId="{E330474D-95ED-4F31-BF21-C8474EF2DEFD}" srcOrd="1" destOrd="0" presId="urn:microsoft.com/office/officeart/2005/8/layout/vList3"/>
    <dgm:cxn modelId="{F66C43C6-6E23-4B59-8577-1F916152DECB}" type="presParOf" srcId="{DE0AC128-CAD9-4A13-AC0D-BB91033FDAC0}" destId="{C43095B9-70BB-4D44-9E66-64C21C828E27}" srcOrd="3" destOrd="0" presId="urn:microsoft.com/office/officeart/2005/8/layout/vList3"/>
    <dgm:cxn modelId="{8B122B33-9762-4566-A10D-53AFD08C11BD}" type="presParOf" srcId="{DE0AC128-CAD9-4A13-AC0D-BB91033FDAC0}" destId="{0C2BC9C1-3553-40DA-B007-98B08C0BA667}" srcOrd="4" destOrd="0" presId="urn:microsoft.com/office/officeart/2005/8/layout/vList3"/>
    <dgm:cxn modelId="{93DA9589-6386-485E-85CB-FEAB1209AD82}" type="presParOf" srcId="{0C2BC9C1-3553-40DA-B007-98B08C0BA667}" destId="{06518D1E-2159-4AD0-BD09-9B54C5423EC9}" srcOrd="0" destOrd="0" presId="urn:microsoft.com/office/officeart/2005/8/layout/vList3"/>
    <dgm:cxn modelId="{A4F36ECA-F8FC-4DF8-A61E-1E70DA6C4176}" type="presParOf" srcId="{0C2BC9C1-3553-40DA-B007-98B08C0BA667}" destId="{74A3B345-9021-44C7-ABA1-4EA2FDB70E1F}" srcOrd="1" destOrd="0" presId="urn:microsoft.com/office/officeart/2005/8/layout/vList3"/>
    <dgm:cxn modelId="{8D91D01E-813D-43C6-94FB-087F5470A34E}" type="presParOf" srcId="{DE0AC128-CAD9-4A13-AC0D-BB91033FDAC0}" destId="{F8109429-91D2-4A01-838E-3CE92415CA86}" srcOrd="5" destOrd="0" presId="urn:microsoft.com/office/officeart/2005/8/layout/vList3"/>
    <dgm:cxn modelId="{75BEBA33-C461-40BE-B9CF-5DDBFEEED7B5}" type="presParOf" srcId="{DE0AC128-CAD9-4A13-AC0D-BB91033FDAC0}" destId="{A9BF614F-969C-4956-A27D-ADD3EDD40101}" srcOrd="6" destOrd="0" presId="urn:microsoft.com/office/officeart/2005/8/layout/vList3"/>
    <dgm:cxn modelId="{FD6769B3-31B5-4539-AC6D-8C744793A75E}" type="presParOf" srcId="{A9BF614F-969C-4956-A27D-ADD3EDD40101}" destId="{B69C88A2-3CF6-49DB-8D6D-9E4A31A955B4}" srcOrd="0" destOrd="0" presId="urn:microsoft.com/office/officeart/2005/8/layout/vList3"/>
    <dgm:cxn modelId="{7FDCB890-10E7-4613-A814-99BF1B3DBEB7}" type="presParOf" srcId="{A9BF614F-969C-4956-A27D-ADD3EDD40101}" destId="{05E9C229-0D85-4F4E-8156-2FAE63279696}" srcOrd="1" destOrd="0" presId="urn:microsoft.com/office/officeart/2005/8/layout/vList3"/>
    <dgm:cxn modelId="{C4AD46B3-44AB-457F-B740-13FDAC1D1D0A}" type="presParOf" srcId="{DE0AC128-CAD9-4A13-AC0D-BB91033FDAC0}" destId="{6EFF27F2-14BD-47FC-8723-5D418B83C0A3}" srcOrd="7" destOrd="0" presId="urn:microsoft.com/office/officeart/2005/8/layout/vList3"/>
    <dgm:cxn modelId="{48016596-A2D6-4A5B-8ECD-0902BA36E317}" type="presParOf" srcId="{DE0AC128-CAD9-4A13-AC0D-BB91033FDAC0}" destId="{A5D7763E-3B45-44DC-95EB-787F51D9A9A2}" srcOrd="8" destOrd="0" presId="urn:microsoft.com/office/officeart/2005/8/layout/vList3"/>
    <dgm:cxn modelId="{2098F0A9-3051-46C8-8049-C4D27BD87678}" type="presParOf" srcId="{A5D7763E-3B45-44DC-95EB-787F51D9A9A2}" destId="{6EBFB031-2D87-4877-95D5-392E267877B4}" srcOrd="0" destOrd="0" presId="urn:microsoft.com/office/officeart/2005/8/layout/vList3"/>
    <dgm:cxn modelId="{E8994B04-7301-4C42-A5C2-018864BE4A0F}" type="presParOf" srcId="{A5D7763E-3B45-44DC-95EB-787F51D9A9A2}" destId="{A284DEE9-8B30-440A-AEDE-5FDB1EE34D31}" srcOrd="1" destOrd="0" presId="urn:microsoft.com/office/officeart/2005/8/layout/vList3"/>
    <dgm:cxn modelId="{CE7BB7CF-9E29-4996-A429-0DDC13CA2ED7}" type="presParOf" srcId="{DE0AC128-CAD9-4A13-AC0D-BB91033FDAC0}" destId="{B57E209D-3E99-4444-AC61-632EAEAF1772}" srcOrd="9" destOrd="0" presId="urn:microsoft.com/office/officeart/2005/8/layout/vList3"/>
    <dgm:cxn modelId="{B1AFC1E8-DDE5-4031-A428-243686478FE9}" type="presParOf" srcId="{DE0AC128-CAD9-4A13-AC0D-BB91033FDAC0}" destId="{0284D365-0DF6-43D3-907F-E1115898EA53}" srcOrd="10" destOrd="0" presId="urn:microsoft.com/office/officeart/2005/8/layout/vList3"/>
    <dgm:cxn modelId="{2CED0A2D-2384-4427-A9D8-AE10199BD612}" type="presParOf" srcId="{0284D365-0DF6-43D3-907F-E1115898EA53}" destId="{F02EEB4E-1ED7-496D-A000-4B6512858113}" srcOrd="0" destOrd="0" presId="urn:microsoft.com/office/officeart/2005/8/layout/vList3"/>
    <dgm:cxn modelId="{96EF7B40-445E-46AD-B035-4E160B542892}" type="presParOf" srcId="{0284D365-0DF6-43D3-907F-E1115898EA53}" destId="{38D15E89-C981-473D-87C9-02B915BB3DC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организациям, осуществляющим деятельность в сфере перевозок пассажиров водным транспортом на межмуниципальных и внутри-муниципальных маршрутах, оказана поддержка  в размере 26,4 млн. рублей.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8049" custScaleY="4837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8E77A1-81ED-45E5-B1AC-389DF2BD78E9}" type="presOf" srcId="{E4F2289F-7F34-432B-AFF8-E0375F30169D}" destId="{CB3F5D7E-7252-4BC3-B7D8-35E4243BF3F0}" srcOrd="0" destOrd="0" presId="urn:microsoft.com/office/officeart/2005/8/layout/vList5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54CFD1E1-AD23-4C80-9D28-D395E397BF46}" type="presOf" srcId="{F2B451E0-A456-444A-B794-C3E12492B51E}" destId="{1060820F-A471-452D-931C-0E1BBC4E1983}" srcOrd="0" destOrd="0" presId="urn:microsoft.com/office/officeart/2005/8/layout/vList5"/>
    <dgm:cxn modelId="{39706E5C-23C9-4C8E-B16A-747FD2C8193C}" type="presParOf" srcId="{1060820F-A471-452D-931C-0E1BBC4E1983}" destId="{EE186038-C58E-4B9E-B07C-E3126D0BDC9F}" srcOrd="0" destOrd="0" presId="urn:microsoft.com/office/officeart/2005/8/layout/vList5"/>
    <dgm:cxn modelId="{50C8DB01-E9B8-431E-A884-6AF6E7E5CF6B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Контейнеровоз «Вениамин </a:t>
          </a:r>
          <a:r>
            <a:rPr lang="ru-RU" sz="20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Хлопин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»: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536BD3CA-898A-4E5A-915B-85990E929850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контейнерная вместимость – </a:t>
          </a:r>
          <a:b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704 ДФЕ (TEU)</a:t>
          </a:r>
          <a:b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них до 148 рефрижераторных контейнеров;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2A0515-708D-4FD8-9359-567ABAF6CBCB}" type="parTrans" cxnId="{00ACE853-C044-4CDA-90A5-270E4F257F52}">
      <dgm:prSet/>
      <dgm:spPr/>
      <dgm:t>
        <a:bodyPr/>
        <a:lstStyle/>
        <a:p>
          <a:endParaRPr lang="ru-RU"/>
        </a:p>
      </dgm:t>
    </dgm:pt>
    <dgm:pt modelId="{B502977F-A841-467A-842E-F690B461813F}" type="sibTrans" cxnId="{00ACE853-C044-4CDA-90A5-270E4F257F52}">
      <dgm:prSet/>
      <dgm:spPr/>
      <dgm:t>
        <a:bodyPr/>
        <a:lstStyle/>
        <a:p>
          <a:endParaRPr lang="ru-RU"/>
        </a:p>
      </dgm:t>
    </dgm:pt>
    <dgm:pt modelId="{ECE4F828-9F29-4C0C-99CC-E82101B042DC}">
      <dgm:prSet custT="1"/>
      <dgm:spPr/>
      <dgm:t>
        <a:bodyPr/>
        <a:lstStyle/>
        <a:p>
          <a:pPr rtl="0"/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 постройки – 2007;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5C8FB-31AF-424C-B41D-2768AB1A3F96}" type="parTrans" cxnId="{7AF2F56A-D2EA-4E42-983F-3981E1B10665}">
      <dgm:prSet/>
      <dgm:spPr/>
      <dgm:t>
        <a:bodyPr/>
        <a:lstStyle/>
        <a:p>
          <a:endParaRPr lang="ru-RU"/>
        </a:p>
      </dgm:t>
    </dgm:pt>
    <dgm:pt modelId="{9227506A-6097-4363-803D-050A6D8F5402}" type="sibTrans" cxnId="{7AF2F56A-D2EA-4E42-983F-3981E1B10665}">
      <dgm:prSet/>
      <dgm:spPr/>
      <dgm:t>
        <a:bodyPr/>
        <a:lstStyle/>
        <a:p>
          <a:endParaRPr lang="ru-RU"/>
        </a:p>
      </dgm:t>
    </dgm:pt>
    <dgm:pt modelId="{DF20C730-9C9D-4CCB-BE1F-71E42D109130}">
      <dgm:prSet custT="1"/>
      <dgm:spPr/>
      <dgm:t>
        <a:bodyPr/>
        <a:lstStyle/>
        <a:p>
          <a:pPr rtl="0"/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ледовый класс – </a:t>
          </a:r>
          <a:b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КМ ⍟ </a:t>
          </a:r>
          <a:r>
            <a:rPr lang="ru-RU" sz="1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Ice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 AUT-UMS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664E57-43A3-44A8-BE93-0D70B7022F21}" type="parTrans" cxnId="{EC71AE0E-D6ED-47E4-817B-763EBACC325E}">
      <dgm:prSet/>
      <dgm:spPr/>
      <dgm:t>
        <a:bodyPr/>
        <a:lstStyle/>
        <a:p>
          <a:endParaRPr lang="ru-RU"/>
        </a:p>
      </dgm:t>
    </dgm:pt>
    <dgm:pt modelId="{249DD095-3FC2-4D5C-B21C-0317EC517894}" type="sibTrans" cxnId="{EC71AE0E-D6ED-47E4-817B-763EBACC325E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4" custScaleX="277778" custScaleY="14216" custLinFactNeighborX="2742" custLinFactNeighborY="-30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4975E-E228-401A-909C-BE73367E2633}" type="pres">
      <dgm:prSet presAssocID="{A9352551-A12F-4543-9715-D2780B088A5B}" presName="sp" presStyleCnt="0"/>
      <dgm:spPr/>
    </dgm:pt>
    <dgm:pt modelId="{14D82F97-99CB-4BB8-B311-27BF6A23693C}" type="pres">
      <dgm:prSet presAssocID="{ECE4F828-9F29-4C0C-99CC-E82101B042DC}" presName="linNode" presStyleCnt="0"/>
      <dgm:spPr/>
    </dgm:pt>
    <dgm:pt modelId="{E73C4544-93BC-4DFB-BB86-8A4F99BE9FA9}" type="pres">
      <dgm:prSet presAssocID="{ECE4F828-9F29-4C0C-99CC-E82101B042DC}" presName="parentText" presStyleLbl="node1" presStyleIdx="1" presStyleCnt="4" custScaleX="277778" custScaleY="12669" custLinFactNeighborX="2742" custLinFactNeighborY="-1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C7017-E811-4882-A9DB-981AE4D723A3}" type="pres">
      <dgm:prSet presAssocID="{9227506A-6097-4363-803D-050A6D8F5402}" presName="sp" presStyleCnt="0"/>
      <dgm:spPr/>
    </dgm:pt>
    <dgm:pt modelId="{71417B3B-E860-43D0-88AF-C219320A9E2B}" type="pres">
      <dgm:prSet presAssocID="{536BD3CA-898A-4E5A-915B-85990E929850}" presName="linNode" presStyleCnt="0"/>
      <dgm:spPr/>
    </dgm:pt>
    <dgm:pt modelId="{05D0263E-7357-4C38-A1B4-466D39E16310}" type="pres">
      <dgm:prSet presAssocID="{536BD3CA-898A-4E5A-915B-85990E929850}" presName="parentText" presStyleLbl="node1" presStyleIdx="2" presStyleCnt="4" custScaleX="277778" custScaleY="35061" custLinFactNeighborX="2742" custLinFactNeighborY="-3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3200E-A1C2-4C17-ADAD-CB844FF8723C}" type="pres">
      <dgm:prSet presAssocID="{B502977F-A841-467A-842E-F690B461813F}" presName="sp" presStyleCnt="0"/>
      <dgm:spPr/>
    </dgm:pt>
    <dgm:pt modelId="{CC721A09-9DED-498B-9CAB-6C65EB848AB9}" type="pres">
      <dgm:prSet presAssocID="{DF20C730-9C9D-4CCB-BE1F-71E42D109130}" presName="linNode" presStyleCnt="0"/>
      <dgm:spPr/>
    </dgm:pt>
    <dgm:pt modelId="{321543CC-CF63-441D-ACFD-4A227875F270}" type="pres">
      <dgm:prSet presAssocID="{DF20C730-9C9D-4CCB-BE1F-71E42D109130}" presName="parentText" presStyleLbl="node1" presStyleIdx="3" presStyleCnt="4" custScaleX="277552" custScaleY="14902" custLinFactNeighborX="-4519" custLinFactNeighborY="11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ACE853-C044-4CDA-90A5-270E4F257F52}" srcId="{F2B451E0-A456-444A-B794-C3E12492B51E}" destId="{536BD3CA-898A-4E5A-915B-85990E929850}" srcOrd="2" destOrd="0" parTransId="{E22A0515-708D-4FD8-9359-567ABAF6CBCB}" sibTransId="{B502977F-A841-467A-842E-F690B461813F}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E97FC7B1-90D2-42B6-BF89-B7077CF3A836}" type="presOf" srcId="{536BD3CA-898A-4E5A-915B-85990E929850}" destId="{05D0263E-7357-4C38-A1B4-466D39E16310}" srcOrd="0" destOrd="0" presId="urn:microsoft.com/office/officeart/2005/8/layout/vList5"/>
    <dgm:cxn modelId="{0A53928D-E7FE-4903-B39A-450A8674DF7D}" type="presOf" srcId="{DF20C730-9C9D-4CCB-BE1F-71E42D109130}" destId="{321543CC-CF63-441D-ACFD-4A227875F270}" srcOrd="0" destOrd="0" presId="urn:microsoft.com/office/officeart/2005/8/layout/vList5"/>
    <dgm:cxn modelId="{71B8DC16-5E65-4FC3-BA16-505FFFA80263}" type="presOf" srcId="{F2B451E0-A456-444A-B794-C3E12492B51E}" destId="{1060820F-A471-452D-931C-0E1BBC4E1983}" srcOrd="0" destOrd="0" presId="urn:microsoft.com/office/officeart/2005/8/layout/vList5"/>
    <dgm:cxn modelId="{D88647CD-74FD-4A32-878C-68FF2822EB10}" type="presOf" srcId="{ECE4F828-9F29-4C0C-99CC-E82101B042DC}" destId="{E73C4544-93BC-4DFB-BB86-8A4F99BE9FA9}" srcOrd="0" destOrd="0" presId="urn:microsoft.com/office/officeart/2005/8/layout/vList5"/>
    <dgm:cxn modelId="{EC71AE0E-D6ED-47E4-817B-763EBACC325E}" srcId="{F2B451E0-A456-444A-B794-C3E12492B51E}" destId="{DF20C730-9C9D-4CCB-BE1F-71E42D109130}" srcOrd="3" destOrd="0" parTransId="{BD664E57-43A3-44A8-BE93-0D70B7022F21}" sibTransId="{249DD095-3FC2-4D5C-B21C-0317EC517894}"/>
    <dgm:cxn modelId="{FAECFA01-BFDD-417F-92D6-0A5C3D044C51}" type="presOf" srcId="{E4F2289F-7F34-432B-AFF8-E0375F30169D}" destId="{CB3F5D7E-7252-4BC3-B7D8-35E4243BF3F0}" srcOrd="0" destOrd="0" presId="urn:microsoft.com/office/officeart/2005/8/layout/vList5"/>
    <dgm:cxn modelId="{7AF2F56A-D2EA-4E42-983F-3981E1B10665}" srcId="{F2B451E0-A456-444A-B794-C3E12492B51E}" destId="{ECE4F828-9F29-4C0C-99CC-E82101B042DC}" srcOrd="1" destOrd="0" parTransId="{E8D5C8FB-31AF-424C-B41D-2768AB1A3F96}" sibTransId="{9227506A-6097-4363-803D-050A6D8F5402}"/>
    <dgm:cxn modelId="{061F7D14-8E21-4825-B34A-95C0BA4B9492}" type="presParOf" srcId="{1060820F-A471-452D-931C-0E1BBC4E1983}" destId="{EE186038-C58E-4B9E-B07C-E3126D0BDC9F}" srcOrd="0" destOrd="0" presId="urn:microsoft.com/office/officeart/2005/8/layout/vList5"/>
    <dgm:cxn modelId="{6846FB19-171B-4680-9E89-97EC76E5111C}" type="presParOf" srcId="{EE186038-C58E-4B9E-B07C-E3126D0BDC9F}" destId="{CB3F5D7E-7252-4BC3-B7D8-35E4243BF3F0}" srcOrd="0" destOrd="0" presId="urn:microsoft.com/office/officeart/2005/8/layout/vList5"/>
    <dgm:cxn modelId="{1340AA60-33AC-4108-BFE0-ADC256B72273}" type="presParOf" srcId="{1060820F-A471-452D-931C-0E1BBC4E1983}" destId="{35F4975E-E228-401A-909C-BE73367E2633}" srcOrd="1" destOrd="0" presId="urn:microsoft.com/office/officeart/2005/8/layout/vList5"/>
    <dgm:cxn modelId="{4674CCE4-64C3-40A1-89E2-52D92C6E18F3}" type="presParOf" srcId="{1060820F-A471-452D-931C-0E1BBC4E1983}" destId="{14D82F97-99CB-4BB8-B311-27BF6A23693C}" srcOrd="2" destOrd="0" presId="urn:microsoft.com/office/officeart/2005/8/layout/vList5"/>
    <dgm:cxn modelId="{78D73C4D-4CDA-4C54-BCBF-C8934DEDF61D}" type="presParOf" srcId="{14D82F97-99CB-4BB8-B311-27BF6A23693C}" destId="{E73C4544-93BC-4DFB-BB86-8A4F99BE9FA9}" srcOrd="0" destOrd="0" presId="urn:microsoft.com/office/officeart/2005/8/layout/vList5"/>
    <dgm:cxn modelId="{FDF98F6A-E795-415B-B6F5-BD41E52A3CB6}" type="presParOf" srcId="{1060820F-A471-452D-931C-0E1BBC4E1983}" destId="{8A6C7017-E811-4882-A9DB-981AE4D723A3}" srcOrd="3" destOrd="0" presId="urn:microsoft.com/office/officeart/2005/8/layout/vList5"/>
    <dgm:cxn modelId="{7836BDCA-673E-4B9F-9AEA-298B39C74FEB}" type="presParOf" srcId="{1060820F-A471-452D-931C-0E1BBC4E1983}" destId="{71417B3B-E860-43D0-88AF-C219320A9E2B}" srcOrd="4" destOrd="0" presId="urn:microsoft.com/office/officeart/2005/8/layout/vList5"/>
    <dgm:cxn modelId="{8768D398-51DD-42C2-825E-F38A2F81465B}" type="presParOf" srcId="{71417B3B-E860-43D0-88AF-C219320A9E2B}" destId="{05D0263E-7357-4C38-A1B4-466D39E16310}" srcOrd="0" destOrd="0" presId="urn:microsoft.com/office/officeart/2005/8/layout/vList5"/>
    <dgm:cxn modelId="{92CBC840-1002-42F9-9BAD-3E58ED6D7036}" type="presParOf" srcId="{1060820F-A471-452D-931C-0E1BBC4E1983}" destId="{DAD3200E-A1C2-4C17-ADAD-CB844FF8723C}" srcOrd="5" destOrd="0" presId="urn:microsoft.com/office/officeart/2005/8/layout/vList5"/>
    <dgm:cxn modelId="{31AD3DDB-D34F-4B77-97C1-C7A950CFBE3C}" type="presParOf" srcId="{1060820F-A471-452D-931C-0E1BBC4E1983}" destId="{CC721A09-9DED-498B-9CAB-6C65EB848AB9}" srcOrd="6" destOrd="0" presId="urn:microsoft.com/office/officeart/2005/8/layout/vList5"/>
    <dgm:cxn modelId="{F58AA219-45AA-4859-9657-EE6A051A9DE8}" type="presParOf" srcId="{CC721A09-9DED-498B-9CAB-6C65EB848AB9}" destId="{321543CC-CF63-441D-ACFD-4A227875F27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грузооборот морского порта составил 2,928 млн. тонн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7F5FF34F-8ED8-41CF-A7FA-9FA8AB6E7E6F}">
      <dgm:prSet custT="1"/>
      <dgm:spPr/>
      <dgm:t>
        <a:bodyPr/>
        <a:lstStyle/>
        <a:p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В 2019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году угольный терминал порта Петропавловск-Камчатский обработал крупную партию груза – 35 тысяч тонн угля для нужд камчатской энергетики, которую доставил на полуостров 45-тысячный </a:t>
          </a:r>
          <a:r>
            <a:rPr lang="ru-RU" sz="16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сухогруз теплоход «Регион 87» длиной 189,8 метра и шириной 31 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метр.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494BE-68B0-41FF-B8E2-9C21C5B40A48}" type="parTrans" cxnId="{D89B3487-F89D-4FB8-880D-5D3065367BC8}">
      <dgm:prSet/>
      <dgm:spPr/>
      <dgm:t>
        <a:bodyPr/>
        <a:lstStyle/>
        <a:p>
          <a:endParaRPr lang="ru-RU"/>
        </a:p>
      </dgm:t>
    </dgm:pt>
    <dgm:pt modelId="{2CADE38D-5FBE-42FB-A18A-987E4DF3C5F0}" type="sibTrans" cxnId="{D89B3487-F89D-4FB8-880D-5D3065367BC8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2" custScaleX="277778" custScaleY="31520" custLinFactNeighborX="136" custLinFactNeighborY="24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4975E-E228-401A-909C-BE73367E2633}" type="pres">
      <dgm:prSet presAssocID="{A9352551-A12F-4543-9715-D2780B088A5B}" presName="sp" presStyleCnt="0"/>
      <dgm:spPr/>
    </dgm:pt>
    <dgm:pt modelId="{CA9FD9A1-8CBA-48CC-BF61-31F890478CFD}" type="pres">
      <dgm:prSet presAssocID="{7F5FF34F-8ED8-41CF-A7FA-9FA8AB6E7E6F}" presName="linNode" presStyleCnt="0"/>
      <dgm:spPr/>
    </dgm:pt>
    <dgm:pt modelId="{DAD8AA87-8B93-4E99-B07C-30D7B3121685}" type="pres">
      <dgm:prSet presAssocID="{7F5FF34F-8ED8-41CF-A7FA-9FA8AB6E7E6F}" presName="parentText" presStyleLbl="node1" presStyleIdx="1" presStyleCnt="2" custScaleX="274344" custScaleY="78132" custLinFactNeighborX="1652" custLinFactNeighborY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320D81-5184-4F2A-A234-2DAC403572B3}" type="presOf" srcId="{F2B451E0-A456-444A-B794-C3E12492B51E}" destId="{1060820F-A471-452D-931C-0E1BBC4E1983}" srcOrd="0" destOrd="0" presId="urn:microsoft.com/office/officeart/2005/8/layout/vList5"/>
    <dgm:cxn modelId="{D89B3487-F89D-4FB8-880D-5D3065367BC8}" srcId="{F2B451E0-A456-444A-B794-C3E12492B51E}" destId="{7F5FF34F-8ED8-41CF-A7FA-9FA8AB6E7E6F}" srcOrd="1" destOrd="0" parTransId="{697494BE-68B0-41FF-B8E2-9C21C5B40A48}" sibTransId="{2CADE38D-5FBE-42FB-A18A-987E4DF3C5F0}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B44C1ED1-9B72-41F1-A77E-5E6CB2E4ADC8}" type="presOf" srcId="{E4F2289F-7F34-432B-AFF8-E0375F30169D}" destId="{CB3F5D7E-7252-4BC3-B7D8-35E4243BF3F0}" srcOrd="0" destOrd="0" presId="urn:microsoft.com/office/officeart/2005/8/layout/vList5"/>
    <dgm:cxn modelId="{0BEF48DD-6C1B-4875-803F-2BF641A69B65}" type="presOf" srcId="{7F5FF34F-8ED8-41CF-A7FA-9FA8AB6E7E6F}" destId="{DAD8AA87-8B93-4E99-B07C-30D7B3121685}" srcOrd="0" destOrd="0" presId="urn:microsoft.com/office/officeart/2005/8/layout/vList5"/>
    <dgm:cxn modelId="{2ACB3ABB-1BB4-45CD-8424-1D8523FCBF34}" type="presParOf" srcId="{1060820F-A471-452D-931C-0E1BBC4E1983}" destId="{EE186038-C58E-4B9E-B07C-E3126D0BDC9F}" srcOrd="0" destOrd="0" presId="urn:microsoft.com/office/officeart/2005/8/layout/vList5"/>
    <dgm:cxn modelId="{652B319D-933B-4F37-98CD-6A18D9369F5F}" type="presParOf" srcId="{EE186038-C58E-4B9E-B07C-E3126D0BDC9F}" destId="{CB3F5D7E-7252-4BC3-B7D8-35E4243BF3F0}" srcOrd="0" destOrd="0" presId="urn:microsoft.com/office/officeart/2005/8/layout/vList5"/>
    <dgm:cxn modelId="{7D307264-6C2B-4C07-B2E1-7CF5A6187ADD}" type="presParOf" srcId="{1060820F-A471-452D-931C-0E1BBC4E1983}" destId="{35F4975E-E228-401A-909C-BE73367E2633}" srcOrd="1" destOrd="0" presId="urn:microsoft.com/office/officeart/2005/8/layout/vList5"/>
    <dgm:cxn modelId="{D02C2006-887E-4574-A077-9B6E9539C988}" type="presParOf" srcId="{1060820F-A471-452D-931C-0E1BBC4E1983}" destId="{CA9FD9A1-8CBA-48CC-BF61-31F890478CFD}" srcOrd="2" destOrd="0" presId="urn:microsoft.com/office/officeart/2005/8/layout/vList5"/>
    <dgm:cxn modelId="{449BE430-BBEB-471E-8631-36974B0FEBE5}" type="presParOf" srcId="{CA9FD9A1-8CBA-48CC-BF61-31F890478CFD}" destId="{DAD8AA87-8B93-4E99-B07C-30D7B312168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завершена реализация строительно-монтажных работ по этапу проекта «Строительство и сдача в эксплуатацию первой очереди холодильника»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7778" custScaleY="100098" custLinFactNeighborX="136" custLinFactNeighborY="24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409ECD-B82D-4DB6-9230-E92A6C18462C}" type="presOf" srcId="{F2B451E0-A456-444A-B794-C3E12492B51E}" destId="{1060820F-A471-452D-931C-0E1BBC4E1983}" srcOrd="0" destOrd="0" presId="urn:microsoft.com/office/officeart/2005/8/layout/vList5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4872A6F4-005C-42E8-B074-1A715C92EEB1}" type="presOf" srcId="{E4F2289F-7F34-432B-AFF8-E0375F30169D}" destId="{CB3F5D7E-7252-4BC3-B7D8-35E4243BF3F0}" srcOrd="0" destOrd="0" presId="urn:microsoft.com/office/officeart/2005/8/layout/vList5"/>
    <dgm:cxn modelId="{4397F90A-AF51-40E7-B5D4-198FAEB6E45E}" type="presParOf" srcId="{1060820F-A471-452D-931C-0E1BBC4E1983}" destId="{EE186038-C58E-4B9E-B07C-E3126D0BDC9F}" srcOrd="0" destOrd="0" presId="urn:microsoft.com/office/officeart/2005/8/layout/vList5"/>
    <dgm:cxn modelId="{0B316525-A234-409D-90DF-0E659333072C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по строительству комплекса по хранению и складированию нефтепродуктов ёмкостью 18 000 тонн. </a:t>
          </a:r>
        </a:p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Объем инвестиций 460 млн. рублей.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7778" custScaleY="100098" custLinFactNeighborX="136" custLinFactNeighborY="-107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9BD355-C589-4185-8425-700DA5D5D69A}" type="presOf" srcId="{E4F2289F-7F34-432B-AFF8-E0375F30169D}" destId="{CB3F5D7E-7252-4BC3-B7D8-35E4243BF3F0}" srcOrd="0" destOrd="0" presId="urn:microsoft.com/office/officeart/2005/8/layout/vList5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4BC53199-E17A-4E9D-9749-287805A53155}" type="presOf" srcId="{F2B451E0-A456-444A-B794-C3E12492B51E}" destId="{1060820F-A471-452D-931C-0E1BBC4E1983}" srcOrd="0" destOrd="0" presId="urn:microsoft.com/office/officeart/2005/8/layout/vList5"/>
    <dgm:cxn modelId="{3FA9C7F3-09EE-4A37-9E4F-5FE90DAEF21E}" type="presParOf" srcId="{1060820F-A471-452D-931C-0E1BBC4E1983}" destId="{EE186038-C58E-4B9E-B07C-E3126D0BDC9F}" srcOrd="0" destOrd="0" presId="urn:microsoft.com/office/officeart/2005/8/layout/vList5"/>
    <dgm:cxn modelId="{143D6646-66F1-43BB-BFBC-65FC4F25CBEC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строительства перегрузочного терминала сниженного газа в акватории </a:t>
          </a:r>
          <a:r>
            <a:rPr lang="ru-RU" sz="16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Авачинского</a:t>
          </a:r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залива.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7778" custScaleY="100098" custLinFactX="87990" custLinFactY="-12906" custLinFactNeighborX="100000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2F354FF1-5077-4A21-9FF5-1B568957F5FE}" type="presOf" srcId="{E4F2289F-7F34-432B-AFF8-E0375F30169D}" destId="{CB3F5D7E-7252-4BC3-B7D8-35E4243BF3F0}" srcOrd="0" destOrd="0" presId="urn:microsoft.com/office/officeart/2005/8/layout/vList5"/>
    <dgm:cxn modelId="{2AD8E474-CF41-4514-AC77-946380A46C1A}" type="presOf" srcId="{F2B451E0-A456-444A-B794-C3E12492B51E}" destId="{1060820F-A471-452D-931C-0E1BBC4E1983}" srcOrd="0" destOrd="0" presId="urn:microsoft.com/office/officeart/2005/8/layout/vList5"/>
    <dgm:cxn modelId="{89096E46-53A6-4675-B681-4EE3E42FE5A4}" type="presParOf" srcId="{1060820F-A471-452D-931C-0E1BBC4E1983}" destId="{EE186038-C58E-4B9E-B07C-E3126D0BDC9F}" srcOrd="0" destOrd="0" presId="urn:microsoft.com/office/officeart/2005/8/layout/vList5"/>
    <dgm:cxn modelId="{17BA6E6A-ADD6-4A66-811C-E4D445946DBF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rtl="0"/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продолжена работа по реконструкции объектов аэропортовой инфраструктуры полуострова.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8049" custScaleY="4837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05145BE7-56A3-419A-AEB5-5E75873B871A}" type="presOf" srcId="{E4F2289F-7F34-432B-AFF8-E0375F30169D}" destId="{CB3F5D7E-7252-4BC3-B7D8-35E4243BF3F0}" srcOrd="0" destOrd="0" presId="urn:microsoft.com/office/officeart/2005/8/layout/vList5"/>
    <dgm:cxn modelId="{7FCC11CF-7443-4B9E-8334-40EC46CF8918}" type="presOf" srcId="{F2B451E0-A456-444A-B794-C3E12492B51E}" destId="{1060820F-A471-452D-931C-0E1BBC4E1983}" srcOrd="0" destOrd="0" presId="urn:microsoft.com/office/officeart/2005/8/layout/vList5"/>
    <dgm:cxn modelId="{6F312A01-4217-42C6-90F7-C2B8ABF84C1E}" type="presParOf" srcId="{1060820F-A471-452D-931C-0E1BBC4E1983}" destId="{EE186038-C58E-4B9E-B07C-E3126D0BDC9F}" srcOrd="0" destOrd="0" presId="urn:microsoft.com/office/officeart/2005/8/layout/vList5"/>
    <dgm:cxn modelId="{A9BCF248-7C13-4C75-BD34-2B3A7B25420B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just" rtl="0">
            <a:lnSpc>
              <a:spcPct val="100000"/>
            </a:lnSpc>
          </a:pPr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1. Реконструкция аэропорта </a:t>
          </a:r>
          <a:b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Усть-Камчатск – 2022-2024 гг.</a:t>
          </a:r>
        </a:p>
        <a:p>
          <a:pPr algn="just">
            <a:lnSpc>
              <a:spcPct val="100000"/>
            </a:lnSpc>
          </a:pPr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2. Реконструкция аэропорта </a:t>
          </a:r>
          <a:b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Усть-Хайрюзово – 2022-2024 гг.</a:t>
          </a:r>
        </a:p>
        <a:p>
          <a:pPr algn="just">
            <a:lnSpc>
              <a:spcPct val="100000"/>
            </a:lnSpc>
          </a:pPr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3. Строительство аэропорта </a:t>
          </a:r>
          <a:b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Тигиль – 2021-2024 гг.</a:t>
          </a:r>
        </a:p>
        <a:p>
          <a:pPr algn="just">
            <a:lnSpc>
              <a:spcPct val="100000"/>
            </a:lnSpc>
          </a:pPr>
          <a:r>
            <a:rPr lang="ru-RU" sz="3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4. Реконструкция аэропорта Никольское, (строительство здания аэровокзала) – 2022-2024 гг.</a:t>
          </a: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8049" custScaleY="483779" custLinFactNeighborX="-19945" custLinFactNeighborY="122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9F7CD19-7FDD-4A55-B4AB-5F5708B63274}" type="presOf" srcId="{F2B451E0-A456-444A-B794-C3E12492B51E}" destId="{1060820F-A471-452D-931C-0E1BBC4E1983}" srcOrd="0" destOrd="0" presId="urn:microsoft.com/office/officeart/2005/8/layout/vList5"/>
    <dgm:cxn modelId="{E68D8171-F2EF-4025-95EF-40C49306FF67}" type="presOf" srcId="{E4F2289F-7F34-432B-AFF8-E0375F30169D}" destId="{CB3F5D7E-7252-4BC3-B7D8-35E4243BF3F0}" srcOrd="0" destOrd="0" presId="urn:microsoft.com/office/officeart/2005/8/layout/vList5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9338573E-964E-4986-AA49-D5CD929AA135}" type="presParOf" srcId="{1060820F-A471-452D-931C-0E1BBC4E1983}" destId="{EE186038-C58E-4B9E-B07C-E3126D0BDC9F}" srcOrd="0" destOrd="0" presId="urn:microsoft.com/office/officeart/2005/8/layout/vList5"/>
    <dgm:cxn modelId="{E288739B-2FB0-498A-A409-217C7E9C2B96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11D102-FFA6-49AD-A72D-9BA2F4FF5DC6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A789850-B065-48BE-8978-850EE10C27F6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Участок автомобильной дороги Елизово – Паратунка км 21 - км 25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BD8BB7-FDFD-42D8-94CC-250DDA3113A9}" type="parTrans" cxnId="{7608D09F-FD6C-4EC7-BA0B-392883D48A7D}">
      <dgm:prSet/>
      <dgm:spPr/>
      <dgm:t>
        <a:bodyPr/>
        <a:lstStyle/>
        <a:p>
          <a:endParaRPr lang="ru-RU"/>
        </a:p>
      </dgm:t>
    </dgm:pt>
    <dgm:pt modelId="{DA438717-CBAC-4667-BE41-93CD8DD9FBD1}" type="sibTrans" cxnId="{7608D09F-FD6C-4EC7-BA0B-392883D48A7D}">
      <dgm:prSet/>
      <dgm:spPr/>
      <dgm:t>
        <a:bodyPr/>
        <a:lstStyle/>
        <a:p>
          <a:endParaRPr lang="ru-RU"/>
        </a:p>
      </dgm:t>
    </dgm:pt>
    <dgm:pt modelId="{BC849592-4D2D-46C9-BFE4-63C950EFE900}">
      <dgm:prSet custT="1"/>
      <dgm:spPr/>
      <dgm:t>
        <a:bodyPr/>
        <a:lstStyle/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Участок автомобильной дороги Нагорный – Мирный км 0 - км 14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4554F2-AF9E-4B78-B1C2-7C2E3D155714}" type="parTrans" cxnId="{2A3C23EF-63B5-4E4D-BD70-C86CE768509D}">
      <dgm:prSet/>
      <dgm:spPr/>
      <dgm:t>
        <a:bodyPr/>
        <a:lstStyle/>
        <a:p>
          <a:endParaRPr lang="ru-RU"/>
        </a:p>
      </dgm:t>
    </dgm:pt>
    <dgm:pt modelId="{D640D2AC-92B5-41F1-A08F-087A6F26E5A9}" type="sibTrans" cxnId="{2A3C23EF-63B5-4E4D-BD70-C86CE768509D}">
      <dgm:prSet/>
      <dgm:spPr/>
      <dgm:t>
        <a:bodyPr/>
        <a:lstStyle/>
        <a:p>
          <a:endParaRPr lang="ru-RU"/>
        </a:p>
      </dgm:t>
    </dgm:pt>
    <dgm:pt modelId="{B3129953-9FB6-42FD-B51A-57FB0B6A64F1}">
      <dgm:prSet custT="1"/>
      <dgm:spPr/>
      <dgm:t>
        <a:bodyPr/>
        <a:lstStyle/>
        <a:p>
          <a:pPr rtl="0"/>
          <a:r>
            <a:rPr lang="ru-RU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Автомобильая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дорога </a:t>
          </a:r>
        </a:p>
        <a:p>
          <a:pPr rtl="0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Елизово – гора Морозная км 0 – км 7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A53B58-1B9C-4457-A1D4-EF59D224AD3E}" type="sibTrans" cxnId="{2D03D80A-075F-4FC7-814B-145F0A5D191A}">
      <dgm:prSet/>
      <dgm:spPr/>
      <dgm:t>
        <a:bodyPr/>
        <a:lstStyle/>
        <a:p>
          <a:endParaRPr lang="ru-RU"/>
        </a:p>
      </dgm:t>
    </dgm:pt>
    <dgm:pt modelId="{1B453291-199D-4338-B1D1-BFE9DAC7C39B}" type="parTrans" cxnId="{2D03D80A-075F-4FC7-814B-145F0A5D191A}">
      <dgm:prSet/>
      <dgm:spPr/>
      <dgm:t>
        <a:bodyPr/>
        <a:lstStyle/>
        <a:p>
          <a:endParaRPr lang="ru-RU"/>
        </a:p>
      </dgm:t>
    </dgm:pt>
    <dgm:pt modelId="{B94ACBA9-5E37-46B0-A60A-B41A178DB6FF}" type="pres">
      <dgm:prSet presAssocID="{DF11D102-FFA6-49AD-A72D-9BA2F4FF5D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9A365-EA60-4E74-9C20-0133CF3A9443}" type="pres">
      <dgm:prSet presAssocID="{5A789850-B065-48BE-8978-850EE10C27F6}" presName="composite" presStyleCnt="0"/>
      <dgm:spPr/>
    </dgm:pt>
    <dgm:pt modelId="{20C4A69C-30DF-4B60-BF01-364DFB6E23FF}" type="pres">
      <dgm:prSet presAssocID="{5A789850-B065-48BE-8978-850EE10C27F6}" presName="rect1" presStyleLbl="bgImgPlace1" presStyleIdx="0" presStyleCnt="3" custLinFactNeighborX="-10173" custLinFactNeighborY="-836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1B7A77EC-C3B9-4A65-AC06-66DA5E10AA53}" type="pres">
      <dgm:prSet presAssocID="{5A789850-B065-48BE-8978-850EE10C27F6}" presName="wedgeRectCallout1" presStyleLbl="node1" presStyleIdx="0" presStyleCnt="3" custLinFactNeighborX="-249" custLinFactNeighborY="11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3F64D-4AC1-4F32-A1DA-2766FC10D9D4}" type="pres">
      <dgm:prSet presAssocID="{DA438717-CBAC-4667-BE41-93CD8DD9FBD1}" presName="sibTrans" presStyleCnt="0"/>
      <dgm:spPr/>
    </dgm:pt>
    <dgm:pt modelId="{A22036B9-CBAF-45BC-B705-22F377646217}" type="pres">
      <dgm:prSet presAssocID="{B3129953-9FB6-42FD-B51A-57FB0B6A64F1}" presName="composite" presStyleCnt="0"/>
      <dgm:spPr/>
    </dgm:pt>
    <dgm:pt modelId="{FE945B91-99A6-4AC5-A7B0-D6B9FE335317}" type="pres">
      <dgm:prSet presAssocID="{B3129953-9FB6-42FD-B51A-57FB0B6A64F1}" presName="rect1" presStyleLbl="bgImgPlace1" presStyleIdx="1" presStyleCnt="3" custScaleX="299004" custScaleY="134102" custLinFactNeighborX="6937" custLinFactNeighborY="4942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9000" b="-49000"/>
          </a:stretch>
        </a:blipFill>
      </dgm:spPr>
      <dgm:t>
        <a:bodyPr/>
        <a:lstStyle/>
        <a:p>
          <a:endParaRPr lang="ru-RU"/>
        </a:p>
      </dgm:t>
    </dgm:pt>
    <dgm:pt modelId="{232C8214-0B99-47C5-88B1-0C76C26FE9AA}" type="pres">
      <dgm:prSet presAssocID="{B3129953-9FB6-42FD-B51A-57FB0B6A64F1}" presName="wedgeRectCallout1" presStyleLbl="node1" presStyleIdx="1" presStyleCnt="3" custLinFactY="100000" custLinFactNeighborX="47745" custLinFactNeighborY="1287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BFE10C-6921-48FD-83CC-C41E6BF31F35}" type="pres">
      <dgm:prSet presAssocID="{23A53B58-1B9C-4457-A1D4-EF59D224AD3E}" presName="sibTrans" presStyleCnt="0"/>
      <dgm:spPr/>
    </dgm:pt>
    <dgm:pt modelId="{80C82FE5-2BD0-4F15-BCF4-95B42E6E9940}" type="pres">
      <dgm:prSet presAssocID="{BC849592-4D2D-46C9-BFE4-63C950EFE900}" presName="composite" presStyleCnt="0"/>
      <dgm:spPr/>
    </dgm:pt>
    <dgm:pt modelId="{0C677734-E681-47B1-ACF7-75735161D4D2}" type="pres">
      <dgm:prSet presAssocID="{BC849592-4D2D-46C9-BFE4-63C950EFE900}" presName="rect1" presStyleLbl="bgImgPlace1" presStyleIdx="2" presStyleCnt="3" custLinFactX="-56201" custLinFactNeighborX="-100000" custLinFactNeighborY="-979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80E378B4-2AFD-46AA-A463-E0E3C9280E9D}" type="pres">
      <dgm:prSet presAssocID="{BC849592-4D2D-46C9-BFE4-63C950EFE900}" presName="wedgeRectCallout1" presStyleLbl="node1" presStyleIdx="2" presStyleCnt="3" custLinFactX="-70602" custLinFactNeighborX="-100000" custLinFactNeighborY="-26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0EC6B3-6927-48EE-84AE-5C554E1FD211}" type="presOf" srcId="{BC849592-4D2D-46C9-BFE4-63C950EFE900}" destId="{80E378B4-2AFD-46AA-A463-E0E3C9280E9D}" srcOrd="0" destOrd="0" presId="urn:microsoft.com/office/officeart/2008/layout/BendingPictureCaptionList"/>
    <dgm:cxn modelId="{C2FA472C-FDF5-4C64-AED2-8BB97C884B1E}" type="presOf" srcId="{DF11D102-FFA6-49AD-A72D-9BA2F4FF5DC6}" destId="{B94ACBA9-5E37-46B0-A60A-B41A178DB6FF}" srcOrd="0" destOrd="0" presId="urn:microsoft.com/office/officeart/2008/layout/BendingPictureCaptionList"/>
    <dgm:cxn modelId="{B1E9593B-D244-47B4-8FCA-33871DDD4522}" type="presOf" srcId="{5A789850-B065-48BE-8978-850EE10C27F6}" destId="{1B7A77EC-C3B9-4A65-AC06-66DA5E10AA53}" srcOrd="0" destOrd="0" presId="urn:microsoft.com/office/officeart/2008/layout/BendingPictureCaptionList"/>
    <dgm:cxn modelId="{2D03D80A-075F-4FC7-814B-145F0A5D191A}" srcId="{DF11D102-FFA6-49AD-A72D-9BA2F4FF5DC6}" destId="{B3129953-9FB6-42FD-B51A-57FB0B6A64F1}" srcOrd="1" destOrd="0" parTransId="{1B453291-199D-4338-B1D1-BFE9DAC7C39B}" sibTransId="{23A53B58-1B9C-4457-A1D4-EF59D224AD3E}"/>
    <dgm:cxn modelId="{30448623-1FBB-4620-8117-88D376924A78}" type="presOf" srcId="{B3129953-9FB6-42FD-B51A-57FB0B6A64F1}" destId="{232C8214-0B99-47C5-88B1-0C76C26FE9AA}" srcOrd="0" destOrd="0" presId="urn:microsoft.com/office/officeart/2008/layout/BendingPictureCaptionList"/>
    <dgm:cxn modelId="{2A3C23EF-63B5-4E4D-BD70-C86CE768509D}" srcId="{DF11D102-FFA6-49AD-A72D-9BA2F4FF5DC6}" destId="{BC849592-4D2D-46C9-BFE4-63C950EFE900}" srcOrd="2" destOrd="0" parTransId="{334554F2-AF9E-4B78-B1C2-7C2E3D155714}" sibTransId="{D640D2AC-92B5-41F1-A08F-087A6F26E5A9}"/>
    <dgm:cxn modelId="{7608D09F-FD6C-4EC7-BA0B-392883D48A7D}" srcId="{DF11D102-FFA6-49AD-A72D-9BA2F4FF5DC6}" destId="{5A789850-B065-48BE-8978-850EE10C27F6}" srcOrd="0" destOrd="0" parTransId="{A2BD8BB7-FDFD-42D8-94CC-250DDA3113A9}" sibTransId="{DA438717-CBAC-4667-BE41-93CD8DD9FBD1}"/>
    <dgm:cxn modelId="{942F0CD1-6989-4395-B508-1E57F7001FCA}" type="presParOf" srcId="{B94ACBA9-5E37-46B0-A60A-B41A178DB6FF}" destId="{1329A365-EA60-4E74-9C20-0133CF3A9443}" srcOrd="0" destOrd="0" presId="urn:microsoft.com/office/officeart/2008/layout/BendingPictureCaptionList"/>
    <dgm:cxn modelId="{A0BC7CD5-AEBE-47F7-B562-A730391A3748}" type="presParOf" srcId="{1329A365-EA60-4E74-9C20-0133CF3A9443}" destId="{20C4A69C-30DF-4B60-BF01-364DFB6E23FF}" srcOrd="0" destOrd="0" presId="urn:microsoft.com/office/officeart/2008/layout/BendingPictureCaptionList"/>
    <dgm:cxn modelId="{2BCD1A31-CDE4-4F2B-BCE2-57169DF62DD0}" type="presParOf" srcId="{1329A365-EA60-4E74-9C20-0133CF3A9443}" destId="{1B7A77EC-C3B9-4A65-AC06-66DA5E10AA53}" srcOrd="1" destOrd="0" presId="urn:microsoft.com/office/officeart/2008/layout/BendingPictureCaptionList"/>
    <dgm:cxn modelId="{AF8D9FFF-DB74-430A-A4A8-DAB90A569282}" type="presParOf" srcId="{B94ACBA9-5E37-46B0-A60A-B41A178DB6FF}" destId="{FB53F64D-4AC1-4F32-A1DA-2766FC10D9D4}" srcOrd="1" destOrd="0" presId="urn:microsoft.com/office/officeart/2008/layout/BendingPictureCaptionList"/>
    <dgm:cxn modelId="{54221A9C-D59C-43C0-83BE-CE55777E399D}" type="presParOf" srcId="{B94ACBA9-5E37-46B0-A60A-B41A178DB6FF}" destId="{A22036B9-CBAF-45BC-B705-22F377646217}" srcOrd="2" destOrd="0" presId="urn:microsoft.com/office/officeart/2008/layout/BendingPictureCaptionList"/>
    <dgm:cxn modelId="{5E31BA23-7560-4DFD-ACD1-36E0EC7F8F20}" type="presParOf" srcId="{A22036B9-CBAF-45BC-B705-22F377646217}" destId="{FE945B91-99A6-4AC5-A7B0-D6B9FE335317}" srcOrd="0" destOrd="0" presId="urn:microsoft.com/office/officeart/2008/layout/BendingPictureCaptionList"/>
    <dgm:cxn modelId="{9060DED7-577F-435D-B8A7-15C7740554CA}" type="presParOf" srcId="{A22036B9-CBAF-45BC-B705-22F377646217}" destId="{232C8214-0B99-47C5-88B1-0C76C26FE9AA}" srcOrd="1" destOrd="0" presId="urn:microsoft.com/office/officeart/2008/layout/BendingPictureCaptionList"/>
    <dgm:cxn modelId="{B90D52B5-B556-4ACC-B9EC-282626345486}" type="presParOf" srcId="{B94ACBA9-5E37-46B0-A60A-B41A178DB6FF}" destId="{35BFE10C-6921-48FD-83CC-C41E6BF31F35}" srcOrd="3" destOrd="0" presId="urn:microsoft.com/office/officeart/2008/layout/BendingPictureCaptionList"/>
    <dgm:cxn modelId="{DDCBA58C-3249-4DD9-88B8-FB756C6BAF42}" type="presParOf" srcId="{B94ACBA9-5E37-46B0-A60A-B41A178DB6FF}" destId="{80C82FE5-2BD0-4F15-BCF4-95B42E6E9940}" srcOrd="4" destOrd="0" presId="urn:microsoft.com/office/officeart/2008/layout/BendingPictureCaptionList"/>
    <dgm:cxn modelId="{5C99909C-51F1-4F4B-8AFA-31AA3DFBF2E8}" type="presParOf" srcId="{80C82FE5-2BD0-4F15-BCF4-95B42E6E9940}" destId="{0C677734-E681-47B1-ACF7-75735161D4D2}" srcOrd="0" destOrd="0" presId="urn:microsoft.com/office/officeart/2008/layout/BendingPictureCaptionList"/>
    <dgm:cxn modelId="{8F1AEE3D-310C-4BFB-A406-183F2CBDD597}" type="presParOf" srcId="{80C82FE5-2BD0-4F15-BCF4-95B42E6E9940}" destId="{80E378B4-2AFD-46AA-A463-E0E3C9280E9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just"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В 2019 году предоставлена государственная поддержка организациям, осуществляющих деятельность в сфере воздушных межмуниципальных перевозок населения на территории Камчатского края в сумме 962,057 млн. рублей, что позволило перевезти 57 648 человек по субсидируемым маршрутам.</a:t>
          </a:r>
        </a:p>
        <a:p>
          <a:pPr algn="just"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Всего в 2019 году авиакомпаниями Камчатского края по местным авиалиниям перевезено </a:t>
          </a:r>
          <a:b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76 200 пассажиров</a:t>
          </a: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8049" custScaleY="483779" custLinFactNeighborX="-1924" custLinFactNeighborY="16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AB7417-1DAE-4982-BF40-EC0ABC906B0A}" type="presOf" srcId="{E4F2289F-7F34-432B-AFF8-E0375F30169D}" destId="{CB3F5D7E-7252-4BC3-B7D8-35E4243BF3F0}" srcOrd="0" destOrd="0" presId="urn:microsoft.com/office/officeart/2005/8/layout/vList5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A380DBE2-5208-4FBC-B296-FD41CEFE6689}" type="presOf" srcId="{F2B451E0-A456-444A-B794-C3E12492B51E}" destId="{1060820F-A471-452D-931C-0E1BBC4E1983}" srcOrd="0" destOrd="0" presId="urn:microsoft.com/office/officeart/2005/8/layout/vList5"/>
    <dgm:cxn modelId="{AD175B7C-030B-4FB1-8178-9461850D8D9C}" type="presParOf" srcId="{1060820F-A471-452D-931C-0E1BBC4E1983}" destId="{EE186038-C58E-4B9E-B07C-E3126D0BDC9F}" srcOrd="0" destOrd="0" presId="urn:microsoft.com/office/officeart/2005/8/layout/vList5"/>
    <dgm:cxn modelId="{75453EF7-3219-4DAA-AED5-8D16D044470E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F2B451E0-A456-444A-B794-C3E12492B51E}" type="doc">
      <dgm:prSet loTypeId="urn:microsoft.com/office/officeart/2005/8/layout/vList5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E4F2289F-7F34-432B-AFF8-E0375F30169D}">
      <dgm:prSet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</dgm:spPr>
      <dgm:t>
        <a:bodyPr/>
        <a:lstStyle/>
        <a:p>
          <a:pPr algn="just" rtl="0">
            <a:lnSpc>
              <a:spcPct val="150000"/>
            </a:lnSpc>
          </a:pP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В 2019 году в постановление Правительства Камчатского края от 08.02.2010 № 67-П «Об установлении сниженных тарифов на перевозку пассажиров воздушным транспортом в межмуниципальном сообщении на территории Камчатского края» внесены изменения, расширяющие перечень категорий граждан, имеющих право проезда по сниженным тарифам воздушным транспортом в межмуниципальном сообщении на территории Камчатского края.</a:t>
          </a:r>
        </a:p>
        <a:p>
          <a:pPr algn="just" rtl="0">
            <a:lnSpc>
              <a:spcPct val="90000"/>
            </a:lnSpc>
          </a:pPr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85A77F12-7D99-4C48-95B3-639F0FA30612}" type="parTrans" cxnId="{3168903A-D2FA-4AD6-8641-2E543B48A1EC}">
      <dgm:prSet/>
      <dgm:spPr/>
      <dgm:t>
        <a:bodyPr/>
        <a:lstStyle/>
        <a:p>
          <a:endParaRPr lang="ru-RU"/>
        </a:p>
      </dgm:t>
    </dgm:pt>
    <dgm:pt modelId="{A9352551-A12F-4543-9715-D2780B088A5B}" type="sibTrans" cxnId="{3168903A-D2FA-4AD6-8641-2E543B48A1EC}">
      <dgm:prSet/>
      <dgm:spPr/>
      <dgm:t>
        <a:bodyPr/>
        <a:lstStyle/>
        <a:p>
          <a:endParaRPr lang="ru-RU"/>
        </a:p>
      </dgm:t>
    </dgm:pt>
    <dgm:pt modelId="{1060820F-A471-452D-931C-0E1BBC4E1983}" type="pres">
      <dgm:prSet presAssocID="{F2B451E0-A456-444A-B794-C3E12492B5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186038-C58E-4B9E-B07C-E3126D0BDC9F}" type="pres">
      <dgm:prSet presAssocID="{E4F2289F-7F34-432B-AFF8-E0375F30169D}" presName="linNode" presStyleCnt="0"/>
      <dgm:spPr/>
    </dgm:pt>
    <dgm:pt modelId="{CB3F5D7E-7252-4BC3-B7D8-35E4243BF3F0}" type="pres">
      <dgm:prSet presAssocID="{E4F2289F-7F34-432B-AFF8-E0375F30169D}" presName="parentText" presStyleLbl="node1" presStyleIdx="0" presStyleCnt="1" custScaleX="278049" custScaleY="483779" custLinFactNeighborX="-1924" custLinFactNeighborY="167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5975CD-8FA8-49DF-9280-274DDA6B0921}" type="presOf" srcId="{F2B451E0-A456-444A-B794-C3E12492B51E}" destId="{1060820F-A471-452D-931C-0E1BBC4E1983}" srcOrd="0" destOrd="0" presId="urn:microsoft.com/office/officeart/2005/8/layout/vList5"/>
    <dgm:cxn modelId="{3168903A-D2FA-4AD6-8641-2E543B48A1EC}" srcId="{F2B451E0-A456-444A-B794-C3E12492B51E}" destId="{E4F2289F-7F34-432B-AFF8-E0375F30169D}" srcOrd="0" destOrd="0" parTransId="{85A77F12-7D99-4C48-95B3-639F0FA30612}" sibTransId="{A9352551-A12F-4543-9715-D2780B088A5B}"/>
    <dgm:cxn modelId="{A4174532-3304-43F0-981D-58EBF3A81D97}" type="presOf" srcId="{E4F2289F-7F34-432B-AFF8-E0375F30169D}" destId="{CB3F5D7E-7252-4BC3-B7D8-35E4243BF3F0}" srcOrd="0" destOrd="0" presId="urn:microsoft.com/office/officeart/2005/8/layout/vList5"/>
    <dgm:cxn modelId="{30985144-BEE4-47AE-A390-2D58AAA858C1}" type="presParOf" srcId="{1060820F-A471-452D-931C-0E1BBC4E1983}" destId="{EE186038-C58E-4B9E-B07C-E3126D0BDC9F}" srcOrd="0" destOrd="0" presId="urn:microsoft.com/office/officeart/2005/8/layout/vList5"/>
    <dgm:cxn modelId="{7F7DD598-9C28-4E58-B7ED-9047C22C65B9}" type="presParOf" srcId="{EE186038-C58E-4B9E-B07C-E3126D0BDC9F}" destId="{CB3F5D7E-7252-4BC3-B7D8-35E4243BF3F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F430C7-208F-4FC6-8BA6-9596D07FEF93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8181876-FD13-4238-BD46-398A07C00C57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АСФАЛЬТОБЕТОННЫМ ПОКРЫТИЕМ 37 КМ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AFBB9-FB6B-447C-9C01-6231711B5257}" type="parTrans" cxnId="{FAB213C6-E08A-4D11-92B8-9C21F7731EBC}">
      <dgm:prSet/>
      <dgm:spPr/>
      <dgm:t>
        <a:bodyPr/>
        <a:lstStyle/>
        <a:p>
          <a:endParaRPr lang="ru-RU"/>
        </a:p>
      </dgm:t>
    </dgm:pt>
    <dgm:pt modelId="{1B8D7E71-9B04-4C88-9599-22E15ACC4907}" type="sibTrans" cxnId="{FAB213C6-E08A-4D11-92B8-9C21F7731EBC}">
      <dgm:prSet/>
      <dgm:spPr/>
      <dgm:t>
        <a:bodyPr/>
        <a:lstStyle/>
        <a:p>
          <a:endParaRPr lang="ru-RU"/>
        </a:p>
      </dgm:t>
    </dgm:pt>
    <dgm:pt modelId="{7396A485-25E9-449A-8078-98FEB307D55B}" type="pres">
      <dgm:prSet presAssocID="{93F430C7-208F-4FC6-8BA6-9596D07FEF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33B87F-8065-4A83-923D-398065128266}" type="pres">
      <dgm:prSet presAssocID="{68181876-FD13-4238-BD46-398A07C00C5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1648E8-F2B1-4EB5-9CAD-EAD8B812CE26}" type="presOf" srcId="{93F430C7-208F-4FC6-8BA6-9596D07FEF93}" destId="{7396A485-25E9-449A-8078-98FEB307D55B}" srcOrd="0" destOrd="0" presId="urn:microsoft.com/office/officeart/2005/8/layout/vList2"/>
    <dgm:cxn modelId="{FAB213C6-E08A-4D11-92B8-9C21F7731EBC}" srcId="{93F430C7-208F-4FC6-8BA6-9596D07FEF93}" destId="{68181876-FD13-4238-BD46-398A07C00C57}" srcOrd="0" destOrd="0" parTransId="{B47AFBB9-FB6B-447C-9C01-6231711B5257}" sibTransId="{1B8D7E71-9B04-4C88-9599-22E15ACC4907}"/>
    <dgm:cxn modelId="{6DA9BD61-7F07-41F1-A7CD-E4134646A3A0}" type="presOf" srcId="{68181876-FD13-4238-BD46-398A07C00C57}" destId="{E233B87F-8065-4A83-923D-398065128266}" srcOrd="0" destOrd="0" presId="urn:microsoft.com/office/officeart/2005/8/layout/vList2"/>
    <dgm:cxn modelId="{AD234D7B-3970-49EC-AC2B-30443DD79A22}" type="presParOf" srcId="{7396A485-25E9-449A-8078-98FEB307D55B}" destId="{E233B87F-8065-4A83-923D-3980651282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11D102-FFA6-49AD-A72D-9BA2F4FF5DC6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A789850-B065-48BE-8978-850EE10C27F6}">
      <dgm:prSet custT="1"/>
      <dgm:spPr>
        <a:xfrm>
          <a:off x="109635" y="3216343"/>
          <a:ext cx="2783784" cy="875797"/>
        </a:xfrm>
        <a:prstGeom prst="wedgeRectCallout">
          <a:avLst>
            <a:gd name="adj1" fmla="val 20250"/>
            <a:gd name="adj2" fmla="val -60700"/>
          </a:avLst>
        </a:prstGeom>
      </dgm:spPr>
      <dgm:t>
        <a:bodyPr/>
        <a:lstStyle/>
        <a:p>
          <a:pPr rtl="0"/>
          <a:r>
            <a:rPr lang="ru-RU" sz="1400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Подъезды к поселкам Николаевка и Сосновка 4,6 км</a:t>
          </a:r>
          <a:endParaRPr lang="ru-RU" sz="1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2BD8BB7-FDFD-42D8-94CC-250DDA3113A9}" type="parTrans" cxnId="{7608D09F-FD6C-4EC7-BA0B-392883D48A7D}">
      <dgm:prSet/>
      <dgm:spPr/>
      <dgm:t>
        <a:bodyPr/>
        <a:lstStyle/>
        <a:p>
          <a:endParaRPr lang="ru-RU"/>
        </a:p>
      </dgm:t>
    </dgm:pt>
    <dgm:pt modelId="{DA438717-CBAC-4667-BE41-93CD8DD9FBD1}" type="sibTrans" cxnId="{7608D09F-FD6C-4EC7-BA0B-392883D48A7D}">
      <dgm:prSet/>
      <dgm:spPr/>
      <dgm:t>
        <a:bodyPr/>
        <a:lstStyle/>
        <a:p>
          <a:endParaRPr lang="ru-RU"/>
        </a:p>
      </dgm:t>
    </dgm:pt>
    <dgm:pt modelId="{0F941B11-8174-4EEF-9BEC-A0FED60B9039}">
      <dgm:prSet custT="1"/>
      <dgm:spPr>
        <a:xfrm>
          <a:off x="3722138" y="3188370"/>
          <a:ext cx="2783784" cy="875797"/>
        </a:xfrm>
        <a:prstGeom prst="wedgeRectCallout">
          <a:avLst>
            <a:gd name="adj1" fmla="val 20250"/>
            <a:gd name="adj2" fmla="val -60700"/>
          </a:avLst>
        </a:prstGeom>
      </dgm:spPr>
      <dgm:t>
        <a:bodyPr/>
        <a:lstStyle/>
        <a:p>
          <a:pPr rtl="0"/>
          <a:r>
            <a:rPr lang="ru-RU" sz="1400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Участок автомобильной дороги Петропавловск-Камчатский – Мильково км 96 – км 100</a:t>
          </a:r>
          <a:endParaRPr lang="ru-RU" sz="1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BC2F4AE-04EA-4EAD-B0A1-BD6C14BCF060}" type="parTrans" cxnId="{4AA56D4B-EAC9-4C95-B3A4-1EF34B973E01}">
      <dgm:prSet/>
      <dgm:spPr/>
      <dgm:t>
        <a:bodyPr/>
        <a:lstStyle/>
        <a:p>
          <a:endParaRPr lang="ru-RU"/>
        </a:p>
      </dgm:t>
    </dgm:pt>
    <dgm:pt modelId="{34635DD7-D7F6-42D6-B6A6-0CF700CC0C33}" type="sibTrans" cxnId="{4AA56D4B-EAC9-4C95-B3A4-1EF34B973E01}">
      <dgm:prSet/>
      <dgm:spPr/>
      <dgm:t>
        <a:bodyPr/>
        <a:lstStyle/>
        <a:p>
          <a:endParaRPr lang="ru-RU"/>
        </a:p>
      </dgm:t>
    </dgm:pt>
    <dgm:pt modelId="{C798D93D-F5BD-4064-8259-5FDF08557C64}">
      <dgm:prSet custT="1"/>
      <dgm:spPr>
        <a:xfrm>
          <a:off x="7162770" y="3188370"/>
          <a:ext cx="2783784" cy="875797"/>
        </a:xfrm>
        <a:prstGeom prst="wedgeRectCallout">
          <a:avLst>
            <a:gd name="adj1" fmla="val 20250"/>
            <a:gd name="adj2" fmla="val -60700"/>
          </a:avLst>
        </a:prstGeom>
      </dgm:spPr>
      <dgm:t>
        <a:bodyPr/>
        <a:lstStyle/>
        <a:p>
          <a:pPr rtl="0"/>
          <a:r>
            <a:rPr lang="ru-RU" sz="1400" b="1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Участок автомобильной дороги регионального значения  Усть-Камчатском сельском поселении протяженностью 7,2 км</a:t>
          </a:r>
          <a:endParaRPr lang="ru-RU" sz="1400" b="1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4E641B2-FE23-4356-8604-079679B93553}" type="parTrans" cxnId="{954FF22C-338E-41B6-9AF2-D112F03F021E}">
      <dgm:prSet/>
      <dgm:spPr/>
      <dgm:t>
        <a:bodyPr/>
        <a:lstStyle/>
        <a:p>
          <a:endParaRPr lang="ru-RU"/>
        </a:p>
      </dgm:t>
    </dgm:pt>
    <dgm:pt modelId="{23F67469-54AE-4451-989E-6347199FC7D1}" type="sibTrans" cxnId="{954FF22C-338E-41B6-9AF2-D112F03F021E}">
      <dgm:prSet/>
      <dgm:spPr/>
      <dgm:t>
        <a:bodyPr/>
        <a:lstStyle/>
        <a:p>
          <a:endParaRPr lang="ru-RU"/>
        </a:p>
      </dgm:t>
    </dgm:pt>
    <dgm:pt modelId="{B94ACBA9-5E37-46B0-A60A-B41A178DB6FF}" type="pres">
      <dgm:prSet presAssocID="{DF11D102-FFA6-49AD-A72D-9BA2F4FF5D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9A365-EA60-4E74-9C20-0133CF3A9443}" type="pres">
      <dgm:prSet presAssocID="{5A789850-B065-48BE-8978-850EE10C27F6}" presName="composite" presStyleCnt="0"/>
      <dgm:spPr/>
      <dgm:t>
        <a:bodyPr/>
        <a:lstStyle/>
        <a:p>
          <a:endParaRPr lang="ru-RU"/>
        </a:p>
      </dgm:t>
    </dgm:pt>
    <dgm:pt modelId="{20C4A69C-30DF-4B60-BF01-364DFB6E23FF}" type="pres">
      <dgm:prSet presAssocID="{5A789850-B065-48BE-8978-850EE10C27F6}" presName="rect1" presStyleLbl="bgImgPlace1" presStyleIdx="0" presStyleCnt="3"/>
      <dgm:spPr>
        <a:xfrm>
          <a:off x="0" y="936320"/>
          <a:ext cx="3127847" cy="25022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1B7A77EC-C3B9-4A65-AC06-66DA5E10AA53}" type="pres">
      <dgm:prSet presAssocID="{5A789850-B065-48BE-8978-850EE10C27F6}" presName="wedgeRectCallout1" presStyleLbl="node1" presStyleIdx="0" presStyleCnt="3" custLinFactNeighborX="-6174" custLinFactNeighborY="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53F64D-4AC1-4F32-A1DA-2766FC10D9D4}" type="pres">
      <dgm:prSet presAssocID="{DA438717-CBAC-4667-BE41-93CD8DD9FBD1}" presName="sibTrans" presStyleCnt="0"/>
      <dgm:spPr/>
      <dgm:t>
        <a:bodyPr/>
        <a:lstStyle/>
        <a:p>
          <a:endParaRPr lang="ru-RU"/>
        </a:p>
      </dgm:t>
    </dgm:pt>
    <dgm:pt modelId="{E06DEBBD-4BC5-49F3-A1EB-3CCF87905509}" type="pres">
      <dgm:prSet presAssocID="{0F941B11-8174-4EEF-9BEC-A0FED60B9039}" presName="composite" presStyleCnt="0"/>
      <dgm:spPr/>
      <dgm:t>
        <a:bodyPr/>
        <a:lstStyle/>
        <a:p>
          <a:endParaRPr lang="ru-RU"/>
        </a:p>
      </dgm:t>
    </dgm:pt>
    <dgm:pt modelId="{181F6532-91B5-4F6B-989F-3A94EC761BFB}" type="pres">
      <dgm:prSet presAssocID="{0F941B11-8174-4EEF-9BEC-A0FED60B9039}" presName="rect1" presStyleLbl="bgImgPlace1" presStyleIdx="1" presStyleCnt="3"/>
      <dgm:spPr>
        <a:xfrm>
          <a:off x="3440632" y="936320"/>
          <a:ext cx="3127847" cy="250227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endParaRPr lang="ru-RU"/>
        </a:p>
      </dgm:t>
    </dgm:pt>
    <dgm:pt modelId="{F07A114E-480A-4010-A838-FC65CBFF68C1}" type="pres">
      <dgm:prSet presAssocID="{0F941B11-8174-4EEF-9BEC-A0FED60B9039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638A4-7880-43E2-9196-9E8D675FA17B}" type="pres">
      <dgm:prSet presAssocID="{34635DD7-D7F6-42D6-B6A6-0CF700CC0C33}" presName="sibTrans" presStyleCnt="0"/>
      <dgm:spPr/>
      <dgm:t>
        <a:bodyPr/>
        <a:lstStyle/>
        <a:p>
          <a:endParaRPr lang="ru-RU"/>
        </a:p>
      </dgm:t>
    </dgm:pt>
    <dgm:pt modelId="{9F1B40B1-DD4C-4861-BA61-15B0144FB784}" type="pres">
      <dgm:prSet presAssocID="{C798D93D-F5BD-4064-8259-5FDF08557C64}" presName="composite" presStyleCnt="0"/>
      <dgm:spPr/>
      <dgm:t>
        <a:bodyPr/>
        <a:lstStyle/>
        <a:p>
          <a:endParaRPr lang="ru-RU"/>
        </a:p>
      </dgm:t>
    </dgm:pt>
    <dgm:pt modelId="{C59A65D0-D8DE-4A2D-BC0E-E9F0D9F59F77}" type="pres">
      <dgm:prSet presAssocID="{C798D93D-F5BD-4064-8259-5FDF08557C64}" presName="rect1" presStyleLbl="bgImgPlace1" presStyleIdx="2" presStyleCnt="3"/>
      <dgm:spPr>
        <a:xfrm>
          <a:off x="6881264" y="936320"/>
          <a:ext cx="3127847" cy="250227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2A471D3-9A29-41DD-AA01-ED51D34E2CB7}" type="pres">
      <dgm:prSet presAssocID="{C798D93D-F5BD-4064-8259-5FDF08557C64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57E84F-909E-41E6-BAE2-7604442048E8}" type="presOf" srcId="{DF11D102-FFA6-49AD-A72D-9BA2F4FF5DC6}" destId="{B94ACBA9-5E37-46B0-A60A-B41A178DB6FF}" srcOrd="0" destOrd="0" presId="urn:microsoft.com/office/officeart/2008/layout/BendingPictureCaptionList"/>
    <dgm:cxn modelId="{4AA56D4B-EAC9-4C95-B3A4-1EF34B973E01}" srcId="{DF11D102-FFA6-49AD-A72D-9BA2F4FF5DC6}" destId="{0F941B11-8174-4EEF-9BEC-A0FED60B9039}" srcOrd="1" destOrd="0" parTransId="{2BC2F4AE-04EA-4EAD-B0A1-BD6C14BCF060}" sibTransId="{34635DD7-D7F6-42D6-B6A6-0CF700CC0C33}"/>
    <dgm:cxn modelId="{954FF22C-338E-41B6-9AF2-D112F03F021E}" srcId="{DF11D102-FFA6-49AD-A72D-9BA2F4FF5DC6}" destId="{C798D93D-F5BD-4064-8259-5FDF08557C64}" srcOrd="2" destOrd="0" parTransId="{54E641B2-FE23-4356-8604-079679B93553}" sibTransId="{23F67469-54AE-4451-989E-6347199FC7D1}"/>
    <dgm:cxn modelId="{9D9CF8CA-7490-4B0D-A04C-2B6A518F96E0}" type="presOf" srcId="{0F941B11-8174-4EEF-9BEC-A0FED60B9039}" destId="{F07A114E-480A-4010-A838-FC65CBFF68C1}" srcOrd="0" destOrd="0" presId="urn:microsoft.com/office/officeart/2008/layout/BendingPictureCaptionList"/>
    <dgm:cxn modelId="{C3B16C3B-975B-4F3B-B243-423BACD0A0B1}" type="presOf" srcId="{5A789850-B065-48BE-8978-850EE10C27F6}" destId="{1B7A77EC-C3B9-4A65-AC06-66DA5E10AA53}" srcOrd="0" destOrd="0" presId="urn:microsoft.com/office/officeart/2008/layout/BendingPictureCaptionList"/>
    <dgm:cxn modelId="{781745E0-65D0-4451-8942-B49265C40C33}" type="presOf" srcId="{C798D93D-F5BD-4064-8259-5FDF08557C64}" destId="{42A471D3-9A29-41DD-AA01-ED51D34E2CB7}" srcOrd="0" destOrd="0" presId="urn:microsoft.com/office/officeart/2008/layout/BendingPictureCaptionList"/>
    <dgm:cxn modelId="{7608D09F-FD6C-4EC7-BA0B-392883D48A7D}" srcId="{DF11D102-FFA6-49AD-A72D-9BA2F4FF5DC6}" destId="{5A789850-B065-48BE-8978-850EE10C27F6}" srcOrd="0" destOrd="0" parTransId="{A2BD8BB7-FDFD-42D8-94CC-250DDA3113A9}" sibTransId="{DA438717-CBAC-4667-BE41-93CD8DD9FBD1}"/>
    <dgm:cxn modelId="{6ED912DC-F801-4DBD-92D5-D33E30EEC8ED}" type="presParOf" srcId="{B94ACBA9-5E37-46B0-A60A-B41A178DB6FF}" destId="{1329A365-EA60-4E74-9C20-0133CF3A9443}" srcOrd="0" destOrd="0" presId="urn:microsoft.com/office/officeart/2008/layout/BendingPictureCaptionList"/>
    <dgm:cxn modelId="{9AD52FF8-E43B-4681-B847-327091387E55}" type="presParOf" srcId="{1329A365-EA60-4E74-9C20-0133CF3A9443}" destId="{20C4A69C-30DF-4B60-BF01-364DFB6E23FF}" srcOrd="0" destOrd="0" presId="urn:microsoft.com/office/officeart/2008/layout/BendingPictureCaptionList"/>
    <dgm:cxn modelId="{3A0D5C90-4D79-4A29-89CC-5EE3D07AC88D}" type="presParOf" srcId="{1329A365-EA60-4E74-9C20-0133CF3A9443}" destId="{1B7A77EC-C3B9-4A65-AC06-66DA5E10AA53}" srcOrd="1" destOrd="0" presId="urn:microsoft.com/office/officeart/2008/layout/BendingPictureCaptionList"/>
    <dgm:cxn modelId="{6CFCA8EC-B0F4-4804-B446-0B044DE33AD6}" type="presParOf" srcId="{B94ACBA9-5E37-46B0-A60A-B41A178DB6FF}" destId="{FB53F64D-4AC1-4F32-A1DA-2766FC10D9D4}" srcOrd="1" destOrd="0" presId="urn:microsoft.com/office/officeart/2008/layout/BendingPictureCaptionList"/>
    <dgm:cxn modelId="{2462DC27-27C5-4EC3-944D-C26EE3BF4C09}" type="presParOf" srcId="{B94ACBA9-5E37-46B0-A60A-B41A178DB6FF}" destId="{E06DEBBD-4BC5-49F3-A1EB-3CCF87905509}" srcOrd="2" destOrd="0" presId="urn:microsoft.com/office/officeart/2008/layout/BendingPictureCaptionList"/>
    <dgm:cxn modelId="{9EEE502E-CE29-400E-A93C-6E855F8DFDF0}" type="presParOf" srcId="{E06DEBBD-4BC5-49F3-A1EB-3CCF87905509}" destId="{181F6532-91B5-4F6B-989F-3A94EC761BFB}" srcOrd="0" destOrd="0" presId="urn:microsoft.com/office/officeart/2008/layout/BendingPictureCaptionList"/>
    <dgm:cxn modelId="{7BE2EF8C-03A5-4229-B524-2ADCA27A3D29}" type="presParOf" srcId="{E06DEBBD-4BC5-49F3-A1EB-3CCF87905509}" destId="{F07A114E-480A-4010-A838-FC65CBFF68C1}" srcOrd="1" destOrd="0" presId="urn:microsoft.com/office/officeart/2008/layout/BendingPictureCaptionList"/>
    <dgm:cxn modelId="{3726C5D7-F7E4-4A23-AC58-4AF4FD312FBD}" type="presParOf" srcId="{B94ACBA9-5E37-46B0-A60A-B41A178DB6FF}" destId="{22D638A4-7880-43E2-9196-9E8D675FA17B}" srcOrd="3" destOrd="0" presId="urn:microsoft.com/office/officeart/2008/layout/BendingPictureCaptionList"/>
    <dgm:cxn modelId="{658C03AE-D76E-42E9-9C4A-61BB8B9CC24D}" type="presParOf" srcId="{B94ACBA9-5E37-46B0-A60A-B41A178DB6FF}" destId="{9F1B40B1-DD4C-4861-BA61-15B0144FB784}" srcOrd="4" destOrd="0" presId="urn:microsoft.com/office/officeart/2008/layout/BendingPictureCaptionList"/>
    <dgm:cxn modelId="{40A51B30-B059-4D61-BC9B-5209BFFEEFE4}" type="presParOf" srcId="{9F1B40B1-DD4C-4861-BA61-15B0144FB784}" destId="{C59A65D0-D8DE-4A2D-BC0E-E9F0D9F59F77}" srcOrd="0" destOrd="0" presId="urn:microsoft.com/office/officeart/2008/layout/BendingPictureCaptionList"/>
    <dgm:cxn modelId="{A976AB46-917A-43DB-A579-1DDCA2CE95C1}" type="presParOf" srcId="{9F1B40B1-DD4C-4861-BA61-15B0144FB784}" destId="{42A471D3-9A29-41DD-AA01-ED51D34E2CB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F430C7-208F-4FC6-8BA6-9596D07FEF93}" type="doc">
      <dgm:prSet loTypeId="urn:microsoft.com/office/officeart/2005/8/layout/vList2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68181876-FD13-4238-BD46-398A07C00C57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ПЕРЕХОДНЫМ ПОКРЫТИЕМ 44 КМ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7AFBB9-FB6B-447C-9C01-6231711B5257}" type="parTrans" cxnId="{FAB213C6-E08A-4D11-92B8-9C21F7731EBC}">
      <dgm:prSet/>
      <dgm:spPr/>
      <dgm:t>
        <a:bodyPr/>
        <a:lstStyle/>
        <a:p>
          <a:endParaRPr lang="ru-RU"/>
        </a:p>
      </dgm:t>
    </dgm:pt>
    <dgm:pt modelId="{1B8D7E71-9B04-4C88-9599-22E15ACC4907}" type="sibTrans" cxnId="{FAB213C6-E08A-4D11-92B8-9C21F7731EBC}">
      <dgm:prSet/>
      <dgm:spPr/>
      <dgm:t>
        <a:bodyPr/>
        <a:lstStyle/>
        <a:p>
          <a:endParaRPr lang="ru-RU"/>
        </a:p>
      </dgm:t>
    </dgm:pt>
    <dgm:pt modelId="{7396A485-25E9-449A-8078-98FEB307D55B}" type="pres">
      <dgm:prSet presAssocID="{93F430C7-208F-4FC6-8BA6-9596D07FEF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33B87F-8065-4A83-923D-398065128266}" type="pres">
      <dgm:prSet presAssocID="{68181876-FD13-4238-BD46-398A07C00C57}" presName="parentText" presStyleLbl="node1" presStyleIdx="0" presStyleCnt="1" custLinFactNeighborX="-14166" custLinFactNeighborY="200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F5EDA5-9932-46A8-BAA7-64F2E0DC8CD6}" type="presOf" srcId="{93F430C7-208F-4FC6-8BA6-9596D07FEF93}" destId="{7396A485-25E9-449A-8078-98FEB307D55B}" srcOrd="0" destOrd="0" presId="urn:microsoft.com/office/officeart/2005/8/layout/vList2"/>
    <dgm:cxn modelId="{FC511FE3-C0D0-43D1-BB3B-2017A2DF5A61}" type="presOf" srcId="{68181876-FD13-4238-BD46-398A07C00C57}" destId="{E233B87F-8065-4A83-923D-398065128266}" srcOrd="0" destOrd="0" presId="urn:microsoft.com/office/officeart/2005/8/layout/vList2"/>
    <dgm:cxn modelId="{FAB213C6-E08A-4D11-92B8-9C21F7731EBC}" srcId="{93F430C7-208F-4FC6-8BA6-9596D07FEF93}" destId="{68181876-FD13-4238-BD46-398A07C00C57}" srcOrd="0" destOrd="0" parTransId="{B47AFBB9-FB6B-447C-9C01-6231711B5257}" sibTransId="{1B8D7E71-9B04-4C88-9599-22E15ACC4907}"/>
    <dgm:cxn modelId="{588FFC40-136F-43B2-A9B6-AAA49FF86499}" type="presParOf" srcId="{7396A485-25E9-449A-8078-98FEB307D55B}" destId="{E233B87F-8065-4A83-923D-39806512826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F11D102-FFA6-49AD-A72D-9BA2F4FF5DC6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2ECB84D5-F662-4407-9A5A-05F7A69FCAD6}">
      <dgm:prSet custT="1"/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Ремонт участков автомобильной дороги Мильково – Ключи – Усть-Камчатск, Крапивная – Эссо и Петропавловск-Камчатский - Налычево.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35B48-41F3-4FC9-A67D-2AFD1A0D10FB}" type="parTrans" cxnId="{4ED4654E-A6B5-4D70-B2A1-2A496269BE49}">
      <dgm:prSet/>
      <dgm:spPr/>
      <dgm:t>
        <a:bodyPr/>
        <a:lstStyle/>
        <a:p>
          <a:endParaRPr lang="ru-RU"/>
        </a:p>
      </dgm:t>
    </dgm:pt>
    <dgm:pt modelId="{355267C9-B0BF-46C0-B5A8-4E61A9826C23}" type="sibTrans" cxnId="{4ED4654E-A6B5-4D70-B2A1-2A496269BE49}">
      <dgm:prSet/>
      <dgm:spPr/>
      <dgm:t>
        <a:bodyPr/>
        <a:lstStyle/>
        <a:p>
          <a:endParaRPr lang="ru-RU"/>
        </a:p>
      </dgm:t>
    </dgm:pt>
    <dgm:pt modelId="{B94ACBA9-5E37-46B0-A60A-B41A178DB6FF}" type="pres">
      <dgm:prSet presAssocID="{DF11D102-FFA6-49AD-A72D-9BA2F4FF5D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EB0BC1-6526-46DE-8B71-EC747AB6F5DB}" type="pres">
      <dgm:prSet presAssocID="{2ECB84D5-F662-4407-9A5A-05F7A69FCAD6}" presName="composite" presStyleCnt="0"/>
      <dgm:spPr/>
    </dgm:pt>
    <dgm:pt modelId="{6E085F7B-AE76-4974-A674-627341D495FA}" type="pres">
      <dgm:prSet presAssocID="{2ECB84D5-F662-4407-9A5A-05F7A69FCAD6}" presName="rect1" presStyleLbl="bgImgPlace1" presStyleIdx="0" presStyleCnt="1" custLinFactNeighborX="-39945" custLinFactNeighborY="14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  <dgm:t>
        <a:bodyPr/>
        <a:lstStyle/>
        <a:p>
          <a:endParaRPr lang="ru-RU"/>
        </a:p>
      </dgm:t>
    </dgm:pt>
    <dgm:pt modelId="{FD7DAAAE-24B8-4734-9330-7D7EDB071817}" type="pres">
      <dgm:prSet presAssocID="{2ECB84D5-F662-4407-9A5A-05F7A69FCAD6}" presName="wedgeRectCallout1" presStyleLbl="node1" presStyleIdx="0" presStyleCnt="1" custScaleX="104926" custScaleY="120183" custLinFactNeighborX="57750" custLinFactNeighborY="-10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D4654E-A6B5-4D70-B2A1-2A496269BE49}" srcId="{DF11D102-FFA6-49AD-A72D-9BA2F4FF5DC6}" destId="{2ECB84D5-F662-4407-9A5A-05F7A69FCAD6}" srcOrd="0" destOrd="0" parTransId="{73835B48-41F3-4FC9-A67D-2AFD1A0D10FB}" sibTransId="{355267C9-B0BF-46C0-B5A8-4E61A9826C23}"/>
    <dgm:cxn modelId="{26223B3E-4AA8-42AB-BD24-1A3D9FD3EA90}" type="presOf" srcId="{2ECB84D5-F662-4407-9A5A-05F7A69FCAD6}" destId="{FD7DAAAE-24B8-4734-9330-7D7EDB071817}" srcOrd="0" destOrd="0" presId="urn:microsoft.com/office/officeart/2008/layout/BendingPictureCaptionList"/>
    <dgm:cxn modelId="{1D399B6F-45B3-428F-9DA4-AB4A2B3DA192}" type="presOf" srcId="{DF11D102-FFA6-49AD-A72D-9BA2F4FF5DC6}" destId="{B94ACBA9-5E37-46B0-A60A-B41A178DB6FF}" srcOrd="0" destOrd="0" presId="urn:microsoft.com/office/officeart/2008/layout/BendingPictureCaptionList"/>
    <dgm:cxn modelId="{11F12F85-89B3-4216-9812-953DD8782351}" type="presParOf" srcId="{B94ACBA9-5E37-46B0-A60A-B41A178DB6FF}" destId="{15EB0BC1-6526-46DE-8B71-EC747AB6F5DB}" srcOrd="0" destOrd="0" presId="urn:microsoft.com/office/officeart/2008/layout/BendingPictureCaptionList"/>
    <dgm:cxn modelId="{3DC03C65-1945-4EE0-9C10-3D74A893B854}" type="presParOf" srcId="{15EB0BC1-6526-46DE-8B71-EC747AB6F5DB}" destId="{6E085F7B-AE76-4974-A674-627341D495FA}" srcOrd="0" destOrd="0" presId="urn:microsoft.com/office/officeart/2008/layout/BendingPictureCaptionList"/>
    <dgm:cxn modelId="{38DDFD63-EE4F-4849-8252-6C05B02427B5}" type="presParOf" srcId="{15EB0BC1-6526-46DE-8B71-EC747AB6F5DB}" destId="{FD7DAAAE-24B8-4734-9330-7D7EDB07181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11D102-FFA6-49AD-A72D-9BA2F4FF5DC6}" type="doc">
      <dgm:prSet loTypeId="urn:microsoft.com/office/officeart/2008/layout/BendingPictureCaption" loCatId="picture" qsTypeId="urn:microsoft.com/office/officeart/2005/8/quickstyle/simple3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E12452F-AB43-4B71-A41A-94EC989CD98F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Капитальный ремонт моста через р. </a:t>
          </a:r>
          <a:r>
            <a:rPr lang="ru-RU" sz="14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Авача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946D1-7888-4BF2-854F-03CB5D70F170}" type="parTrans" cxnId="{D6112E81-6D21-481D-A7D3-26CEEC5D539A}">
      <dgm:prSet/>
      <dgm:spPr/>
      <dgm:t>
        <a:bodyPr/>
        <a:lstStyle/>
        <a:p>
          <a:endParaRPr lang="ru-RU"/>
        </a:p>
      </dgm:t>
    </dgm:pt>
    <dgm:pt modelId="{70946EC2-CE0F-4568-8A03-6862C3ACE2AB}" type="sibTrans" cxnId="{D6112E81-6D21-481D-A7D3-26CEEC5D539A}">
      <dgm:prSet/>
      <dgm:spPr/>
      <dgm:t>
        <a:bodyPr/>
        <a:lstStyle/>
        <a:p>
          <a:endParaRPr lang="ru-RU"/>
        </a:p>
      </dgm:t>
    </dgm:pt>
    <dgm:pt modelId="{AFB7DC4D-9DB0-48C0-BD39-A2A6A62D5FB1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Капитальный ремонт участка автомобильной дороги Садовое кольцо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7F5F12-6B52-444A-9FA9-278656CBF4CE}" type="parTrans" cxnId="{FF72E6EB-EEF7-42B5-AFD1-BEFA2C6B1825}">
      <dgm:prSet/>
      <dgm:spPr/>
      <dgm:t>
        <a:bodyPr/>
        <a:lstStyle/>
        <a:p>
          <a:endParaRPr lang="ru-RU"/>
        </a:p>
      </dgm:t>
    </dgm:pt>
    <dgm:pt modelId="{89C4FB52-B395-4752-A867-9DF846F81F9B}" type="sibTrans" cxnId="{FF72E6EB-EEF7-42B5-AFD1-BEFA2C6B1825}">
      <dgm:prSet/>
      <dgm:spPr/>
      <dgm:t>
        <a:bodyPr/>
        <a:lstStyle/>
        <a:p>
          <a:endParaRPr lang="ru-RU"/>
        </a:p>
      </dgm:t>
    </dgm:pt>
    <dgm:pt modelId="{FDF40615-971C-421B-8E42-C7F9FE87A167}" type="pres">
      <dgm:prSet presAssocID="{DF11D102-FFA6-49AD-A72D-9BA2F4FF5DC6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78ED2055-DFC6-4889-AB45-9AF1F2795143}" type="pres">
      <dgm:prSet presAssocID="{AE12452F-AB43-4B71-A41A-94EC989CD98F}" presName="composite" presStyleCnt="0"/>
      <dgm:spPr/>
      <dgm:t>
        <a:bodyPr/>
        <a:lstStyle/>
        <a:p>
          <a:endParaRPr lang="ru-RU"/>
        </a:p>
      </dgm:t>
    </dgm:pt>
    <dgm:pt modelId="{66C2B7E4-2153-41FE-9670-FDBD526D3286}" type="pres">
      <dgm:prSet presAssocID="{AE12452F-AB43-4B71-A41A-94EC989CD98F}" presName="Image" presStyleLbl="bgShp" presStyleIdx="0" presStyleCnt="2" custAng="54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ru-RU"/>
        </a:p>
      </dgm:t>
    </dgm:pt>
    <dgm:pt modelId="{50034CEE-F86C-434D-8E91-A6B78D9FFBAA}" type="pres">
      <dgm:prSet presAssocID="{AE12452F-AB43-4B71-A41A-94EC989CD98F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FC9B2-4505-4BCE-8E81-D6019CD3C85F}" type="pres">
      <dgm:prSet presAssocID="{70946EC2-CE0F-4568-8A03-6862C3ACE2AB}" presName="sibTrans" presStyleCnt="0"/>
      <dgm:spPr/>
      <dgm:t>
        <a:bodyPr/>
        <a:lstStyle/>
        <a:p>
          <a:endParaRPr lang="ru-RU"/>
        </a:p>
      </dgm:t>
    </dgm:pt>
    <dgm:pt modelId="{0194ACB5-B36E-4D66-8F59-A225EAFFCB68}" type="pres">
      <dgm:prSet presAssocID="{AFB7DC4D-9DB0-48C0-BD39-A2A6A62D5FB1}" presName="composite" presStyleCnt="0"/>
      <dgm:spPr/>
      <dgm:t>
        <a:bodyPr/>
        <a:lstStyle/>
        <a:p>
          <a:endParaRPr lang="ru-RU"/>
        </a:p>
      </dgm:t>
    </dgm:pt>
    <dgm:pt modelId="{3B4A16A0-A148-4A02-BBF9-83EC398ED9C8}" type="pres">
      <dgm:prSet presAssocID="{AFB7DC4D-9DB0-48C0-BD39-A2A6A62D5FB1}" presName="Image" presStyleLbl="bgShp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ru-RU"/>
        </a:p>
      </dgm:t>
    </dgm:pt>
    <dgm:pt modelId="{FD896135-7CF4-4823-9693-769BF6982888}" type="pres">
      <dgm:prSet presAssocID="{AFB7DC4D-9DB0-48C0-BD39-A2A6A62D5FB1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98CC1D-1857-4B05-B55A-0D5D00669B99}" type="presOf" srcId="{DF11D102-FFA6-49AD-A72D-9BA2F4FF5DC6}" destId="{FDF40615-971C-421B-8E42-C7F9FE87A167}" srcOrd="0" destOrd="0" presId="urn:microsoft.com/office/officeart/2008/layout/BendingPictureCaption"/>
    <dgm:cxn modelId="{4C081942-6CD5-4ECB-988E-F46D2F559841}" type="presOf" srcId="{AE12452F-AB43-4B71-A41A-94EC989CD98F}" destId="{50034CEE-F86C-434D-8E91-A6B78D9FFBAA}" srcOrd="0" destOrd="0" presId="urn:microsoft.com/office/officeart/2008/layout/BendingPictureCaption"/>
    <dgm:cxn modelId="{FF72E6EB-EEF7-42B5-AFD1-BEFA2C6B1825}" srcId="{DF11D102-FFA6-49AD-A72D-9BA2F4FF5DC6}" destId="{AFB7DC4D-9DB0-48C0-BD39-A2A6A62D5FB1}" srcOrd="1" destOrd="0" parTransId="{A47F5F12-6B52-444A-9FA9-278656CBF4CE}" sibTransId="{89C4FB52-B395-4752-A867-9DF846F81F9B}"/>
    <dgm:cxn modelId="{D6112E81-6D21-481D-A7D3-26CEEC5D539A}" srcId="{DF11D102-FFA6-49AD-A72D-9BA2F4FF5DC6}" destId="{AE12452F-AB43-4B71-A41A-94EC989CD98F}" srcOrd="0" destOrd="0" parTransId="{2D9946D1-7888-4BF2-854F-03CB5D70F170}" sibTransId="{70946EC2-CE0F-4568-8A03-6862C3ACE2AB}"/>
    <dgm:cxn modelId="{8E6925C3-8573-45FF-9867-E5F234D3B5AB}" type="presOf" srcId="{AFB7DC4D-9DB0-48C0-BD39-A2A6A62D5FB1}" destId="{FD896135-7CF4-4823-9693-769BF6982888}" srcOrd="0" destOrd="0" presId="urn:microsoft.com/office/officeart/2008/layout/BendingPictureCaption"/>
    <dgm:cxn modelId="{D39F16E6-67C0-4A1D-872F-4C695BD9054F}" type="presParOf" srcId="{FDF40615-971C-421B-8E42-C7F9FE87A167}" destId="{78ED2055-DFC6-4889-AB45-9AF1F2795143}" srcOrd="0" destOrd="0" presId="urn:microsoft.com/office/officeart/2008/layout/BendingPictureCaption"/>
    <dgm:cxn modelId="{4CFCF6A6-D28B-4178-9599-520BE2F4A35C}" type="presParOf" srcId="{78ED2055-DFC6-4889-AB45-9AF1F2795143}" destId="{66C2B7E4-2153-41FE-9670-FDBD526D3286}" srcOrd="0" destOrd="0" presId="urn:microsoft.com/office/officeart/2008/layout/BendingPictureCaption"/>
    <dgm:cxn modelId="{DD8CC26C-9DBC-4433-96B0-AD0701EF50B5}" type="presParOf" srcId="{78ED2055-DFC6-4889-AB45-9AF1F2795143}" destId="{50034CEE-F86C-434D-8E91-A6B78D9FFBAA}" srcOrd="1" destOrd="0" presId="urn:microsoft.com/office/officeart/2008/layout/BendingPictureCaption"/>
    <dgm:cxn modelId="{D81044EB-2227-47BE-B024-36BA7792ACA7}" type="presParOf" srcId="{FDF40615-971C-421B-8E42-C7F9FE87A167}" destId="{B49FC9B2-4505-4BCE-8E81-D6019CD3C85F}" srcOrd="1" destOrd="0" presId="urn:microsoft.com/office/officeart/2008/layout/BendingPictureCaption"/>
    <dgm:cxn modelId="{560F63D8-1180-49B6-A967-C95493BE002C}" type="presParOf" srcId="{FDF40615-971C-421B-8E42-C7F9FE87A167}" destId="{0194ACB5-B36E-4D66-8F59-A225EAFFCB68}" srcOrd="2" destOrd="0" presId="urn:microsoft.com/office/officeart/2008/layout/BendingPictureCaption"/>
    <dgm:cxn modelId="{6F6328D7-2A9C-47F3-B821-2502870B2DE0}" type="presParOf" srcId="{0194ACB5-B36E-4D66-8F59-A225EAFFCB68}" destId="{3B4A16A0-A148-4A02-BBF9-83EC398ED9C8}" srcOrd="0" destOrd="0" presId="urn:microsoft.com/office/officeart/2008/layout/BendingPictureCaption"/>
    <dgm:cxn modelId="{F7287D66-AA5E-4435-A4AB-F933C5C7A241}" type="presParOf" srcId="{0194ACB5-B36E-4D66-8F59-A225EAFFCB68}" destId="{FD896135-7CF4-4823-9693-769BF6982888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F11D102-FFA6-49AD-A72D-9BA2F4FF5DC6}" type="doc">
      <dgm:prSet loTypeId="urn:microsoft.com/office/officeart/2005/8/layout/vList3" loCatId="picture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0ECFE4DA-C8F7-4D96-B4AD-BB07587FA13B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2017 год - 44,87 км; 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DEBCE1-9AD0-4198-BE34-8CBE06FBC5BB}" type="parTrans" cxnId="{F906313B-972C-4C46-95C4-08858D9A0CBB}">
      <dgm:prSet/>
      <dgm:spPr/>
      <dgm:t>
        <a:bodyPr/>
        <a:lstStyle/>
        <a:p>
          <a:endParaRPr lang="ru-RU"/>
        </a:p>
      </dgm:t>
    </dgm:pt>
    <dgm:pt modelId="{7A522E89-EFE0-4D04-A1F8-CB5386A3E047}" type="sibTrans" cxnId="{F906313B-972C-4C46-95C4-08858D9A0CBB}">
      <dgm:prSet/>
      <dgm:spPr/>
      <dgm:t>
        <a:bodyPr/>
        <a:lstStyle/>
        <a:p>
          <a:endParaRPr lang="ru-RU"/>
        </a:p>
      </dgm:t>
    </dgm:pt>
    <dgm:pt modelId="{D8DA4E7E-9EA8-433A-B2B1-60EA65367331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2018 год - 68,17 км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02DEC8-A109-4087-95BC-E867E3D20B9A}" type="parTrans" cxnId="{F38D432B-2033-4D18-A9BD-EDC5199590B7}">
      <dgm:prSet/>
      <dgm:spPr/>
      <dgm:t>
        <a:bodyPr/>
        <a:lstStyle/>
        <a:p>
          <a:endParaRPr lang="ru-RU"/>
        </a:p>
      </dgm:t>
    </dgm:pt>
    <dgm:pt modelId="{308B77BC-F2A9-471E-8950-A7193AF2FD0A}" type="sibTrans" cxnId="{F38D432B-2033-4D18-A9BD-EDC5199590B7}">
      <dgm:prSet/>
      <dgm:spPr/>
      <dgm:t>
        <a:bodyPr/>
        <a:lstStyle/>
        <a:p>
          <a:endParaRPr lang="ru-RU"/>
        </a:p>
      </dgm:t>
    </dgm:pt>
    <dgm:pt modelId="{DE4605FA-AA1E-40BA-9924-A205C5CA87A7}">
      <dgm:prSet custT="1"/>
      <dgm:spPr/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2019 год - 81 км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22AE01-F987-4FD2-B1B1-FCC03AF60752}" type="parTrans" cxnId="{EE18AF5B-867F-4F26-970A-14DC769D90E6}">
      <dgm:prSet/>
      <dgm:spPr/>
      <dgm:t>
        <a:bodyPr/>
        <a:lstStyle/>
        <a:p>
          <a:endParaRPr lang="ru-RU"/>
        </a:p>
      </dgm:t>
    </dgm:pt>
    <dgm:pt modelId="{0E08B074-C21F-4714-A556-CBD1A761F0AB}" type="sibTrans" cxnId="{EE18AF5B-867F-4F26-970A-14DC769D90E6}">
      <dgm:prSet/>
      <dgm:spPr/>
      <dgm:t>
        <a:bodyPr/>
        <a:lstStyle/>
        <a:p>
          <a:endParaRPr lang="ru-RU"/>
        </a:p>
      </dgm:t>
    </dgm:pt>
    <dgm:pt modelId="{C6B38B1C-F7A9-412D-A8DE-2FA671AB17FC}" type="pres">
      <dgm:prSet presAssocID="{DF11D102-FFA6-49AD-A72D-9BA2F4FF5DC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187AD8-5CB2-4D60-B236-81BC60755F7A}" type="pres">
      <dgm:prSet presAssocID="{0ECFE4DA-C8F7-4D96-B4AD-BB07587FA13B}" presName="composite" presStyleCnt="0"/>
      <dgm:spPr/>
    </dgm:pt>
    <dgm:pt modelId="{A76BB985-5682-451B-8D2C-36EDF4214A2F}" type="pres">
      <dgm:prSet presAssocID="{0ECFE4DA-C8F7-4D96-B4AD-BB07587FA13B}" presName="imgShp" presStyleLbl="fgImgPlace1" presStyleIdx="0" presStyleCnt="3" custScaleX="2000000" custScaleY="200000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841B650A-57D1-40D2-9D26-F93782DB20A4}" type="pres">
      <dgm:prSet presAssocID="{0ECFE4DA-C8F7-4D96-B4AD-BB07587FA13B}" presName="txShp" presStyleLbl="node1" presStyleIdx="0" presStyleCnt="3" custScaleX="102468" custScaleY="983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FD011-C744-4E9F-957E-8CD30DDB6B7B}" type="pres">
      <dgm:prSet presAssocID="{7A522E89-EFE0-4D04-A1F8-CB5386A3E047}" presName="spacing" presStyleCnt="0"/>
      <dgm:spPr/>
    </dgm:pt>
    <dgm:pt modelId="{A757B00F-28FA-4B72-9C8B-8F3AB45DB3EE}" type="pres">
      <dgm:prSet presAssocID="{D8DA4E7E-9EA8-433A-B2B1-60EA65367331}" presName="composite" presStyleCnt="0"/>
      <dgm:spPr/>
    </dgm:pt>
    <dgm:pt modelId="{DC667127-6255-40D8-A1F4-1E97063BE13C}" type="pres">
      <dgm:prSet presAssocID="{D8DA4E7E-9EA8-433A-B2B1-60EA65367331}" presName="imgShp" presStyleLbl="fgImgPlace1" presStyleIdx="1" presStyleCnt="3" custScaleX="2000000" custScaleY="200000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526DC258-9439-4AF9-AED2-8E5C54ABFBCF}" type="pres">
      <dgm:prSet presAssocID="{D8DA4E7E-9EA8-433A-B2B1-60EA65367331}" presName="txShp" presStyleLbl="node1" presStyleIdx="1" presStyleCnt="3" custScaleX="102468" custScaleY="983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B3DC3-CF47-41DD-AF90-710CA6E3C7C3}" type="pres">
      <dgm:prSet presAssocID="{308B77BC-F2A9-471E-8950-A7193AF2FD0A}" presName="spacing" presStyleCnt="0"/>
      <dgm:spPr/>
    </dgm:pt>
    <dgm:pt modelId="{29E1A476-BEF4-4C6E-A486-0F9E46CEB2BB}" type="pres">
      <dgm:prSet presAssocID="{DE4605FA-AA1E-40BA-9924-A205C5CA87A7}" presName="composite" presStyleCnt="0"/>
      <dgm:spPr/>
    </dgm:pt>
    <dgm:pt modelId="{8FC9C897-99B8-469D-B9CD-7EBEB8260A3D}" type="pres">
      <dgm:prSet presAssocID="{DE4605FA-AA1E-40BA-9924-A205C5CA87A7}" presName="imgShp" presStyleLbl="fgImgPlace1" presStyleIdx="2" presStyleCnt="3" custScaleX="2000000" custScaleY="20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046265D9-C710-40D6-9D27-AE973D86ADB7}" type="pres">
      <dgm:prSet presAssocID="{DE4605FA-AA1E-40BA-9924-A205C5CA87A7}" presName="txShp" presStyleLbl="node1" presStyleIdx="2" presStyleCnt="3" custScaleX="102468" custScaleY="983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8D432B-2033-4D18-A9BD-EDC5199590B7}" srcId="{DF11D102-FFA6-49AD-A72D-9BA2F4FF5DC6}" destId="{D8DA4E7E-9EA8-433A-B2B1-60EA65367331}" srcOrd="1" destOrd="0" parTransId="{0702DEC8-A109-4087-95BC-E867E3D20B9A}" sibTransId="{308B77BC-F2A9-471E-8950-A7193AF2FD0A}"/>
    <dgm:cxn modelId="{B85B890C-9CC8-4988-A86A-A138D49C31AA}" type="presOf" srcId="{DE4605FA-AA1E-40BA-9924-A205C5CA87A7}" destId="{046265D9-C710-40D6-9D27-AE973D86ADB7}" srcOrd="0" destOrd="0" presId="urn:microsoft.com/office/officeart/2005/8/layout/vList3"/>
    <dgm:cxn modelId="{2CD7F841-683D-4AC5-8B1A-3999E7BCBE6D}" type="presOf" srcId="{D8DA4E7E-9EA8-433A-B2B1-60EA65367331}" destId="{526DC258-9439-4AF9-AED2-8E5C54ABFBCF}" srcOrd="0" destOrd="0" presId="urn:microsoft.com/office/officeart/2005/8/layout/vList3"/>
    <dgm:cxn modelId="{1CAF7BD6-057C-4781-A04A-7DD09700EE39}" type="presOf" srcId="{DF11D102-FFA6-49AD-A72D-9BA2F4FF5DC6}" destId="{C6B38B1C-F7A9-412D-A8DE-2FA671AB17FC}" srcOrd="0" destOrd="0" presId="urn:microsoft.com/office/officeart/2005/8/layout/vList3"/>
    <dgm:cxn modelId="{F906313B-972C-4C46-95C4-08858D9A0CBB}" srcId="{DF11D102-FFA6-49AD-A72D-9BA2F4FF5DC6}" destId="{0ECFE4DA-C8F7-4D96-B4AD-BB07587FA13B}" srcOrd="0" destOrd="0" parTransId="{C6DEBCE1-9AD0-4198-BE34-8CBE06FBC5BB}" sibTransId="{7A522E89-EFE0-4D04-A1F8-CB5386A3E047}"/>
    <dgm:cxn modelId="{94043A3E-659F-4E2E-8C77-53792EEEE33E}" type="presOf" srcId="{0ECFE4DA-C8F7-4D96-B4AD-BB07587FA13B}" destId="{841B650A-57D1-40D2-9D26-F93782DB20A4}" srcOrd="0" destOrd="0" presId="urn:microsoft.com/office/officeart/2005/8/layout/vList3"/>
    <dgm:cxn modelId="{EE18AF5B-867F-4F26-970A-14DC769D90E6}" srcId="{DF11D102-FFA6-49AD-A72D-9BA2F4FF5DC6}" destId="{DE4605FA-AA1E-40BA-9924-A205C5CA87A7}" srcOrd="2" destOrd="0" parTransId="{4122AE01-F987-4FD2-B1B1-FCC03AF60752}" sibTransId="{0E08B074-C21F-4714-A556-CBD1A761F0AB}"/>
    <dgm:cxn modelId="{7B11144C-6321-4490-9933-555D05691C98}" type="presParOf" srcId="{C6B38B1C-F7A9-412D-A8DE-2FA671AB17FC}" destId="{50187AD8-5CB2-4D60-B236-81BC60755F7A}" srcOrd="0" destOrd="0" presId="urn:microsoft.com/office/officeart/2005/8/layout/vList3"/>
    <dgm:cxn modelId="{8E48C0BD-A31C-4876-BB15-27576A90891F}" type="presParOf" srcId="{50187AD8-5CB2-4D60-B236-81BC60755F7A}" destId="{A76BB985-5682-451B-8D2C-36EDF4214A2F}" srcOrd="0" destOrd="0" presId="urn:microsoft.com/office/officeart/2005/8/layout/vList3"/>
    <dgm:cxn modelId="{39F79293-6ECC-4C46-88C1-6DBBAE644D70}" type="presParOf" srcId="{50187AD8-5CB2-4D60-B236-81BC60755F7A}" destId="{841B650A-57D1-40D2-9D26-F93782DB20A4}" srcOrd="1" destOrd="0" presId="urn:microsoft.com/office/officeart/2005/8/layout/vList3"/>
    <dgm:cxn modelId="{D6195030-C230-45A1-8136-94720D6E19F1}" type="presParOf" srcId="{C6B38B1C-F7A9-412D-A8DE-2FA671AB17FC}" destId="{96DFD011-C744-4E9F-957E-8CD30DDB6B7B}" srcOrd="1" destOrd="0" presId="urn:microsoft.com/office/officeart/2005/8/layout/vList3"/>
    <dgm:cxn modelId="{5E0E5AD3-F5D5-44C7-9271-B633A84F4241}" type="presParOf" srcId="{C6B38B1C-F7A9-412D-A8DE-2FA671AB17FC}" destId="{A757B00F-28FA-4B72-9C8B-8F3AB45DB3EE}" srcOrd="2" destOrd="0" presId="urn:microsoft.com/office/officeart/2005/8/layout/vList3"/>
    <dgm:cxn modelId="{753B6EE7-5568-43BB-A79A-70D2D63DBEB3}" type="presParOf" srcId="{A757B00F-28FA-4B72-9C8B-8F3AB45DB3EE}" destId="{DC667127-6255-40D8-A1F4-1E97063BE13C}" srcOrd="0" destOrd="0" presId="urn:microsoft.com/office/officeart/2005/8/layout/vList3"/>
    <dgm:cxn modelId="{3CAB410B-414E-4DB8-BC45-97AD9A7C8B92}" type="presParOf" srcId="{A757B00F-28FA-4B72-9C8B-8F3AB45DB3EE}" destId="{526DC258-9439-4AF9-AED2-8E5C54ABFBCF}" srcOrd="1" destOrd="0" presId="urn:microsoft.com/office/officeart/2005/8/layout/vList3"/>
    <dgm:cxn modelId="{8CA7B859-D781-4825-8073-6418A55826CF}" type="presParOf" srcId="{C6B38B1C-F7A9-412D-A8DE-2FA671AB17FC}" destId="{8EEB3DC3-CF47-41DD-AF90-710CA6E3C7C3}" srcOrd="3" destOrd="0" presId="urn:microsoft.com/office/officeart/2005/8/layout/vList3"/>
    <dgm:cxn modelId="{271B9994-40E8-4969-A054-F5F57BC0314F}" type="presParOf" srcId="{C6B38B1C-F7A9-412D-A8DE-2FA671AB17FC}" destId="{29E1A476-BEF4-4C6E-A486-0F9E46CEB2BB}" srcOrd="4" destOrd="0" presId="urn:microsoft.com/office/officeart/2005/8/layout/vList3"/>
    <dgm:cxn modelId="{FD35C165-E1F7-4BDC-AEFE-43B90270EB28}" type="presParOf" srcId="{29E1A476-BEF4-4C6E-A486-0F9E46CEB2BB}" destId="{8FC9C897-99B8-469D-B9CD-7EBEB8260A3D}" srcOrd="0" destOrd="0" presId="urn:microsoft.com/office/officeart/2005/8/layout/vList3"/>
    <dgm:cxn modelId="{73143CA9-18C3-4252-B7F1-5D716474718A}" type="presParOf" srcId="{29E1A476-BEF4-4C6E-A486-0F9E46CEB2BB}" destId="{046265D9-C710-40D6-9D27-AE973D86AD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F5D7E-7252-4BC3-B7D8-35E4243BF3F0}">
      <dsp:nvSpPr>
        <dsp:cNvPr id="0" name=""/>
        <dsp:cNvSpPr/>
      </dsp:nvSpPr>
      <dsp:spPr>
        <a:xfrm>
          <a:off x="5" y="1816"/>
          <a:ext cx="10039383" cy="46048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организациям, осуществляющим деятельность в сфере перевозок пассажиров водным транспортом на межмуниципальных и внутри-муниципальных маршрутах, оказана поддержка  в размере 26,4 млн. рублей.</a:t>
          </a:r>
          <a:endParaRPr lang="ru-RU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797" y="226608"/>
        <a:ext cx="9589799" cy="41552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F5D7E-7252-4BC3-B7D8-35E4243BF3F0}">
      <dsp:nvSpPr>
        <dsp:cNvPr id="0" name=""/>
        <dsp:cNvSpPr/>
      </dsp:nvSpPr>
      <dsp:spPr>
        <a:xfrm>
          <a:off x="2910" y="51167"/>
          <a:ext cx="2980042" cy="68947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Контейнеровоз «Вениамин </a:t>
          </a:r>
          <a:r>
            <a:rPr lang="ru-RU" sz="20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Хлопин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»: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568" y="84825"/>
        <a:ext cx="2912726" cy="622163"/>
      </dsp:txXfrm>
    </dsp:sp>
    <dsp:sp modelId="{E73C4544-93BC-4DFB-BB86-8A4F99BE9FA9}">
      <dsp:nvSpPr>
        <dsp:cNvPr id="0" name=""/>
        <dsp:cNvSpPr/>
      </dsp:nvSpPr>
      <dsp:spPr>
        <a:xfrm>
          <a:off x="2910" y="1033589"/>
          <a:ext cx="2980042" cy="61444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 постройки – 2007;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05" y="1063584"/>
        <a:ext cx="2920052" cy="554459"/>
      </dsp:txXfrm>
    </dsp:sp>
    <dsp:sp modelId="{05D0263E-7357-4C38-A1B4-466D39E16310}">
      <dsp:nvSpPr>
        <dsp:cNvPr id="0" name=""/>
        <dsp:cNvSpPr/>
      </dsp:nvSpPr>
      <dsp:spPr>
        <a:xfrm>
          <a:off x="2910" y="1969692"/>
          <a:ext cx="2980042" cy="170046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контейнерная вместимость – </a:t>
          </a:r>
          <a:b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704 ДФЕ (TEU)</a:t>
          </a:r>
          <a:b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них до 148 рефрижераторных контейнеров;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920" y="2052702"/>
        <a:ext cx="2814022" cy="1534447"/>
      </dsp:txXfrm>
    </dsp:sp>
    <dsp:sp modelId="{321543CC-CF63-441D-ACFD-4A227875F270}">
      <dsp:nvSpPr>
        <dsp:cNvPr id="0" name=""/>
        <dsp:cNvSpPr/>
      </dsp:nvSpPr>
      <dsp:spPr>
        <a:xfrm>
          <a:off x="0" y="3983278"/>
          <a:ext cx="2980528" cy="72275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ледовый класс – </a:t>
          </a:r>
          <a:b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КМ ⍟ </a:t>
          </a:r>
          <a:r>
            <a:rPr lang="ru-RU" sz="16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Ice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3 AUT-UMS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82" y="4018560"/>
        <a:ext cx="2909964" cy="65218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F5D7E-7252-4BC3-B7D8-35E4243BF3F0}">
      <dsp:nvSpPr>
        <dsp:cNvPr id="0" name=""/>
        <dsp:cNvSpPr/>
      </dsp:nvSpPr>
      <dsp:spPr>
        <a:xfrm>
          <a:off x="3590" y="61184"/>
          <a:ext cx="3676213" cy="77894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2019 году грузооборот морского порта составил 2,928 млн. тонн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15" y="99209"/>
        <a:ext cx="3600163" cy="702896"/>
      </dsp:txXfrm>
    </dsp:sp>
    <dsp:sp modelId="{DAD8AA87-8B93-4E99-B07C-30D7B3121685}">
      <dsp:nvSpPr>
        <dsp:cNvPr id="0" name=""/>
        <dsp:cNvSpPr/>
      </dsp:nvSpPr>
      <dsp:spPr>
        <a:xfrm>
          <a:off x="23679" y="902946"/>
          <a:ext cx="3634315" cy="193085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 2019 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году угольный терминал порта Петропавловск-Камчатский обработал крупную партию груза – 35 тысяч тонн угля для нужд камчатской энергетики, которую доставил на полуостров 45-тысячный </a:t>
          </a:r>
          <a:r>
            <a:rPr lang="ru-RU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сухогруз теплоход «Регион 87» длиной 189,8 метра и шириной 31 </a:t>
          </a: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метр.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936" y="997203"/>
        <a:ext cx="3445801" cy="174234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F5D7E-7252-4BC3-B7D8-35E4243BF3F0}">
      <dsp:nvSpPr>
        <dsp:cNvPr id="0" name=""/>
        <dsp:cNvSpPr/>
      </dsp:nvSpPr>
      <dsp:spPr>
        <a:xfrm>
          <a:off x="0" y="3923"/>
          <a:ext cx="7000684" cy="49715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just" defTabSz="13335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1. Реконструкция аэропорта </a:t>
          </a:r>
          <a:b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Усть-Камчатск – 2022-2024 гг.</a:t>
          </a:r>
        </a:p>
        <a:p>
          <a:pPr lvl="0" algn="just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2. Реконструкция аэропорта </a:t>
          </a:r>
          <a:b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Усть-Хайрюзово – 2022-2024 гг.</a:t>
          </a:r>
        </a:p>
        <a:p>
          <a:pPr lvl="0" algn="just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3. Строительство аэропорта </a:t>
          </a:r>
          <a:b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Тигиль – 2021-2024 гг.</a:t>
          </a:r>
        </a:p>
        <a:p>
          <a:pPr lvl="0" algn="just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4. Реконструкция аэропорта Никольское, (строительство здания аэровокзала) – 2022-2024 гг.</a:t>
          </a:r>
        </a:p>
      </dsp:txBody>
      <dsp:txXfrm>
        <a:off x="242693" y="246616"/>
        <a:ext cx="6515298" cy="44861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3F5D7E-7252-4BC3-B7D8-35E4243BF3F0}">
      <dsp:nvSpPr>
        <dsp:cNvPr id="0" name=""/>
        <dsp:cNvSpPr/>
      </dsp:nvSpPr>
      <dsp:spPr>
        <a:xfrm>
          <a:off x="0" y="4118"/>
          <a:ext cx="5149048" cy="521934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В 2019 году предоставлена государственная поддержка организациям, осуществляющих деятельность в сфере воздушных межмуниципальных перевозок населения на территории Камчатского края в сумме 962,057 млн. рублей, что позволило перевезти 57 648 человек по субсидируемым маршрутам.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Всего в 2019 году авиакомпаниями Камчатского края по местным авиалиниям перевезено </a:t>
          </a:r>
          <a:b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76 200 пассажиров</a:t>
          </a:r>
        </a:p>
      </dsp:txBody>
      <dsp:txXfrm>
        <a:off x="251356" y="255474"/>
        <a:ext cx="4646336" cy="4716635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D363EBFB-23E1-44D7-BDAC-D95954C8B58C}" type="datetimeFigureOut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42C5C363-E3C7-4CFC-9B2B-68E4B229609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2112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F375BC6F-ACC2-426E-A9B5-A864417A0280}" type="datetimeFigureOut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0"/>
            <a:ext cx="5388610" cy="4439841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B36BE430-3854-4A39-A270-A29A3F40A64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6634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9516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39033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58549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78065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97582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17098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36615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56131" algn="l" defTabSz="10390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481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81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96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407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58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720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688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715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280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875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45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963" y="739775"/>
            <a:ext cx="6573837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541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0754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8359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67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68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46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851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793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865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2574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1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30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633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48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2810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1433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271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0834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552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1238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220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68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745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0858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406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0856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805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66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036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7631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410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32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350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75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02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9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4804" y="5053718"/>
            <a:ext cx="7515036" cy="882323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tx2"/>
                </a:solidFill>
              </a:defRPr>
            </a:lvl1pPr>
            <a:lvl2pPr marL="519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9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8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8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7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7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36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7E31-B698-41FC-8670-07015AFED1DF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9970" y="3133017"/>
            <a:ext cx="9565889" cy="1793582"/>
          </a:xfrm>
          <a:effectLst/>
        </p:spPr>
        <p:txBody>
          <a:bodyPr>
            <a:noAutofit/>
          </a:bodyPr>
          <a:lstStyle>
            <a:lvl1pPr marL="727323" indent="-519516" algn="l">
              <a:defRPr sz="6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39669" y="731688"/>
            <a:ext cx="8533289" cy="3475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7F6F3-622C-43EA-AFAC-6A546C6BF7A1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144" y="376607"/>
            <a:ext cx="2742843" cy="52395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1576" y="731691"/>
            <a:ext cx="6438213" cy="4895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52234-86D7-4D93-9A67-B1B2F5A6CD7F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3A161-0174-4DF0-B723-356ADA7FA980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3802" y="731689"/>
            <a:ext cx="8533289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578" y="2173151"/>
            <a:ext cx="7954518" cy="2423907"/>
          </a:xfrm>
          <a:effectLst/>
        </p:spPr>
        <p:txBody>
          <a:bodyPr anchor="b"/>
          <a:lstStyle>
            <a:lvl1pPr algn="r">
              <a:defRPr sz="52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234" y="4608578"/>
            <a:ext cx="7959621" cy="835653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195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390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585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78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975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17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366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56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20891-D927-4775-B03E-CDC5739E8D8C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A6719-0083-46B4-89CB-A5CD47968378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800" y="731688"/>
            <a:ext cx="4461691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2730" y="731689"/>
            <a:ext cx="4461691" cy="3475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1689"/>
            <a:ext cx="4461691" cy="639910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19516" indent="0">
              <a:buNone/>
              <a:defRPr sz="2300" b="1"/>
            </a:lvl2pPr>
            <a:lvl3pPr marL="1039033" indent="0">
              <a:buNone/>
              <a:defRPr sz="2000" b="1"/>
            </a:lvl3pPr>
            <a:lvl4pPr marL="1558549" indent="0">
              <a:buNone/>
              <a:defRPr sz="1800" b="1"/>
            </a:lvl4pPr>
            <a:lvl5pPr marL="2078065" indent="0">
              <a:buNone/>
              <a:defRPr sz="1800" b="1"/>
            </a:lvl5pPr>
            <a:lvl6pPr marL="2597582" indent="0">
              <a:buNone/>
              <a:defRPr sz="1800" b="1"/>
            </a:lvl6pPr>
            <a:lvl7pPr marL="3117098" indent="0">
              <a:buNone/>
              <a:defRPr sz="1800" b="1"/>
            </a:lvl7pPr>
            <a:lvl8pPr marL="3636615" indent="0">
              <a:buNone/>
              <a:defRPr sz="1800" b="1"/>
            </a:lvl8pPr>
            <a:lvl9pPr marL="4156131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730" y="1400651"/>
            <a:ext cx="4461691" cy="27438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595" y="731689"/>
            <a:ext cx="4461691" cy="639910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7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19516" indent="0">
              <a:buNone/>
              <a:defRPr sz="2300" b="1"/>
            </a:lvl2pPr>
            <a:lvl3pPr marL="1039033" indent="0">
              <a:buNone/>
              <a:defRPr sz="2000" b="1"/>
            </a:lvl3pPr>
            <a:lvl4pPr marL="1558549" indent="0">
              <a:buNone/>
              <a:defRPr sz="1800" b="1"/>
            </a:lvl4pPr>
            <a:lvl5pPr marL="2078065" indent="0">
              <a:buNone/>
              <a:defRPr sz="1800" b="1"/>
            </a:lvl5pPr>
            <a:lvl6pPr marL="2597582" indent="0">
              <a:buNone/>
              <a:defRPr sz="1800" b="1"/>
            </a:lvl6pPr>
            <a:lvl7pPr marL="3117098" indent="0">
              <a:buNone/>
              <a:defRPr sz="1800" b="1"/>
            </a:lvl7pPr>
            <a:lvl8pPr marL="3636615" indent="0">
              <a:buNone/>
              <a:defRPr sz="1800" b="1"/>
            </a:lvl8pPr>
            <a:lvl9pPr marL="4156131" indent="0">
              <a:buNone/>
              <a:defRPr sz="1800" b="1"/>
            </a:lvl9pPr>
          </a:lstStyle>
          <a:p>
            <a:pPr marL="0" lvl="0" indent="0" algn="ctr" defTabSz="1039033" rtl="0" eaLnBrk="1" latinLnBrk="0" hangingPunct="1">
              <a:spcBef>
                <a:spcPct val="20000"/>
              </a:spcBef>
              <a:spcAft>
                <a:spcPts val="341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dirty="0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59" y="1399356"/>
            <a:ext cx="4461691" cy="27438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98FE8-D835-451C-9910-40419470A709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A7AF1-82FA-4369-BACB-B2E2F9C807A5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C9D5-122D-4825-A272-9E900B7B58B4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647" y="2210315"/>
            <a:ext cx="4847482" cy="1258784"/>
          </a:xfrm>
          <a:effectLst/>
        </p:spPr>
        <p:txBody>
          <a:bodyPr anchor="b">
            <a:noAutofit/>
          </a:bodyPr>
          <a:lstStyle>
            <a:lvl1pPr marL="259758" indent="-259758" algn="l">
              <a:defRPr sz="32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3891" y="731690"/>
            <a:ext cx="5355416" cy="4895863"/>
          </a:xfrm>
        </p:spPr>
        <p:txBody>
          <a:bodyPr anchor="ctr"/>
          <a:lstStyle>
            <a:lvl1pPr>
              <a:defRPr sz="25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168" y="3498613"/>
            <a:ext cx="4517625" cy="2140013"/>
          </a:xfrm>
        </p:spPr>
        <p:txBody>
          <a:bodyPr/>
          <a:lstStyle>
            <a:lvl1pPr marL="0" indent="0">
              <a:buNone/>
              <a:defRPr sz="1600"/>
            </a:lvl1pPr>
            <a:lvl2pPr marL="519516" indent="0">
              <a:buNone/>
              <a:defRPr sz="1400"/>
            </a:lvl2pPr>
            <a:lvl3pPr marL="1039033" indent="0">
              <a:buNone/>
              <a:defRPr sz="1100"/>
            </a:lvl3pPr>
            <a:lvl4pPr marL="1558549" indent="0">
              <a:buNone/>
              <a:defRPr sz="1000"/>
            </a:lvl4pPr>
            <a:lvl5pPr marL="2078065" indent="0">
              <a:buNone/>
              <a:defRPr sz="1000"/>
            </a:lvl5pPr>
            <a:lvl6pPr marL="2597582" indent="0">
              <a:buNone/>
              <a:defRPr sz="1000"/>
            </a:lvl6pPr>
            <a:lvl7pPr marL="3117098" indent="0">
              <a:buNone/>
              <a:defRPr sz="1000"/>
            </a:lvl7pPr>
            <a:lvl8pPr marL="3636615" indent="0">
              <a:buNone/>
              <a:defRPr sz="1000"/>
            </a:lvl8pPr>
            <a:lvl9pPr marL="415613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D7488-F527-41BB-B30A-738A1D745B6C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7815"/>
            <a:ext cx="12190413" cy="299177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0413" cy="386781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925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123" y="1143265"/>
            <a:ext cx="5485686" cy="312853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19516" indent="0">
              <a:buNone/>
              <a:defRPr sz="3200"/>
            </a:lvl2pPr>
            <a:lvl3pPr marL="1039033" indent="0">
              <a:buNone/>
              <a:defRPr sz="2700"/>
            </a:lvl3pPr>
            <a:lvl4pPr marL="1558549" indent="0">
              <a:buNone/>
              <a:defRPr sz="2300"/>
            </a:lvl4pPr>
            <a:lvl5pPr marL="2078065" indent="0">
              <a:buNone/>
              <a:defRPr sz="2300"/>
            </a:lvl5pPr>
            <a:lvl6pPr marL="2597582" indent="0">
              <a:buNone/>
              <a:defRPr sz="2300"/>
            </a:lvl6pPr>
            <a:lvl7pPr marL="3117098" indent="0">
              <a:buNone/>
              <a:defRPr sz="2300"/>
            </a:lvl7pPr>
            <a:lvl8pPr marL="3636615" indent="0">
              <a:buNone/>
              <a:defRPr sz="2300"/>
            </a:lvl8pPr>
            <a:lvl9pPr marL="4156131" indent="0">
              <a:buNone/>
              <a:defRPr sz="23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363" y="1010720"/>
            <a:ext cx="4924846" cy="2163521"/>
          </a:xfrm>
        </p:spPr>
        <p:txBody>
          <a:bodyPr anchor="b"/>
          <a:lstStyle>
            <a:lvl1pPr marL="207807" indent="-207807">
              <a:buFont typeface="Georgia" pitchFamily="18" charset="0"/>
              <a:buChar char="*"/>
              <a:defRPr sz="1800"/>
            </a:lvl1pPr>
            <a:lvl2pPr marL="519516" indent="0">
              <a:buNone/>
              <a:defRPr sz="1400"/>
            </a:lvl2pPr>
            <a:lvl3pPr marL="1039033" indent="0">
              <a:buNone/>
              <a:defRPr sz="1100"/>
            </a:lvl3pPr>
            <a:lvl4pPr marL="1558549" indent="0">
              <a:buNone/>
              <a:defRPr sz="1000"/>
            </a:lvl4pPr>
            <a:lvl5pPr marL="2078065" indent="0">
              <a:buNone/>
              <a:defRPr sz="1000"/>
            </a:lvl5pPr>
            <a:lvl6pPr marL="2597582" indent="0">
              <a:buNone/>
              <a:defRPr sz="1000"/>
            </a:lvl6pPr>
            <a:lvl7pPr marL="3117098" indent="0">
              <a:buNone/>
              <a:defRPr sz="1000"/>
            </a:lvl7pPr>
            <a:lvl8pPr marL="3636615" indent="0">
              <a:buNone/>
              <a:defRPr sz="1000"/>
            </a:lvl8pPr>
            <a:lvl9pPr marL="415613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05A8C-1D0A-4ACC-9EBA-9F7CD225B9D4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562" y="4465455"/>
            <a:ext cx="8510277" cy="1143265"/>
          </a:xfrm>
        </p:spPr>
        <p:txBody>
          <a:bodyPr anchor="b">
            <a:noAutofit/>
          </a:bodyPr>
          <a:lstStyle>
            <a:lvl1pPr algn="l">
              <a:defRPr sz="5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6582"/>
            <a:ext cx="12190413" cy="175300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0413" cy="51065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9177"/>
            <a:ext cx="12190413" cy="228652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571"/>
            <a:ext cx="12190413" cy="51065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3" tIns="51952" rIns="103903" bIns="51952"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0744" y="4373180"/>
            <a:ext cx="8682217" cy="1143265"/>
          </a:xfrm>
          <a:prstGeom prst="rect">
            <a:avLst/>
          </a:prstGeom>
          <a:effectLst/>
        </p:spPr>
        <p:txBody>
          <a:bodyPr vert="horz" lIns="103903" tIns="51952" rIns="103903" bIns="51952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802" y="732429"/>
            <a:ext cx="8533289" cy="3475525"/>
          </a:xfrm>
          <a:prstGeom prst="rect">
            <a:avLst/>
          </a:prstGeom>
        </p:spPr>
        <p:txBody>
          <a:bodyPr vert="horz" lIns="103903" tIns="51952" rIns="103903" bIns="519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29" y="6173632"/>
            <a:ext cx="3352364" cy="365210"/>
          </a:xfrm>
          <a:prstGeom prst="rect">
            <a:avLst/>
          </a:prstGeom>
        </p:spPr>
        <p:txBody>
          <a:bodyPr vert="horz" lIns="103903" tIns="51952" rIns="103903" bIns="51952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16921FD-DF08-42CC-9C5F-634B878D3D90}" type="datetime1">
              <a:rPr lang="ru-RU" smtClean="0"/>
              <a:pPr/>
              <a:t>06.02.2020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24" y="6173632"/>
            <a:ext cx="4469819" cy="365210"/>
          </a:xfrm>
          <a:prstGeom prst="rect">
            <a:avLst/>
          </a:prstGeom>
        </p:spPr>
        <p:txBody>
          <a:bodyPr vert="horz" lIns="103903" tIns="51952" rIns="103903" bIns="51952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 smtClean="0"/>
              <a:t>КГКУ "Камчатуправтодор"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9339" y="6173632"/>
            <a:ext cx="2438083" cy="365210"/>
          </a:xfrm>
          <a:prstGeom prst="rect">
            <a:avLst/>
          </a:prstGeom>
        </p:spPr>
        <p:txBody>
          <a:bodyPr vert="horz" lIns="103903" tIns="51952" rIns="103903" bIns="51952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marL="363661" indent="-363661" algn="r" defTabSz="1039033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2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9758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3420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35129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6839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79330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91040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33920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97582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40463" indent="-207807" algn="l" defTabSz="1039033" rtl="0" eaLnBrk="1" latinLnBrk="0" hangingPunct="1">
        <a:spcBef>
          <a:spcPct val="20000"/>
        </a:spcBef>
        <a:spcAft>
          <a:spcPts val="34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516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9033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549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8065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582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7098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615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6131" algn="l" defTabSz="103903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13" Type="http://schemas.openxmlformats.org/officeDocument/2006/relationships/diagramQuickStyle" Target="../diagrams/quickStyle1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1.xml"/><Relationship Id="rId12" Type="http://schemas.openxmlformats.org/officeDocument/2006/relationships/diagramLayout" Target="../diagrams/layou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1.xml"/><Relationship Id="rId11" Type="http://schemas.openxmlformats.org/officeDocument/2006/relationships/diagramData" Target="../diagrams/data12.xml"/><Relationship Id="rId5" Type="http://schemas.openxmlformats.org/officeDocument/2006/relationships/diagramData" Target="../diagrams/data11.xml"/><Relationship Id="rId15" Type="http://schemas.microsoft.com/office/2007/relationships/diagramDrawing" Target="../diagrams/drawing12.xml"/><Relationship Id="rId10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microsoft.com/office/2007/relationships/diagramDrawing" Target="../diagrams/drawing11.xml"/><Relationship Id="rId14" Type="http://schemas.openxmlformats.org/officeDocument/2006/relationships/diagramColors" Target="../diagrams/colors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13" Type="http://schemas.openxmlformats.org/officeDocument/2006/relationships/diagramColors" Target="../diagrams/colors14.xml"/><Relationship Id="rId3" Type="http://schemas.openxmlformats.org/officeDocument/2006/relationships/image" Target="../media/image34.jpg"/><Relationship Id="rId7" Type="http://schemas.openxmlformats.org/officeDocument/2006/relationships/diagramQuickStyle" Target="../diagrams/quickStyle13.xml"/><Relationship Id="rId12" Type="http://schemas.openxmlformats.org/officeDocument/2006/relationships/diagramQuickStyle" Target="../diagrams/quickStyl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3.xml"/><Relationship Id="rId11" Type="http://schemas.openxmlformats.org/officeDocument/2006/relationships/diagramLayout" Target="../diagrams/layout14.xml"/><Relationship Id="rId5" Type="http://schemas.openxmlformats.org/officeDocument/2006/relationships/diagramData" Target="../diagrams/data13.xml"/><Relationship Id="rId15" Type="http://schemas.openxmlformats.org/officeDocument/2006/relationships/image" Target="../media/image36.png"/><Relationship Id="rId10" Type="http://schemas.openxmlformats.org/officeDocument/2006/relationships/diagramData" Target="../diagrams/data14.xml"/><Relationship Id="rId4" Type="http://schemas.openxmlformats.org/officeDocument/2006/relationships/image" Target="../media/image35.jpg"/><Relationship Id="rId9" Type="http://schemas.microsoft.com/office/2007/relationships/diagramDrawing" Target="../diagrams/drawing13.xml"/><Relationship Id="rId14" Type="http://schemas.microsoft.com/office/2007/relationships/diagramDrawing" Target="../diagrams/drawing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image" Target="../media/image36.png"/><Relationship Id="rId7" Type="http://schemas.openxmlformats.org/officeDocument/2006/relationships/diagramData" Target="../diagrams/data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microsoft.com/office/2007/relationships/diagramDrawing" Target="../diagrams/drawing15.xml"/><Relationship Id="rId5" Type="http://schemas.openxmlformats.org/officeDocument/2006/relationships/image" Target="../media/image38.png"/><Relationship Id="rId10" Type="http://schemas.openxmlformats.org/officeDocument/2006/relationships/diagramColors" Target="../diagrams/colors15.xml"/><Relationship Id="rId4" Type="http://schemas.openxmlformats.org/officeDocument/2006/relationships/image" Target="../media/image37.png"/><Relationship Id="rId9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image" Target="../media/image36.png"/><Relationship Id="rId7" Type="http://schemas.openxmlformats.org/officeDocument/2006/relationships/diagramLayout" Target="../diagrams/layou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6.xml"/><Relationship Id="rId5" Type="http://schemas.openxmlformats.org/officeDocument/2006/relationships/image" Target="../media/image41.jpeg"/><Relationship Id="rId10" Type="http://schemas.microsoft.com/office/2007/relationships/diagramDrawing" Target="../diagrams/drawing16.xml"/><Relationship Id="rId4" Type="http://schemas.openxmlformats.org/officeDocument/2006/relationships/image" Target="../media/image40.jpeg"/><Relationship Id="rId9" Type="http://schemas.openxmlformats.org/officeDocument/2006/relationships/diagramColors" Target="../diagrams/colors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43.jpeg"/><Relationship Id="rId4" Type="http://schemas.openxmlformats.org/officeDocument/2006/relationships/diagramData" Target="../diagrams/data17.xml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8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18.xml"/><Relationship Id="rId10" Type="http://schemas.openxmlformats.org/officeDocument/2006/relationships/image" Target="../media/image45.jpeg"/><Relationship Id="rId4" Type="http://schemas.openxmlformats.org/officeDocument/2006/relationships/diagramData" Target="../diagrams/data18.xml"/><Relationship Id="rId9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10" Type="http://schemas.openxmlformats.org/officeDocument/2006/relationships/image" Target="../media/image48.jpeg"/><Relationship Id="rId4" Type="http://schemas.openxmlformats.org/officeDocument/2006/relationships/diagramData" Target="../diagrams/data19.xml"/><Relationship Id="rId9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36.png"/><Relationship Id="rId7" Type="http://schemas.openxmlformats.org/officeDocument/2006/relationships/diagramColors" Target="../diagrams/colors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image" Target="../media/image56.png"/><Relationship Id="rId7" Type="http://schemas.openxmlformats.org/officeDocument/2006/relationships/diagramQuickStyle" Target="../diagrams/quickStyle2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4" Type="http://schemas.openxmlformats.org/officeDocument/2006/relationships/image" Target="../media/image85.jpg"/><Relationship Id="rId9" Type="http://schemas.microsoft.com/office/2007/relationships/diagramDrawing" Target="../diagrams/drawing23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2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10" Type="http://schemas.openxmlformats.org/officeDocument/2006/relationships/image" Target="../media/image87.jpg"/><Relationship Id="rId4" Type="http://schemas.openxmlformats.org/officeDocument/2006/relationships/diagramData" Target="../diagrams/data24.xml"/><Relationship Id="rId9" Type="http://schemas.openxmlformats.org/officeDocument/2006/relationships/image" Target="../media/image86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image" Target="../media/image88.png"/><Relationship Id="rId7" Type="http://schemas.openxmlformats.org/officeDocument/2006/relationships/diagramQuickStyle" Target="../diagrams/quickStyle2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5.xml"/><Relationship Id="rId5" Type="http://schemas.openxmlformats.org/officeDocument/2006/relationships/diagramData" Target="../diagrams/data25.xml"/><Relationship Id="rId10" Type="http://schemas.openxmlformats.org/officeDocument/2006/relationships/image" Target="../media/image89.jpg"/><Relationship Id="rId4" Type="http://schemas.openxmlformats.org/officeDocument/2006/relationships/image" Target="../media/image56.png"/><Relationship Id="rId9" Type="http://schemas.microsoft.com/office/2007/relationships/diagramDrawing" Target="../diagrams/drawing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3" Type="http://schemas.openxmlformats.org/officeDocument/2006/relationships/image" Target="../media/image91.jpg"/><Relationship Id="rId7" Type="http://schemas.openxmlformats.org/officeDocument/2006/relationships/diagramQuickStyle" Target="../diagrams/quickStyle2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6.xml"/><Relationship Id="rId5" Type="http://schemas.openxmlformats.org/officeDocument/2006/relationships/diagramData" Target="../diagrams/data26.xml"/><Relationship Id="rId4" Type="http://schemas.openxmlformats.org/officeDocument/2006/relationships/image" Target="../media/image56.png"/><Relationship Id="rId9" Type="http://schemas.microsoft.com/office/2007/relationships/diagramDrawing" Target="../diagrams/drawing26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7.xml"/><Relationship Id="rId3" Type="http://schemas.openxmlformats.org/officeDocument/2006/relationships/image" Target="../media/image56.png"/><Relationship Id="rId7" Type="http://schemas.openxmlformats.org/officeDocument/2006/relationships/diagramColors" Target="../diagrams/colors27.xml"/><Relationship Id="rId12" Type="http://schemas.openxmlformats.org/officeDocument/2006/relationships/image" Target="../media/image9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7.xml"/><Relationship Id="rId11" Type="http://schemas.openxmlformats.org/officeDocument/2006/relationships/image" Target="../media/image94.png"/><Relationship Id="rId5" Type="http://schemas.openxmlformats.org/officeDocument/2006/relationships/diagramLayout" Target="../diagrams/layout27.xml"/><Relationship Id="rId10" Type="http://schemas.openxmlformats.org/officeDocument/2006/relationships/image" Target="../media/image93.jpeg"/><Relationship Id="rId4" Type="http://schemas.openxmlformats.org/officeDocument/2006/relationships/diagramData" Target="../diagrams/data27.xml"/><Relationship Id="rId9" Type="http://schemas.openxmlformats.org/officeDocument/2006/relationships/image" Target="../media/image9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56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g"/><Relationship Id="rId10" Type="http://schemas.openxmlformats.org/officeDocument/2006/relationships/image" Target="../media/image102.jpeg"/><Relationship Id="rId4" Type="http://schemas.openxmlformats.org/officeDocument/2006/relationships/image" Target="../media/image96.jpg"/><Relationship Id="rId9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9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29.xm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9.xml"/><Relationship Id="rId5" Type="http://schemas.openxmlformats.org/officeDocument/2006/relationships/diagramLayout" Target="../diagrams/layout29.xml"/><Relationship Id="rId4" Type="http://schemas.openxmlformats.org/officeDocument/2006/relationships/diagramData" Target="../diagrams/data29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65918" y="3141696"/>
            <a:ext cx="10715700" cy="144049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ОТЧЕТ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транспорта и дорожного строительства Камчатского края об итогах работы за 2019 год.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одзаголовок 1"/>
          <p:cNvSpPr txBox="1">
            <a:spLocks/>
          </p:cNvSpPr>
          <p:nvPr/>
        </p:nvSpPr>
        <p:spPr>
          <a:xfrm>
            <a:off x="1674839" y="5878633"/>
            <a:ext cx="8772756" cy="576197"/>
          </a:xfrm>
          <a:prstGeom prst="rect">
            <a:avLst/>
          </a:prstGeom>
        </p:spPr>
        <p:txBody>
          <a:bodyPr vert="horz" lIns="103903" tIns="51952" rIns="103903" bIns="51952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Петропавловск-Камчатский 2020г.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Лошкарев\Desktop\gerb_kamchatskogo_kraya-600x74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58" y="284328"/>
            <a:ext cx="922915" cy="121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308860" y="1643844"/>
            <a:ext cx="9565889" cy="1137905"/>
          </a:xfrm>
          <a:prstGeom prst="rect">
            <a:avLst/>
          </a:prstGeom>
          <a:effectLst/>
        </p:spPr>
        <p:txBody>
          <a:bodyPr vert="horz" lIns="103903" tIns="51952" rIns="103903" bIns="51952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Bef>
                <a:spcPct val="20000"/>
              </a:spcBef>
              <a:spcAft>
                <a:spcPts val="341"/>
              </a:spcAft>
              <a:buNone/>
            </a:pP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ТРАНСПОРТА</a:t>
            </a:r>
          </a:p>
          <a:p>
            <a:pPr marL="0" indent="0" algn="ctr">
              <a:spcBef>
                <a:spcPct val="20000"/>
              </a:spcBef>
              <a:spcAft>
                <a:spcPts val="341"/>
              </a:spcAft>
              <a:buNone/>
            </a:pPr>
            <a:r>
              <a:rPr lang="ru-RU" sz="23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И ДОРОЖНОГО СТРОИТЕЛЬСТВА КАМЧАТСКОГО КРАЯ</a:t>
            </a:r>
          </a:p>
          <a:p>
            <a:pPr marL="0" indent="0" algn="ctr">
              <a:spcBef>
                <a:spcPct val="20000"/>
              </a:spcBef>
              <a:spcAft>
                <a:spcPts val="341"/>
              </a:spcAft>
              <a:buNone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09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736495159"/>
              </p:ext>
            </p:extLst>
          </p:nvPr>
        </p:nvGraphicFramePr>
        <p:xfrm>
          <a:off x="1295408" y="477466"/>
          <a:ext cx="1003939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38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251725184"/>
              </p:ext>
            </p:extLst>
          </p:nvPr>
        </p:nvGraphicFramePr>
        <p:xfrm>
          <a:off x="2854846" y="437396"/>
          <a:ext cx="6408712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034896755"/>
              </p:ext>
            </p:extLst>
          </p:nvPr>
        </p:nvGraphicFramePr>
        <p:xfrm>
          <a:off x="1054646" y="837506"/>
          <a:ext cx="10945216" cy="5701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6331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564921208"/>
              </p:ext>
            </p:extLst>
          </p:nvPr>
        </p:nvGraphicFramePr>
        <p:xfrm>
          <a:off x="2782838" y="189434"/>
          <a:ext cx="6408712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78980791"/>
              </p:ext>
            </p:extLst>
          </p:nvPr>
        </p:nvGraphicFramePr>
        <p:xfrm>
          <a:off x="1054646" y="837506"/>
          <a:ext cx="10009112" cy="5000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7031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964525270"/>
              </p:ext>
            </p:extLst>
          </p:nvPr>
        </p:nvGraphicFramePr>
        <p:xfrm>
          <a:off x="2782838" y="189434"/>
          <a:ext cx="5256584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07354395"/>
              </p:ext>
            </p:extLst>
          </p:nvPr>
        </p:nvGraphicFramePr>
        <p:xfrm>
          <a:off x="406574" y="693490"/>
          <a:ext cx="11377264" cy="5479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67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609627089"/>
              </p:ext>
            </p:extLst>
          </p:nvPr>
        </p:nvGraphicFramePr>
        <p:xfrm>
          <a:off x="406574" y="261442"/>
          <a:ext cx="1159328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020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762632200"/>
              </p:ext>
            </p:extLst>
          </p:nvPr>
        </p:nvGraphicFramePr>
        <p:xfrm>
          <a:off x="1270670" y="621482"/>
          <a:ext cx="96490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733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09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787423538"/>
              </p:ext>
            </p:extLst>
          </p:nvPr>
        </p:nvGraphicFramePr>
        <p:xfrm>
          <a:off x="1295408" y="477466"/>
          <a:ext cx="1003939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61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8" y="6493796"/>
            <a:ext cx="2121592" cy="365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9" y="375825"/>
            <a:ext cx="4456740" cy="2650672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808652055"/>
              </p:ext>
            </p:extLst>
          </p:nvPr>
        </p:nvGraphicFramePr>
        <p:xfrm>
          <a:off x="644368" y="3320991"/>
          <a:ext cx="4566524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1208" y="375825"/>
            <a:ext cx="4713024" cy="2650672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698328862"/>
              </p:ext>
            </p:extLst>
          </p:nvPr>
        </p:nvGraphicFramePr>
        <p:xfrm>
          <a:off x="6876434" y="3320990"/>
          <a:ext cx="4713024" cy="83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336576"/>
              </p:ext>
            </p:extLst>
          </p:nvPr>
        </p:nvGraphicFramePr>
        <p:xfrm>
          <a:off x="595498" y="4396778"/>
          <a:ext cx="4593624" cy="210312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094211">
                  <a:extLst>
                    <a:ext uri="{9D8B030D-6E8A-4147-A177-3AD203B41FA5}">
                      <a16:colId xmlns="" xmlns:a16="http://schemas.microsoft.com/office/drawing/2014/main" val="1276871875"/>
                    </a:ext>
                  </a:extLst>
                </a:gridCol>
                <a:gridCol w="2499413">
                  <a:extLst>
                    <a:ext uri="{9D8B030D-6E8A-4147-A177-3AD203B41FA5}">
                      <a16:colId xmlns="" xmlns:a16="http://schemas.microsoft.com/office/drawing/2014/main" val="28915629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дороги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83889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Строительная длина, км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11,995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4696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полос движения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6043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проезжей части, 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9064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обочин, 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2х2,5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00656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дорожной одежды и вид покрытия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Капитальный, Щебеночно-мастичная асфальтобетонная смесь ЩМА-20 на ПБВ 130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8001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реконструкции, млн.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160,406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24450653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942665"/>
              </p:ext>
            </p:extLst>
          </p:nvPr>
        </p:nvGraphicFramePr>
        <p:xfrm>
          <a:off x="6876434" y="4396778"/>
          <a:ext cx="4713024" cy="2107315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384765">
                  <a:extLst>
                    <a:ext uri="{9D8B030D-6E8A-4147-A177-3AD203B41FA5}">
                      <a16:colId xmlns="" xmlns:a16="http://schemas.microsoft.com/office/drawing/2014/main" val="2205639835"/>
                    </a:ext>
                  </a:extLst>
                </a:gridCol>
                <a:gridCol w="2328259">
                  <a:extLst>
                    <a:ext uri="{9D8B030D-6E8A-4147-A177-3AD203B41FA5}">
                      <a16:colId xmlns="" xmlns:a16="http://schemas.microsoft.com/office/drawing/2014/main" val="2382497696"/>
                    </a:ext>
                  </a:extLst>
                </a:gridCol>
              </a:tblGrid>
              <a:tr h="196565">
                <a:tc>
                  <a:txBody>
                    <a:bodyPr/>
                    <a:lstStyle/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Категория дороги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</a:t>
                      </a:r>
                      <a:endParaRPr lang="ru-RU" sz="1200" kern="120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7079382"/>
                  </a:ext>
                </a:extLst>
              </a:tr>
              <a:tr h="213400">
                <a:tc>
                  <a:txBody>
                    <a:bodyPr/>
                    <a:lstStyle/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Строительная длина, км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10, 983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77604465"/>
                  </a:ext>
                </a:extLst>
              </a:tr>
              <a:tr h="198547">
                <a:tc>
                  <a:txBody>
                    <a:bodyPr/>
                    <a:lstStyle/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полос движения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9494513"/>
                  </a:ext>
                </a:extLst>
              </a:tr>
              <a:tr h="211419">
                <a:tc>
                  <a:txBody>
                    <a:bodyPr/>
                    <a:lstStyle/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Ширина проезжей части, м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2х3,5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2269520"/>
                  </a:ext>
                </a:extLst>
              </a:tr>
              <a:tr h="200527">
                <a:tc>
                  <a:txBody>
                    <a:bodyPr/>
                    <a:lstStyle/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Ширина обочин, м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2х2,5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3588069"/>
                  </a:ext>
                </a:extLst>
              </a:tr>
              <a:tr h="578026">
                <a:tc>
                  <a:txBody>
                    <a:bodyPr/>
                    <a:lstStyle/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Тип дорожной одежды и вид покрытия</a:t>
                      </a:r>
                    </a:p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Капитальный, Щебеночно-мастичная асфальтобетонная смесь ЩМА-20 на ПБВ 130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41863445"/>
                  </a:ext>
                </a:extLst>
              </a:tr>
              <a:tr h="381211">
                <a:tc>
                  <a:txBody>
                    <a:bodyPr/>
                    <a:lstStyle/>
                    <a:p>
                      <a:pPr marL="0" algn="l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Стоимость реконструкции,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млн. 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1 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140,790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33296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297446"/>
            <a:ext cx="4464496" cy="2646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02" y="297445"/>
            <a:ext cx="4176464" cy="2702661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04227684"/>
              </p:ext>
            </p:extLst>
          </p:nvPr>
        </p:nvGraphicFramePr>
        <p:xfrm>
          <a:off x="515956" y="2957142"/>
          <a:ext cx="4499130" cy="73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25976210"/>
              </p:ext>
            </p:extLst>
          </p:nvPr>
        </p:nvGraphicFramePr>
        <p:xfrm>
          <a:off x="6959302" y="3000107"/>
          <a:ext cx="4176464" cy="64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19852"/>
              </p:ext>
            </p:extLst>
          </p:nvPr>
        </p:nvGraphicFramePr>
        <p:xfrm>
          <a:off x="519084" y="3832202"/>
          <a:ext cx="4499130" cy="252374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279528">
                  <a:extLst>
                    <a:ext uri="{9D8B030D-6E8A-4147-A177-3AD203B41FA5}">
                      <a16:colId xmlns="" xmlns:a16="http://schemas.microsoft.com/office/drawing/2014/main" val="2767030018"/>
                    </a:ext>
                  </a:extLst>
                </a:gridCol>
                <a:gridCol w="2219602">
                  <a:extLst>
                    <a:ext uri="{9D8B030D-6E8A-4147-A177-3AD203B41FA5}">
                      <a16:colId xmlns="" xmlns:a16="http://schemas.microsoft.com/office/drawing/2014/main" val="2192948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дороги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8699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Строительная длина, км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14,003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9530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полос движения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919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проезжей части, 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66597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обочин, м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2х2,5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6981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дорожной одежды и вид покрытия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Капитальный, Щебеночно-мастичная асфальтобетонная смесь ЩМА-20 на ПБВ 130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9163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реконструкции,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1 755, 809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9906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реконструкции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22.07.2019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4713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Окончание реконструкции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30.11.2022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68829381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332226"/>
              </p:ext>
            </p:extLst>
          </p:nvPr>
        </p:nvGraphicFramePr>
        <p:xfrm>
          <a:off x="6959302" y="3832202"/>
          <a:ext cx="4176464" cy="2523744"/>
        </p:xfrm>
        <a:graphic>
          <a:graphicData uri="http://schemas.openxmlformats.org/drawingml/2006/table">
            <a:tbl>
              <a:tblPr firstRow="1" firstCol="1" bandRow="1"/>
              <a:tblGrid>
                <a:gridCol w="2116046">
                  <a:extLst>
                    <a:ext uri="{9D8B030D-6E8A-4147-A177-3AD203B41FA5}">
                      <a16:colId xmlns="" xmlns:a16="http://schemas.microsoft.com/office/drawing/2014/main" val="2767030018"/>
                    </a:ext>
                  </a:extLst>
                </a:gridCol>
                <a:gridCol w="2060418">
                  <a:extLst>
                    <a:ext uri="{9D8B030D-6E8A-4147-A177-3AD203B41FA5}">
                      <a16:colId xmlns="" xmlns:a16="http://schemas.microsoft.com/office/drawing/2014/main" val="21929484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Категория дороги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8699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Строительная длина, км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9033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13,604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95301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полос движения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6919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Ширина проезжей части, м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66597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Ширина обочин, м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2х2,5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6981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дорожной одежды и вид покрытия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Капитальный, Щебеночно-мастичная асфальтобетонная смесь ЩМА-20 на ПБВ 130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89163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Стоимость реконструкции, тыс. руб.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1 630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002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39906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Начало реконструкции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22.07.2019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4713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Окончание реконструкции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30.11.2022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6882938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6574" y="6355946"/>
            <a:ext cx="21215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6173050"/>
            <a:ext cx="1996900" cy="365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422" y="1770964"/>
            <a:ext cx="4226527" cy="316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50" y="1845618"/>
            <a:ext cx="3842274" cy="2880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998" y="1773610"/>
            <a:ext cx="2880320" cy="432048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42500320"/>
              </p:ext>
            </p:extLst>
          </p:nvPr>
        </p:nvGraphicFramePr>
        <p:xfrm>
          <a:off x="1005792" y="398506"/>
          <a:ext cx="10585176" cy="707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3773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7271" y="2277666"/>
            <a:ext cx="8682217" cy="114326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Дорожная деятельность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9" y="6351698"/>
            <a:ext cx="21215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6173050"/>
            <a:ext cx="1996900" cy="365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1942631"/>
            <a:ext cx="3900258" cy="29251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03" y="1942631"/>
            <a:ext cx="3873477" cy="2905108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71942160"/>
              </p:ext>
            </p:extLst>
          </p:nvPr>
        </p:nvGraphicFramePr>
        <p:xfrm>
          <a:off x="838622" y="288261"/>
          <a:ext cx="10945216" cy="1015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222997" y="2559501"/>
            <a:ext cx="3805817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 строительства – реконструкция</a:t>
            </a: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Категория дороги – III</a:t>
            </a: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Протяженность – 4,92143 км</a:t>
            </a: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Число полос движения - 2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Расчетная скорость движения – 100 км/час</a:t>
            </a: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Ширина проезжей части – 7,0 м</a:t>
            </a: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Ширина обочины – 2х2,5 м</a:t>
            </a: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Тип дорожной одежды, вид покрытия –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капитальный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асфальтобетон</a:t>
            </a:r>
          </a:p>
          <a:p>
            <a:pPr marL="45720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Водопропускные трубы – 5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/122,88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п.м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Дата начала выполнения работ 22.06.2019</a:t>
            </a:r>
          </a:p>
          <a:p>
            <a:pPr marL="457200">
              <a:spcAft>
                <a:spcPts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Дата окончания работ 30.11.2022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4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6173050"/>
            <a:ext cx="1996900" cy="365792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51240602"/>
              </p:ext>
            </p:extLst>
          </p:nvPr>
        </p:nvGraphicFramePr>
        <p:xfrm>
          <a:off x="838622" y="288261"/>
          <a:ext cx="10945216" cy="693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898962" y="4272837"/>
            <a:ext cx="4824536" cy="22660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строительства – реконструкция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Категория автомобильной дороги по СП 42.13330.2011 – поселковая дорога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Протяжённость I этапа – 3,07424 км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Расчетная скорость основная – 60 км/час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Число полос движения – 2 шт.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Ширина полосы движения – 3,5 м.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Ширина земляного полотна – 10,0 м.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Ширина проезжей части – 7,0 м.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Ширина обочин – 1,5 м.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дорожной одежды и вид покрытия - капитальный, асфальтобетон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Водопропускные трубы – 17шт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hangingPunct="0">
              <a:lnSpc>
                <a:spcPct val="107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примыканий – 10 шт.</a:t>
            </a:r>
            <a:endParaRPr lang="ru-RU" sz="1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125538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0" y="1104485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6173050"/>
            <a:ext cx="1996900" cy="365792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02997212"/>
              </p:ext>
            </p:extLst>
          </p:nvPr>
        </p:nvGraphicFramePr>
        <p:xfrm>
          <a:off x="838622" y="288261"/>
          <a:ext cx="10945216" cy="693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8" y="1519968"/>
            <a:ext cx="6322714" cy="3998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78" y="4005922"/>
            <a:ext cx="4490993" cy="2532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310" y="1197546"/>
            <a:ext cx="4320931" cy="23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06" y="6511072"/>
            <a:ext cx="1996900" cy="365792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37518937"/>
              </p:ext>
            </p:extLst>
          </p:nvPr>
        </p:nvGraphicFramePr>
        <p:xfrm>
          <a:off x="838622" y="288261"/>
          <a:ext cx="10945216" cy="693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22" y="798884"/>
            <a:ext cx="4266416" cy="25044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554350" y="3398489"/>
            <a:ext cx="4242083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автомобильной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по ул. Ларина с устройством транспортной развязки и водопропускными сооружениями» (участок от ул. Ларина до конца жилой застройки)»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0334" y="3371538"/>
            <a:ext cx="417270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магистрали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общегородского значения от поста ГАИ до ул. Академика Королёва с развязкой в микрорайоне Северо-Восток в г. Петропавловске-Камчатском» (участок от ул. Академика Королева)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798884"/>
            <a:ext cx="4176464" cy="2518960"/>
          </a:xfrm>
          <a:prstGeom prst="rect">
            <a:avLst/>
          </a:prstGeom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521147"/>
              </p:ext>
            </p:extLst>
          </p:nvPr>
        </p:nvGraphicFramePr>
        <p:xfrm>
          <a:off x="406574" y="4365898"/>
          <a:ext cx="3937000" cy="19964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615157"/>
                <a:gridCol w="132184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дороги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II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Расчетная скорость, основная, км/час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 трассы, м             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полос движения, </a:t>
                      </a:r>
                      <a:r>
                        <a:rPr lang="ru-RU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полосы движения, м           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полосы безопасности, м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2х0,5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Дорожная одежда, тротуар         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асфальтобетон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 тротуара, м                              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2х3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306143"/>
              </p:ext>
            </p:extLst>
          </p:nvPr>
        </p:nvGraphicFramePr>
        <p:xfrm>
          <a:off x="7554350" y="4362882"/>
          <a:ext cx="4358206" cy="169304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432160"/>
                <a:gridCol w="1926046"/>
              </a:tblGrid>
              <a:tr h="219040">
                <a:tc>
                  <a:txBody>
                    <a:bodyPr/>
                    <a:lstStyle/>
                    <a:p>
                      <a:pPr marL="0" algn="l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Категория дороги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039033" rtl="0" eaLnBrk="1" fontAlgn="b" latinLnBrk="0" hangingPunct="1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II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026">
                <a:tc>
                  <a:txBody>
                    <a:bodyPr/>
                    <a:lstStyle/>
                    <a:p>
                      <a:pPr marL="0" algn="l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Расчетная скорость, км/час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039033" rtl="0" eaLnBrk="1" fontAlgn="b" latinLnBrk="0" hangingPunct="1"/>
                      <a:r>
                        <a:rPr lang="ru-RU" sz="14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026">
                <a:tc>
                  <a:txBody>
                    <a:bodyPr/>
                    <a:lstStyle/>
                    <a:p>
                      <a:pPr marL="0" algn="l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Протяженность трассы, м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039033" rtl="0" eaLnBrk="1" fontAlgn="b" latinLnBrk="0" hangingPunct="1"/>
                      <a:r>
                        <a:rPr lang="ru-RU" sz="14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790,14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026">
                <a:tc>
                  <a:txBody>
                    <a:bodyPr/>
                    <a:lstStyle/>
                    <a:p>
                      <a:pPr marL="0" algn="l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Число полос движения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026">
                <a:tc>
                  <a:txBody>
                    <a:bodyPr/>
                    <a:lstStyle/>
                    <a:p>
                      <a:pPr marL="0" algn="l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Ширина полосы движения, м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026">
                <a:tc>
                  <a:txBody>
                    <a:bodyPr/>
                    <a:lstStyle/>
                    <a:p>
                      <a:pPr marL="0" algn="l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Ширина земляного полотна, м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23,5; 25,0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5026">
                <a:tc>
                  <a:txBody>
                    <a:bodyPr/>
                    <a:lstStyle/>
                    <a:p>
                      <a:pPr marL="0" algn="l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Дорожная одежда 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039033" rtl="0" eaLnBrk="1" fontAlgn="b" latinLnBrk="0" hangingPunct="1"/>
                      <a:r>
                        <a:rPr lang="ru-RU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асфальтобетон</a:t>
                      </a:r>
                    </a:p>
                  </a:txBody>
                  <a:tcPr marL="9525" marR="9525" marT="9525" marB="0" anchor="b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25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idx="1"/>
          </p:nvPr>
        </p:nvSpPr>
        <p:spPr>
          <a:xfrm>
            <a:off x="5994615" y="189434"/>
            <a:ext cx="6005247" cy="2880320"/>
          </a:xfr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ru-RU" sz="3800" b="1" dirty="0" smtClean="0">
                <a:ln w="10160">
                  <a:solidFill>
                    <a:schemeClr val="accent6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</a:t>
            </a:r>
          </a:p>
          <a:p>
            <a:pPr algn="ctr"/>
            <a:r>
              <a:rPr lang="ru-RU" sz="35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512 433,0 кв. м.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в </a:t>
            </a:r>
          </a:p>
          <a:p>
            <a:pPr algn="ctr"/>
            <a:r>
              <a:rPr lang="ru-RU" sz="35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35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образованиях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Камчатского края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6173050"/>
            <a:ext cx="1996900" cy="365792"/>
          </a:xfrm>
          <a:prstGeom prst="rect">
            <a:avLst/>
          </a:prstGeom>
        </p:spPr>
      </p:pic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746780336"/>
              </p:ext>
            </p:extLst>
          </p:nvPr>
        </p:nvGraphicFramePr>
        <p:xfrm>
          <a:off x="850199" y="4546132"/>
          <a:ext cx="10896362" cy="128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550" y="188032"/>
            <a:ext cx="5475430" cy="322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5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829271506"/>
              </p:ext>
            </p:extLst>
          </p:nvPr>
        </p:nvGraphicFramePr>
        <p:xfrm>
          <a:off x="406574" y="382652"/>
          <a:ext cx="11089232" cy="5989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50" y="6173050"/>
            <a:ext cx="1996900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5691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4606" y="295898"/>
            <a:ext cx="1072919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Автомобильная дорога А-401 подъездная дорога от морского порта Петропавловск-Камчатский к аэропорту Петропавловск-Камчатский (Елизово)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65" y="3384286"/>
            <a:ext cx="5282951" cy="29716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75326" y="1465820"/>
            <a:ext cx="4680520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Федеральным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казенным учреждением ДСД «Дальний Восток» в 2019 году выполнены работы по капитальному ремонту путепровода на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участке</a:t>
            </a: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км 0+60 стоимость работ составила более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60,00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млн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рублей.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6574" y="4870116"/>
            <a:ext cx="482453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Проведены мероприятия по установки камер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фотовидеофиксации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нарушения правил дорожного движения на 6-ти участках, и установке светофорных объектов в местах концентрации ДТП на 3-х участках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8" y="1274569"/>
            <a:ext cx="5256584" cy="350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46" y="24658"/>
            <a:ext cx="9983554" cy="66785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710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31566" y="333450"/>
            <a:ext cx="8533628" cy="728825"/>
          </a:xfrm>
        </p:spPr>
        <p:txBody>
          <a:bodyPr/>
          <a:lstStyle/>
          <a:p>
            <a:pPr marL="207807" indent="0">
              <a:buNone/>
            </a:pPr>
            <a:r>
              <a:rPr lang="ru-RU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дорожного движения</a:t>
            </a:r>
            <a:endParaRPr lang="ru-RU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" y="6254286"/>
            <a:ext cx="3006805" cy="5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6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710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5691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82638" y="405458"/>
            <a:ext cx="10009112" cy="5040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207807" indent="0"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системы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фото-видео-фиксации нарушений правил дорожного движения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18283" y="1260467"/>
            <a:ext cx="5063430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автомобильных дорогах Камчатского края установлено и эксплуатируются 32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стационарных комплекса фото-видео-фиксации нарушений правил дорожного движения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" t="13911" r="2036" b="14616"/>
          <a:stretch/>
        </p:blipFill>
        <p:spPr>
          <a:xfrm>
            <a:off x="8831510" y="1082479"/>
            <a:ext cx="2934618" cy="1333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" y="2487760"/>
            <a:ext cx="4886563" cy="3664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08" y="2487760"/>
            <a:ext cx="2682091" cy="41730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18" y="2487760"/>
            <a:ext cx="2448272" cy="36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7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31842" y="6494379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43737" y="2565698"/>
            <a:ext cx="8414291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Пассажирский автомобильный транспорт</a:t>
            </a:r>
            <a:endParaRPr lang="ru-RU" sz="3200" b="1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2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copy E\COPY\дирекция\Аналитическая записка о состоянии сети дорог\2017\Схема дорог 01.01.2017г 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6" y="143646"/>
            <a:ext cx="4831196" cy="61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655046" y="645974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58091" y="6310781"/>
            <a:ext cx="2120692" cy="365210"/>
          </a:xfrm>
        </p:spPr>
        <p:txBody>
          <a:bodyPr/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Минтранс Камчатского края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522406558"/>
              </p:ext>
            </p:extLst>
          </p:nvPr>
        </p:nvGraphicFramePr>
        <p:xfrm>
          <a:off x="5237950" y="143646"/>
          <a:ext cx="6572296" cy="343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315" name="Rectangle 3"/>
          <p:cNvSpPr>
            <a:spLocks noChangeArrowheads="1"/>
          </p:cNvSpPr>
          <p:nvPr/>
        </p:nvSpPr>
        <p:spPr bwMode="auto">
          <a:xfrm rot="10800000" flipV="1">
            <a:off x="5380826" y="4038005"/>
            <a:ext cx="6357982" cy="156966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сети региональных автомобильных дорог </a:t>
            </a: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Камчатского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края находятся 166 автодорожных мостов протяженностью </a:t>
            </a: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7 551,2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пог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м.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8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94606" y="405458"/>
            <a:ext cx="10513167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Перевозка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 автомобильным транспортом</a:t>
            </a: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528046" y="2960352"/>
            <a:ext cx="2376264" cy="1430621"/>
          </a:xfrm>
          <a:prstGeom prst="wedgeRectCallout">
            <a:avLst>
              <a:gd name="adj1" fmla="val 26396"/>
              <a:gd name="adj2" fmla="val -7904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городских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12045" y="1257632"/>
            <a:ext cx="5278288" cy="133011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 маршрутов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ая выноска 11"/>
          <p:cNvSpPr/>
          <p:nvPr/>
        </p:nvSpPr>
        <p:spPr>
          <a:xfrm>
            <a:off x="4763057" y="2961604"/>
            <a:ext cx="2376264" cy="1430621"/>
          </a:xfrm>
          <a:prstGeom prst="wedgeRectCallout">
            <a:avLst>
              <a:gd name="adj1" fmla="val -23843"/>
              <a:gd name="adj2" fmla="val -8259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пригородных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7967414" y="2988145"/>
            <a:ext cx="2376264" cy="1430621"/>
          </a:xfrm>
          <a:prstGeom prst="wedgeRectCallout">
            <a:avLst>
              <a:gd name="adj1" fmla="val -29187"/>
              <a:gd name="adj2" fmla="val -7993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междугородных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50790" y="4645428"/>
            <a:ext cx="8136904" cy="16005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Пассажирами совершено более 33,02 млн. поездок на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общественном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пасажирском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транспорте </a:t>
            </a:r>
          </a:p>
        </p:txBody>
      </p:sp>
    </p:spTree>
    <p:extLst>
      <p:ext uri="{BB962C8B-B14F-4D97-AF65-F5344CB8AC3E}">
        <p14:creationId xmlns:p14="http://schemas.microsoft.com/office/powerpoint/2010/main" val="96544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885" y="333451"/>
            <a:ext cx="5706289" cy="72008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Камчатского края «Социальная поддержка граждан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298380" y="333451"/>
            <a:ext cx="5706000" cy="720000"/>
          </a:xfrm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3903" tIns="51952" rIns="103903" bIns="51952" rtlCol="0" anchor="b" anchorCtr="0">
            <a:noAutofit/>
          </a:bodyPr>
          <a:lstStyle/>
          <a:p>
            <a:pPr algn="ctr">
              <a:spcBef>
                <a:spcPct val="0"/>
              </a:spcBef>
              <a:buSzPct val="128000"/>
            </a:pPr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Камчатского края </a:t>
            </a:r>
            <a:endParaRPr lang="ru-RU" sz="20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SzPct val="128000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системы»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33" y="1823925"/>
            <a:ext cx="4736081" cy="3554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302" y="1199711"/>
            <a:ext cx="3974937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3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11815" y="1055599"/>
            <a:ext cx="5516735" cy="32778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Внедрение системы электронного проездного билета на муниципальных маршрутах городского сообщения позволило наладить учет фактически перевезенных пассажиров по маршрутам, и обеспечило предоставление субсидий автотранспортным предприятиям за перевозку пассажиров по сниженным тарифам по факту оказанных ими услуг.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1" y="1053530"/>
            <a:ext cx="5544616" cy="35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790" y="157298"/>
            <a:ext cx="6984776" cy="60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42" y="477466"/>
            <a:ext cx="2307890" cy="2307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>
          <a:xfrm>
            <a:off x="6071247" y="2752145"/>
            <a:ext cx="5356185" cy="3306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31" y="330242"/>
            <a:ext cx="4029775" cy="57279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99062" y="981522"/>
            <a:ext cx="3767286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Минтрансом Камчатского края выдано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236 разрешений юридическим лицам и индивидуальным предпринимателям на осуществление деятельности по перевозке пассажиров и багажа легковым такси.</a:t>
            </a:r>
          </a:p>
        </p:txBody>
      </p:sp>
    </p:spTree>
    <p:extLst>
      <p:ext uri="{BB962C8B-B14F-4D97-AF65-F5344CB8AC3E}">
        <p14:creationId xmlns:p14="http://schemas.microsoft.com/office/powerpoint/2010/main" val="19598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7271" y="2493690"/>
            <a:ext cx="8682217" cy="114326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транспорт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9" y="6351698"/>
            <a:ext cx="21215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09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89905303"/>
              </p:ext>
            </p:extLst>
          </p:nvPr>
        </p:nvGraphicFramePr>
        <p:xfrm>
          <a:off x="1295408" y="477466"/>
          <a:ext cx="10039395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79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4846" y="549474"/>
            <a:ext cx="65398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Пассажирские перевозки водным транспортом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159622"/>
            <a:ext cx="8450185" cy="501401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145295" y="2983980"/>
          <a:ext cx="2376265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332"/>
                <a:gridCol w="67893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Перевезено пассажиров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Василий Завойко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 Драбкин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90 200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Камчатка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7 680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268" y="4551532"/>
            <a:ext cx="2672322" cy="1622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87" y="1159622"/>
            <a:ext cx="1970483" cy="17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новый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маршрут: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пл. Ленина – бухта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«Южная»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мкр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Завойко) – бухта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Бабия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мкр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ЖБФ)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335566" y="2709714"/>
          <a:ext cx="2376265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332"/>
                <a:gridCol w="67893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Перевезено пассажиров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Леопард мс-28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3" y="1151379"/>
            <a:ext cx="8208912" cy="50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Общий объём морских перевозок судами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ГУП «Камчаттрансфлот» в 2019 году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5400000">
            <a:off x="8814372" y="1245896"/>
            <a:ext cx="2849110" cy="2958850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59502" y="1755825"/>
            <a:ext cx="2958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морских судах ГУП «Камчаттрансфлот»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перевезено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98,95  тыс. пассажиров и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123,56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различных грузов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150750"/>
            <a:ext cx="7920880" cy="50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1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Минтранс Камчатского края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55612" y="404757"/>
            <a:ext cx="10633643" cy="412695"/>
          </a:xfrm>
          <a:prstGeom prst="rect">
            <a:avLst/>
          </a:prstGeom>
        </p:spPr>
        <p:txBody>
          <a:bodyPr wrap="square" lIns="103903" tIns="51952" rIns="103903" bIns="51952">
            <a:spAutoFit/>
          </a:bodyPr>
          <a:lstStyle/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2291" y="648467"/>
            <a:ext cx="10988098" cy="1259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3903" tIns="51952" rIns="103903" bIns="51952">
            <a:spAutoFit/>
          </a:bodyPr>
          <a:lstStyle/>
          <a:p>
            <a:r>
              <a:rPr lang="ru-RU" sz="25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07.05.2018 </a:t>
            </a:r>
            <a:r>
              <a:rPr lang="ru-RU" sz="25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5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 (ред. от 19.07.2018) "О национальных целях и стратегических задачах развития Российской Федерации на период до 2024 года"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55612" y="2478197"/>
            <a:ext cx="10633643" cy="1259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3903" tIns="51952" rIns="103903" bIns="51952">
            <a:spAutoFit/>
          </a:bodyPr>
          <a:lstStyle/>
          <a:p>
            <a:r>
              <a:rPr lang="ru-RU" sz="25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Камчатского края от 29.11.2013 </a:t>
            </a:r>
            <a:r>
              <a:rPr lang="ru-RU" sz="25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№551-П </a:t>
            </a:r>
            <a:r>
              <a:rPr lang="ru-RU" sz="25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(ред. от 06.05.2019) "О государственной программе Камчатского края "Развитие транспортной системы в Камчатском крае"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5612" y="4497752"/>
            <a:ext cx="10633643" cy="125908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3903" tIns="51952" rIns="103903" bIns="51952">
            <a:spAutoFit/>
          </a:bodyPr>
          <a:lstStyle/>
          <a:p>
            <a:r>
              <a:rPr lang="ru-RU" sz="25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Камчатского края от 31.08.2017 </a:t>
            </a:r>
            <a:r>
              <a:rPr lang="ru-RU" sz="25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5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360-П (ред. от 08.05.2019) "О государственной программе Камчатского края "Формирование современной городской среды в Камчатском крае"</a:t>
            </a:r>
          </a:p>
        </p:txBody>
      </p:sp>
    </p:spTree>
    <p:extLst>
      <p:ext uri="{BB962C8B-B14F-4D97-AF65-F5344CB8AC3E}">
        <p14:creationId xmlns:p14="http://schemas.microsoft.com/office/powerpoint/2010/main" val="52886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Перевозка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пассажиров по маршруту Каменское – Слаутное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Пенжинском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муниципальном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районе амфибийным вездеходом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воздушной подушке «Арктика-2ДК»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9335566" y="2709714"/>
          <a:ext cx="2376265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7332"/>
                <a:gridCol w="67893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Перевезено пассажиров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Арктика-2ДК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5" y="1291865"/>
            <a:ext cx="7444699" cy="486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автопассажирского парома пр. 03770 «Станислав Агапов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на замену дизель-электроходу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«Капитан Драбкин».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341562"/>
            <a:ext cx="7272808" cy="48524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1" y="3291308"/>
            <a:ext cx="3870228" cy="2902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91" y="1341561"/>
            <a:ext cx="3870228" cy="21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581" y="549474"/>
            <a:ext cx="11139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грузопассажирского судна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«Анатолий </a:t>
            </a: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Чернеев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для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обеспечения сообщения Командорских островов и г. Северо-Курильска с г. Петропавловском-Камчатским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1" y="1592243"/>
            <a:ext cx="7858898" cy="4165852"/>
          </a:xfrm>
          <a:prstGeom prst="rect">
            <a:avLst/>
          </a:prstGeom>
        </p:spPr>
      </p:pic>
      <p:sp>
        <p:nvSpPr>
          <p:cNvPr id="12" name="Прямоугольная выноска 11"/>
          <p:cNvSpPr/>
          <p:nvPr/>
        </p:nvSpPr>
        <p:spPr>
          <a:xfrm rot="5400000">
            <a:off x="8676650" y="2432526"/>
            <a:ext cx="3024336" cy="2858632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8820666" y="2520722"/>
          <a:ext cx="2736304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2415"/>
                <a:gridCol w="92388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Характеристики судна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 м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Ширина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 м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Скорость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 узлов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экипажа 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18 чел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пассажиров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человека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груза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 тонн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03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581" y="549474"/>
            <a:ext cx="111395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грузопассажирского парома в целях восстановления регулярного морского пассажирского сообщения между Петропавловском-Камчатским и морскими портами Сахалинской, Магаданской областей, Приморского края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1" y="1588016"/>
            <a:ext cx="11139553" cy="3214930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718942" y="4938050"/>
            <a:ext cx="4804869" cy="1199299"/>
            <a:chOff x="6231935" y="5936949"/>
            <a:chExt cx="4876651" cy="1231670"/>
          </a:xfrm>
          <a:scene3d>
            <a:camera prst="orthographicFront"/>
            <a:lightRig rig="flat" dir="t"/>
          </a:scene3d>
        </p:grpSpPr>
        <p:sp>
          <p:nvSpPr>
            <p:cNvPr id="11" name="Прямоугольная выноска 10"/>
            <p:cNvSpPr/>
            <p:nvPr/>
          </p:nvSpPr>
          <p:spPr>
            <a:xfrm>
              <a:off x="6231935" y="5936949"/>
              <a:ext cx="4876651" cy="1231670"/>
            </a:xfrm>
            <a:prstGeom prst="wedgeRectCallout">
              <a:avLst>
                <a:gd name="adj1" fmla="val 20250"/>
                <a:gd name="adj2" fmla="val -607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Прямоугольная выноска 4"/>
            <p:cNvSpPr/>
            <p:nvPr/>
          </p:nvSpPr>
          <p:spPr>
            <a:xfrm>
              <a:off x="6231936" y="5936949"/>
              <a:ext cx="4876650" cy="1231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Паром проекта </a:t>
              </a:r>
              <a:r>
                <a:rPr lang="en-US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CNF22</a:t>
              </a:r>
              <a:r>
                <a:rPr lang="ru-RU" sz="20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вместимостью до 150 пассажиров и до 70 автомобилей</a:t>
              </a:r>
              <a:endParaRPr lang="ru-RU" sz="20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12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ая выноска 13"/>
          <p:cNvSpPr/>
          <p:nvPr/>
        </p:nvSpPr>
        <p:spPr>
          <a:xfrm>
            <a:off x="8144544" y="1149731"/>
            <a:ext cx="3024336" cy="2254279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Грузопассажирские баржи: грузоподъёмностью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40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тонн и 20 тонн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1" y="1149732"/>
            <a:ext cx="7178654" cy="4728542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4509736" y="1154924"/>
            <a:ext cx="3146205" cy="1336670"/>
            <a:chOff x="1684" y="10616"/>
            <a:chExt cx="2980042" cy="696372"/>
          </a:xfrm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1684" y="10616"/>
              <a:ext cx="2980042" cy="689479"/>
            </a:xfrm>
            <a:prstGeom prst="roundRect">
              <a:avLst/>
            </a:prstGeom>
            <a:gradFill rotWithShape="0">
              <a:gsLst>
                <a:gs pos="0">
                  <a:schemeClr val="accent5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5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6568" y="84825"/>
              <a:ext cx="2912726" cy="6221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Грузопассажирские баржи «Камчатка» и «Камчатка-2» предназначены для перевозки до </a:t>
              </a:r>
              <a:b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 пассажиров, грузов и автомобильной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техники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35" y="3695102"/>
            <a:ext cx="3998954" cy="2183172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70422" y="1149731"/>
            <a:ext cx="3572580" cy="2288910"/>
            <a:chOff x="1684" y="7400"/>
            <a:chExt cx="2980042" cy="700670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684" y="7990"/>
              <a:ext cx="2980042" cy="689479"/>
            </a:xfrm>
            <a:prstGeom prst="roundRect">
              <a:avLst/>
            </a:prstGeom>
            <a:gradFill rotWithShape="0">
              <a:gsLst>
                <a:gs pos="0">
                  <a:schemeClr val="accent5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5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35342" y="7400"/>
              <a:ext cx="2912726" cy="7006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Завершается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строительство двух грузопассажирских барж грузоподъемностью </a:t>
              </a:r>
              <a:b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тонн и пассажировместимостью 12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человек, предназначенных 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работы в режиме паромной переправы </a:t>
              </a: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b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Лазо и п. Таежный.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72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Судна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 воздушной подушке типа «Нептун-23»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5400000">
            <a:off x="8196056" y="1754744"/>
            <a:ext cx="2849110" cy="3318890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7961166" y="2444693"/>
            <a:ext cx="33188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«Орлан» и «Беркут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относятся к судам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морского типа и могут перевозить до 22 пассажиров, в летних и зимних условиях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Камчатки со скоростью 60 км/ч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194231"/>
            <a:ext cx="6627969" cy="49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«Камчатское морское пароходство» отметило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10-летний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юбилей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151379"/>
            <a:ext cx="8274985" cy="4654679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/>
          </p:nvPr>
        </p:nvGraphicFramePr>
        <p:xfrm>
          <a:off x="8800885" y="1100047"/>
          <a:ext cx="2982953" cy="4850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9523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Морской порт Петропавловск-Камчатский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/>
          </p:nvPr>
        </p:nvGraphicFramePr>
        <p:xfrm>
          <a:off x="8104034" y="1100047"/>
          <a:ext cx="3679804" cy="283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151379"/>
            <a:ext cx="7488832" cy="4826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34" y="4005857"/>
            <a:ext cx="3679804" cy="197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2" y="1703500"/>
            <a:ext cx="4104456" cy="431858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«Терминал-Сероглазка»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/>
          </p:nvPr>
        </p:nvGraphicFramePr>
        <p:xfrm>
          <a:off x="7679382" y="1145701"/>
          <a:ext cx="4104456" cy="1105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145700"/>
            <a:ext cx="7087763" cy="4876381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9983638" y="2544614"/>
            <a:ext cx="257876" cy="238971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9381198" y="2720185"/>
            <a:ext cx="602440" cy="251263"/>
          </a:xfrm>
          <a:custGeom>
            <a:avLst/>
            <a:gdLst>
              <a:gd name="connsiteX0" fmla="*/ 627499 w 627499"/>
              <a:gd name="connsiteY0" fmla="*/ 0 h 391885"/>
              <a:gd name="connsiteX1" fmla="*/ 45608 w 627499"/>
              <a:gd name="connsiteY1" fmla="*/ 106878 h 391885"/>
              <a:gd name="connsiteX2" fmla="*/ 39670 w 627499"/>
              <a:gd name="connsiteY2" fmla="*/ 237506 h 391885"/>
              <a:gd name="connsiteX3" fmla="*/ 57483 w 627499"/>
              <a:gd name="connsiteY3" fmla="*/ 166254 h 391885"/>
              <a:gd name="connsiteX4" fmla="*/ 389992 w 627499"/>
              <a:gd name="connsiteY4" fmla="*/ 237506 h 391885"/>
              <a:gd name="connsiteX5" fmla="*/ 277176 w 627499"/>
              <a:gd name="connsiteY5" fmla="*/ 391885 h 391885"/>
              <a:gd name="connsiteX0" fmla="*/ 627499 w 627499"/>
              <a:gd name="connsiteY0" fmla="*/ 0 h 391885"/>
              <a:gd name="connsiteX1" fmla="*/ 45608 w 627499"/>
              <a:gd name="connsiteY1" fmla="*/ 106878 h 391885"/>
              <a:gd name="connsiteX2" fmla="*/ 39670 w 627499"/>
              <a:gd name="connsiteY2" fmla="*/ 237506 h 391885"/>
              <a:gd name="connsiteX3" fmla="*/ 57483 w 627499"/>
              <a:gd name="connsiteY3" fmla="*/ 166254 h 391885"/>
              <a:gd name="connsiteX4" fmla="*/ 277176 w 627499"/>
              <a:gd name="connsiteY4" fmla="*/ 391885 h 391885"/>
              <a:gd name="connsiteX0" fmla="*/ 627499 w 627499"/>
              <a:gd name="connsiteY0" fmla="*/ 0 h 238155"/>
              <a:gd name="connsiteX1" fmla="*/ 45608 w 627499"/>
              <a:gd name="connsiteY1" fmla="*/ 106878 h 238155"/>
              <a:gd name="connsiteX2" fmla="*/ 39670 w 627499"/>
              <a:gd name="connsiteY2" fmla="*/ 237506 h 238155"/>
              <a:gd name="connsiteX3" fmla="*/ 57483 w 627499"/>
              <a:gd name="connsiteY3" fmla="*/ 166254 h 238155"/>
              <a:gd name="connsiteX0" fmla="*/ 627499 w 627499"/>
              <a:gd name="connsiteY0" fmla="*/ 0 h 237506"/>
              <a:gd name="connsiteX1" fmla="*/ 45608 w 627499"/>
              <a:gd name="connsiteY1" fmla="*/ 106878 h 237506"/>
              <a:gd name="connsiteX2" fmla="*/ 39670 w 627499"/>
              <a:gd name="connsiteY2" fmla="*/ 237506 h 237506"/>
              <a:gd name="connsiteX0" fmla="*/ 627499 w 627499"/>
              <a:gd name="connsiteY0" fmla="*/ 0 h 237506"/>
              <a:gd name="connsiteX1" fmla="*/ 45608 w 627499"/>
              <a:gd name="connsiteY1" fmla="*/ 106878 h 237506"/>
              <a:gd name="connsiteX2" fmla="*/ 39670 w 627499"/>
              <a:gd name="connsiteY2" fmla="*/ 237506 h 237506"/>
              <a:gd name="connsiteX0" fmla="*/ 588269 w 588269"/>
              <a:gd name="connsiteY0" fmla="*/ 0 h 237506"/>
              <a:gd name="connsiteX1" fmla="*/ 6378 w 588269"/>
              <a:gd name="connsiteY1" fmla="*/ 106878 h 237506"/>
              <a:gd name="connsiteX2" fmla="*/ 440 w 588269"/>
              <a:gd name="connsiteY2" fmla="*/ 237506 h 237506"/>
              <a:gd name="connsiteX0" fmla="*/ 588269 w 588269"/>
              <a:gd name="connsiteY0" fmla="*/ 0 h 237506"/>
              <a:gd name="connsiteX1" fmla="*/ 6378 w 588269"/>
              <a:gd name="connsiteY1" fmla="*/ 106878 h 237506"/>
              <a:gd name="connsiteX2" fmla="*/ 440 w 588269"/>
              <a:gd name="connsiteY2" fmla="*/ 237506 h 237506"/>
              <a:gd name="connsiteX0" fmla="*/ 588269 w 588269"/>
              <a:gd name="connsiteY0" fmla="*/ 0 h 237506"/>
              <a:gd name="connsiteX1" fmla="*/ 6378 w 588269"/>
              <a:gd name="connsiteY1" fmla="*/ 106878 h 237506"/>
              <a:gd name="connsiteX2" fmla="*/ 440 w 588269"/>
              <a:gd name="connsiteY2" fmla="*/ 237506 h 237506"/>
              <a:gd name="connsiteX0" fmla="*/ 582765 w 582765"/>
              <a:gd name="connsiteY0" fmla="*/ 0 h 242269"/>
              <a:gd name="connsiteX1" fmla="*/ 874 w 582765"/>
              <a:gd name="connsiteY1" fmla="*/ 106878 h 242269"/>
              <a:gd name="connsiteX2" fmla="*/ 4461 w 582765"/>
              <a:gd name="connsiteY2" fmla="*/ 242269 h 242269"/>
              <a:gd name="connsiteX0" fmla="*/ 598802 w 598802"/>
              <a:gd name="connsiteY0" fmla="*/ 0 h 242269"/>
              <a:gd name="connsiteX1" fmla="*/ 242 w 598802"/>
              <a:gd name="connsiteY1" fmla="*/ 66396 h 242269"/>
              <a:gd name="connsiteX2" fmla="*/ 20498 w 598802"/>
              <a:gd name="connsiteY2" fmla="*/ 242269 h 242269"/>
              <a:gd name="connsiteX0" fmla="*/ 599200 w 599200"/>
              <a:gd name="connsiteY0" fmla="*/ 0 h 197025"/>
              <a:gd name="connsiteX1" fmla="*/ 640 w 599200"/>
              <a:gd name="connsiteY1" fmla="*/ 66396 h 197025"/>
              <a:gd name="connsiteX2" fmla="*/ 6608 w 599200"/>
              <a:gd name="connsiteY2" fmla="*/ 197025 h 197025"/>
              <a:gd name="connsiteX0" fmla="*/ 599200 w 599200"/>
              <a:gd name="connsiteY0" fmla="*/ 0 h 197025"/>
              <a:gd name="connsiteX1" fmla="*/ 640 w 599200"/>
              <a:gd name="connsiteY1" fmla="*/ 66396 h 197025"/>
              <a:gd name="connsiteX2" fmla="*/ 6608 w 599200"/>
              <a:gd name="connsiteY2" fmla="*/ 197025 h 197025"/>
              <a:gd name="connsiteX0" fmla="*/ 593257 w 593257"/>
              <a:gd name="connsiteY0" fmla="*/ 0 h 197025"/>
              <a:gd name="connsiteX1" fmla="*/ 4222 w 593257"/>
              <a:gd name="connsiteY1" fmla="*/ 56871 h 197025"/>
              <a:gd name="connsiteX2" fmla="*/ 665 w 593257"/>
              <a:gd name="connsiteY2" fmla="*/ 197025 h 197025"/>
              <a:gd name="connsiteX0" fmla="*/ 597052 w 597052"/>
              <a:gd name="connsiteY0" fmla="*/ 0 h 197025"/>
              <a:gd name="connsiteX1" fmla="*/ 873 w 597052"/>
              <a:gd name="connsiteY1" fmla="*/ 56871 h 197025"/>
              <a:gd name="connsiteX2" fmla="*/ 4460 w 597052"/>
              <a:gd name="connsiteY2" fmla="*/ 197025 h 197025"/>
              <a:gd name="connsiteX0" fmla="*/ 596218 w 596218"/>
              <a:gd name="connsiteY0" fmla="*/ 0 h 197025"/>
              <a:gd name="connsiteX1" fmla="*/ 39 w 596218"/>
              <a:gd name="connsiteY1" fmla="*/ 56871 h 197025"/>
              <a:gd name="connsiteX2" fmla="*/ 3626 w 596218"/>
              <a:gd name="connsiteY2" fmla="*/ 197025 h 197025"/>
              <a:gd name="connsiteX0" fmla="*/ 596471 w 596471"/>
              <a:gd name="connsiteY0" fmla="*/ 0 h 197025"/>
              <a:gd name="connsiteX1" fmla="*/ 292 w 596471"/>
              <a:gd name="connsiteY1" fmla="*/ 56871 h 197025"/>
              <a:gd name="connsiteX2" fmla="*/ 1498 w 596471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220838"/>
              <a:gd name="connsiteX1" fmla="*/ 41 w 596220"/>
              <a:gd name="connsiteY1" fmla="*/ 80684 h 220838"/>
              <a:gd name="connsiteX2" fmla="*/ 1247 w 596220"/>
              <a:gd name="connsiteY2" fmla="*/ 220838 h 220838"/>
              <a:gd name="connsiteX0" fmla="*/ 596220 w 596220"/>
              <a:gd name="connsiteY0" fmla="*/ 0 h 220838"/>
              <a:gd name="connsiteX1" fmla="*/ 41 w 596220"/>
              <a:gd name="connsiteY1" fmla="*/ 80684 h 220838"/>
              <a:gd name="connsiteX2" fmla="*/ 1247 w 596220"/>
              <a:gd name="connsiteY2" fmla="*/ 220838 h 220838"/>
              <a:gd name="connsiteX0" fmla="*/ 596220 w 596220"/>
              <a:gd name="connsiteY0" fmla="*/ 0 h 650047"/>
              <a:gd name="connsiteX1" fmla="*/ 41 w 596220"/>
              <a:gd name="connsiteY1" fmla="*/ 80684 h 650047"/>
              <a:gd name="connsiteX2" fmla="*/ 1247 w 596220"/>
              <a:gd name="connsiteY2" fmla="*/ 650047 h 650047"/>
              <a:gd name="connsiteX0" fmla="*/ 596220 w 596220"/>
              <a:gd name="connsiteY0" fmla="*/ 0 h 650047"/>
              <a:gd name="connsiteX1" fmla="*/ 41 w 596220"/>
              <a:gd name="connsiteY1" fmla="*/ 491231 h 650047"/>
              <a:gd name="connsiteX2" fmla="*/ 1247 w 596220"/>
              <a:gd name="connsiteY2" fmla="*/ 650047 h 650047"/>
              <a:gd name="connsiteX0" fmla="*/ 602440 w 602440"/>
              <a:gd name="connsiteY0" fmla="*/ 0 h 637606"/>
              <a:gd name="connsiteX1" fmla="*/ 41 w 602440"/>
              <a:gd name="connsiteY1" fmla="*/ 478790 h 637606"/>
              <a:gd name="connsiteX2" fmla="*/ 1247 w 602440"/>
              <a:gd name="connsiteY2" fmla="*/ 637606 h 63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440" h="637606">
                <a:moveTo>
                  <a:pt x="602440" y="0"/>
                </a:moveTo>
                <a:lnTo>
                  <a:pt x="41" y="478790"/>
                </a:lnTo>
                <a:cubicBezTo>
                  <a:pt x="-299" y="539806"/>
                  <a:pt x="1649" y="589611"/>
                  <a:pt x="1247" y="637606"/>
                </a:cubicBez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513388" y="2981444"/>
            <a:ext cx="1750496" cy="39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ГРУЗОВОЙ ТЕРМИНАЛ «СЕРОГЛАЗКА»</a:t>
            </a:r>
            <a:endParaRPr lang="ru-RU" sz="1000" b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194230"/>
            <a:ext cx="7456466" cy="497097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2019 году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Петропавловск-Камчатский прибыл атомный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лихтеровоз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Севморпуть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5400000">
            <a:off x="8706054" y="1986206"/>
            <a:ext cx="2849110" cy="2904307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678455" y="2161086"/>
            <a:ext cx="29043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Атомный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лихтеровоз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Севморпуть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доставил 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камчатской рыбной продукции по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северному морскому пути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Санкт-Петербург.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данное судно будет совершать подобные рейсы регулярно.</a:t>
            </a:r>
          </a:p>
        </p:txBody>
      </p:sp>
    </p:spTree>
    <p:extLst>
      <p:ext uri="{BB962C8B-B14F-4D97-AF65-F5344CB8AC3E}">
        <p14:creationId xmlns:p14="http://schemas.microsoft.com/office/powerpoint/2010/main" val="24232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Минтранс Камчатского края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4480" y="286522"/>
            <a:ext cx="11156959" cy="7204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3903" tIns="51952" rIns="103903" bIns="51952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Камчатского края от 19.11.2018 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272 </a:t>
            </a:r>
            <a:endParaRPr lang="en-US" b="1" i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краевом бюджете на 2019 год и на плановый период 2020 и 2021 годов"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262372"/>
              </p:ext>
            </p:extLst>
          </p:nvPr>
        </p:nvGraphicFramePr>
        <p:xfrm>
          <a:off x="1486694" y="1221109"/>
          <a:ext cx="9956986" cy="473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91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52" y="1145701"/>
            <a:ext cx="8281255" cy="487638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«Морской-Стандарт Бункер»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/>
          </p:nvPr>
        </p:nvGraphicFramePr>
        <p:xfrm>
          <a:off x="5309517" y="4916471"/>
          <a:ext cx="5129490" cy="1105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643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ПАО «НОВАТЕК»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/>
          </p:nvPr>
        </p:nvGraphicFramePr>
        <p:xfrm>
          <a:off x="6533166" y="4993552"/>
          <a:ext cx="5129490" cy="1105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3" y="975958"/>
            <a:ext cx="5904656" cy="5128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4" y="975958"/>
            <a:ext cx="5135402" cy="13737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255" y="2376049"/>
            <a:ext cx="5135402" cy="2465066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10775726" y="2421682"/>
            <a:ext cx="216024" cy="21602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7679382" y="2637706"/>
            <a:ext cx="3168352" cy="1944216"/>
          </a:xfrm>
          <a:custGeom>
            <a:avLst/>
            <a:gdLst>
              <a:gd name="connsiteX0" fmla="*/ 0 w 3774479"/>
              <a:gd name="connsiteY0" fmla="*/ 0 h 3973859"/>
              <a:gd name="connsiteX1" fmla="*/ 3774479 w 3774479"/>
              <a:gd name="connsiteY1" fmla="*/ 2330689 h 3973859"/>
              <a:gd name="connsiteX2" fmla="*/ 481264 w 3774479"/>
              <a:gd name="connsiteY2" fmla="*/ 3973859 h 3973859"/>
              <a:gd name="connsiteX3" fmla="*/ 481264 w 3774479"/>
              <a:gd name="connsiteY3" fmla="*/ 3973859 h 3973859"/>
              <a:gd name="connsiteX0" fmla="*/ 3478844 w 3478844"/>
              <a:gd name="connsiteY0" fmla="*/ 0 h 1725673"/>
              <a:gd name="connsiteX1" fmla="*/ 3293215 w 3478844"/>
              <a:gd name="connsiteY1" fmla="*/ 82503 h 1725673"/>
              <a:gd name="connsiteX2" fmla="*/ 0 w 3478844"/>
              <a:gd name="connsiteY2" fmla="*/ 1725673 h 1725673"/>
              <a:gd name="connsiteX3" fmla="*/ 0 w 3478844"/>
              <a:gd name="connsiteY3" fmla="*/ 1725673 h 1725673"/>
              <a:gd name="connsiteX0" fmla="*/ 3678225 w 3678225"/>
              <a:gd name="connsiteY0" fmla="*/ 0 h 2255062"/>
              <a:gd name="connsiteX1" fmla="*/ 0 w 3678225"/>
              <a:gd name="connsiteY1" fmla="*/ 2255062 h 2255062"/>
              <a:gd name="connsiteX2" fmla="*/ 199381 w 3678225"/>
              <a:gd name="connsiteY2" fmla="*/ 1725673 h 2255062"/>
              <a:gd name="connsiteX3" fmla="*/ 199381 w 3678225"/>
              <a:gd name="connsiteY3" fmla="*/ 1725673 h 2255062"/>
              <a:gd name="connsiteX0" fmla="*/ 3698850 w 3698850"/>
              <a:gd name="connsiteY0" fmla="*/ 0 h 2255062"/>
              <a:gd name="connsiteX1" fmla="*/ 20625 w 3698850"/>
              <a:gd name="connsiteY1" fmla="*/ 2255062 h 2255062"/>
              <a:gd name="connsiteX2" fmla="*/ 220006 w 3698850"/>
              <a:gd name="connsiteY2" fmla="*/ 1725673 h 2255062"/>
              <a:gd name="connsiteX3" fmla="*/ 0 w 3698850"/>
              <a:gd name="connsiteY3" fmla="*/ 1471291 h 2255062"/>
              <a:gd name="connsiteX0" fmla="*/ 3946384 w 3946384"/>
              <a:gd name="connsiteY0" fmla="*/ 0 h 2255062"/>
              <a:gd name="connsiteX1" fmla="*/ 268159 w 3946384"/>
              <a:gd name="connsiteY1" fmla="*/ 2255062 h 2255062"/>
              <a:gd name="connsiteX2" fmla="*/ 27 w 3946384"/>
              <a:gd name="connsiteY2" fmla="*/ 1787550 h 2255062"/>
              <a:gd name="connsiteX3" fmla="*/ 247534 w 3946384"/>
              <a:gd name="connsiteY3" fmla="*/ 1471291 h 2255062"/>
              <a:gd name="connsiteX0" fmla="*/ 3950596 w 3950596"/>
              <a:gd name="connsiteY0" fmla="*/ 0 h 2255062"/>
              <a:gd name="connsiteX1" fmla="*/ 272371 w 3950596"/>
              <a:gd name="connsiteY1" fmla="*/ 2255062 h 2255062"/>
              <a:gd name="connsiteX2" fmla="*/ 4239 w 3950596"/>
              <a:gd name="connsiteY2" fmla="*/ 1787550 h 2255062"/>
              <a:gd name="connsiteX3" fmla="*/ 72991 w 3950596"/>
              <a:gd name="connsiteY3" fmla="*/ 1457540 h 2255062"/>
              <a:gd name="connsiteX0" fmla="*/ 3950596 w 3950596"/>
              <a:gd name="connsiteY0" fmla="*/ 0 h 2255062"/>
              <a:gd name="connsiteX1" fmla="*/ 272371 w 3950596"/>
              <a:gd name="connsiteY1" fmla="*/ 2255062 h 2255062"/>
              <a:gd name="connsiteX2" fmla="*/ 4239 w 3950596"/>
              <a:gd name="connsiteY2" fmla="*/ 1787550 h 2255062"/>
              <a:gd name="connsiteX3" fmla="*/ 72991 w 3950596"/>
              <a:gd name="connsiteY3" fmla="*/ 1457540 h 2255062"/>
              <a:gd name="connsiteX0" fmla="*/ 3950851 w 3950851"/>
              <a:gd name="connsiteY0" fmla="*/ 0 h 2193186"/>
              <a:gd name="connsiteX1" fmla="*/ 279501 w 3950851"/>
              <a:gd name="connsiteY1" fmla="*/ 2193186 h 2193186"/>
              <a:gd name="connsiteX2" fmla="*/ 4494 w 3950851"/>
              <a:gd name="connsiteY2" fmla="*/ 1787550 h 2193186"/>
              <a:gd name="connsiteX3" fmla="*/ 73246 w 3950851"/>
              <a:gd name="connsiteY3" fmla="*/ 1457540 h 2193186"/>
              <a:gd name="connsiteX0" fmla="*/ 3950597 w 3950597"/>
              <a:gd name="connsiteY0" fmla="*/ 0 h 2234437"/>
              <a:gd name="connsiteX1" fmla="*/ 272372 w 3950597"/>
              <a:gd name="connsiteY1" fmla="*/ 2234437 h 2234437"/>
              <a:gd name="connsiteX2" fmla="*/ 4240 w 3950597"/>
              <a:gd name="connsiteY2" fmla="*/ 1787550 h 2234437"/>
              <a:gd name="connsiteX3" fmla="*/ 72992 w 3950597"/>
              <a:gd name="connsiteY3" fmla="*/ 1457540 h 2234437"/>
              <a:gd name="connsiteX0" fmla="*/ 3970847 w 3970847"/>
              <a:gd name="connsiteY0" fmla="*/ 0 h 2234437"/>
              <a:gd name="connsiteX1" fmla="*/ 292622 w 3970847"/>
              <a:gd name="connsiteY1" fmla="*/ 2234437 h 2234437"/>
              <a:gd name="connsiteX2" fmla="*/ 24490 w 3970847"/>
              <a:gd name="connsiteY2" fmla="*/ 1787550 h 2234437"/>
              <a:gd name="connsiteX3" fmla="*/ 93242 w 3970847"/>
              <a:gd name="connsiteY3" fmla="*/ 1457540 h 2234437"/>
              <a:gd name="connsiteX0" fmla="*/ 4015669 w 4015669"/>
              <a:gd name="connsiteY0" fmla="*/ 0 h 2277453"/>
              <a:gd name="connsiteX1" fmla="*/ 337444 w 4015669"/>
              <a:gd name="connsiteY1" fmla="*/ 2234437 h 2277453"/>
              <a:gd name="connsiteX2" fmla="*/ 138064 w 4015669"/>
              <a:gd name="connsiteY2" fmla="*/ 1457540 h 2277453"/>
              <a:gd name="connsiteX0" fmla="*/ 3904258 w 3904258"/>
              <a:gd name="connsiteY0" fmla="*/ 0 h 2234437"/>
              <a:gd name="connsiteX1" fmla="*/ 226033 w 3904258"/>
              <a:gd name="connsiteY1" fmla="*/ 2234437 h 2234437"/>
              <a:gd name="connsiteX2" fmla="*/ 26653 w 3904258"/>
              <a:gd name="connsiteY2" fmla="*/ 1457540 h 2234437"/>
              <a:gd name="connsiteX0" fmla="*/ 3944314 w 3944314"/>
              <a:gd name="connsiteY0" fmla="*/ 0 h 2234437"/>
              <a:gd name="connsiteX1" fmla="*/ 266089 w 3944314"/>
              <a:gd name="connsiteY1" fmla="*/ 2234437 h 2234437"/>
              <a:gd name="connsiteX2" fmla="*/ 66709 w 3944314"/>
              <a:gd name="connsiteY2" fmla="*/ 1457540 h 2234437"/>
              <a:gd name="connsiteX0" fmla="*/ 3786184 w 3786184"/>
              <a:gd name="connsiteY0" fmla="*/ 0 h 2158810"/>
              <a:gd name="connsiteX1" fmla="*/ 266089 w 3786184"/>
              <a:gd name="connsiteY1" fmla="*/ 2158810 h 2158810"/>
              <a:gd name="connsiteX2" fmla="*/ 66709 w 3786184"/>
              <a:gd name="connsiteY2" fmla="*/ 1381913 h 2158810"/>
              <a:gd name="connsiteX0" fmla="*/ 3786184 w 3786184"/>
              <a:gd name="connsiteY0" fmla="*/ 0 h 2158810"/>
              <a:gd name="connsiteX1" fmla="*/ 266089 w 3786184"/>
              <a:gd name="connsiteY1" fmla="*/ 2158810 h 2158810"/>
              <a:gd name="connsiteX2" fmla="*/ 66709 w 3786184"/>
              <a:gd name="connsiteY2" fmla="*/ 1381913 h 2158810"/>
              <a:gd name="connsiteX0" fmla="*/ 3786184 w 3786184"/>
              <a:gd name="connsiteY0" fmla="*/ 0 h 2159220"/>
              <a:gd name="connsiteX1" fmla="*/ 266089 w 3786184"/>
              <a:gd name="connsiteY1" fmla="*/ 2158810 h 2159220"/>
              <a:gd name="connsiteX2" fmla="*/ 66709 w 3786184"/>
              <a:gd name="connsiteY2" fmla="*/ 1381913 h 2159220"/>
              <a:gd name="connsiteX0" fmla="*/ 3756324 w 3756324"/>
              <a:gd name="connsiteY0" fmla="*/ 0 h 2159220"/>
              <a:gd name="connsiteX1" fmla="*/ 236229 w 3756324"/>
              <a:gd name="connsiteY1" fmla="*/ 2158810 h 2159220"/>
              <a:gd name="connsiteX2" fmla="*/ 36849 w 3756324"/>
              <a:gd name="connsiteY2" fmla="*/ 1381913 h 2159220"/>
              <a:gd name="connsiteX0" fmla="*/ 3756324 w 3756324"/>
              <a:gd name="connsiteY0" fmla="*/ 0 h 2159222"/>
              <a:gd name="connsiteX1" fmla="*/ 236229 w 3756324"/>
              <a:gd name="connsiteY1" fmla="*/ 2158810 h 2159222"/>
              <a:gd name="connsiteX2" fmla="*/ 36849 w 3756324"/>
              <a:gd name="connsiteY2" fmla="*/ 1381913 h 2159222"/>
              <a:gd name="connsiteX0" fmla="*/ 3702885 w 3702885"/>
              <a:gd name="connsiteY0" fmla="*/ 0 h 2117670"/>
              <a:gd name="connsiteX1" fmla="*/ 236229 w 3702885"/>
              <a:gd name="connsiteY1" fmla="*/ 2117247 h 2117670"/>
              <a:gd name="connsiteX2" fmla="*/ 36849 w 3702885"/>
              <a:gd name="connsiteY2" fmla="*/ 1340350 h 211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02885" h="2117670">
                <a:moveTo>
                  <a:pt x="3702885" y="0"/>
                </a:moveTo>
                <a:cubicBezTo>
                  <a:pt x="3117551" y="597939"/>
                  <a:pt x="412692" y="2147039"/>
                  <a:pt x="236229" y="2117247"/>
                </a:cubicBezTo>
                <a:cubicBezTo>
                  <a:pt x="-38777" y="1823905"/>
                  <a:pt x="-24740" y="1467828"/>
                  <a:pt x="36849" y="1340350"/>
                </a:cubicBezTo>
              </a:path>
            </a:pathLst>
          </a:custGeom>
          <a:ln>
            <a:solidFill>
              <a:srgbClr val="002060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679382" y="3759277"/>
            <a:ext cx="144016" cy="144016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666614" y="3359167"/>
            <a:ext cx="14170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ПЕТРОПАВЛОВСК-КАМЧАТСКИЙ</a:t>
            </a:r>
            <a:endParaRPr lang="ru-RU" sz="1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542348">
            <a:off x="8792872" y="3531576"/>
            <a:ext cx="1048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0649942" y="2637706"/>
            <a:ext cx="216244" cy="738904"/>
          </a:xfrm>
          <a:custGeom>
            <a:avLst/>
            <a:gdLst>
              <a:gd name="connsiteX0" fmla="*/ 627499 w 627499"/>
              <a:gd name="connsiteY0" fmla="*/ 0 h 391885"/>
              <a:gd name="connsiteX1" fmla="*/ 45608 w 627499"/>
              <a:gd name="connsiteY1" fmla="*/ 106878 h 391885"/>
              <a:gd name="connsiteX2" fmla="*/ 39670 w 627499"/>
              <a:gd name="connsiteY2" fmla="*/ 237506 h 391885"/>
              <a:gd name="connsiteX3" fmla="*/ 57483 w 627499"/>
              <a:gd name="connsiteY3" fmla="*/ 166254 h 391885"/>
              <a:gd name="connsiteX4" fmla="*/ 389992 w 627499"/>
              <a:gd name="connsiteY4" fmla="*/ 237506 h 391885"/>
              <a:gd name="connsiteX5" fmla="*/ 277176 w 627499"/>
              <a:gd name="connsiteY5" fmla="*/ 391885 h 391885"/>
              <a:gd name="connsiteX0" fmla="*/ 627499 w 627499"/>
              <a:gd name="connsiteY0" fmla="*/ 0 h 391885"/>
              <a:gd name="connsiteX1" fmla="*/ 45608 w 627499"/>
              <a:gd name="connsiteY1" fmla="*/ 106878 h 391885"/>
              <a:gd name="connsiteX2" fmla="*/ 39670 w 627499"/>
              <a:gd name="connsiteY2" fmla="*/ 237506 h 391885"/>
              <a:gd name="connsiteX3" fmla="*/ 57483 w 627499"/>
              <a:gd name="connsiteY3" fmla="*/ 166254 h 391885"/>
              <a:gd name="connsiteX4" fmla="*/ 277176 w 627499"/>
              <a:gd name="connsiteY4" fmla="*/ 391885 h 391885"/>
              <a:gd name="connsiteX0" fmla="*/ 627499 w 627499"/>
              <a:gd name="connsiteY0" fmla="*/ 0 h 238155"/>
              <a:gd name="connsiteX1" fmla="*/ 45608 w 627499"/>
              <a:gd name="connsiteY1" fmla="*/ 106878 h 238155"/>
              <a:gd name="connsiteX2" fmla="*/ 39670 w 627499"/>
              <a:gd name="connsiteY2" fmla="*/ 237506 h 238155"/>
              <a:gd name="connsiteX3" fmla="*/ 57483 w 627499"/>
              <a:gd name="connsiteY3" fmla="*/ 166254 h 238155"/>
              <a:gd name="connsiteX0" fmla="*/ 627499 w 627499"/>
              <a:gd name="connsiteY0" fmla="*/ 0 h 237506"/>
              <a:gd name="connsiteX1" fmla="*/ 45608 w 627499"/>
              <a:gd name="connsiteY1" fmla="*/ 106878 h 237506"/>
              <a:gd name="connsiteX2" fmla="*/ 39670 w 627499"/>
              <a:gd name="connsiteY2" fmla="*/ 237506 h 237506"/>
              <a:gd name="connsiteX0" fmla="*/ 627499 w 627499"/>
              <a:gd name="connsiteY0" fmla="*/ 0 h 237506"/>
              <a:gd name="connsiteX1" fmla="*/ 45608 w 627499"/>
              <a:gd name="connsiteY1" fmla="*/ 106878 h 237506"/>
              <a:gd name="connsiteX2" fmla="*/ 39670 w 627499"/>
              <a:gd name="connsiteY2" fmla="*/ 237506 h 237506"/>
              <a:gd name="connsiteX0" fmla="*/ 588269 w 588269"/>
              <a:gd name="connsiteY0" fmla="*/ 0 h 237506"/>
              <a:gd name="connsiteX1" fmla="*/ 6378 w 588269"/>
              <a:gd name="connsiteY1" fmla="*/ 106878 h 237506"/>
              <a:gd name="connsiteX2" fmla="*/ 440 w 588269"/>
              <a:gd name="connsiteY2" fmla="*/ 237506 h 237506"/>
              <a:gd name="connsiteX0" fmla="*/ 588269 w 588269"/>
              <a:gd name="connsiteY0" fmla="*/ 0 h 237506"/>
              <a:gd name="connsiteX1" fmla="*/ 6378 w 588269"/>
              <a:gd name="connsiteY1" fmla="*/ 106878 h 237506"/>
              <a:gd name="connsiteX2" fmla="*/ 440 w 588269"/>
              <a:gd name="connsiteY2" fmla="*/ 237506 h 237506"/>
              <a:gd name="connsiteX0" fmla="*/ 588269 w 588269"/>
              <a:gd name="connsiteY0" fmla="*/ 0 h 237506"/>
              <a:gd name="connsiteX1" fmla="*/ 6378 w 588269"/>
              <a:gd name="connsiteY1" fmla="*/ 106878 h 237506"/>
              <a:gd name="connsiteX2" fmla="*/ 440 w 588269"/>
              <a:gd name="connsiteY2" fmla="*/ 237506 h 237506"/>
              <a:gd name="connsiteX0" fmla="*/ 582765 w 582765"/>
              <a:gd name="connsiteY0" fmla="*/ 0 h 242269"/>
              <a:gd name="connsiteX1" fmla="*/ 874 w 582765"/>
              <a:gd name="connsiteY1" fmla="*/ 106878 h 242269"/>
              <a:gd name="connsiteX2" fmla="*/ 4461 w 582765"/>
              <a:gd name="connsiteY2" fmla="*/ 242269 h 242269"/>
              <a:gd name="connsiteX0" fmla="*/ 598802 w 598802"/>
              <a:gd name="connsiteY0" fmla="*/ 0 h 242269"/>
              <a:gd name="connsiteX1" fmla="*/ 242 w 598802"/>
              <a:gd name="connsiteY1" fmla="*/ 66396 h 242269"/>
              <a:gd name="connsiteX2" fmla="*/ 20498 w 598802"/>
              <a:gd name="connsiteY2" fmla="*/ 242269 h 242269"/>
              <a:gd name="connsiteX0" fmla="*/ 599200 w 599200"/>
              <a:gd name="connsiteY0" fmla="*/ 0 h 197025"/>
              <a:gd name="connsiteX1" fmla="*/ 640 w 599200"/>
              <a:gd name="connsiteY1" fmla="*/ 66396 h 197025"/>
              <a:gd name="connsiteX2" fmla="*/ 6608 w 599200"/>
              <a:gd name="connsiteY2" fmla="*/ 197025 h 197025"/>
              <a:gd name="connsiteX0" fmla="*/ 599200 w 599200"/>
              <a:gd name="connsiteY0" fmla="*/ 0 h 197025"/>
              <a:gd name="connsiteX1" fmla="*/ 640 w 599200"/>
              <a:gd name="connsiteY1" fmla="*/ 66396 h 197025"/>
              <a:gd name="connsiteX2" fmla="*/ 6608 w 599200"/>
              <a:gd name="connsiteY2" fmla="*/ 197025 h 197025"/>
              <a:gd name="connsiteX0" fmla="*/ 593257 w 593257"/>
              <a:gd name="connsiteY0" fmla="*/ 0 h 197025"/>
              <a:gd name="connsiteX1" fmla="*/ 4222 w 593257"/>
              <a:gd name="connsiteY1" fmla="*/ 56871 h 197025"/>
              <a:gd name="connsiteX2" fmla="*/ 665 w 593257"/>
              <a:gd name="connsiteY2" fmla="*/ 197025 h 197025"/>
              <a:gd name="connsiteX0" fmla="*/ 597052 w 597052"/>
              <a:gd name="connsiteY0" fmla="*/ 0 h 197025"/>
              <a:gd name="connsiteX1" fmla="*/ 873 w 597052"/>
              <a:gd name="connsiteY1" fmla="*/ 56871 h 197025"/>
              <a:gd name="connsiteX2" fmla="*/ 4460 w 597052"/>
              <a:gd name="connsiteY2" fmla="*/ 197025 h 197025"/>
              <a:gd name="connsiteX0" fmla="*/ 596218 w 596218"/>
              <a:gd name="connsiteY0" fmla="*/ 0 h 197025"/>
              <a:gd name="connsiteX1" fmla="*/ 39 w 596218"/>
              <a:gd name="connsiteY1" fmla="*/ 56871 h 197025"/>
              <a:gd name="connsiteX2" fmla="*/ 3626 w 596218"/>
              <a:gd name="connsiteY2" fmla="*/ 197025 h 197025"/>
              <a:gd name="connsiteX0" fmla="*/ 596471 w 596471"/>
              <a:gd name="connsiteY0" fmla="*/ 0 h 197025"/>
              <a:gd name="connsiteX1" fmla="*/ 292 w 596471"/>
              <a:gd name="connsiteY1" fmla="*/ 56871 h 197025"/>
              <a:gd name="connsiteX2" fmla="*/ 1498 w 596471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197025"/>
              <a:gd name="connsiteX1" fmla="*/ 41 w 596220"/>
              <a:gd name="connsiteY1" fmla="*/ 56871 h 197025"/>
              <a:gd name="connsiteX2" fmla="*/ 1247 w 596220"/>
              <a:gd name="connsiteY2" fmla="*/ 197025 h 197025"/>
              <a:gd name="connsiteX0" fmla="*/ 596220 w 596220"/>
              <a:gd name="connsiteY0" fmla="*/ 0 h 220838"/>
              <a:gd name="connsiteX1" fmla="*/ 41 w 596220"/>
              <a:gd name="connsiteY1" fmla="*/ 80684 h 220838"/>
              <a:gd name="connsiteX2" fmla="*/ 1247 w 596220"/>
              <a:gd name="connsiteY2" fmla="*/ 220838 h 220838"/>
              <a:gd name="connsiteX0" fmla="*/ 596220 w 596220"/>
              <a:gd name="connsiteY0" fmla="*/ 0 h 220838"/>
              <a:gd name="connsiteX1" fmla="*/ 41 w 596220"/>
              <a:gd name="connsiteY1" fmla="*/ 80684 h 220838"/>
              <a:gd name="connsiteX2" fmla="*/ 1247 w 596220"/>
              <a:gd name="connsiteY2" fmla="*/ 220838 h 220838"/>
              <a:gd name="connsiteX0" fmla="*/ 596179 w 596179"/>
              <a:gd name="connsiteY0" fmla="*/ 0 h 80684"/>
              <a:gd name="connsiteX1" fmla="*/ 0 w 596179"/>
              <a:gd name="connsiteY1" fmla="*/ 80684 h 80684"/>
              <a:gd name="connsiteX0" fmla="*/ 655555 w 655555"/>
              <a:gd name="connsiteY0" fmla="*/ 0 h 56933"/>
              <a:gd name="connsiteX1" fmla="*/ 0 w 655555"/>
              <a:gd name="connsiteY1" fmla="*/ 56933 h 56933"/>
              <a:gd name="connsiteX0" fmla="*/ 228044 w 228044"/>
              <a:gd name="connsiteY0" fmla="*/ 0 h 110372"/>
              <a:gd name="connsiteX1" fmla="*/ 0 w 228044"/>
              <a:gd name="connsiteY1" fmla="*/ 110372 h 110372"/>
              <a:gd name="connsiteX0" fmla="*/ 233982 w 233982"/>
              <a:gd name="connsiteY0" fmla="*/ 0 h 92559"/>
              <a:gd name="connsiteX1" fmla="*/ 0 w 233982"/>
              <a:gd name="connsiteY1" fmla="*/ 92559 h 92559"/>
              <a:gd name="connsiteX0" fmla="*/ 196659 w 196659"/>
              <a:gd name="connsiteY0" fmla="*/ 0 h 179644"/>
              <a:gd name="connsiteX1" fmla="*/ 0 w 196659"/>
              <a:gd name="connsiteY1" fmla="*/ 179644 h 179644"/>
              <a:gd name="connsiteX0" fmla="*/ 196659 w 196659"/>
              <a:gd name="connsiteY0" fmla="*/ 0 h 179644"/>
              <a:gd name="connsiteX1" fmla="*/ 0 w 196659"/>
              <a:gd name="connsiteY1" fmla="*/ 179644 h 179644"/>
              <a:gd name="connsiteX0" fmla="*/ 196659 w 196659"/>
              <a:gd name="connsiteY0" fmla="*/ 0 h 179644"/>
              <a:gd name="connsiteX1" fmla="*/ 0 w 196659"/>
              <a:gd name="connsiteY1" fmla="*/ 179644 h 179644"/>
              <a:gd name="connsiteX0" fmla="*/ 213327 w 213327"/>
              <a:gd name="connsiteY0" fmla="*/ 0 h 170119"/>
              <a:gd name="connsiteX1" fmla="*/ 0 w 213327"/>
              <a:gd name="connsiteY1" fmla="*/ 170119 h 170119"/>
              <a:gd name="connsiteX0" fmla="*/ 213327 w 213327"/>
              <a:gd name="connsiteY0" fmla="*/ 0 h 170119"/>
              <a:gd name="connsiteX1" fmla="*/ 0 w 213327"/>
              <a:gd name="connsiteY1" fmla="*/ 170119 h 170119"/>
              <a:gd name="connsiteX0" fmla="*/ 213327 w 213327"/>
              <a:gd name="connsiteY0" fmla="*/ 0 h 170119"/>
              <a:gd name="connsiteX1" fmla="*/ 0 w 213327"/>
              <a:gd name="connsiteY1" fmla="*/ 170119 h 170119"/>
              <a:gd name="connsiteX0" fmla="*/ 213327 w 213327"/>
              <a:gd name="connsiteY0" fmla="*/ 0 h 170119"/>
              <a:gd name="connsiteX1" fmla="*/ 0 w 213327"/>
              <a:gd name="connsiteY1" fmla="*/ 170119 h 170119"/>
              <a:gd name="connsiteX0" fmla="*/ 38875 w 38875"/>
              <a:gd name="connsiteY0" fmla="*/ 0 h 462366"/>
              <a:gd name="connsiteX1" fmla="*/ 0 w 38875"/>
              <a:gd name="connsiteY1" fmla="*/ 462366 h 462366"/>
              <a:gd name="connsiteX0" fmla="*/ 38875 w 40860"/>
              <a:gd name="connsiteY0" fmla="*/ 0 h 462366"/>
              <a:gd name="connsiteX1" fmla="*/ 0 w 40860"/>
              <a:gd name="connsiteY1" fmla="*/ 462366 h 462366"/>
              <a:gd name="connsiteX0" fmla="*/ 39134 w 39134"/>
              <a:gd name="connsiteY0" fmla="*/ 0 h 462366"/>
              <a:gd name="connsiteX1" fmla="*/ 259 w 39134"/>
              <a:gd name="connsiteY1" fmla="*/ 462366 h 462366"/>
              <a:gd name="connsiteX0" fmla="*/ 214 w 2877"/>
              <a:gd name="connsiteY0" fmla="*/ 0 h 438670"/>
              <a:gd name="connsiteX1" fmla="*/ 2877 w 2877"/>
              <a:gd name="connsiteY1" fmla="*/ 438670 h 438670"/>
              <a:gd name="connsiteX0" fmla="*/ 1781362 w 1781362"/>
              <a:gd name="connsiteY0" fmla="*/ 0 h 31067"/>
              <a:gd name="connsiteX1" fmla="*/ 78 w 1781362"/>
              <a:gd name="connsiteY1" fmla="*/ 31067 h 31067"/>
              <a:gd name="connsiteX0" fmla="*/ 1781284 w 1781284"/>
              <a:gd name="connsiteY0" fmla="*/ 0 h 31067"/>
              <a:gd name="connsiteX1" fmla="*/ 1109295 w 1781284"/>
              <a:gd name="connsiteY1" fmla="*/ 11447 h 31067"/>
              <a:gd name="connsiteX2" fmla="*/ 0 w 1781284"/>
              <a:gd name="connsiteY2" fmla="*/ 31067 h 31067"/>
              <a:gd name="connsiteX0" fmla="*/ 1781284 w 1781284"/>
              <a:gd name="connsiteY0" fmla="*/ 0 h 31067"/>
              <a:gd name="connsiteX1" fmla="*/ 1715768 w 1781284"/>
              <a:gd name="connsiteY1" fmla="*/ 4965 h 31067"/>
              <a:gd name="connsiteX2" fmla="*/ 0 w 1781284"/>
              <a:gd name="connsiteY2" fmla="*/ 31067 h 31067"/>
              <a:gd name="connsiteX0" fmla="*/ 1867923 w 1867923"/>
              <a:gd name="connsiteY0" fmla="*/ 0 h 31607"/>
              <a:gd name="connsiteX1" fmla="*/ 1802407 w 1867923"/>
              <a:gd name="connsiteY1" fmla="*/ 4965 h 31607"/>
              <a:gd name="connsiteX2" fmla="*/ 0 w 1867923"/>
              <a:gd name="connsiteY2" fmla="*/ 31607 h 31607"/>
              <a:gd name="connsiteX0" fmla="*/ 1867923 w 1867923"/>
              <a:gd name="connsiteY0" fmla="*/ 0 h 31607"/>
              <a:gd name="connsiteX1" fmla="*/ 1831289 w 1867923"/>
              <a:gd name="connsiteY1" fmla="*/ 4425 h 31607"/>
              <a:gd name="connsiteX2" fmla="*/ 0 w 1867923"/>
              <a:gd name="connsiteY2" fmla="*/ 31607 h 31607"/>
              <a:gd name="connsiteX0" fmla="*/ 1867923 w 1889202"/>
              <a:gd name="connsiteY0" fmla="*/ 0 h 31607"/>
              <a:gd name="connsiteX1" fmla="*/ 1889202 w 1889202"/>
              <a:gd name="connsiteY1" fmla="*/ 3847 h 31607"/>
              <a:gd name="connsiteX2" fmla="*/ 0 w 1889202"/>
              <a:gd name="connsiteY2" fmla="*/ 31607 h 31607"/>
              <a:gd name="connsiteX0" fmla="*/ 1867923 w 1867923"/>
              <a:gd name="connsiteY0" fmla="*/ 0 h 31607"/>
              <a:gd name="connsiteX1" fmla="*/ 1854460 w 1867923"/>
              <a:gd name="connsiteY1" fmla="*/ 3919 h 31607"/>
              <a:gd name="connsiteX2" fmla="*/ 0 w 1867923"/>
              <a:gd name="connsiteY2" fmla="*/ 31607 h 31607"/>
              <a:gd name="connsiteX0" fmla="*/ 1867923 w 1867923"/>
              <a:gd name="connsiteY0" fmla="*/ 0 h 31607"/>
              <a:gd name="connsiteX1" fmla="*/ 1866041 w 1867923"/>
              <a:gd name="connsiteY1" fmla="*/ 3991 h 31607"/>
              <a:gd name="connsiteX2" fmla="*/ 0 w 1867923"/>
              <a:gd name="connsiteY2" fmla="*/ 31607 h 31607"/>
              <a:gd name="connsiteX0" fmla="*/ 1902665 w 1902665"/>
              <a:gd name="connsiteY0" fmla="*/ 0 h 31824"/>
              <a:gd name="connsiteX1" fmla="*/ 1900783 w 1902665"/>
              <a:gd name="connsiteY1" fmla="*/ 3991 h 31824"/>
              <a:gd name="connsiteX2" fmla="*/ 0 w 1902665"/>
              <a:gd name="connsiteY2" fmla="*/ 31824 h 31824"/>
              <a:gd name="connsiteX0" fmla="*/ 1902665 w 1902665"/>
              <a:gd name="connsiteY0" fmla="*/ 0 h 32185"/>
              <a:gd name="connsiteX1" fmla="*/ 1900783 w 1902665"/>
              <a:gd name="connsiteY1" fmla="*/ 4352 h 32185"/>
              <a:gd name="connsiteX2" fmla="*/ 0 w 1902665"/>
              <a:gd name="connsiteY2" fmla="*/ 32185 h 32185"/>
              <a:gd name="connsiteX0" fmla="*/ 631960 w 631960"/>
              <a:gd name="connsiteY0" fmla="*/ 0 h 13819"/>
              <a:gd name="connsiteX1" fmla="*/ 630078 w 631960"/>
              <a:gd name="connsiteY1" fmla="*/ 4352 h 13819"/>
              <a:gd name="connsiteX2" fmla="*/ 0 w 631960"/>
              <a:gd name="connsiteY2" fmla="*/ 13819 h 13819"/>
              <a:gd name="connsiteX0" fmla="*/ 631960 w 1611984"/>
              <a:gd name="connsiteY0" fmla="*/ 0 h 13819"/>
              <a:gd name="connsiteX1" fmla="*/ 1611984 w 1611984"/>
              <a:gd name="connsiteY1" fmla="*/ 4892 h 13819"/>
              <a:gd name="connsiteX2" fmla="*/ 0 w 1611984"/>
              <a:gd name="connsiteY2" fmla="*/ 13819 h 13819"/>
              <a:gd name="connsiteX0" fmla="*/ 631960 w 1611984"/>
              <a:gd name="connsiteY0" fmla="*/ 0 h 13819"/>
              <a:gd name="connsiteX1" fmla="*/ 1611984 w 1611984"/>
              <a:gd name="connsiteY1" fmla="*/ 4892 h 13819"/>
              <a:gd name="connsiteX2" fmla="*/ 0 w 1611984"/>
              <a:gd name="connsiteY2" fmla="*/ 13819 h 13819"/>
              <a:gd name="connsiteX0" fmla="*/ 631960 w 1611984"/>
              <a:gd name="connsiteY0" fmla="*/ 0 h 13819"/>
              <a:gd name="connsiteX1" fmla="*/ 1611984 w 1611984"/>
              <a:gd name="connsiteY1" fmla="*/ 4892 h 13819"/>
              <a:gd name="connsiteX2" fmla="*/ 0 w 1611984"/>
              <a:gd name="connsiteY2" fmla="*/ 13819 h 13819"/>
              <a:gd name="connsiteX0" fmla="*/ 631960 w 658954"/>
              <a:gd name="connsiteY0" fmla="*/ 0 h 13819"/>
              <a:gd name="connsiteX1" fmla="*/ 658954 w 658954"/>
              <a:gd name="connsiteY1" fmla="*/ 5612 h 13819"/>
              <a:gd name="connsiteX2" fmla="*/ 0 w 658954"/>
              <a:gd name="connsiteY2" fmla="*/ 13819 h 13819"/>
              <a:gd name="connsiteX0" fmla="*/ 631960 w 631960"/>
              <a:gd name="connsiteY0" fmla="*/ 0 h 13819"/>
              <a:gd name="connsiteX1" fmla="*/ 630073 w 631960"/>
              <a:gd name="connsiteY1" fmla="*/ 6152 h 13819"/>
              <a:gd name="connsiteX2" fmla="*/ 0 w 631960"/>
              <a:gd name="connsiteY2" fmla="*/ 13819 h 13819"/>
              <a:gd name="connsiteX0" fmla="*/ 1427203 w 1427203"/>
              <a:gd name="connsiteY0" fmla="*/ 0 h 20246"/>
              <a:gd name="connsiteX1" fmla="*/ 1425316 w 1427203"/>
              <a:gd name="connsiteY1" fmla="*/ 6152 h 20246"/>
              <a:gd name="connsiteX2" fmla="*/ 0 w 1427203"/>
              <a:gd name="connsiteY2" fmla="*/ 20246 h 20246"/>
              <a:gd name="connsiteX0" fmla="*/ 1051770 w 1051770"/>
              <a:gd name="connsiteY0" fmla="*/ 0 h 22407"/>
              <a:gd name="connsiteX1" fmla="*/ 1049883 w 1051770"/>
              <a:gd name="connsiteY1" fmla="*/ 6152 h 22407"/>
              <a:gd name="connsiteX2" fmla="*/ 0 w 1051770"/>
              <a:gd name="connsiteY2" fmla="*/ 22407 h 22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1770" h="22407">
                <a:moveTo>
                  <a:pt x="1051770" y="0"/>
                </a:moveTo>
                <a:lnTo>
                  <a:pt x="1049883" y="6152"/>
                </a:lnTo>
                <a:lnTo>
                  <a:pt x="0" y="22407"/>
                </a:lnTo>
              </a:path>
            </a:pathLst>
          </a:cu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127648" y="3392763"/>
            <a:ext cx="983100" cy="886267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2"/>
          <a:stretch/>
        </p:blipFill>
        <p:spPr>
          <a:xfrm>
            <a:off x="10137457" y="3402985"/>
            <a:ext cx="973291" cy="87604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816111" y="4278934"/>
            <a:ext cx="16061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СПГ-ТЕРМИНАЛ</a:t>
            </a:r>
            <a:r>
              <a:rPr lang="ru-RU" sz="1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НОВАТЭК </a:t>
            </a:r>
            <a:br>
              <a:rPr lang="ru-RU" sz="1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(БУХТА БЕЧЕВИНКА)</a:t>
            </a:r>
            <a:endParaRPr lang="ru-RU" sz="10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27254" y="2376048"/>
            <a:ext cx="19737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ИНВЕСТИЦИИ: </a:t>
            </a:r>
          </a:p>
          <a:p>
            <a:r>
              <a:rPr lang="ru-RU" sz="105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ЧАСТНЫЕ</a:t>
            </a:r>
            <a:endParaRPr lang="ru-RU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32095" y="2713331"/>
            <a:ext cx="11288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БЮДЖЕТНЫЕ</a:t>
            </a:r>
            <a:endParaRPr lang="ru-RU" sz="105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27254" y="2903197"/>
            <a:ext cx="149752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ЗАПУСК </a:t>
            </a:r>
            <a:r>
              <a:rPr lang="en-US" sz="105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ru-RU" sz="105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ОЧЕРЕДИ</a:t>
            </a:r>
            <a:endParaRPr lang="ru-RU" sz="9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38487" y="2441147"/>
            <a:ext cx="13334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</a:t>
            </a:r>
            <a:r>
              <a:rPr lang="ru-RU" sz="11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МЛРД РУБ.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041530" y="2624437"/>
            <a:ext cx="13292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28,8 </a:t>
            </a:r>
            <a:r>
              <a:rPr lang="ru-RU" sz="9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МЛРД РУБ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037548" y="2820830"/>
            <a:ext cx="837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 </a:t>
            </a:r>
            <a:r>
              <a:rPr lang="ru-RU" sz="9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15055" y="3032796"/>
            <a:ext cx="111167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ЕЛИЗОВО</a:t>
            </a:r>
            <a:endParaRPr lang="ru-RU" sz="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7504" y="3831285"/>
            <a:ext cx="111167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ПАРАТУНКА</a:t>
            </a:r>
            <a:endParaRPr lang="ru-RU" sz="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61586" y="4027606"/>
            <a:ext cx="111167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ВИЛЮЧИНСК</a:t>
            </a:r>
            <a:endParaRPr lang="ru-RU" sz="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3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9" grpId="0"/>
      <p:bldP spid="20" grpId="0" build="p"/>
      <p:bldP spid="2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52</a:t>
            </a:fld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7271" y="2421682"/>
            <a:ext cx="8682217" cy="114326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транспорт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9" y="6351698"/>
            <a:ext cx="2121592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09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53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/>
          </p:nvPr>
        </p:nvGraphicFramePr>
        <p:xfrm>
          <a:off x="1295408" y="1917626"/>
          <a:ext cx="10039395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293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нового терминала Международного аэропорта Петропавловск-Камчатский (Елизово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" y="1257360"/>
            <a:ext cx="1810201" cy="46539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23" y="1257360"/>
            <a:ext cx="8846983" cy="28597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23" y="4117641"/>
            <a:ext cx="2078231" cy="179364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753" y="4119327"/>
            <a:ext cx="2213139" cy="17919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91" y="4117134"/>
            <a:ext cx="2136273" cy="17941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562" y="4117134"/>
            <a:ext cx="2060243" cy="179415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893">
            <a:off x="3144090" y="1413570"/>
            <a:ext cx="603697" cy="23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Модернизация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здания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действующего 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аэровокзала, </a:t>
            </a:r>
            <a:b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увеличивающая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зону обслуживания пассажиров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5400000">
            <a:off x="9155546" y="2161775"/>
            <a:ext cx="2016224" cy="2880320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23498" y="3063326"/>
            <a:ext cx="2880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международный аэропорт Петропавловск-Камчатский (Елизово) обслужил 758 506 пассажиров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1435646"/>
            <a:ext cx="7702362" cy="433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1333317"/>
            <a:ext cx="7702362" cy="453080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Строительство аэропорта в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п. Оссора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5400000">
            <a:off x="8886385" y="2158558"/>
            <a:ext cx="2554545" cy="2880320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21163" y="2318956"/>
            <a:ext cx="288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с ООО «Устой-М»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взлетно-посадочной полосы, рулежной дорожки, перрона, средств светосигнального оборудования в аэропорту п.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Оссора. Срок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декабрь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года.</a:t>
            </a:r>
          </a:p>
        </p:txBody>
      </p:sp>
    </p:spTree>
    <p:extLst>
      <p:ext uri="{BB962C8B-B14F-4D97-AF65-F5344CB8AC3E}">
        <p14:creationId xmlns:p14="http://schemas.microsoft.com/office/powerpoint/2010/main" val="425710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8" y="1152585"/>
            <a:ext cx="3659136" cy="497550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09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57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816746711"/>
              </p:ext>
            </p:extLst>
          </p:nvPr>
        </p:nvGraphicFramePr>
        <p:xfrm>
          <a:off x="4495114" y="1152585"/>
          <a:ext cx="7000692" cy="4975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Модернизация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сети аэропортов Камчатского края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09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58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/>
          </p:nvPr>
        </p:nvGraphicFramePr>
        <p:xfrm>
          <a:off x="1162176" y="949584"/>
          <a:ext cx="5149054" cy="5223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Воздушные межмуниципальные перевозки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населения на территории Камчатского края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16" y="945345"/>
            <a:ext cx="4140942" cy="522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АО «Камчатское авиационное предприятие»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 rot="5400000">
            <a:off x="8634357" y="1801911"/>
            <a:ext cx="2554545" cy="3744416"/>
          </a:xfrm>
          <a:prstGeom prst="wedgeRectCallout">
            <a:avLst/>
          </a:prstGeom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039421" y="2396847"/>
            <a:ext cx="37444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году: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Анадырь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авиарейсов.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1323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пассажира;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маршруту Петропавловск-Камчатский – Магадан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субсидированных авиарейсов.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1599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63" y="1331433"/>
            <a:ext cx="6987111" cy="4685367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20262" y="1331432"/>
            <a:ext cx="11163575" cy="682428"/>
            <a:chOff x="-1" y="-22866"/>
            <a:chExt cx="6408712" cy="399902"/>
          </a:xfrm>
          <a:scene3d>
            <a:camera prst="orthographicFront"/>
            <a:lightRig rig="flat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-1" y="-22866"/>
              <a:ext cx="6408712" cy="399902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9521" y="37231"/>
              <a:ext cx="6369668" cy="24477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Прямое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воздушное сообщение по маршрутам Петропавловск-Камчатский – Анадырь и Петропавловск-Камчатский – </a:t>
              </a:r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Магадан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6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6324983"/>
            <a:ext cx="2121592" cy="365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14886" y="189434"/>
            <a:ext cx="6719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современных технологий и материалов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50" y="2813808"/>
            <a:ext cx="3024336" cy="15293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74926" y="942033"/>
            <a:ext cx="7344816" cy="8156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100" dirty="0">
              <a:solidFill>
                <a:srgbClr val="000000"/>
              </a:solidFill>
              <a:latin typeface="HeliosCond"/>
            </a:endParaRPr>
          </a:p>
          <a:p>
            <a:r>
              <a:rPr lang="ru-RU" sz="1800" b="1" i="1" dirty="0">
                <a:solidFill>
                  <a:srgbClr val="004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Щебеночно-мастичный асфальтобетон на основе полимерно-битумным вяжущим </a:t>
            </a:r>
            <a:r>
              <a:rPr lang="ru-RU" sz="1800" b="1" i="1" dirty="0" smtClean="0">
                <a:solidFill>
                  <a:srgbClr val="004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ЩМА на ПБВ</a:t>
            </a:r>
            <a:endParaRPr lang="ru-RU" sz="1800" b="1" i="1" dirty="0">
              <a:solidFill>
                <a:srgbClr val="0040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4" y="783289"/>
            <a:ext cx="3037452" cy="16860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89707" y="2925738"/>
            <a:ext cx="7344816" cy="10926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100" dirty="0">
              <a:solidFill>
                <a:srgbClr val="000000"/>
              </a:solidFill>
              <a:latin typeface="HeliosCond"/>
            </a:endParaRPr>
          </a:p>
          <a:p>
            <a:r>
              <a:rPr lang="ru-RU" sz="1800" b="1" i="1" dirty="0">
                <a:solidFill>
                  <a:srgbClr val="004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Стыковочные битумно-полимерные ленты «БРИТ» - для обеспечения долговечности технологических швов и стыков в а/б и ц/б покрытиях 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b="42719"/>
          <a:stretch/>
        </p:blipFill>
        <p:spPr>
          <a:xfrm>
            <a:off x="177434" y="4492981"/>
            <a:ext cx="3024336" cy="179996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718942" y="4583089"/>
            <a:ext cx="7344816" cy="8156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100" dirty="0">
              <a:solidFill>
                <a:srgbClr val="000000"/>
              </a:solidFill>
              <a:latin typeface="HeliosCond"/>
            </a:endParaRPr>
          </a:p>
          <a:p>
            <a:r>
              <a:rPr lang="ru-RU" sz="1800" b="1" i="1" dirty="0">
                <a:solidFill>
                  <a:srgbClr val="004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Защитно-восстанавливающий состав «БРИТ ЗВС-В» </a:t>
            </a:r>
            <a:r>
              <a:rPr lang="ru-RU" sz="1800" b="1" i="1" dirty="0" smtClean="0">
                <a:solidFill>
                  <a:srgbClr val="004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i="1" dirty="0">
                <a:solidFill>
                  <a:srgbClr val="004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битумно-полимерной эмульсии</a:t>
            </a:r>
          </a:p>
        </p:txBody>
      </p:sp>
    </p:spTree>
    <p:extLst>
      <p:ext uri="{BB962C8B-B14F-4D97-AF65-F5344CB8AC3E}">
        <p14:creationId xmlns:p14="http://schemas.microsoft.com/office/powerpoint/2010/main" val="188461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622" y="549474"/>
            <a:ext cx="10657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АК «Витязь-Аэро»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974" y="3770983"/>
            <a:ext cx="3502813" cy="23342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8" y="3777959"/>
            <a:ext cx="3493556" cy="23203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8" y="1277460"/>
            <a:ext cx="10696388" cy="250049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7795787" y="3770983"/>
            <a:ext cx="3700019" cy="2327323"/>
            <a:chOff x="0" y="4118"/>
            <a:chExt cx="5149048" cy="5219347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0" y="4118"/>
              <a:ext cx="5149048" cy="5219347"/>
            </a:xfrm>
            <a:prstGeom prst="roundRect">
              <a:avLst/>
            </a:prstGeom>
            <a:gradFill rotWithShape="0">
              <a:gsLst>
                <a:gs pos="0">
                  <a:schemeClr val="accent5">
                    <a:hueOff val="0"/>
                    <a:satOff val="0"/>
                    <a:lumOff val="0"/>
                    <a:alphaOff val="0"/>
                    <a:tint val="50000"/>
                    <a:satMod val="300000"/>
                  </a:schemeClr>
                </a:gs>
                <a:gs pos="35000">
                  <a:schemeClr val="accent5">
                    <a:hueOff val="0"/>
                    <a:satOff val="0"/>
                    <a:lumOff val="0"/>
                    <a:alphaOff val="0"/>
                    <a:tint val="37000"/>
                    <a:satMod val="300000"/>
                  </a:schemeClr>
                </a:gs>
                <a:gs pos="100000">
                  <a:schemeClr val="accent5">
                    <a:hueOff val="0"/>
                    <a:satOff val="0"/>
                    <a:lumOff val="0"/>
                    <a:alphaOff val="0"/>
                    <a:tint val="15000"/>
                    <a:satMod val="350000"/>
                  </a:schemeClr>
                </a:gs>
              </a:gsLst>
              <a:lin ang="16200000" scaled="1"/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1" y="19763"/>
              <a:ext cx="5149047" cy="52037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2019 году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вертолетами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компании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перевезено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более 10,0 тыс. туристов по 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различным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маршрутам. </a:t>
              </a:r>
              <a:endPara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Открыт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новый туристический маршрут: Николаевка – </a:t>
              </a:r>
              <a:r>
                <a:rPr lang="ru-RU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влк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Хангар</a:t>
              </a:r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Тимоновские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горячие источники – Николаевка.</a:t>
              </a:r>
              <a:endParaRPr lang="ru-RU" sz="1600" b="1" kern="12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53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79338" y="6331091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61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73050"/>
            <a:ext cx="2121592" cy="365792"/>
          </a:xfrm>
          <a:prstGeom prst="rect">
            <a:avLst/>
          </a:prstGeom>
        </p:spPr>
      </p:pic>
      <p:graphicFrame>
        <p:nvGraphicFramePr>
          <p:cNvPr id="21" name="Схема 20"/>
          <p:cNvGraphicFramePr/>
          <p:nvPr>
            <p:extLst/>
          </p:nvPr>
        </p:nvGraphicFramePr>
        <p:xfrm>
          <a:off x="1162176" y="1341562"/>
          <a:ext cx="1040563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580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4"/>
          <a:stretch/>
        </p:blipFill>
        <p:spPr>
          <a:xfrm>
            <a:off x="4439022" y="2997746"/>
            <a:ext cx="7358950" cy="362032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49" y="405458"/>
            <a:ext cx="4617887" cy="3075513"/>
          </a:xfrm>
          <a:prstGeom prst="rect">
            <a:avLst/>
          </a:prstGeom>
          <a:effectLst>
            <a:softEdge rad="6096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58" y="262365"/>
            <a:ext cx="864096" cy="1138775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330404" y="262365"/>
            <a:ext cx="6611584" cy="12311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оординирует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контролирует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Минтранса</a:t>
            </a:r>
          </a:p>
          <a:p>
            <a:pPr algn="just"/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Председателя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Камчатского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 </a:t>
            </a:r>
          </a:p>
          <a:p>
            <a:endParaRPr lang="ru-RU" sz="18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Зубарь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9812" y="2218314"/>
            <a:ext cx="691276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транспорта и дорожного строительства Камчатского края </a:t>
            </a:r>
          </a:p>
        </p:txBody>
      </p:sp>
    </p:spTree>
    <p:extLst>
      <p:ext uri="{BB962C8B-B14F-4D97-AF65-F5344CB8AC3E}">
        <p14:creationId xmlns:p14="http://schemas.microsoft.com/office/powerpoint/2010/main" val="38116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261442"/>
            <a:ext cx="10585176" cy="583098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5031842" y="6494379"/>
            <a:ext cx="2438083" cy="36521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63</a:t>
            </a:fld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862958" y="3610801"/>
            <a:ext cx="4392488" cy="2553638"/>
          </a:xfrm>
          <a:scene3d>
            <a:camera prst="perspectiveRelaxed"/>
            <a:lightRig rig="threePt" dir="t"/>
          </a:scene3d>
        </p:spPr>
        <p:txBody>
          <a:bodyPr>
            <a:normAutofit/>
          </a:bodyPr>
          <a:lstStyle/>
          <a:p>
            <a:pPr marL="51952" indent="0" algn="ctr">
              <a:buNone/>
            </a:pP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51952" indent="0" algn="ctr">
              <a:buNone/>
            </a:pPr>
            <a:r>
              <a:rPr lang="ru-RU" sz="4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  </a:t>
            </a:r>
          </a:p>
          <a:p>
            <a:pPr marL="51952" indent="0" algn="ctr">
              <a:buNone/>
            </a:pPr>
            <a:r>
              <a:rPr lang="ru-RU" sz="4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45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952" indent="0">
              <a:buNone/>
            </a:pP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" y="6254286"/>
            <a:ext cx="3006805" cy="4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6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6324983"/>
            <a:ext cx="2121592" cy="365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0128" y="333450"/>
            <a:ext cx="453650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дорожная лаборатория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2345097"/>
            <a:ext cx="3672408" cy="3749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8" y="3385063"/>
            <a:ext cx="3678247" cy="2728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414" y="2925738"/>
            <a:ext cx="3697881" cy="31686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50" y="1271082"/>
            <a:ext cx="537744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соответствия нормативным требованиям всех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материалов, применяемых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дорожной деятельности Камчатского края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71270" y="1194789"/>
            <a:ext cx="5377446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проектирования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составов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асфальтобетонных смесей с применением системы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Superpave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удовлетворяющих самым высоким требованиям к эксплуатационным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характеристикам.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2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6163524"/>
            <a:ext cx="1999661" cy="365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62" y="1176619"/>
            <a:ext cx="3726565" cy="18002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62" y="1176619"/>
            <a:ext cx="6772275" cy="50673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59102" y="481586"/>
            <a:ext cx="637956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Камчатский край принимает участие в 3-х проектах:</a:t>
            </a:r>
          </a:p>
        </p:txBody>
      </p:sp>
    </p:spTree>
    <p:extLst>
      <p:ext uri="{BB962C8B-B14F-4D97-AF65-F5344CB8AC3E}">
        <p14:creationId xmlns:p14="http://schemas.microsoft.com/office/powerpoint/2010/main" val="362239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90" y="6163524"/>
            <a:ext cx="1999661" cy="365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590" y="158605"/>
            <a:ext cx="907300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542" y="1011508"/>
            <a:ext cx="6092825" cy="11695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 defTabSz="91440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произведен ремонт 41,55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автомобильных дорог, в том числе:</a:t>
            </a:r>
          </a:p>
          <a:p>
            <a:pPr marL="285750" lvl="0" indent="-285750" algn="just" defTabSz="914400">
              <a:buClr>
                <a:srgbClr val="4472C4"/>
              </a:buClr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значения –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км.,</a:t>
            </a:r>
          </a:p>
          <a:p>
            <a:pPr marL="285750" lvl="0" indent="-285750" algn="just" defTabSz="914400">
              <a:buClr>
                <a:srgbClr val="4472C4"/>
              </a:buClr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Петропавловск-Камчатской городской агломерации –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13,55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443" y="3484444"/>
            <a:ext cx="1570591" cy="25818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9" y="3951509"/>
            <a:ext cx="2676942" cy="20090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402" y="1537602"/>
            <a:ext cx="3217217" cy="24139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0893" y="169837"/>
            <a:ext cx="2017611" cy="975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22" y="2181059"/>
            <a:ext cx="4159256" cy="233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5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7299</TotalTime>
  <Words>2268</Words>
  <Application>Microsoft Office PowerPoint</Application>
  <PresentationFormat>Произвольный</PresentationFormat>
  <Paragraphs>399</Paragraphs>
  <Slides>63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0" baseType="lpstr">
      <vt:lpstr>Arial</vt:lpstr>
      <vt:lpstr>Calibri</vt:lpstr>
      <vt:lpstr>Georgia</vt:lpstr>
      <vt:lpstr>HeliosCond</vt:lpstr>
      <vt:lpstr>Times New Roman</vt:lpstr>
      <vt:lpstr>Wingdings</vt:lpstr>
      <vt:lpstr>Воздушный поток</vt:lpstr>
      <vt:lpstr>Презентация PowerPoint</vt:lpstr>
      <vt:lpstr>Дорожная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Безопасность дорожного движения</vt:lpstr>
      <vt:lpstr>Развитие системы средств фото-видео-фиксации нарушений правил дорожного движения</vt:lpstr>
      <vt:lpstr>Презентация PowerPoint</vt:lpstr>
      <vt:lpstr>Презентация PowerPoint</vt:lpstr>
      <vt:lpstr>Государственная программа Камчатского края «Социальная поддержка граждан»</vt:lpstr>
      <vt:lpstr>Презентация PowerPoint</vt:lpstr>
      <vt:lpstr>Презентация PowerPoint</vt:lpstr>
      <vt:lpstr>Презентация PowerPoint</vt:lpstr>
      <vt:lpstr>Водный транспорт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Воздушный транспорт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Правительство Камчатского края</dc:title>
  <dc:creator>Лошкарев</dc:creator>
  <cp:lastModifiedBy>Алексеев Антон Викторович</cp:lastModifiedBy>
  <cp:revision>320</cp:revision>
  <cp:lastPrinted>2017-06-09T03:55:12Z</cp:lastPrinted>
  <dcterms:created xsi:type="dcterms:W3CDTF">2017-01-23T22:57:28Z</dcterms:created>
  <dcterms:modified xsi:type="dcterms:W3CDTF">2020-02-05T20:58:17Z</dcterms:modified>
</cp:coreProperties>
</file>