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66" r:id="rId2"/>
    <p:sldId id="257" r:id="rId3"/>
    <p:sldId id="258" r:id="rId4"/>
    <p:sldId id="261" r:id="rId5"/>
    <p:sldId id="264" r:id="rId6"/>
    <p:sldId id="259" r:id="rId7"/>
    <p:sldId id="260" r:id="rId8"/>
    <p:sldId id="262" r:id="rId9"/>
    <p:sldId id="263" r:id="rId10"/>
    <p:sldId id="265" r:id="rId11"/>
  </p:sldIdLst>
  <p:sldSz cx="9144000" cy="6858000" type="screen4x3"/>
  <p:notesSz cx="6797675" cy="98742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00FF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2" d="100"/>
          <a:sy n="122" d="100"/>
        </p:scale>
        <p:origin x="-131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30.06.2016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30.06.2016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30.06.2016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30.06.2016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30.06.2016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30.06.2016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30.06.2016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30.06.2016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30.06.2016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30.06.2016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30.06.2016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40000"/>
                <a:lumOff val="60000"/>
              </a:schemeClr>
            </a:gs>
            <a:gs pos="49000">
              <a:schemeClr val="bg2">
                <a:lumMod val="20000"/>
                <a:lumOff val="80000"/>
              </a:schemeClr>
            </a:gs>
            <a:gs pos="100000">
              <a:schemeClr val="accent1">
                <a:lumMod val="40000"/>
                <a:lumOff val="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30.06.2016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84784"/>
            <a:ext cx="7560840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>
              <a:schemeClr val="accent5">
                <a:lumMod val="20000"/>
                <a:lumOff val="80000"/>
                <a:alpha val="76000"/>
              </a:schemeClr>
            </a:glow>
            <a:outerShdw dist="35921" dir="2700000" algn="ctr" rotWithShape="0">
              <a:schemeClr val="bg1">
                <a:lumMod val="95000"/>
              </a:schemeClr>
            </a:outerShdw>
            <a:softEdge rad="1028700"/>
          </a:effectLst>
          <a:extLst/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51520" y="490662"/>
            <a:ext cx="8640960" cy="778098"/>
          </a:xfrm>
          <a:effectLst>
            <a:outerShdw blurRad="50800" dist="12700" dir="5400000" algn="ctr" rotWithShape="0">
              <a:srgbClr val="000000">
                <a:alpha val="43000"/>
              </a:srgbClr>
            </a:outerShdw>
          </a:effectLst>
        </p:spPr>
        <p:txBody>
          <a:bodyPr/>
          <a:lstStyle/>
          <a:p>
            <a:pPr algn="just"/>
            <a:r>
              <a:rPr lang="ru-RU" sz="2000" dirty="0" smtClean="0"/>
              <a:t>перегрузочный комплекс нефтепродуктов ЕМКОСТЬЮ 18 000 тонн на базе причального сооружения в г. </a:t>
            </a:r>
            <a:r>
              <a:rPr lang="ru-RU" sz="2000" dirty="0" err="1" smtClean="0"/>
              <a:t>петропавловск</a:t>
            </a:r>
            <a:r>
              <a:rPr lang="ru-RU" sz="2000" dirty="0" smtClean="0"/>
              <a:t> - камчатский</a:t>
            </a: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09600" y="6183560"/>
            <a:ext cx="7924800" cy="629816"/>
          </a:xfrm>
          <a:effectLst>
            <a:outerShdw blurRad="50800" dist="12700" dir="5400000" algn="ctr" rotWithShape="0">
              <a:srgbClr val="000000">
                <a:alpha val="43137"/>
              </a:srgbClr>
            </a:outerShdw>
          </a:effectLst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                                     ООО «МОРСКОЙ СТАНДАРТ – БУНКЕР»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5397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5949280"/>
            <a:ext cx="8229600" cy="756320"/>
          </a:xfrm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>
            <a:normAutofit/>
          </a:bodyPr>
          <a:lstStyle/>
          <a:p>
            <a:r>
              <a:rPr lang="ru-RU" sz="3200" dirty="0">
                <a:solidFill>
                  <a:srgbClr val="FFFF00"/>
                </a:solidFill>
              </a:rPr>
              <a:t> </a:t>
            </a:r>
            <a:r>
              <a:rPr lang="ru-RU" sz="3200" dirty="0" smtClean="0">
                <a:solidFill>
                  <a:srgbClr val="FFFF00"/>
                </a:solidFill>
              </a:rPr>
              <a:t>                       </a:t>
            </a:r>
            <a:r>
              <a:rPr lang="ru-RU" sz="2400" dirty="0" smtClean="0"/>
              <a:t>Спасибо за внимание! </a:t>
            </a:r>
            <a:endParaRPr lang="ru-RU" sz="24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070365"/>
            <a:ext cx="8064896" cy="4608512"/>
          </a:xfrm>
          <a:prstGeom prst="rect">
            <a:avLst/>
          </a:prstGeom>
          <a:noFill/>
          <a:ln>
            <a:noFill/>
          </a:ln>
          <a:effectLst>
            <a:glow rad="101600">
              <a:schemeClr val="bg2">
                <a:lumMod val="50000"/>
                <a:lumOff val="50000"/>
                <a:alpha val="1000"/>
              </a:schemeClr>
            </a:glow>
            <a:outerShdw dist="35921" dir="2700000" algn="ctr" rotWithShape="0">
              <a:schemeClr val="bg1">
                <a:lumMod val="95000"/>
              </a:schemeClr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Заголовок 2"/>
          <p:cNvSpPr txBox="1">
            <a:spLocks/>
          </p:cNvSpPr>
          <p:nvPr/>
        </p:nvSpPr>
        <p:spPr>
          <a:xfrm>
            <a:off x="251520" y="188640"/>
            <a:ext cx="8640960" cy="900336"/>
          </a:xfrm>
          <a:prstGeom prst="rect">
            <a:avLst/>
          </a:prstGeom>
          <a:ln w="6350" cap="rnd"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50800" dist="2540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rtlCol="0" anchor="ctr" anchorCtr="0">
            <a:normAutofit fontScale="92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3200" dirty="0" smtClean="0">
                <a:solidFill>
                  <a:srgbClr val="FFFF00"/>
                </a:solidFill>
              </a:rPr>
              <a:t>  </a:t>
            </a:r>
            <a:r>
              <a:rPr lang="ru-RU" sz="3000" cap="all" spc="5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причальное сооружение инициатора </a:t>
            </a:r>
            <a:r>
              <a:rPr lang="ru-RU" sz="3000" cap="all" spc="50" dirty="0">
                <a:ln>
                  <a:noFill/>
                </a:ln>
                <a:solidFill>
                  <a:srgbClr val="000000"/>
                </a:solidFill>
                <a:effectLst/>
              </a:rPr>
              <a:t>проекта</a:t>
            </a:r>
            <a:endParaRPr lang="ru-RU" sz="4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4291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188640"/>
            <a:ext cx="7924800" cy="1143000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>
            <a:norm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                   </a:t>
            </a:r>
            <a:r>
              <a:rPr lang="ru-RU" dirty="0" smtClean="0"/>
              <a:t>Инициатор проекта </a:t>
            </a: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467544" y="1412776"/>
            <a:ext cx="8229600" cy="4499992"/>
          </a:xfrm>
        </p:spPr>
        <p:txBody>
          <a:bodyPr>
            <a:noAutofit/>
          </a:bodyPr>
          <a:lstStyle/>
          <a:p>
            <a:pPr algn="just"/>
            <a:r>
              <a:rPr lang="ru-RU" sz="2000" dirty="0" smtClean="0"/>
              <a:t>Инициатор проекта: ООО «Морской Стандарт – Бункер», резидент ТОР «Камчатка»;</a:t>
            </a:r>
          </a:p>
          <a:p>
            <a:pPr algn="just"/>
            <a:r>
              <a:rPr lang="ru-RU" sz="2000" dirty="0" smtClean="0"/>
              <a:t>Численность работающих: 20 человек;</a:t>
            </a:r>
          </a:p>
          <a:p>
            <a:pPr algn="just"/>
            <a:r>
              <a:rPr lang="ru-RU" sz="2000" dirty="0" smtClean="0"/>
              <a:t>Вид деятельности: складирование и хранение нефтепродуктов;</a:t>
            </a:r>
          </a:p>
          <a:p>
            <a:pPr algn="just"/>
            <a:r>
              <a:rPr lang="ru-RU" sz="2000" dirty="0" smtClean="0"/>
              <a:t>Земельные участки в собственности. Причальное сооружение в собственности;</a:t>
            </a:r>
          </a:p>
          <a:p>
            <a:pPr algn="just"/>
            <a:r>
              <a:rPr lang="ru-RU" sz="2000" dirty="0" smtClean="0"/>
              <a:t>Техническая инфраструктура подведена;</a:t>
            </a:r>
          </a:p>
          <a:p>
            <a:pPr algn="just"/>
            <a:r>
              <a:rPr lang="ru-RU" sz="2000" dirty="0" smtClean="0"/>
              <a:t>Имеется ходатайство о поддержке проекта администрацией Петропавловск-Камчатского городского округа</a:t>
            </a:r>
            <a:r>
              <a:rPr lang="ru-RU" sz="2000" dirty="0"/>
              <a:t>;</a:t>
            </a:r>
            <a:endParaRPr lang="ru-RU" sz="2000" dirty="0" smtClean="0"/>
          </a:p>
          <a:p>
            <a:pPr algn="just"/>
            <a:r>
              <a:rPr lang="ru-RU" sz="2000" dirty="0" smtClean="0"/>
              <a:t>Имеется положительное решение отраслевой группы по транспорту Инвестиционного совета в Камчатском крае.</a:t>
            </a:r>
            <a:endParaRPr lang="ru-RU" sz="2000" dirty="0"/>
          </a:p>
          <a:p>
            <a:pPr marL="0" indent="0" algn="just">
              <a:buNone/>
            </a:pP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295325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260648"/>
            <a:ext cx="7924800" cy="1143000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>
            <a:norm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                   </a:t>
            </a:r>
            <a:r>
              <a:rPr lang="ru-RU" dirty="0" smtClean="0"/>
              <a:t>Бизнес-идея проекта</a:t>
            </a: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467544" y="1484784"/>
            <a:ext cx="8229600" cy="4572000"/>
          </a:xfrm>
        </p:spPr>
        <p:txBody>
          <a:bodyPr>
            <a:normAutofit/>
          </a:bodyPr>
          <a:lstStyle/>
          <a:p>
            <a:pPr algn="just"/>
            <a:r>
              <a:rPr lang="ru-RU" sz="2000" dirty="0" smtClean="0"/>
              <a:t>Обеспечение потребности предприятий Камчатского края и судоходных компаний, осуществляющих экологически чистую бункеровку судовым топливом в акватории Авачинской бухты;</a:t>
            </a:r>
          </a:p>
          <a:p>
            <a:pPr algn="just"/>
            <a:endParaRPr lang="ru-RU" sz="2000" dirty="0" smtClean="0"/>
          </a:p>
          <a:p>
            <a:pPr algn="just"/>
            <a:r>
              <a:rPr lang="ru-RU" sz="2000" dirty="0" smtClean="0"/>
              <a:t>Развитие рыночной конкуренции в сегменте розничной  торговли автомобильным топливом;</a:t>
            </a:r>
          </a:p>
          <a:p>
            <a:pPr marL="0" indent="0" algn="just">
              <a:buNone/>
            </a:pPr>
            <a:endParaRPr lang="ru-RU" sz="2000" dirty="0" smtClean="0"/>
          </a:p>
          <a:p>
            <a:pPr algn="just"/>
            <a:r>
              <a:rPr lang="ru-RU" sz="2000" dirty="0" smtClean="0"/>
              <a:t>Обеспечение потребности судоходных компаний, осуществляющих бункеровку судовым топливом на маршруте Северного Морского пути (на перспективу). 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902366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>
            <a:norm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            </a:t>
            </a:r>
            <a:r>
              <a:rPr lang="ru-RU" dirty="0" smtClean="0"/>
              <a:t>Текущее состояние проекта</a:t>
            </a: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000" dirty="0" smtClean="0"/>
              <a:t>Проектно-сметная документация в наличии;</a:t>
            </a:r>
          </a:p>
          <a:p>
            <a:pPr algn="just"/>
            <a:r>
              <a:rPr lang="ru-RU" sz="2000" dirty="0" smtClean="0"/>
              <a:t>Промышленная экспертиза проведена;</a:t>
            </a:r>
          </a:p>
          <a:p>
            <a:pPr algn="just"/>
            <a:r>
              <a:rPr lang="ru-RU" sz="2000" dirty="0" smtClean="0"/>
              <a:t>Инженерно-геологические изыскания проведены;</a:t>
            </a:r>
          </a:p>
          <a:p>
            <a:pPr algn="just"/>
            <a:r>
              <a:rPr lang="ru-RU" sz="2000" dirty="0" smtClean="0"/>
              <a:t>Разрешение на строительство получено;</a:t>
            </a:r>
          </a:p>
          <a:p>
            <a:pPr algn="just"/>
            <a:r>
              <a:rPr lang="ru-RU" sz="2000" dirty="0" smtClean="0"/>
              <a:t>Заключен договор генерального подряда. Ведутся бетонные работы на отметке 0:00;</a:t>
            </a:r>
          </a:p>
          <a:p>
            <a:pPr algn="just"/>
            <a:r>
              <a:rPr lang="ru-RU" sz="2000" dirty="0" smtClean="0"/>
              <a:t>Заключен договор поставки монтажных конструкций;</a:t>
            </a:r>
          </a:p>
          <a:p>
            <a:pPr algn="just"/>
            <a:r>
              <a:rPr lang="ru-RU" sz="2000" dirty="0" smtClean="0"/>
              <a:t>Заключен договор поставки резервуаров хранения и технологического оборудования.</a:t>
            </a:r>
          </a:p>
          <a:p>
            <a:pPr marL="0" indent="0" algn="just">
              <a:buNone/>
            </a:pP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9598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188640"/>
            <a:ext cx="8640960" cy="681608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>
            <a:normAutofit/>
          </a:bodyPr>
          <a:lstStyle/>
          <a:p>
            <a:r>
              <a:rPr lang="ru-RU" sz="2800" dirty="0" smtClean="0">
                <a:solidFill>
                  <a:schemeClr val="bg2">
                    <a:lumMod val="50000"/>
                    <a:lumOff val="50000"/>
                  </a:schemeClr>
                </a:solidFill>
              </a:rPr>
              <a:t> </a:t>
            </a:r>
            <a:r>
              <a:rPr lang="ru-RU" sz="2800" dirty="0" smtClean="0"/>
              <a:t>Схема расположения площадки строительства</a:t>
            </a:r>
            <a:endParaRPr lang="ru-RU" sz="2800" dirty="0"/>
          </a:p>
        </p:txBody>
      </p:sp>
      <p:pic>
        <p:nvPicPr>
          <p:cNvPr id="5" name="Объект 4"/>
          <p:cNvPicPr>
            <a:picLocks noGrp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5536" y="980728"/>
            <a:ext cx="8352928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>
              <a:schemeClr val="bg1">
                <a:alpha val="91000"/>
              </a:schemeClr>
            </a:glow>
            <a:softEdge rad="0"/>
          </a:effectLst>
        </p:spPr>
      </p:pic>
    </p:spTree>
    <p:extLst>
      <p:ext uri="{BB962C8B-B14F-4D97-AF65-F5344CB8AC3E}">
        <p14:creationId xmlns:p14="http://schemas.microsoft.com/office/powerpoint/2010/main" val="1650222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>
            <a:norm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             </a:t>
            </a:r>
            <a:r>
              <a:rPr lang="ru-RU" dirty="0" smtClean="0"/>
              <a:t>Этапы реализации проекта</a:t>
            </a: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ru-RU" sz="2000" dirty="0" smtClean="0"/>
              <a:t>2016 год – демонтаж существующих конструкций, строительные работы на отметке 0:00 (фундаменты), изготовление резервуаров хранения;</a:t>
            </a:r>
          </a:p>
          <a:p>
            <a:pPr marL="0" indent="0" algn="just">
              <a:buNone/>
            </a:pPr>
            <a:endParaRPr lang="ru-RU" sz="2000" dirty="0" smtClean="0"/>
          </a:p>
          <a:p>
            <a:pPr algn="just"/>
            <a:r>
              <a:rPr lang="ru-RU" sz="2000" dirty="0" smtClean="0"/>
              <a:t>2017 год – строительные работы полного цикла, монтаж резервуаров хранения, </a:t>
            </a:r>
            <a:r>
              <a:rPr lang="ru-RU" sz="2000" dirty="0"/>
              <a:t>пуско-наладочные работы, благоустройство территории</a:t>
            </a:r>
            <a:r>
              <a:rPr lang="ru-RU" sz="2000" dirty="0" smtClean="0"/>
              <a:t>;</a:t>
            </a:r>
          </a:p>
          <a:p>
            <a:pPr marL="0" indent="0" algn="just">
              <a:buNone/>
            </a:pPr>
            <a:endParaRPr lang="ru-RU" sz="2000" dirty="0" smtClean="0"/>
          </a:p>
          <a:p>
            <a:pPr algn="just"/>
            <a:r>
              <a:rPr lang="ru-RU" sz="2000" dirty="0" smtClean="0"/>
              <a:t>2018 год – </a:t>
            </a:r>
            <a:r>
              <a:rPr lang="ru-RU" sz="2000" dirty="0"/>
              <a:t>ввод в эксплуатацию, оформление разрешительной документации на объект нового строительства, опытно-промышленная эксплуатация объекта</a:t>
            </a:r>
            <a:r>
              <a:rPr lang="ru-RU" sz="2000" dirty="0" smtClean="0"/>
              <a:t>;</a:t>
            </a:r>
          </a:p>
          <a:p>
            <a:pPr marL="0" indent="0" algn="just">
              <a:buNone/>
            </a:pPr>
            <a:endParaRPr lang="ru-RU" sz="2000" dirty="0" smtClean="0"/>
          </a:p>
          <a:p>
            <a:pPr algn="just"/>
            <a:r>
              <a:rPr lang="ru-RU" sz="2000" dirty="0" smtClean="0"/>
              <a:t>2019 год – промышленная эксплуатация объекта.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481177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260648"/>
            <a:ext cx="7924800" cy="1143000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>
            <a:normAutofit/>
          </a:bodyPr>
          <a:lstStyle/>
          <a:p>
            <a:r>
              <a:rPr lang="ru-RU" dirty="0" smtClean="0"/>
              <a:t>        Финансовые показатели проекта</a:t>
            </a: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Общий объем плановых инвестиций проекта: 420 млн. рублей, в том числе:</a:t>
            </a:r>
          </a:p>
          <a:p>
            <a:r>
              <a:rPr lang="ru-RU" sz="2000" dirty="0" smtClean="0"/>
              <a:t>187,750 млн. рублей собственные средства;</a:t>
            </a:r>
          </a:p>
          <a:p>
            <a:r>
              <a:rPr lang="ru-RU" sz="2000" dirty="0" smtClean="0"/>
              <a:t>232,250 млн. рублей средства кредитных организаций;</a:t>
            </a:r>
          </a:p>
          <a:p>
            <a:r>
              <a:rPr lang="ru-RU" sz="2000" dirty="0" smtClean="0"/>
              <a:t>Срок окупаемости проекта (дисконтированный): 6,9 лет;</a:t>
            </a:r>
          </a:p>
          <a:p>
            <a:r>
              <a:rPr lang="ru-RU" sz="2000" dirty="0" smtClean="0"/>
              <a:t>Чистая приведенная стоимость проекта (</a:t>
            </a:r>
            <a:r>
              <a:rPr lang="en-US" sz="2000" dirty="0" smtClean="0"/>
              <a:t>NPV</a:t>
            </a:r>
            <a:r>
              <a:rPr lang="ru-RU" sz="2000" dirty="0" smtClean="0"/>
              <a:t> 7,9 лет): 80,8 млн. рублей;</a:t>
            </a:r>
          </a:p>
          <a:p>
            <a:r>
              <a:rPr lang="ru-RU" sz="2000" dirty="0" smtClean="0"/>
              <a:t>Внутренняя норма рентабельности (</a:t>
            </a:r>
            <a:r>
              <a:rPr lang="en-US" sz="2000" dirty="0" smtClean="0"/>
              <a:t>IRR</a:t>
            </a:r>
            <a:r>
              <a:rPr lang="ru-RU" sz="2000" dirty="0" smtClean="0"/>
              <a:t> 7,9 лет): 20,46%;</a:t>
            </a:r>
          </a:p>
          <a:p>
            <a:r>
              <a:rPr lang="ru-RU" sz="2000" dirty="0" smtClean="0"/>
              <a:t>Индекс рентабельности инвестиций (</a:t>
            </a:r>
            <a:r>
              <a:rPr lang="en-US" sz="2000" dirty="0" smtClean="0"/>
              <a:t>PI 7</a:t>
            </a:r>
            <a:r>
              <a:rPr lang="ru-RU" sz="2000" dirty="0" smtClean="0"/>
              <a:t>,9 лет): 1,24.</a:t>
            </a:r>
          </a:p>
          <a:p>
            <a:pPr marL="0" indent="0">
              <a:buNone/>
            </a:pP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929183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>
            <a:norm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      </a:t>
            </a:r>
            <a:r>
              <a:rPr lang="ru-RU" dirty="0" smtClean="0"/>
              <a:t>Бюджетная эффективность проекта</a:t>
            </a: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pPr algn="just">
              <a:spcBef>
                <a:spcPts val="800"/>
              </a:spcBef>
              <a:spcAft>
                <a:spcPts val="800"/>
              </a:spcAft>
            </a:pPr>
            <a:r>
              <a:rPr lang="ru-RU" sz="1800" dirty="0" smtClean="0"/>
              <a:t>Планируемый объём налоговых поступлений в бюджеты всех уровней: 681,1 млн. рублей (7,9 лет);</a:t>
            </a:r>
          </a:p>
          <a:p>
            <a:pPr algn="just">
              <a:spcBef>
                <a:spcPts val="800"/>
              </a:spcBef>
              <a:spcAft>
                <a:spcPts val="800"/>
              </a:spcAft>
            </a:pPr>
            <a:r>
              <a:rPr lang="ru-RU" sz="1800" dirty="0" smtClean="0"/>
              <a:t>Планируемый </a:t>
            </a:r>
            <a:r>
              <a:rPr lang="ru-RU" sz="1800" dirty="0"/>
              <a:t>объем </a:t>
            </a:r>
            <a:r>
              <a:rPr lang="ru-RU" sz="1800" dirty="0" smtClean="0"/>
              <a:t>налоговых поступлений </a:t>
            </a:r>
            <a:r>
              <a:rPr lang="ru-RU" sz="1800" dirty="0"/>
              <a:t>в бюджет Камчатского края: </a:t>
            </a:r>
            <a:r>
              <a:rPr lang="ru-RU" sz="1800" dirty="0" smtClean="0"/>
              <a:t>107,1 </a:t>
            </a:r>
            <a:r>
              <a:rPr lang="ru-RU" sz="1800" dirty="0"/>
              <a:t>млн. рублей (</a:t>
            </a:r>
            <a:r>
              <a:rPr lang="ru-RU" sz="1800" dirty="0" smtClean="0"/>
              <a:t>7,9 </a:t>
            </a:r>
            <a:r>
              <a:rPr lang="ru-RU" sz="1800" dirty="0"/>
              <a:t>лет</a:t>
            </a:r>
            <a:r>
              <a:rPr lang="ru-RU" sz="1800" dirty="0" smtClean="0"/>
              <a:t>);</a:t>
            </a:r>
            <a:endParaRPr lang="ru-RU" sz="1800" dirty="0"/>
          </a:p>
          <a:p>
            <a:pPr algn="just">
              <a:spcBef>
                <a:spcPts val="800"/>
              </a:spcBef>
              <a:spcAft>
                <a:spcPts val="800"/>
              </a:spcAft>
            </a:pPr>
            <a:r>
              <a:rPr lang="ru-RU" sz="1800" dirty="0"/>
              <a:t>Планируемый объем субсидий на возмещение затрат по ставке кредитного договора: </a:t>
            </a:r>
            <a:r>
              <a:rPr lang="ru-RU" sz="1800" dirty="0" smtClean="0"/>
              <a:t>48,8 </a:t>
            </a:r>
            <a:r>
              <a:rPr lang="ru-RU" sz="1800" dirty="0"/>
              <a:t>млн. рублей (</a:t>
            </a:r>
            <a:r>
              <a:rPr lang="ru-RU" sz="1800" dirty="0" smtClean="0"/>
              <a:t>7,9 </a:t>
            </a:r>
            <a:r>
              <a:rPr lang="ru-RU" sz="1800" dirty="0"/>
              <a:t>лет</a:t>
            </a:r>
            <a:r>
              <a:rPr lang="ru-RU" sz="1800" dirty="0" smtClean="0"/>
              <a:t>);</a:t>
            </a:r>
            <a:endParaRPr lang="ru-RU" sz="1800" dirty="0"/>
          </a:p>
          <a:p>
            <a:pPr algn="just">
              <a:spcBef>
                <a:spcPts val="800"/>
              </a:spcBef>
              <a:spcAft>
                <a:spcPts val="800"/>
              </a:spcAft>
            </a:pPr>
            <a:r>
              <a:rPr lang="ru-RU" sz="1800" dirty="0"/>
              <a:t>Коэффициент бюджетной эффективности: </a:t>
            </a:r>
            <a:r>
              <a:rPr lang="ru-RU" sz="1800" dirty="0" smtClean="0"/>
              <a:t>2,20;</a:t>
            </a:r>
            <a:endParaRPr lang="ru-RU" sz="1800" dirty="0"/>
          </a:p>
          <a:p>
            <a:pPr algn="just">
              <a:spcBef>
                <a:spcPts val="800"/>
              </a:spcBef>
              <a:spcAft>
                <a:spcPts val="800"/>
              </a:spcAft>
            </a:pPr>
            <a:r>
              <a:rPr lang="ru-RU" sz="1800" dirty="0"/>
              <a:t>Планируемый объем бюджетных ассигнований: 0 руб</a:t>
            </a:r>
            <a:r>
              <a:rPr lang="ru-RU" sz="1800" dirty="0" smtClean="0"/>
              <a:t>.</a:t>
            </a:r>
            <a:endParaRPr lang="ru-RU" sz="1800" dirty="0"/>
          </a:p>
          <a:p>
            <a:pPr algn="just">
              <a:spcBef>
                <a:spcPts val="800"/>
              </a:spcBef>
              <a:spcAft>
                <a:spcPts val="800"/>
              </a:spcAft>
            </a:pPr>
            <a:r>
              <a:rPr lang="ru-RU" sz="1800" dirty="0"/>
              <a:t>Поступление налогов в бюджет Камчатского </a:t>
            </a:r>
            <a:r>
              <a:rPr lang="ru-RU" sz="1800" dirty="0" smtClean="0"/>
              <a:t>края после выхода на проектную мощность: </a:t>
            </a:r>
            <a:r>
              <a:rPr lang="ru-RU" sz="1800" dirty="0"/>
              <a:t>более </a:t>
            </a:r>
            <a:r>
              <a:rPr lang="ru-RU" sz="1800" dirty="0" smtClean="0"/>
              <a:t>22 </a:t>
            </a:r>
            <a:r>
              <a:rPr lang="ru-RU" sz="1800" dirty="0"/>
              <a:t>млн. рублей (ежегодно).</a:t>
            </a:r>
          </a:p>
        </p:txBody>
      </p:sp>
    </p:spTree>
    <p:extLst>
      <p:ext uri="{BB962C8B-B14F-4D97-AF65-F5344CB8AC3E}">
        <p14:creationId xmlns:p14="http://schemas.microsoft.com/office/powerpoint/2010/main" val="3264077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>
            <a:normAutofit/>
          </a:bodyPr>
          <a:lstStyle/>
          <a:p>
            <a:pPr algn="ctr"/>
            <a:r>
              <a:rPr lang="ru-RU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ru-RU" dirty="0" smtClean="0"/>
              <a:t>Социальная эффективность проекта </a:t>
            </a: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ru-RU" sz="2000" dirty="0" smtClean="0"/>
              <a:t>Создание новых рабочих мест в период строительства: 30 чел.;</a:t>
            </a:r>
          </a:p>
          <a:p>
            <a:pPr algn="just"/>
            <a:r>
              <a:rPr lang="ru-RU" sz="2000" dirty="0" smtClean="0"/>
              <a:t>Создание новых рабочих мест на постоянной основе: 32 чел.;</a:t>
            </a:r>
          </a:p>
          <a:p>
            <a:pPr algn="just"/>
            <a:r>
              <a:rPr lang="ru-RU" sz="2000" dirty="0" smtClean="0"/>
              <a:t>Создание современного комплекса по хранению и перевалке нефтепродуктов, оснащенного средствами упреждения и экстренного реагирования на чрезвычайные ситуации при работе с нефтепродуктами,  будет способствовать повышению уровня экологической безопасности в акватории Авачинской бухты и на прилегающей территории;</a:t>
            </a:r>
          </a:p>
          <a:p>
            <a:pPr algn="just"/>
            <a:r>
              <a:rPr lang="ru-RU" sz="2000" dirty="0" smtClean="0"/>
              <a:t>Реализация проекта будет способствовать развитию рыночной конкуренции в сегменте розничной торговли автомобильным топливом, что окажет благоприятное воздействие на формирование потребительских цен и сдерживание инфляционных процессов. 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773542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оризонт">
  <a:themeElements>
    <a:clrScheme name="Горизонт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Горизонт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642</TotalTime>
  <Words>536</Words>
  <Application>Microsoft Office PowerPoint</Application>
  <PresentationFormat>Экран (4:3)</PresentationFormat>
  <Paragraphs>55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Горизонт</vt:lpstr>
      <vt:lpstr>перегрузочный комплекс нефтепродуктов ЕМКОСТЬЮ 18 000 тонн на базе причального сооружения в г. петропавловск - камчатский</vt:lpstr>
      <vt:lpstr>                   Инициатор проекта </vt:lpstr>
      <vt:lpstr>                   Бизнес-идея проекта</vt:lpstr>
      <vt:lpstr>            Текущее состояние проекта</vt:lpstr>
      <vt:lpstr> Схема расположения площадки строительства</vt:lpstr>
      <vt:lpstr>             Этапы реализации проекта</vt:lpstr>
      <vt:lpstr>        Финансовые показатели проекта</vt:lpstr>
      <vt:lpstr>      Бюджетная эффективность проекта</vt:lpstr>
      <vt:lpstr> Социальная эффективность проекта </vt:lpstr>
      <vt:lpstr>                        Спасибо за внимание!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Лаврентьев Борис Леонидович</dc:creator>
  <cp:lastModifiedBy>Масенкова Инна Семеновна</cp:lastModifiedBy>
  <cp:revision>64</cp:revision>
  <cp:lastPrinted>2016-05-05T01:08:20Z</cp:lastPrinted>
  <dcterms:created xsi:type="dcterms:W3CDTF">2016-02-09T02:49:53Z</dcterms:created>
  <dcterms:modified xsi:type="dcterms:W3CDTF">2016-06-30T05:29:26Z</dcterms:modified>
</cp:coreProperties>
</file>