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35"/>
  </p:notesMasterIdLst>
  <p:sldIdLst>
    <p:sldId id="256" r:id="rId2"/>
    <p:sldId id="257" r:id="rId3"/>
    <p:sldId id="258" r:id="rId4"/>
    <p:sldId id="305" r:id="rId5"/>
    <p:sldId id="311" r:id="rId6"/>
    <p:sldId id="260" r:id="rId7"/>
    <p:sldId id="261" r:id="rId8"/>
    <p:sldId id="297" r:id="rId9"/>
    <p:sldId id="298" r:id="rId10"/>
    <p:sldId id="299" r:id="rId11"/>
    <p:sldId id="300" r:id="rId12"/>
    <p:sldId id="30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71" r:id="rId23"/>
    <p:sldId id="284" r:id="rId24"/>
    <p:sldId id="306" r:id="rId25"/>
    <p:sldId id="290" r:id="rId26"/>
    <p:sldId id="291" r:id="rId27"/>
    <p:sldId id="295" r:id="rId28"/>
    <p:sldId id="308" r:id="rId29"/>
    <p:sldId id="293" r:id="rId30"/>
    <p:sldId id="294" r:id="rId31"/>
    <p:sldId id="309" r:id="rId32"/>
    <p:sldId id="310" r:id="rId33"/>
    <p:sldId id="312" r:id="rId3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87" autoAdjust="0"/>
    <p:restoredTop sz="95771" autoAdjust="0"/>
  </p:normalViewPr>
  <p:slideViewPr>
    <p:cSldViewPr>
      <p:cViewPr varScale="1">
        <p:scale>
          <a:sx n="114" d="100"/>
          <a:sy n="114" d="100"/>
        </p:scale>
        <p:origin x="-1560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8" d="100"/>
          <a:sy n="88" d="100"/>
        </p:scale>
        <p:origin x="-3822" y="-12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E0640E0-50F1-46ED-92B0-374A6ED2AC36}" type="datetimeFigureOut">
              <a:rPr lang="ru-RU" smtClean="0"/>
              <a:t>05.05.2014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C106EDD-EDE6-462A-87F8-1153099EE7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26533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106EDD-EDE6-462A-87F8-1153099EE77C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46150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106EDD-EDE6-462A-87F8-1153099EE77C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76125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05.05.2014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05.05.2014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05.05.2014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05.05.2014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05.05.2014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05.05.2014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05.05.2014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05.05.2014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05.05.2014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05.05.2014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05.05.2014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05.05.2014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2.emf"/><Relationship Id="rId4" Type="http://schemas.openxmlformats.org/officeDocument/2006/relationships/package" Target="../embeddings/_________Microsoft_Word1.docx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13.emf"/><Relationship Id="rId4" Type="http://schemas.openxmlformats.org/officeDocument/2006/relationships/package" Target="../embeddings/_________Microsoft_Word2.docx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19.emf"/><Relationship Id="rId4" Type="http://schemas.openxmlformats.org/officeDocument/2006/relationships/package" Target="../embeddings/_________Microsoft_Word3.docx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3629000"/>
          </a:xfrm>
        </p:spPr>
        <p:txBody>
          <a:bodyPr>
            <a:noAutofit/>
          </a:bodyPr>
          <a:lstStyle/>
          <a:p>
            <a:r>
              <a:rPr lang="ru-RU" sz="3200" b="1" dirty="0" smtClean="0"/>
              <a:t>Перспективы </a:t>
            </a:r>
            <a:r>
              <a:rPr lang="ru-RU" sz="3200" b="1" dirty="0"/>
              <a:t>развития морского порта Петропавловск-Камчатский как опорного на Северном морском пути и о возможности создания глобально конкурентоспособной территории опережающего социально-экономического развития «Камчатка» промышленно-портового типа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1596786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D:\Мои документы\Рабочий стол\росграницы\1323935182_1_por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6778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D:\Мои документы\Рабочий стол\Безымянный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021" y="1112747"/>
            <a:ext cx="8393932" cy="4752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35664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D:\Мои документы\Рабочий стол\росграницы\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340768"/>
            <a:ext cx="7020780" cy="4680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39885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700" dirty="0" smtClean="0"/>
              <a:t/>
            </a:r>
            <a:br>
              <a:rPr lang="ru-RU" sz="2700" dirty="0" smtClean="0"/>
            </a:br>
            <a:r>
              <a:rPr lang="ru-RU" sz="2000" dirty="0" smtClean="0">
                <a:latin typeface="Arial" pitchFamily="34" charset="0"/>
                <a:cs typeface="Arial" pitchFamily="34" charset="0"/>
              </a:rPr>
              <a:t>Анализ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/>
            </a:r>
            <a:br>
              <a:rPr lang="ru-RU" sz="2000" dirty="0">
                <a:latin typeface="Arial" pitchFamily="34" charset="0"/>
                <a:cs typeface="Arial" pitchFamily="34" charset="0"/>
              </a:rPr>
            </a:br>
            <a:r>
              <a:rPr lang="ru-RU" sz="2000" dirty="0" err="1">
                <a:latin typeface="Arial" pitchFamily="34" charset="0"/>
                <a:cs typeface="Arial" pitchFamily="34" charset="0"/>
              </a:rPr>
              <a:t>судозаходов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 в морской порт Петропавловск-Камчатский</a:t>
            </a:r>
            <a:br>
              <a:rPr lang="ru-RU" sz="2000" dirty="0">
                <a:latin typeface="Arial" pitchFamily="34" charset="0"/>
                <a:cs typeface="Arial" pitchFamily="34" charset="0"/>
              </a:rPr>
            </a:br>
            <a:r>
              <a:rPr lang="ru-RU" sz="2000" dirty="0">
                <a:latin typeface="Arial" pitchFamily="34" charset="0"/>
                <a:cs typeface="Arial" pitchFamily="34" charset="0"/>
              </a:rPr>
              <a:t>за 2012 и 2013 годы.</a:t>
            </a:r>
            <a:r>
              <a:rPr lang="ru-RU" dirty="0">
                <a:latin typeface="Arial" pitchFamily="34" charset="0"/>
                <a:cs typeface="Arial" pitchFamily="34" charset="0"/>
              </a:rPr>
              <a:t/>
            </a:r>
            <a:br>
              <a:rPr lang="ru-RU" dirty="0">
                <a:latin typeface="Arial" pitchFamily="34" charset="0"/>
                <a:cs typeface="Arial" pitchFamily="34" charset="0"/>
              </a:rPr>
            </a:b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6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07178212"/>
              </p:ext>
            </p:extLst>
          </p:nvPr>
        </p:nvGraphicFramePr>
        <p:xfrm>
          <a:off x="467544" y="1340768"/>
          <a:ext cx="8280920" cy="508714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8" name="Документ" r:id="rId4" imgW="6428848" imgH="3949979" progId="Word.Document.12">
                  <p:embed/>
                </p:oleObj>
              </mc:Choice>
              <mc:Fallback>
                <p:oleObj name="Документ" r:id="rId4" imgW="6428848" imgH="394997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67544" y="1340768"/>
                        <a:ext cx="8280920" cy="508714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3305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700" dirty="0" smtClean="0"/>
              <a:t/>
            </a:r>
            <a:br>
              <a:rPr lang="ru-RU" sz="2700" dirty="0" smtClean="0"/>
            </a:br>
            <a:r>
              <a:rPr lang="ru-RU" sz="2700" dirty="0" smtClean="0">
                <a:latin typeface="Arial" pitchFamily="34" charset="0"/>
                <a:cs typeface="Arial" pitchFamily="34" charset="0"/>
              </a:rPr>
              <a:t>Анализ </a:t>
            </a:r>
            <a:r>
              <a:rPr lang="ru-RU" sz="2700" dirty="0">
                <a:latin typeface="Arial" pitchFamily="34" charset="0"/>
                <a:cs typeface="Arial" pitchFamily="34" charset="0"/>
              </a:rPr>
              <a:t>грузооборота морского порта Петропавловск-Камчатский</a:t>
            </a:r>
            <a:br>
              <a:rPr lang="ru-RU" sz="2700" dirty="0">
                <a:latin typeface="Arial" pitchFamily="34" charset="0"/>
                <a:cs typeface="Arial" pitchFamily="34" charset="0"/>
              </a:rPr>
            </a:br>
            <a:r>
              <a:rPr lang="ru-RU" sz="2700" dirty="0">
                <a:latin typeface="Arial" pitchFamily="34" charset="0"/>
                <a:cs typeface="Arial" pitchFamily="34" charset="0"/>
              </a:rPr>
              <a:t>за 2012 и 2013 годы.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graphicFrame>
        <p:nvGraphicFramePr>
          <p:cNvPr id="5" name="Объект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35834477"/>
              </p:ext>
            </p:extLst>
          </p:nvPr>
        </p:nvGraphicFramePr>
        <p:xfrm>
          <a:off x="323528" y="1484783"/>
          <a:ext cx="8568952" cy="5264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1" name="Документ" r:id="rId4" imgW="6428848" imgH="3949979" progId="Word.Document.12">
                  <p:embed/>
                </p:oleObj>
              </mc:Choice>
              <mc:Fallback>
                <p:oleObj name="Документ" r:id="rId4" imgW="6428848" imgH="394997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23528" y="1484783"/>
                        <a:ext cx="8568952" cy="52640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90760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8640"/>
            <a:ext cx="8820472" cy="662473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6011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8862034" cy="648072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14783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100" dirty="0" smtClean="0">
                <a:latin typeface="Arial" pitchFamily="34" charset="0"/>
                <a:cs typeface="Arial" pitchFamily="34" charset="0"/>
              </a:rPr>
              <a:t>Анализ </a:t>
            </a:r>
            <a:r>
              <a:rPr lang="ru-RU" sz="3100" dirty="0" err="1">
                <a:latin typeface="Arial" pitchFamily="34" charset="0"/>
                <a:cs typeface="Arial" pitchFamily="34" charset="0"/>
              </a:rPr>
              <a:t>судозахода</a:t>
            </a:r>
            <a:r>
              <a:rPr lang="ru-RU" sz="3100" dirty="0">
                <a:latin typeface="Arial" pitchFamily="34" charset="0"/>
                <a:cs typeface="Arial" pitchFamily="34" charset="0"/>
              </a:rPr>
              <a:t> по типу судов.</a:t>
            </a:r>
            <a:br>
              <a:rPr lang="ru-RU" sz="3100" dirty="0">
                <a:latin typeface="Arial" pitchFamily="34" charset="0"/>
                <a:cs typeface="Arial" pitchFamily="34" charset="0"/>
              </a:rPr>
            </a:br>
            <a:r>
              <a:rPr lang="ru-RU" sz="3100" i="1" dirty="0" err="1">
                <a:latin typeface="Arial" pitchFamily="34" charset="0"/>
                <a:cs typeface="Arial" pitchFamily="34" charset="0"/>
              </a:rPr>
              <a:t>Загранплавание</a:t>
            </a:r>
            <a:r>
              <a:rPr lang="ru-RU" sz="3100" dirty="0">
                <a:latin typeface="Arial" pitchFamily="34" charset="0"/>
                <a:cs typeface="Arial" pitchFamily="34" charset="0"/>
              </a:rPr>
              <a:t>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9218" name="Picture 2" descr="D:\Мои документы\Рабочий стол\Безымянный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328134"/>
            <a:ext cx="8784976" cy="55051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89890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53166" y="0"/>
            <a:ext cx="9180512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27722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36512" y="-25442"/>
            <a:ext cx="9180512" cy="688344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07506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3568" y="260648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ru-RU" sz="2700" b="1" dirty="0" smtClean="0"/>
              <a:t>Текущее </a:t>
            </a:r>
            <a:r>
              <a:rPr lang="ru-RU" sz="2700" b="1" dirty="0"/>
              <a:t>состояние портовой инфраструктуры Камчатского края.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10" name="Подзаголовок 9"/>
          <p:cNvSpPr>
            <a:spLocks noGrp="1"/>
          </p:cNvSpPr>
          <p:nvPr>
            <p:ph type="subTitle" idx="1"/>
          </p:nvPr>
        </p:nvSpPr>
        <p:spPr>
          <a:xfrm>
            <a:off x="395536" y="1268760"/>
            <a:ext cx="8280920" cy="5328592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pic>
        <p:nvPicPr>
          <p:cNvPr id="6146" name="Picture 2" descr="D:\Мои документы\Рабочий стол\росграницы\port-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268760"/>
            <a:ext cx="8280920" cy="5328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89999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3100" dirty="0" smtClean="0"/>
              <a:t/>
            </a:r>
            <a:br>
              <a:rPr lang="ru-RU" sz="3100" dirty="0" smtClean="0"/>
            </a:br>
            <a:r>
              <a:rPr lang="ru-RU" sz="2700" dirty="0" smtClean="0">
                <a:latin typeface="Arial" pitchFamily="34" charset="0"/>
                <a:cs typeface="Arial" pitchFamily="34" charset="0"/>
              </a:rPr>
              <a:t>Анализ </a:t>
            </a:r>
            <a:r>
              <a:rPr lang="ru-RU" sz="2700" dirty="0" err="1">
                <a:latin typeface="Arial" pitchFamily="34" charset="0"/>
                <a:cs typeface="Arial" pitchFamily="34" charset="0"/>
              </a:rPr>
              <a:t>судопотока</a:t>
            </a:r>
            <a:r>
              <a:rPr lang="ru-RU" sz="2700" dirty="0">
                <a:latin typeface="Arial" pitchFamily="34" charset="0"/>
                <a:cs typeface="Arial" pitchFamily="34" charset="0"/>
              </a:rPr>
              <a:t> по типу судов.</a:t>
            </a:r>
            <a:br>
              <a:rPr lang="ru-RU" sz="2700" dirty="0">
                <a:latin typeface="Arial" pitchFamily="34" charset="0"/>
                <a:cs typeface="Arial" pitchFamily="34" charset="0"/>
              </a:rPr>
            </a:br>
            <a:r>
              <a:rPr lang="ru-RU" sz="2700" i="1" dirty="0">
                <a:latin typeface="Arial" pitchFamily="34" charset="0"/>
                <a:cs typeface="Arial" pitchFamily="34" charset="0"/>
              </a:rPr>
              <a:t>Каботажное</a:t>
            </a:r>
            <a:r>
              <a:rPr lang="ru-RU" sz="2700" dirty="0">
                <a:latin typeface="Arial" pitchFamily="34" charset="0"/>
                <a:cs typeface="Arial" pitchFamily="34" charset="0"/>
              </a:rPr>
              <a:t> плавание.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graphicFrame>
        <p:nvGraphicFramePr>
          <p:cNvPr id="7" name="Объект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06808218"/>
              </p:ext>
            </p:extLst>
          </p:nvPr>
        </p:nvGraphicFramePr>
        <p:xfrm>
          <a:off x="179512" y="1052736"/>
          <a:ext cx="8784976" cy="57606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40" name="Документ" r:id="rId4" imgW="6428848" imgH="6348901" progId="Word.Document.12">
                  <p:embed/>
                </p:oleObj>
              </mc:Choice>
              <mc:Fallback>
                <p:oleObj name="Документ" r:id="rId4" imgW="6428848" imgH="634890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79512" y="1052736"/>
                        <a:ext cx="8784976" cy="57606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05591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72345" y="-99392"/>
            <a:ext cx="9180512" cy="695739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71964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08504" cy="695739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26645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D:\Мои документы\Рабочий стол\Безымянный5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0794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-99392"/>
            <a:ext cx="8229600" cy="1143000"/>
          </a:xfrm>
        </p:spPr>
        <p:txBody>
          <a:bodyPr>
            <a:normAutofit/>
          </a:bodyPr>
          <a:lstStyle/>
          <a:p>
            <a:r>
              <a:rPr lang="ru-RU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Перспективы развития портовой инфраструктуры Камчатского края.</a:t>
            </a:r>
          </a:p>
        </p:txBody>
      </p:sp>
    </p:spTree>
    <p:extLst>
      <p:ext uri="{BB962C8B-B14F-4D97-AF65-F5344CB8AC3E}">
        <p14:creationId xmlns:p14="http://schemas.microsoft.com/office/powerpoint/2010/main" val="3182474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>
            <a:spLocks noGrp="1" noChangeArrowheads="1"/>
          </p:cNvSpPr>
          <p:nvPr/>
        </p:nvSpPr>
        <p:spPr bwMode="auto">
          <a:xfrm>
            <a:off x="0" y="1411448"/>
            <a:ext cx="4680520" cy="542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Ø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q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266700" marR="0" lvl="1" indent="-2667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tabLst/>
              <a:defRPr/>
            </a:pP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Северный морской путь (СМП) короче «южного морского пути» более чем на 3000 морских миль (или на 34%) </a:t>
            </a:r>
          </a:p>
          <a:p>
            <a:pPr marL="533400" marR="0" lvl="2" indent="-266700" algn="l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r>
              <a:rPr kumimoji="0" lang="ru-RU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значительная экономия топлива</a:t>
            </a:r>
          </a:p>
          <a:p>
            <a:pPr marL="533400" marR="0" lvl="2" indent="-266700" algn="l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r>
              <a:rPr kumimoji="0" lang="ru-RU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уменьшение продолжительности рейса более чем на 10 суток (снижение расходов на персонал и стоимость фрахта)</a:t>
            </a:r>
          </a:p>
          <a:p>
            <a:pPr marL="266700" marR="0" lvl="1" indent="-266700" algn="l" defTabSz="914400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Tx/>
              <a:buChar char="–"/>
              <a:tabLst/>
              <a:defRPr/>
            </a:pP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Отсутствует плата за прохождение Панамского или Суэцкого каналов, что компенсирует стоимость ледокольной проводки по СМП</a:t>
            </a:r>
          </a:p>
          <a:p>
            <a:pPr marL="266700" marR="0" lvl="1" indent="-266700" algn="l" defTabSz="914400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Tx/>
              <a:buChar char="–"/>
              <a:tabLst/>
              <a:defRPr/>
            </a:pP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Безопасный район плавания (отсутствует угроза пиратства</a:t>
            </a:r>
            <a:r>
              <a:rPr kumimoji="0" 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)</a:t>
            </a:r>
          </a:p>
          <a:p>
            <a:pPr marL="266700" marR="0" lvl="1" indent="-266700" algn="l" defTabSz="914400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Tx/>
              <a:buChar char="–"/>
              <a:tabLst/>
              <a:defRPr/>
            </a:pP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Значительные разведанные природные ресурсы в зоне эксплуатации СМП (транспортировка возможна только морским транспортом)</a:t>
            </a:r>
            <a:r>
              <a:rPr kumimoji="0" lang="ru-RU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Tahoma"/>
              </a:rPr>
              <a:t/>
            </a:r>
            <a:br>
              <a:rPr kumimoji="0" lang="ru-RU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Tahoma"/>
              </a:rPr>
            </a:br>
            <a:endParaRPr kumimoji="0" lang="ru-RU" sz="2000" b="0" i="0" u="none" strike="noStrike" kern="0" cap="none" spc="0" normalizeH="0" baseline="0" noProof="0" dirty="0" smtClean="0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Tahoma"/>
            </a:endParaRPr>
          </a:p>
        </p:txBody>
      </p:sp>
      <p:pic>
        <p:nvPicPr>
          <p:cNvPr id="6" name="Picture 1032" descr="южсевпутин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72994" y="2116013"/>
            <a:ext cx="4255643" cy="47247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Скругленный прямоугольник 6"/>
          <p:cNvSpPr/>
          <p:nvPr/>
        </p:nvSpPr>
        <p:spPr>
          <a:xfrm>
            <a:off x="4808157" y="1467941"/>
            <a:ext cx="4320480" cy="648072"/>
          </a:xfrm>
          <a:prstGeom prst="roundRect">
            <a:avLst/>
          </a:prstGeom>
          <a:gradFill rotWithShape="1">
            <a:gsLst>
              <a:gs pos="0">
                <a:srgbClr val="3383FF">
                  <a:tint val="50000"/>
                  <a:satMod val="300000"/>
                </a:srgbClr>
              </a:gs>
              <a:gs pos="35000">
                <a:srgbClr val="3383FF">
                  <a:tint val="37000"/>
                  <a:satMod val="300000"/>
                </a:srgbClr>
              </a:gs>
              <a:gs pos="100000">
                <a:srgbClr val="3383FF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3383FF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tlCol="0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Кратчайший путь между Северной Европой, Восточной и  Юго-Восточной Азией</a:t>
            </a:r>
            <a:endParaRPr kumimoji="0" lang="ru-RU" sz="1400" b="1" i="0" u="none" strike="noStrike" kern="1200" cap="none" spc="0" normalizeH="0" baseline="0" noProof="0" dirty="0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95536" y="332656"/>
            <a:ext cx="849694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latin typeface="Arial" pitchFamily="34" charset="0"/>
                <a:cs typeface="Arial" pitchFamily="34" charset="0"/>
              </a:rPr>
              <a:t>СМП – новая перспектива для транзита грузов</a:t>
            </a:r>
          </a:p>
        </p:txBody>
      </p:sp>
    </p:spTree>
    <p:extLst>
      <p:ext uri="{BB962C8B-B14F-4D97-AF65-F5344CB8AC3E}">
        <p14:creationId xmlns:p14="http://schemas.microsoft.com/office/powerpoint/2010/main" val="1530024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87173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82006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1" t="1515" r="2313" b="5381"/>
          <a:stretch/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238985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D:\Мои документы\Рабочий стол\33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400"/>
            <a:ext cx="9144000" cy="684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69538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79896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Объект 6"/>
          <p:cNvSpPr>
            <a:spLocks noGrp="1"/>
          </p:cNvSpPr>
          <p:nvPr>
            <p:ph idx="1"/>
          </p:nvPr>
        </p:nvSpPr>
        <p:spPr>
          <a:xfrm>
            <a:off x="323529" y="1772816"/>
            <a:ext cx="4968551" cy="4896544"/>
          </a:xfrm>
        </p:spPr>
        <p:txBody>
          <a:bodyPr>
            <a:normAutofit fontScale="40000" lnSpcReduction="20000"/>
          </a:bodyPr>
          <a:lstStyle/>
          <a:p>
            <a:endParaRPr lang="ru-RU" dirty="0" smtClean="0"/>
          </a:p>
          <a:p>
            <a:endParaRPr lang="ru-RU" sz="3500" dirty="0">
              <a:latin typeface="Arial" pitchFamily="34" charset="0"/>
              <a:cs typeface="Arial" pitchFamily="34" charset="0"/>
            </a:endParaRPr>
          </a:p>
          <a:p>
            <a:r>
              <a:rPr lang="ru-RU" sz="3500" dirty="0" smtClean="0">
                <a:latin typeface="Arial" pitchFamily="34" charset="0"/>
                <a:cs typeface="Arial" pitchFamily="34" charset="0"/>
              </a:rPr>
              <a:t>Площадь </a:t>
            </a:r>
            <a:r>
              <a:rPr lang="ru-RU" sz="3500" dirty="0">
                <a:latin typeface="Arial" pitchFamily="34" charset="0"/>
                <a:cs typeface="Arial" pitchFamily="34" charset="0"/>
              </a:rPr>
              <a:t>территории морского порта (га)      - 136,96</a:t>
            </a:r>
          </a:p>
          <a:p>
            <a:r>
              <a:rPr lang="ru-RU" sz="3500" dirty="0">
                <a:latin typeface="Arial" pitchFamily="34" charset="0"/>
                <a:cs typeface="Arial" pitchFamily="34" charset="0"/>
              </a:rPr>
              <a:t>Площадь акватории морского порта (</a:t>
            </a:r>
            <a:r>
              <a:rPr lang="ru-RU" sz="3500" dirty="0" err="1">
                <a:latin typeface="Arial" pitchFamily="34" charset="0"/>
                <a:cs typeface="Arial" pitchFamily="34" charset="0"/>
              </a:rPr>
              <a:t>кв.км</a:t>
            </a:r>
            <a:r>
              <a:rPr lang="ru-RU" sz="3500" dirty="0">
                <a:latin typeface="Arial" pitchFamily="34" charset="0"/>
                <a:cs typeface="Arial" pitchFamily="34" charset="0"/>
              </a:rPr>
              <a:t>.)  - 1792,16</a:t>
            </a:r>
          </a:p>
          <a:p>
            <a:r>
              <a:rPr lang="ru-RU" sz="3500" dirty="0">
                <a:latin typeface="Arial" pitchFamily="34" charset="0"/>
                <a:cs typeface="Arial" pitchFamily="34" charset="0"/>
              </a:rPr>
              <a:t>Общее количество причалов                             - 56</a:t>
            </a:r>
          </a:p>
          <a:p>
            <a:r>
              <a:rPr lang="ru-RU" sz="3500" dirty="0">
                <a:latin typeface="Arial" pitchFamily="34" charset="0"/>
                <a:cs typeface="Arial" pitchFamily="34" charset="0"/>
              </a:rPr>
              <a:t>Длина причального фронта (</a:t>
            </a:r>
            <a:r>
              <a:rPr lang="ru-RU" sz="3500" dirty="0" err="1">
                <a:latin typeface="Arial" pitchFamily="34" charset="0"/>
                <a:cs typeface="Arial" pitchFamily="34" charset="0"/>
              </a:rPr>
              <a:t>п.м</a:t>
            </a:r>
            <a:r>
              <a:rPr lang="ru-RU" sz="3500" dirty="0">
                <a:latin typeface="Arial" pitchFamily="34" charset="0"/>
                <a:cs typeface="Arial" pitchFamily="34" charset="0"/>
              </a:rPr>
              <a:t>.)                     - 6089,1</a:t>
            </a:r>
          </a:p>
          <a:p>
            <a:r>
              <a:rPr lang="ru-RU" sz="3500" dirty="0">
                <a:latin typeface="Arial" pitchFamily="34" charset="0"/>
                <a:cs typeface="Arial" pitchFamily="34" charset="0"/>
              </a:rPr>
              <a:t>В состав морского порта Петропавловск-Камчатский входит 13 терминалов, расположенные в портопунктах на побережье полуострова Камчатка</a:t>
            </a:r>
            <a:r>
              <a:rPr lang="ru-RU" sz="3500" dirty="0" smtClean="0">
                <a:latin typeface="Arial" pitchFamily="34" charset="0"/>
                <a:cs typeface="Arial" pitchFamily="34" charset="0"/>
              </a:rPr>
              <a:t>:</a:t>
            </a:r>
          </a:p>
          <a:p>
            <a:pPr marL="0" indent="0" algn="just">
              <a:buNone/>
            </a:pPr>
            <a:r>
              <a:rPr lang="ru-RU" sz="3500" dirty="0" smtClean="0">
                <a:latin typeface="Arial" pitchFamily="34" charset="0"/>
                <a:cs typeface="Arial" pitchFamily="34" charset="0"/>
              </a:rPr>
              <a:t> 1 Октябрьский.</a:t>
            </a:r>
          </a:p>
          <a:p>
            <a:pPr marL="0" lvl="0" indent="0" algn="just">
              <a:buNone/>
            </a:pPr>
            <a:r>
              <a:rPr lang="ru-RU" sz="3500" dirty="0" smtClean="0">
                <a:latin typeface="Arial" pitchFamily="34" charset="0"/>
                <a:cs typeface="Arial" pitchFamily="34" charset="0"/>
              </a:rPr>
              <a:t> 2 </a:t>
            </a:r>
            <a:r>
              <a:rPr lang="ru-RU" sz="3500" dirty="0" err="1">
                <a:latin typeface="Arial" pitchFamily="34" charset="0"/>
                <a:cs typeface="Arial" pitchFamily="34" charset="0"/>
              </a:rPr>
              <a:t>Тиличики</a:t>
            </a:r>
            <a:r>
              <a:rPr lang="ru-RU" sz="3500" dirty="0">
                <a:latin typeface="Arial" pitchFamily="34" charset="0"/>
                <a:cs typeface="Arial" pitchFamily="34" charset="0"/>
              </a:rPr>
              <a:t>.</a:t>
            </a:r>
          </a:p>
          <a:p>
            <a:pPr marL="0" lvl="0" indent="0" algn="just">
              <a:buNone/>
            </a:pPr>
            <a:r>
              <a:rPr lang="ru-RU" sz="3500" dirty="0" smtClean="0">
                <a:latin typeface="Arial" pitchFamily="34" charset="0"/>
                <a:cs typeface="Arial" pitchFamily="34" charset="0"/>
              </a:rPr>
              <a:t> 3  </a:t>
            </a:r>
            <a:r>
              <a:rPr lang="ru-RU" sz="3500" dirty="0">
                <a:latin typeface="Arial" pitchFamily="34" charset="0"/>
                <a:cs typeface="Arial" pitchFamily="34" charset="0"/>
              </a:rPr>
              <a:t>Усть-Хайрюзово.</a:t>
            </a:r>
          </a:p>
          <a:p>
            <a:pPr marL="0" lvl="0" indent="0" algn="just">
              <a:buNone/>
            </a:pPr>
            <a:r>
              <a:rPr lang="ru-RU" sz="3500" dirty="0" smtClean="0">
                <a:latin typeface="Arial" pitchFamily="34" charset="0"/>
                <a:cs typeface="Arial" pitchFamily="34" charset="0"/>
              </a:rPr>
              <a:t> 4  </a:t>
            </a:r>
            <a:r>
              <a:rPr lang="ru-RU" sz="3500" dirty="0">
                <a:latin typeface="Arial" pitchFamily="34" charset="0"/>
                <a:cs typeface="Arial" pitchFamily="34" charset="0"/>
              </a:rPr>
              <a:t>Кировский.</a:t>
            </a:r>
          </a:p>
          <a:p>
            <a:pPr marL="0" lvl="0" indent="0" algn="just">
              <a:buNone/>
            </a:pPr>
            <a:r>
              <a:rPr lang="ru-RU" sz="3500" dirty="0" smtClean="0">
                <a:latin typeface="Arial" pitchFamily="34" charset="0"/>
                <a:cs typeface="Arial" pitchFamily="34" charset="0"/>
              </a:rPr>
              <a:t> 5 </a:t>
            </a:r>
            <a:r>
              <a:rPr lang="ru-RU" sz="3500" dirty="0">
                <a:latin typeface="Arial" pitchFamily="34" charset="0"/>
                <a:cs typeface="Arial" pitchFamily="34" charset="0"/>
              </a:rPr>
              <a:t>Озерновский.</a:t>
            </a:r>
          </a:p>
          <a:p>
            <a:pPr marL="0" lvl="0" indent="0" algn="just">
              <a:buNone/>
            </a:pPr>
            <a:r>
              <a:rPr lang="ru-RU" sz="3500" dirty="0" smtClean="0">
                <a:latin typeface="Arial" pitchFamily="34" charset="0"/>
                <a:cs typeface="Arial" pitchFamily="34" charset="0"/>
              </a:rPr>
              <a:t> 6 </a:t>
            </a:r>
            <a:r>
              <a:rPr lang="ru-RU" sz="3500" dirty="0" err="1">
                <a:latin typeface="Arial" pitchFamily="34" charset="0"/>
                <a:cs typeface="Arial" pitchFamily="34" charset="0"/>
              </a:rPr>
              <a:t>Усть</a:t>
            </a:r>
            <a:r>
              <a:rPr lang="ru-RU" sz="3500" dirty="0">
                <a:latin typeface="Arial" pitchFamily="34" charset="0"/>
                <a:cs typeface="Arial" pitchFamily="34" charset="0"/>
              </a:rPr>
              <a:t>-Камчатский</a:t>
            </a:r>
            <a:r>
              <a:rPr lang="ru-RU" sz="3500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pPr marL="0" lvl="0" indent="0" algn="just">
              <a:buNone/>
            </a:pPr>
            <a:r>
              <a:rPr lang="ru-RU" sz="3500" dirty="0" smtClean="0">
                <a:latin typeface="Arial" pitchFamily="34" charset="0"/>
                <a:cs typeface="Arial" pitchFamily="34" charset="0"/>
              </a:rPr>
              <a:t> 7 </a:t>
            </a:r>
            <a:r>
              <a:rPr lang="ru-RU" sz="3500" dirty="0" err="1" smtClean="0">
                <a:latin typeface="Arial" pitchFamily="34" charset="0"/>
                <a:cs typeface="Arial" pitchFamily="34" charset="0"/>
              </a:rPr>
              <a:t>Оссора</a:t>
            </a:r>
            <a:r>
              <a:rPr lang="ru-RU" sz="3500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pPr marL="0" lvl="0" indent="0" algn="just">
              <a:buNone/>
            </a:pPr>
            <a:r>
              <a:rPr lang="ru-RU" sz="3500" dirty="0" smtClean="0">
                <a:latin typeface="Arial" pitchFamily="34" charset="0"/>
                <a:cs typeface="Arial" pitchFamily="34" charset="0"/>
              </a:rPr>
              <a:t> 8 Пахачи</a:t>
            </a:r>
            <a:r>
              <a:rPr lang="ru-RU" sz="3500" dirty="0">
                <a:latin typeface="Arial" pitchFamily="34" charset="0"/>
                <a:cs typeface="Arial" pitchFamily="34" charset="0"/>
              </a:rPr>
              <a:t>.</a:t>
            </a:r>
          </a:p>
          <a:p>
            <a:pPr marL="0" lvl="0" indent="0" algn="just">
              <a:buNone/>
            </a:pPr>
            <a:r>
              <a:rPr lang="ru-RU" sz="3500" dirty="0" smtClean="0">
                <a:latin typeface="Arial" pitchFamily="34" charset="0"/>
                <a:cs typeface="Arial" pitchFamily="34" charset="0"/>
              </a:rPr>
              <a:t> 9 </a:t>
            </a:r>
            <a:r>
              <a:rPr lang="ru-RU" sz="3500" dirty="0">
                <a:latin typeface="Arial" pitchFamily="34" charset="0"/>
                <a:cs typeface="Arial" pitchFamily="34" charset="0"/>
              </a:rPr>
              <a:t>Никольское.</a:t>
            </a:r>
          </a:p>
          <a:p>
            <a:pPr marL="0" lvl="0" indent="0" algn="just">
              <a:buNone/>
            </a:pPr>
            <a:r>
              <a:rPr lang="ru-RU" sz="3500" dirty="0" smtClean="0">
                <a:latin typeface="Arial" pitchFamily="34" charset="0"/>
                <a:cs typeface="Arial" pitchFamily="34" charset="0"/>
              </a:rPr>
              <a:t> 10 </a:t>
            </a:r>
            <a:r>
              <a:rPr lang="ru-RU" sz="3500" dirty="0" err="1">
                <a:latin typeface="Arial" pitchFamily="34" charset="0"/>
                <a:cs typeface="Arial" pitchFamily="34" charset="0"/>
              </a:rPr>
              <a:t>Крутогорово</a:t>
            </a:r>
            <a:r>
              <a:rPr lang="ru-RU" sz="3500" dirty="0">
                <a:latin typeface="Arial" pitchFamily="34" charset="0"/>
                <a:cs typeface="Arial" pitchFamily="34" charset="0"/>
              </a:rPr>
              <a:t>.</a:t>
            </a:r>
          </a:p>
          <a:p>
            <a:pPr marL="0" lvl="0" indent="0" algn="just">
              <a:buNone/>
            </a:pPr>
            <a:r>
              <a:rPr lang="ru-RU" sz="3500" dirty="0" smtClean="0">
                <a:latin typeface="Arial" pitchFamily="34" charset="0"/>
                <a:cs typeface="Arial" pitchFamily="34" charset="0"/>
              </a:rPr>
              <a:t> 11 </a:t>
            </a:r>
            <a:r>
              <a:rPr lang="ru-RU" sz="3500" dirty="0">
                <a:latin typeface="Arial" pitchFamily="34" charset="0"/>
                <a:cs typeface="Arial" pitchFamily="34" charset="0"/>
              </a:rPr>
              <a:t>Тигиль.</a:t>
            </a:r>
          </a:p>
          <a:p>
            <a:pPr marL="0" lvl="0" indent="0" algn="just">
              <a:buNone/>
            </a:pPr>
            <a:r>
              <a:rPr lang="ru-RU" sz="3500" dirty="0" smtClean="0">
                <a:latin typeface="Arial" pitchFamily="34" charset="0"/>
                <a:cs typeface="Arial" pitchFamily="34" charset="0"/>
              </a:rPr>
              <a:t> 12 </a:t>
            </a:r>
            <a:r>
              <a:rPr lang="ru-RU" sz="3500" dirty="0">
                <a:latin typeface="Arial" pitchFamily="34" charset="0"/>
                <a:cs typeface="Arial" pitchFamily="34" charset="0"/>
              </a:rPr>
              <a:t>Палана.</a:t>
            </a:r>
          </a:p>
          <a:p>
            <a:pPr marL="0" lvl="0" indent="0" algn="just">
              <a:buNone/>
            </a:pPr>
            <a:r>
              <a:rPr lang="ru-RU" sz="3500" dirty="0" smtClean="0">
                <a:latin typeface="Arial" pitchFamily="34" charset="0"/>
                <a:cs typeface="Arial" pitchFamily="34" charset="0"/>
              </a:rPr>
              <a:t> 13 </a:t>
            </a:r>
            <a:r>
              <a:rPr lang="ru-RU" sz="3500" dirty="0">
                <a:latin typeface="Arial" pitchFamily="34" charset="0"/>
                <a:cs typeface="Arial" pitchFamily="34" charset="0"/>
              </a:rPr>
              <a:t>Манилы.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692696"/>
            <a:ext cx="8229600" cy="792088"/>
          </a:xfrm>
        </p:spPr>
        <p:txBody>
          <a:bodyPr>
            <a:normAutofit fontScale="90000"/>
          </a:bodyPr>
          <a:lstStyle/>
          <a:p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/>
              <a:t/>
            </a:r>
            <a:br>
              <a:rPr lang="ru-RU" sz="3600" dirty="0"/>
            </a:br>
            <a:r>
              <a:rPr lang="ru-RU" sz="3600" dirty="0" smtClean="0"/>
              <a:t>Основные </a:t>
            </a:r>
            <a:r>
              <a:rPr lang="ru-RU" sz="3600" dirty="0"/>
              <a:t>технические характеристики морского порта Петропавловск-Камчатский: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4" name="Рисунок 3" descr="КК - Транспорт - Море - image002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09"/>
          <a:stretch>
            <a:fillRect/>
          </a:stretch>
        </p:blipFill>
        <p:spPr bwMode="auto">
          <a:xfrm>
            <a:off x="5292080" y="1844824"/>
            <a:ext cx="3528392" cy="465313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52241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46" y="28211"/>
            <a:ext cx="9113262" cy="67929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07353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D:\Мои документы\Рабочий стол\444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189"/>
            <a:ext cx="9144000" cy="68436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83272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D:\Мои документы\Рабочий стол\555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04" y="0"/>
            <a:ext cx="912719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47217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800" dirty="0" smtClean="0"/>
              <a:t>Благодарю за внимание.</a:t>
            </a: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29615529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>
                <a:solidFill>
                  <a:srgbClr val="006699"/>
                </a:solidFill>
                <a:latin typeface="Arial" pitchFamily="34" charset="0"/>
                <a:cs typeface="Arial" pitchFamily="34" charset="0"/>
              </a:rPr>
              <a:t>Порт Петропавловск-Камчатский</a:t>
            </a: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043608" y="1628800"/>
            <a:ext cx="6984776" cy="20867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ru-RU" b="1" dirty="0">
                <a:solidFill>
                  <a:srgbClr val="5F5F5F"/>
                </a:solidFill>
                <a:latin typeface="Arial" pitchFamily="34" charset="0"/>
                <a:cs typeface="Arial" pitchFamily="34" charset="0"/>
              </a:rPr>
              <a:t>Порт расположен на восточном побережье полуострова Камчатка в центральной части города Петропавловска-Камчатского.</a:t>
            </a:r>
          </a:p>
          <a:p>
            <a:pPr>
              <a:lnSpc>
                <a:spcPct val="80000"/>
              </a:lnSpc>
              <a:buFontTx/>
              <a:buNone/>
            </a:pPr>
            <a:endParaRPr lang="ru-RU" b="1" dirty="0">
              <a:solidFill>
                <a:srgbClr val="5F5F5F"/>
              </a:solidFill>
              <a:latin typeface="Arial" pitchFamily="34" charset="0"/>
              <a:cs typeface="Arial" pitchFamily="34" charset="0"/>
            </a:endParaRPr>
          </a:p>
          <a:p>
            <a:pPr>
              <a:lnSpc>
                <a:spcPct val="80000"/>
              </a:lnSpc>
            </a:pPr>
            <a:r>
              <a:rPr lang="ru-RU" b="1" dirty="0">
                <a:solidFill>
                  <a:srgbClr val="5F5F5F"/>
                </a:solidFill>
                <a:latin typeface="Arial" pitchFamily="34" charset="0"/>
                <a:cs typeface="Arial" pitchFamily="34" charset="0"/>
              </a:rPr>
              <a:t> Год основания порта — 1943;</a:t>
            </a:r>
          </a:p>
          <a:p>
            <a:pPr>
              <a:lnSpc>
                <a:spcPct val="80000"/>
              </a:lnSpc>
            </a:pPr>
            <a:r>
              <a:rPr lang="ru-RU" b="1" dirty="0">
                <a:solidFill>
                  <a:srgbClr val="5F5F5F"/>
                </a:solidFill>
                <a:latin typeface="Arial" pitchFamily="34" charset="0"/>
                <a:cs typeface="Arial" pitchFamily="34" charset="0"/>
              </a:rPr>
              <a:t>Число причалов — 12;</a:t>
            </a:r>
          </a:p>
          <a:p>
            <a:pPr>
              <a:lnSpc>
                <a:spcPct val="80000"/>
              </a:lnSpc>
            </a:pPr>
            <a:r>
              <a:rPr lang="ru-RU" b="1" dirty="0">
                <a:solidFill>
                  <a:srgbClr val="5F5F5F"/>
                </a:solidFill>
                <a:latin typeface="Arial" pitchFamily="34" charset="0"/>
                <a:cs typeface="Arial" pitchFamily="34" charset="0"/>
              </a:rPr>
              <a:t>Географические координаты — 53° 00' </a:t>
            </a:r>
            <a:r>
              <a:rPr lang="ru-RU" b="1" dirty="0" err="1">
                <a:solidFill>
                  <a:srgbClr val="5F5F5F"/>
                </a:solidFill>
                <a:latin typeface="Arial" pitchFamily="34" charset="0"/>
                <a:cs typeface="Arial" pitchFamily="34" charset="0"/>
              </a:rPr>
              <a:t>с.ш</a:t>
            </a:r>
            <a:r>
              <a:rPr lang="ru-RU" b="1" dirty="0">
                <a:solidFill>
                  <a:srgbClr val="5F5F5F"/>
                </a:solidFill>
                <a:latin typeface="Arial" pitchFamily="34" charset="0"/>
                <a:cs typeface="Arial" pitchFamily="34" charset="0"/>
              </a:rPr>
              <a:t>. 158° 39' </a:t>
            </a:r>
            <a:r>
              <a:rPr lang="ru-RU" b="1" dirty="0" err="1">
                <a:solidFill>
                  <a:srgbClr val="5F5F5F"/>
                </a:solidFill>
                <a:latin typeface="Arial" pitchFamily="34" charset="0"/>
                <a:cs typeface="Arial" pitchFamily="34" charset="0"/>
              </a:rPr>
              <a:t>в.д</a:t>
            </a:r>
            <a:r>
              <a:rPr lang="ru-RU" b="1" dirty="0">
                <a:solidFill>
                  <a:srgbClr val="5F5F5F"/>
                </a:solidFill>
                <a:latin typeface="Arial" pitchFamily="34" charset="0"/>
                <a:cs typeface="Arial" pitchFamily="34" charset="0"/>
              </a:rPr>
              <a:t>.;</a:t>
            </a:r>
          </a:p>
          <a:p>
            <a:pPr>
              <a:lnSpc>
                <a:spcPct val="80000"/>
              </a:lnSpc>
            </a:pPr>
            <a:r>
              <a:rPr lang="ru-RU" b="1" dirty="0">
                <a:solidFill>
                  <a:srgbClr val="5F5F5F"/>
                </a:solidFill>
                <a:latin typeface="Arial" pitchFamily="34" charset="0"/>
                <a:cs typeface="Arial" pitchFamily="34" charset="0"/>
              </a:rPr>
              <a:t>Часовой пояс — Гринвичский меридиан + 11 часов. Москва + 8 часов. </a:t>
            </a:r>
          </a:p>
        </p:txBody>
      </p:sp>
      <p:pic>
        <p:nvPicPr>
          <p:cNvPr id="5" name="Picture 4" descr="map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3501007"/>
            <a:ext cx="5112568" cy="3141755"/>
          </a:xfrm>
          <a:prstGeom prst="rect">
            <a:avLst/>
          </a:prstGeom>
          <a:noFill/>
          <a:ln w="9525">
            <a:solidFill>
              <a:srgbClr val="5F5F5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14494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D:\Мои документы\Рабочий стол\66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1" y="0"/>
            <a:ext cx="912957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1395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27999117"/>
              </p:ext>
            </p:extLst>
          </p:nvPr>
        </p:nvGraphicFramePr>
        <p:xfrm>
          <a:off x="179512" y="1628798"/>
          <a:ext cx="8784976" cy="4968555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544527"/>
                <a:gridCol w="5453535"/>
                <a:gridCol w="2786914"/>
              </a:tblGrid>
              <a:tr h="111537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№</a:t>
                      </a:r>
                      <a:endParaRPr lang="ru-RU" sz="1100" dirty="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effectLst/>
                        </a:rPr>
                        <a:t>пп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Наименование причала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Номер причала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54081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1.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Контейнерный терминал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Причал №10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111537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2.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Универсальные причалы для навалочных и ген. грузов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Причалы №1,2,6,11,12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54081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3.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Причалы для генеральных грузов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Причалы №7,8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54081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4.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Нефтяной терминал ТЭЦ-1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Терминал ТЭЦ-1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111537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5.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Нефтяной терминал ОАО «Камчатнефтпродукт»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Терминал КНП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/>
              <a:t/>
            </a:r>
            <a:br>
              <a:rPr lang="ru-RU" sz="3600" dirty="0"/>
            </a:br>
            <a:r>
              <a:rPr lang="ru-RU" sz="3600" dirty="0" smtClean="0"/>
              <a:t>Грузовая </a:t>
            </a:r>
            <a:r>
              <a:rPr lang="ru-RU" sz="3600" dirty="0"/>
              <a:t>база морского порта Петропавловск-Камчатский.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65824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D:\Мои документы\Рабочий стол\росграницы\2m660df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16797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9218" name="Picture 2" descr="D:\Мои документы\Рабочий стол\росграницы\34a7fdc03f8ffc91fe1a90996de373c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09821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D:\Мои документы\Рабочий стол\росграницы\4RIAN_02272271.LR.ru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340768"/>
            <a:ext cx="7272808" cy="4237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43871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462</TotalTime>
  <Words>320</Words>
  <Application>Microsoft Office PowerPoint</Application>
  <PresentationFormat>Экран (4:3)</PresentationFormat>
  <Paragraphs>66</Paragraphs>
  <Slides>33</Slides>
  <Notes>2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35" baseType="lpstr">
      <vt:lpstr>Волна</vt:lpstr>
      <vt:lpstr>Документ</vt:lpstr>
      <vt:lpstr>Перспективы развития морского порта Петропавловск-Камчатский как опорного на Северном морском пути и о возможности создания глобально конкурентоспособной территории опережающего социально-экономического развития «Камчатка» промышленно-портового типа</vt:lpstr>
      <vt:lpstr>Текущее состояние портовой инфраструктуры Камчатского края. </vt:lpstr>
      <vt:lpstr>  Основные технические характеристики морского порта Петропавловск-Камчатский: </vt:lpstr>
      <vt:lpstr>Порт Петропавловск-Камчатский</vt:lpstr>
      <vt:lpstr>Презентация PowerPoint</vt:lpstr>
      <vt:lpstr>  Грузовая база морского порта Петропавловск-Камчатский.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Анализ судозаходов в морской порт Петропавловск-Камчатский за 2012 и 2013 годы. </vt:lpstr>
      <vt:lpstr> Анализ грузооборота морского порта Петропавловск-Камчатский за 2012 и 2013 годы. </vt:lpstr>
      <vt:lpstr>Презентация PowerPoint</vt:lpstr>
      <vt:lpstr>Презентация PowerPoint</vt:lpstr>
      <vt:lpstr> Анализ судозахода по типу судов. Загранплавание. </vt:lpstr>
      <vt:lpstr>Презентация PowerPoint</vt:lpstr>
      <vt:lpstr>Презентация PowerPoint</vt:lpstr>
      <vt:lpstr> Анализ судопотока по типу судов. Каботажное плавание. </vt:lpstr>
      <vt:lpstr>Презентация PowerPoint</vt:lpstr>
      <vt:lpstr>Презентация PowerPoint</vt:lpstr>
      <vt:lpstr>Перспективы развития портовой инфраструктуры Камчатского края.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Доклад о перспективах развития морского порта Петропавловск-Камчатский как опорного на Северном морском пути и о возможности создания глобально конкурентоспособной территории опережающего социально-экономического развития «Камчатка» промышленно-портового типа</dc:title>
  <dc:creator>Белаш Игорь Владимирович</dc:creator>
  <cp:lastModifiedBy>Леликова Ирина Сергеевна</cp:lastModifiedBy>
  <cp:revision>28</cp:revision>
  <dcterms:created xsi:type="dcterms:W3CDTF">2014-04-17T05:23:11Z</dcterms:created>
  <dcterms:modified xsi:type="dcterms:W3CDTF">2014-05-04T23:55:06Z</dcterms:modified>
</cp:coreProperties>
</file>