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6" r:id="rId2"/>
    <p:sldMasterId id="2147483708" r:id="rId3"/>
  </p:sldMasterIdLst>
  <p:notesMasterIdLst>
    <p:notesMasterId r:id="rId19"/>
  </p:notesMasterIdLst>
  <p:sldIdLst>
    <p:sldId id="324" r:id="rId4"/>
    <p:sldId id="359" r:id="rId5"/>
    <p:sldId id="358" r:id="rId6"/>
    <p:sldId id="356" r:id="rId7"/>
    <p:sldId id="360" r:id="rId8"/>
    <p:sldId id="361" r:id="rId9"/>
    <p:sldId id="344" r:id="rId10"/>
    <p:sldId id="345" r:id="rId11"/>
    <p:sldId id="346" r:id="rId12"/>
    <p:sldId id="347" r:id="rId13"/>
    <p:sldId id="348" r:id="rId14"/>
    <p:sldId id="352" r:id="rId15"/>
    <p:sldId id="353" r:id="rId16"/>
    <p:sldId id="354" r:id="rId17"/>
    <p:sldId id="355" r:id="rId18"/>
  </p:sldIdLst>
  <p:sldSz cx="12192000" cy="6858000"/>
  <p:notesSz cx="10020300" cy="144494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15D"/>
    <a:srgbClr val="FFA988"/>
    <a:srgbClr val="FFC6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6433" autoAdjust="0"/>
  </p:normalViewPr>
  <p:slideViewPr>
    <p:cSldViewPr snapToGrid="0" showGuides="1">
      <p:cViewPr varScale="1">
        <p:scale>
          <a:sx n="112" d="100"/>
          <a:sy n="112" d="100"/>
        </p:scale>
        <p:origin x="738"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1044;&#1080;&#1072;&#1075;&#1088;&#1072;&#1084;&#1084;&#1072;%20&#1088;&#1077;&#1075;&#1080;&#1089;&#1090;&#1088;&#1072;&#1094;&#1080;&#1080;%20&#1084;&#1072;&#1096;&#1080;&#1085;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1044;&#1080;&#1072;&#1075;&#1088;&#1072;&#1084;&#1084;&#1072;%20&#1087;&#1088;&#1086;&#1093;&#1086;&#1078;&#1076;&#1077;&#1085;&#1080;&#1103;%20&#1058;&#1054;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ru-RU" b="1" dirty="0">
                <a:solidFill>
                  <a:schemeClr val="bg2">
                    <a:lumMod val="50000"/>
                  </a:schemeClr>
                </a:solidFill>
              </a:rPr>
              <a:t>В 2021 году предоставлено субсидии </a:t>
            </a:r>
            <a:br>
              <a:rPr lang="ru-RU" b="1" dirty="0">
                <a:solidFill>
                  <a:schemeClr val="bg2">
                    <a:lumMod val="50000"/>
                  </a:schemeClr>
                </a:solidFill>
              </a:rPr>
            </a:br>
            <a:r>
              <a:rPr lang="ru-RU" b="1" dirty="0">
                <a:solidFill>
                  <a:schemeClr val="bg2">
                    <a:lumMod val="50000"/>
                  </a:schemeClr>
                </a:solidFill>
              </a:rPr>
              <a:t>более 903 миллионов рублей, в том числе:</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8.6484359000424699E-2"/>
          <c:y val="0.19249442098560299"/>
          <c:w val="0.45304677110695463"/>
          <c:h val="0.71076190075433809"/>
        </c:manualLayout>
      </c:layout>
      <c:pieChart>
        <c:varyColors val="1"/>
        <c:ser>
          <c:idx val="0"/>
          <c:order val="0"/>
          <c:tx>
            <c:strRef>
              <c:f>Лист1!$B$1</c:f>
              <c:strCache>
                <c:ptCount val="1"/>
                <c:pt idx="0">
                  <c:v>Предоставлено субсидии миллионов рублей</c:v>
                </c:pt>
              </c:strCache>
            </c:strRef>
          </c:tx>
          <c:spPr>
            <a:ln>
              <a:solidFill>
                <a:schemeClr val="tx1"/>
              </a:solidFill>
            </a:ln>
          </c:spPr>
          <c:dPt>
            <c:idx val="0"/>
            <c:bubble3D val="0"/>
            <c:spPr>
              <a:solidFill>
                <a:schemeClr val="accent1"/>
              </a:solidFill>
              <a:ln w="19050">
                <a:solidFill>
                  <a:schemeClr val="tx1"/>
                </a:solidFill>
              </a:ln>
              <a:effectLst/>
            </c:spPr>
            <c:extLst xmlns:c16r2="http://schemas.microsoft.com/office/drawing/2015/06/chart">
              <c:ext xmlns:c16="http://schemas.microsoft.com/office/drawing/2014/chart" uri="{C3380CC4-5D6E-409C-BE32-E72D297353CC}">
                <c16:uniqueId val="{00000001-B3AF-4D49-A98A-2D0E233A30DB}"/>
              </c:ext>
            </c:extLst>
          </c:dPt>
          <c:dPt>
            <c:idx val="1"/>
            <c:bubble3D val="0"/>
            <c:spPr>
              <a:solidFill>
                <a:schemeClr val="accent2"/>
              </a:solidFill>
              <a:ln w="19050">
                <a:solidFill>
                  <a:schemeClr val="tx1"/>
                </a:solidFill>
              </a:ln>
              <a:effectLst/>
            </c:spPr>
            <c:extLst xmlns:c16r2="http://schemas.microsoft.com/office/drawing/2015/06/chart">
              <c:ext xmlns:c16="http://schemas.microsoft.com/office/drawing/2014/chart" uri="{C3380CC4-5D6E-409C-BE32-E72D297353CC}">
                <c16:uniqueId val="{00000003-B3AF-4D49-A98A-2D0E233A30DB}"/>
              </c:ext>
            </c:extLst>
          </c:dPt>
          <c:dPt>
            <c:idx val="2"/>
            <c:bubble3D val="0"/>
            <c:spPr>
              <a:solidFill>
                <a:schemeClr val="accent3"/>
              </a:solidFill>
              <a:ln w="19050">
                <a:solidFill>
                  <a:schemeClr val="tx1"/>
                </a:solidFill>
              </a:ln>
              <a:effectLst/>
            </c:spPr>
            <c:extLst xmlns:c16r2="http://schemas.microsoft.com/office/drawing/2015/06/chart">
              <c:ext xmlns:c16="http://schemas.microsoft.com/office/drawing/2014/chart" uri="{C3380CC4-5D6E-409C-BE32-E72D297353CC}">
                <c16:uniqueId val="{00000005-B3AF-4D49-A98A-2D0E233A30DB}"/>
              </c:ext>
            </c:extLst>
          </c:dPt>
          <c:dPt>
            <c:idx val="3"/>
            <c:bubble3D val="0"/>
            <c:spPr>
              <a:solidFill>
                <a:schemeClr val="accent4"/>
              </a:solidFill>
              <a:ln w="19050">
                <a:solidFill>
                  <a:schemeClr val="tx1"/>
                </a:solidFill>
              </a:ln>
              <a:effectLst/>
            </c:spPr>
            <c:extLst xmlns:c16r2="http://schemas.microsoft.com/office/drawing/2015/06/chart">
              <c:ext xmlns:c16="http://schemas.microsoft.com/office/drawing/2014/chart" uri="{C3380CC4-5D6E-409C-BE32-E72D297353CC}">
                <c16:uniqueId val="{00000007-B3AF-4D49-A98A-2D0E233A30DB}"/>
              </c:ext>
            </c:extLst>
          </c:dPt>
          <c:dPt>
            <c:idx val="4"/>
            <c:bubble3D val="0"/>
            <c:spPr>
              <a:solidFill>
                <a:schemeClr val="accent5"/>
              </a:solidFill>
              <a:ln w="19050">
                <a:solidFill>
                  <a:schemeClr val="tx1"/>
                </a:solidFill>
              </a:ln>
              <a:effectLst/>
            </c:spPr>
            <c:extLst xmlns:c16r2="http://schemas.microsoft.com/office/drawing/2015/06/chart">
              <c:ext xmlns:c16="http://schemas.microsoft.com/office/drawing/2014/chart" uri="{C3380CC4-5D6E-409C-BE32-E72D297353CC}">
                <c16:uniqueId val="{00000009-B3AF-4D49-A98A-2D0E233A30DB}"/>
              </c:ext>
            </c:extLst>
          </c:dPt>
          <c:dPt>
            <c:idx val="5"/>
            <c:bubble3D val="0"/>
            <c:spPr>
              <a:solidFill>
                <a:schemeClr val="accent6"/>
              </a:solidFill>
              <a:ln w="19050">
                <a:solidFill>
                  <a:schemeClr val="tx1"/>
                </a:solidFill>
              </a:ln>
              <a:effectLst/>
            </c:spPr>
            <c:extLst xmlns:c16r2="http://schemas.microsoft.com/office/drawing/2015/06/chart">
              <c:ext xmlns:c16="http://schemas.microsoft.com/office/drawing/2014/chart" uri="{C3380CC4-5D6E-409C-BE32-E72D297353CC}">
                <c16:uniqueId val="{0000000B-B3AF-4D49-A98A-2D0E233A30DB}"/>
              </c:ext>
            </c:extLst>
          </c:dPt>
          <c:dLbls>
            <c:spPr>
              <a:noFill/>
              <a:ln>
                <a:noFill/>
              </a:ln>
              <a:effectLst/>
            </c:spPr>
            <c:txPr>
              <a:bodyPr rot="0" spcFirstLastPara="1" vertOverflow="ellipsis" vert="horz" wrap="square" anchor="ctr" anchorCtr="1"/>
              <a:lstStyle/>
              <a:p>
                <a:pPr>
                  <a:defRPr sz="1200" b="1" i="1" u="none" strike="noStrike" kern="1200" baseline="0">
                    <a:solidFill>
                      <a:schemeClr val="tx1">
                        <a:lumMod val="75000"/>
                        <a:lumOff val="25000"/>
                      </a:schemeClr>
                    </a:solidFill>
                    <a:latin typeface="+mn-lt"/>
                    <a:ea typeface="+mn-ea"/>
                    <a:cs typeface="+mn-cs"/>
                  </a:defRPr>
                </a:pPr>
                <a:endParaRPr lang="ru-RU"/>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0">
                  <c:v>Муниципальные маршруты городского сообщения г. Петропавловска-Камчатского, 492,352 млн. руб.</c:v>
                </c:pt>
                <c:pt idx="1">
                  <c:v>Муниципальные маршруты городского сообщения п. Усть-Камчатск, 3,012 млн. руб.</c:v>
                </c:pt>
                <c:pt idx="2">
                  <c:v>Муниципальные маршруты городского сообщения г. Елизово, 26,457 млн. руб.</c:v>
                </c:pt>
                <c:pt idx="3">
                  <c:v>Муниципальные маршруты городского сообщения  г. Вилючинск, 68,261 млн. руб.</c:v>
                </c:pt>
                <c:pt idx="4">
                  <c:v>Межмуниципальные маршруты пригородного сообщения, 263,401 млн. руб.</c:v>
                </c:pt>
                <c:pt idx="5">
                  <c:v>Муниципальные маршруты пригородного сообщения Елизовского муниципального района, 49,799 млн. руб.</c:v>
                </c:pt>
              </c:strCache>
            </c:strRef>
          </c:cat>
          <c:val>
            <c:numRef>
              <c:f>Лист1!$B$2:$B$7</c:f>
              <c:numCache>
                <c:formatCode>General</c:formatCode>
                <c:ptCount val="6"/>
                <c:pt idx="0">
                  <c:v>492.35199999999998</c:v>
                </c:pt>
                <c:pt idx="1">
                  <c:v>3.012</c:v>
                </c:pt>
                <c:pt idx="2">
                  <c:v>26.457000000000001</c:v>
                </c:pt>
                <c:pt idx="3">
                  <c:v>68.260999999999996</c:v>
                </c:pt>
                <c:pt idx="4">
                  <c:v>263.40100000000001</c:v>
                </c:pt>
                <c:pt idx="5">
                  <c:v>49.798999999999999</c:v>
                </c:pt>
              </c:numCache>
            </c:numRef>
          </c:val>
          <c:extLst xmlns:c16r2="http://schemas.microsoft.com/office/drawing/2015/06/chart">
            <c:ext xmlns:c16="http://schemas.microsoft.com/office/drawing/2014/chart" uri="{C3380CC4-5D6E-409C-BE32-E72D297353CC}">
              <c16:uniqueId val="{0000000C-B3AF-4D49-A98A-2D0E233A30D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4409963903817926"/>
          <c:y val="0.15471615617408976"/>
          <c:w val="0.45590030628206135"/>
          <c:h val="0.78350904962382417"/>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bg2">
                  <a:lumMod val="50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sz="1000"/>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ru-RU" sz="1200" b="1" i="0" u="none" strike="noStrike" kern="1200" spc="0" baseline="0" dirty="0" smtClean="0">
                <a:solidFill>
                  <a:schemeClr val="bg2">
                    <a:lumMod val="50000"/>
                  </a:schemeClr>
                </a:solidFill>
                <a:latin typeface="+mn-lt"/>
                <a:ea typeface="+mn-ea"/>
                <a:cs typeface="+mn-cs"/>
              </a:defRPr>
            </a:pPr>
            <a:r>
              <a:rPr lang="ru-RU" sz="1200" b="1" i="0" u="none" strike="noStrike" kern="1200" spc="0" baseline="0" dirty="0" smtClean="0">
                <a:solidFill>
                  <a:schemeClr val="bg2">
                    <a:lumMod val="50000"/>
                  </a:schemeClr>
                </a:solidFill>
                <a:latin typeface="+mn-lt"/>
                <a:ea typeface="+mn-ea"/>
                <a:cs typeface="+mn-cs"/>
              </a:rPr>
              <a:t>В 2021 году всего перевезено пассажиров </a:t>
            </a:r>
            <a:br>
              <a:rPr lang="ru-RU" sz="1200" b="1" i="0" u="none" strike="noStrike" kern="1200" spc="0" baseline="0" dirty="0" smtClean="0">
                <a:solidFill>
                  <a:schemeClr val="bg2">
                    <a:lumMod val="50000"/>
                  </a:schemeClr>
                </a:solidFill>
                <a:latin typeface="+mn-lt"/>
                <a:ea typeface="+mn-ea"/>
                <a:cs typeface="+mn-cs"/>
              </a:rPr>
            </a:br>
            <a:r>
              <a:rPr lang="ru-RU" sz="1200" b="1" i="0" u="none" strike="noStrike" kern="1200" spc="0" baseline="0" dirty="0" smtClean="0">
                <a:solidFill>
                  <a:schemeClr val="bg2">
                    <a:lumMod val="50000"/>
                  </a:schemeClr>
                </a:solidFill>
                <a:latin typeface="+mn-lt"/>
                <a:ea typeface="+mn-ea"/>
                <a:cs typeface="+mn-cs"/>
              </a:rPr>
              <a:t>более 32 миллионов человек, в том числе:</a:t>
            </a:r>
          </a:p>
        </c:rich>
      </c:tx>
      <c:layout>
        <c:manualLayout>
          <c:xMode val="edge"/>
          <c:yMode val="edge"/>
          <c:x val="0.15247093353582156"/>
          <c:y val="1.2350738408832003E-2"/>
        </c:manualLayout>
      </c:layout>
      <c:overlay val="0"/>
      <c:spPr>
        <a:noFill/>
        <a:ln>
          <a:noFill/>
        </a:ln>
        <a:effectLst/>
      </c:spPr>
      <c:txPr>
        <a:bodyPr rot="0" spcFirstLastPara="1" vertOverflow="ellipsis" vert="horz" wrap="square" anchor="ctr" anchorCtr="1"/>
        <a:lstStyle/>
        <a:p>
          <a:pPr algn="ctr" rtl="0">
            <a:defRPr lang="ru-RU" sz="1200" b="1" i="0" u="none" strike="noStrike" kern="1200" spc="0" baseline="0" dirty="0" smtClean="0">
              <a:solidFill>
                <a:schemeClr val="bg2">
                  <a:lumMod val="50000"/>
                </a:schemeClr>
              </a:solidFill>
              <a:latin typeface="+mn-lt"/>
              <a:ea typeface="+mn-ea"/>
              <a:cs typeface="+mn-cs"/>
            </a:defRPr>
          </a:pPr>
          <a:endParaRPr lang="ru-RU"/>
        </a:p>
      </c:txPr>
    </c:title>
    <c:autoTitleDeleted val="0"/>
    <c:plotArea>
      <c:layout>
        <c:manualLayout>
          <c:layoutTarget val="inner"/>
          <c:xMode val="edge"/>
          <c:yMode val="edge"/>
          <c:x val="4.8804762636651122E-2"/>
          <c:y val="0.27342091093098791"/>
          <c:w val="0.50260793925381875"/>
          <c:h val="0.62815554713179456"/>
        </c:manualLayout>
      </c:layout>
      <c:pieChart>
        <c:varyColors val="1"/>
        <c:ser>
          <c:idx val="0"/>
          <c:order val="0"/>
          <c:tx>
            <c:strRef>
              <c:f>Лист1!$B$1</c:f>
              <c:strCache>
                <c:ptCount val="1"/>
                <c:pt idx="0">
                  <c:v>Перевезено пассажиров</c:v>
                </c:pt>
              </c:strCache>
            </c:strRef>
          </c:tx>
          <c:explosion val="1"/>
          <c:dPt>
            <c:idx val="0"/>
            <c:bubble3D val="0"/>
            <c:explosion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52E2-4C75-82E7-D694C89B75AF}"/>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52E2-4C75-82E7-D694C89B75AF}"/>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52E2-4C75-82E7-D694C89B75AF}"/>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52E2-4C75-82E7-D694C89B75AF}"/>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52E2-4C75-82E7-D694C89B75AF}"/>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52E2-4C75-82E7-D694C89B75AF}"/>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0">
                  <c:v>Муниципальные маршруты городского сообщения г. Петропавловска-Камчатского, 28, 247 тыс. чел.</c:v>
                </c:pt>
                <c:pt idx="1">
                  <c:v>Муниципальные маршруты городского сообщения п. Усть-Камчатск, 59 тыс. чел.</c:v>
                </c:pt>
                <c:pt idx="2">
                  <c:v>Муниципальные маршруты городского сообщения г. Елизово, 2, 365 тыс. чел.</c:v>
                </c:pt>
                <c:pt idx="3">
                  <c:v> Муниципальные маршруты городского сообщения г. Вилючинск, 252 тыс. чел.</c:v>
                </c:pt>
                <c:pt idx="4">
                  <c:v>Муниципальные маршруты пригородного сообщения , 1, 003 тыс. чел.</c:v>
                </c:pt>
                <c:pt idx="5">
                  <c:v>Муниципальные маршруты пригородного сообщения Елизовского муниципального района, 669 тыс. чел.</c:v>
                </c:pt>
              </c:strCache>
            </c:strRef>
          </c:cat>
          <c:val>
            <c:numRef>
              <c:f>Лист1!$B$2:$B$7</c:f>
              <c:numCache>
                <c:formatCode>General</c:formatCode>
                <c:ptCount val="6"/>
                <c:pt idx="0">
                  <c:v>28.247</c:v>
                </c:pt>
                <c:pt idx="1">
                  <c:v>0.59</c:v>
                </c:pt>
                <c:pt idx="2">
                  <c:v>2.3650000000000002</c:v>
                </c:pt>
                <c:pt idx="3">
                  <c:v>0.252</c:v>
                </c:pt>
                <c:pt idx="4">
                  <c:v>1.0029999999999999</c:v>
                </c:pt>
                <c:pt idx="5">
                  <c:v>0.66900000000000004</c:v>
                </c:pt>
              </c:numCache>
            </c:numRef>
          </c:val>
          <c:extLst xmlns:c16r2="http://schemas.microsoft.com/office/drawing/2015/06/chart">
            <c:ext xmlns:c16="http://schemas.microsoft.com/office/drawing/2014/chart" uri="{C3380CC4-5D6E-409C-BE32-E72D297353CC}">
              <c16:uniqueId val="{0000000C-52E2-4C75-82E7-D694C89B75A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0307645859681926"/>
          <c:y val="0.15967870964153097"/>
          <c:w val="0.41201774938507618"/>
          <c:h val="0.69899577799246226"/>
        </c:manualLayout>
      </c:layout>
      <c:overlay val="0"/>
      <c:spPr>
        <a:noFill/>
        <a:ln>
          <a:noFill/>
        </a:ln>
        <a:effectLst/>
      </c:spPr>
      <c:txPr>
        <a:bodyPr rot="0" spcFirstLastPara="1" vertOverflow="ellipsis" vert="horz" wrap="square" anchor="ctr" anchorCtr="1"/>
        <a:lstStyle/>
        <a:p>
          <a:pPr>
            <a:defRPr lang="ru-RU" sz="800" b="1" i="0" u="none" strike="noStrike" kern="1200" baseline="0">
              <a:solidFill>
                <a:schemeClr val="bg2">
                  <a:lumMod val="50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ru-RU" sz="1100" dirty="0"/>
              <a:t>Диаграмма регистрации </a:t>
            </a:r>
            <a:r>
              <a:rPr lang="ru-RU" sz="1100" dirty="0" smtClean="0"/>
              <a:t>машин за 2021 год </a:t>
            </a:r>
            <a:endParaRPr lang="ru-RU" sz="1100" dirty="0"/>
          </a:p>
        </c:rich>
      </c:tx>
      <c:layout>
        <c:manualLayout>
          <c:xMode val="edge"/>
          <c:yMode val="edge"/>
          <c:x val="0.21277160083325317"/>
          <c:y val="6.2805255501261981E-2"/>
        </c:manualLayout>
      </c:layout>
      <c:overlay val="0"/>
    </c:title>
    <c:autoTitleDeleted val="0"/>
    <c:plotArea>
      <c:layout>
        <c:manualLayout>
          <c:layoutTarget val="inner"/>
          <c:xMode val="edge"/>
          <c:yMode val="edge"/>
          <c:x val="0.22051702412259586"/>
          <c:y val="0.22120105369733112"/>
          <c:w val="0.76709821482536533"/>
          <c:h val="0.53325023410579775"/>
        </c:manualLayout>
      </c:layout>
      <c:barChart>
        <c:barDir val="col"/>
        <c:grouping val="clustered"/>
        <c:varyColors val="0"/>
        <c:ser>
          <c:idx val="0"/>
          <c:order val="0"/>
          <c:invertIfNegative val="0"/>
          <c:cat>
            <c:strRef>
              <c:f>Отчет!$A$5:$A$16</c:f>
              <c:strCache>
                <c:ptCount val="12"/>
                <c:pt idx="0">
                  <c:v>2021/1</c:v>
                </c:pt>
                <c:pt idx="1">
                  <c:v>2021/2</c:v>
                </c:pt>
                <c:pt idx="2">
                  <c:v>2021/3</c:v>
                </c:pt>
                <c:pt idx="3">
                  <c:v>2021/4</c:v>
                </c:pt>
                <c:pt idx="4">
                  <c:v>2021/5</c:v>
                </c:pt>
                <c:pt idx="5">
                  <c:v>2021/6</c:v>
                </c:pt>
                <c:pt idx="6">
                  <c:v>2021/7</c:v>
                </c:pt>
                <c:pt idx="7">
                  <c:v>2021/8</c:v>
                </c:pt>
                <c:pt idx="8">
                  <c:v>2021/9</c:v>
                </c:pt>
                <c:pt idx="9">
                  <c:v>2021/10</c:v>
                </c:pt>
                <c:pt idx="10">
                  <c:v>2021/11</c:v>
                </c:pt>
                <c:pt idx="11">
                  <c:v>2021/12</c:v>
                </c:pt>
              </c:strCache>
            </c:strRef>
          </c:cat>
          <c:val>
            <c:numRef>
              <c:f>Отчет!$B$5:$B$16</c:f>
              <c:numCache>
                <c:formatCode>General</c:formatCode>
                <c:ptCount val="12"/>
                <c:pt idx="0">
                  <c:v>79</c:v>
                </c:pt>
                <c:pt idx="1">
                  <c:v>91</c:v>
                </c:pt>
                <c:pt idx="2">
                  <c:v>87</c:v>
                </c:pt>
                <c:pt idx="3">
                  <c:v>66</c:v>
                </c:pt>
                <c:pt idx="4">
                  <c:v>70</c:v>
                </c:pt>
                <c:pt idx="5">
                  <c:v>69</c:v>
                </c:pt>
                <c:pt idx="6">
                  <c:v>60</c:v>
                </c:pt>
                <c:pt idx="7">
                  <c:v>30</c:v>
                </c:pt>
                <c:pt idx="8">
                  <c:v>36</c:v>
                </c:pt>
                <c:pt idx="9">
                  <c:v>88</c:v>
                </c:pt>
                <c:pt idx="10">
                  <c:v>51</c:v>
                </c:pt>
                <c:pt idx="11">
                  <c:v>91</c:v>
                </c:pt>
              </c:numCache>
            </c:numRef>
          </c:val>
          <c:extLst xmlns:c16r2="http://schemas.microsoft.com/office/drawing/2015/06/chart">
            <c:ext xmlns:c16="http://schemas.microsoft.com/office/drawing/2014/chart" uri="{C3380CC4-5D6E-409C-BE32-E72D297353CC}">
              <c16:uniqueId val="{00000000-0FA3-479B-AD2E-3897022DA698}"/>
            </c:ext>
          </c:extLst>
        </c:ser>
        <c:dLbls>
          <c:showLegendKey val="0"/>
          <c:showVal val="0"/>
          <c:showCatName val="0"/>
          <c:showSerName val="0"/>
          <c:showPercent val="0"/>
          <c:showBubbleSize val="0"/>
        </c:dLbls>
        <c:gapWidth val="150"/>
        <c:axId val="-191426576"/>
        <c:axId val="-191426032"/>
      </c:barChart>
      <c:catAx>
        <c:axId val="-191426576"/>
        <c:scaling>
          <c:orientation val="minMax"/>
        </c:scaling>
        <c:delete val="0"/>
        <c:axPos val="b"/>
        <c:numFmt formatCode="General" sourceLinked="1"/>
        <c:majorTickMark val="none"/>
        <c:minorTickMark val="none"/>
        <c:tickLblPos val="nextTo"/>
        <c:crossAx val="-191426032"/>
        <c:crosses val="autoZero"/>
        <c:auto val="1"/>
        <c:lblAlgn val="ctr"/>
        <c:lblOffset val="100"/>
        <c:noMultiLvlLbl val="0"/>
      </c:catAx>
      <c:valAx>
        <c:axId val="-191426032"/>
        <c:scaling>
          <c:orientation val="minMax"/>
        </c:scaling>
        <c:delete val="0"/>
        <c:axPos val="l"/>
        <c:majorGridlines/>
        <c:numFmt formatCode="General" sourceLinked="1"/>
        <c:majorTickMark val="none"/>
        <c:minorTickMark val="none"/>
        <c:tickLblPos val="nextTo"/>
        <c:crossAx val="-191426576"/>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1100" dirty="0"/>
              <a:t>Диаграмма прохождения </a:t>
            </a:r>
            <a:r>
              <a:rPr lang="ru-RU" sz="1100" dirty="0" smtClean="0"/>
              <a:t> за 2021 год</a:t>
            </a:r>
            <a:endParaRPr lang="ru-RU" sz="1100" dirty="0"/>
          </a:p>
        </c:rich>
      </c:tx>
      <c:layout>
        <c:manualLayout>
          <c:xMode val="edge"/>
          <c:yMode val="edge"/>
          <c:x val="0.19182079716095943"/>
          <c:y val="6.1531842633300103E-2"/>
        </c:manualLayout>
      </c:layout>
      <c:overlay val="0"/>
    </c:title>
    <c:autoTitleDeleted val="0"/>
    <c:plotArea>
      <c:layout>
        <c:manualLayout>
          <c:layoutTarget val="inner"/>
          <c:xMode val="edge"/>
          <c:yMode val="edge"/>
          <c:x val="0.16059193068241207"/>
          <c:y val="2.5156499402858013E-2"/>
          <c:w val="0.74079903274786374"/>
          <c:h val="0.74553680285487989"/>
        </c:manualLayout>
      </c:layout>
      <c:barChart>
        <c:barDir val="col"/>
        <c:grouping val="clustered"/>
        <c:varyColors val="0"/>
        <c:ser>
          <c:idx val="0"/>
          <c:order val="0"/>
          <c:tx>
            <c:strRef>
              <c:f>Отчет!$B$3</c:f>
              <c:strCache>
                <c:ptCount val="1"/>
                <c:pt idx="0">
                  <c:v>Представ-лено 
на ТО</c:v>
                </c:pt>
              </c:strCache>
            </c:strRef>
          </c:tx>
          <c:invertIfNegative val="0"/>
          <c:cat>
            <c:strRef>
              <c:f>Отчет!$A$4:$A$16</c:f>
              <c:strCache>
                <c:ptCount val="13"/>
                <c:pt idx="1">
                  <c:v>2021/1</c:v>
                </c:pt>
                <c:pt idx="2">
                  <c:v>2021/2</c:v>
                </c:pt>
                <c:pt idx="3">
                  <c:v>2021/3</c:v>
                </c:pt>
                <c:pt idx="4">
                  <c:v>2021/4</c:v>
                </c:pt>
                <c:pt idx="5">
                  <c:v>2021/5</c:v>
                </c:pt>
                <c:pt idx="6">
                  <c:v>2021/6</c:v>
                </c:pt>
                <c:pt idx="7">
                  <c:v>2021/7</c:v>
                </c:pt>
                <c:pt idx="8">
                  <c:v>2021/8</c:v>
                </c:pt>
                <c:pt idx="9">
                  <c:v>2021/9</c:v>
                </c:pt>
                <c:pt idx="10">
                  <c:v>2021/10</c:v>
                </c:pt>
                <c:pt idx="11">
                  <c:v>2021/11</c:v>
                </c:pt>
                <c:pt idx="12">
                  <c:v>2021/12</c:v>
                </c:pt>
              </c:strCache>
            </c:strRef>
          </c:cat>
          <c:val>
            <c:numRef>
              <c:f>Отчет!$B$4:$B$16</c:f>
              <c:numCache>
                <c:formatCode>General</c:formatCode>
                <c:ptCount val="13"/>
                <c:pt idx="1">
                  <c:v>77</c:v>
                </c:pt>
                <c:pt idx="2">
                  <c:v>240</c:v>
                </c:pt>
                <c:pt idx="3">
                  <c:v>155</c:v>
                </c:pt>
                <c:pt idx="4">
                  <c:v>157</c:v>
                </c:pt>
                <c:pt idx="5">
                  <c:v>193</c:v>
                </c:pt>
                <c:pt idx="6">
                  <c:v>130</c:v>
                </c:pt>
                <c:pt idx="7">
                  <c:v>77</c:v>
                </c:pt>
                <c:pt idx="8">
                  <c:v>22</c:v>
                </c:pt>
                <c:pt idx="9">
                  <c:v>24</c:v>
                </c:pt>
                <c:pt idx="10">
                  <c:v>140</c:v>
                </c:pt>
                <c:pt idx="11">
                  <c:v>215</c:v>
                </c:pt>
                <c:pt idx="12">
                  <c:v>202</c:v>
                </c:pt>
              </c:numCache>
            </c:numRef>
          </c:val>
          <c:extLst xmlns:c16r2="http://schemas.microsoft.com/office/drawing/2015/06/chart">
            <c:ext xmlns:c16="http://schemas.microsoft.com/office/drawing/2014/chart" uri="{C3380CC4-5D6E-409C-BE32-E72D297353CC}">
              <c16:uniqueId val="{00000000-F829-42C3-8837-30AE9A115F5B}"/>
            </c:ext>
          </c:extLst>
        </c:ser>
        <c:ser>
          <c:idx val="1"/>
          <c:order val="1"/>
          <c:tx>
            <c:strRef>
              <c:f>Отчет!$C$3</c:f>
              <c:strCache>
                <c:ptCount val="1"/>
                <c:pt idx="0">
                  <c:v>ТО пройден</c:v>
                </c:pt>
              </c:strCache>
            </c:strRef>
          </c:tx>
          <c:invertIfNegative val="0"/>
          <c:cat>
            <c:strRef>
              <c:f>Отчет!$A$4:$A$16</c:f>
              <c:strCache>
                <c:ptCount val="13"/>
                <c:pt idx="1">
                  <c:v>2021/1</c:v>
                </c:pt>
                <c:pt idx="2">
                  <c:v>2021/2</c:v>
                </c:pt>
                <c:pt idx="3">
                  <c:v>2021/3</c:v>
                </c:pt>
                <c:pt idx="4">
                  <c:v>2021/4</c:v>
                </c:pt>
                <c:pt idx="5">
                  <c:v>2021/5</c:v>
                </c:pt>
                <c:pt idx="6">
                  <c:v>2021/6</c:v>
                </c:pt>
                <c:pt idx="7">
                  <c:v>2021/7</c:v>
                </c:pt>
                <c:pt idx="8">
                  <c:v>2021/8</c:v>
                </c:pt>
                <c:pt idx="9">
                  <c:v>2021/9</c:v>
                </c:pt>
                <c:pt idx="10">
                  <c:v>2021/10</c:v>
                </c:pt>
                <c:pt idx="11">
                  <c:v>2021/11</c:v>
                </c:pt>
                <c:pt idx="12">
                  <c:v>2021/12</c:v>
                </c:pt>
              </c:strCache>
            </c:strRef>
          </c:cat>
          <c:val>
            <c:numRef>
              <c:f>Отчет!$C$4:$C$16</c:f>
              <c:numCache>
                <c:formatCode>General</c:formatCode>
                <c:ptCount val="13"/>
                <c:pt idx="1">
                  <c:v>77</c:v>
                </c:pt>
                <c:pt idx="2">
                  <c:v>240</c:v>
                </c:pt>
                <c:pt idx="3">
                  <c:v>155</c:v>
                </c:pt>
                <c:pt idx="4">
                  <c:v>157</c:v>
                </c:pt>
                <c:pt idx="5">
                  <c:v>193</c:v>
                </c:pt>
                <c:pt idx="6">
                  <c:v>130</c:v>
                </c:pt>
                <c:pt idx="7">
                  <c:v>77</c:v>
                </c:pt>
                <c:pt idx="8">
                  <c:v>22</c:v>
                </c:pt>
                <c:pt idx="9">
                  <c:v>24</c:v>
                </c:pt>
                <c:pt idx="10">
                  <c:v>140</c:v>
                </c:pt>
                <c:pt idx="11">
                  <c:v>215</c:v>
                </c:pt>
                <c:pt idx="12">
                  <c:v>202</c:v>
                </c:pt>
              </c:numCache>
            </c:numRef>
          </c:val>
          <c:extLst xmlns:c16r2="http://schemas.microsoft.com/office/drawing/2015/06/chart">
            <c:ext xmlns:c16="http://schemas.microsoft.com/office/drawing/2014/chart" uri="{C3380CC4-5D6E-409C-BE32-E72D297353CC}">
              <c16:uniqueId val="{00000001-F829-42C3-8837-30AE9A115F5B}"/>
            </c:ext>
          </c:extLst>
        </c:ser>
        <c:ser>
          <c:idx val="2"/>
          <c:order val="2"/>
          <c:tx>
            <c:strRef>
              <c:f>Отчет!$D$3</c:f>
              <c:strCache>
                <c:ptCount val="1"/>
                <c:pt idx="0">
                  <c:v>ТО не пройден</c:v>
                </c:pt>
              </c:strCache>
            </c:strRef>
          </c:tx>
          <c:invertIfNegative val="0"/>
          <c:cat>
            <c:strRef>
              <c:f>Отчет!$A$4:$A$16</c:f>
              <c:strCache>
                <c:ptCount val="13"/>
                <c:pt idx="1">
                  <c:v>2021/1</c:v>
                </c:pt>
                <c:pt idx="2">
                  <c:v>2021/2</c:v>
                </c:pt>
                <c:pt idx="3">
                  <c:v>2021/3</c:v>
                </c:pt>
                <c:pt idx="4">
                  <c:v>2021/4</c:v>
                </c:pt>
                <c:pt idx="5">
                  <c:v>2021/5</c:v>
                </c:pt>
                <c:pt idx="6">
                  <c:v>2021/6</c:v>
                </c:pt>
                <c:pt idx="7">
                  <c:v>2021/7</c:v>
                </c:pt>
                <c:pt idx="8">
                  <c:v>2021/8</c:v>
                </c:pt>
                <c:pt idx="9">
                  <c:v>2021/9</c:v>
                </c:pt>
                <c:pt idx="10">
                  <c:v>2021/10</c:v>
                </c:pt>
                <c:pt idx="11">
                  <c:v>2021/11</c:v>
                </c:pt>
                <c:pt idx="12">
                  <c:v>2021/12</c:v>
                </c:pt>
              </c:strCache>
            </c:strRef>
          </c:cat>
          <c:val>
            <c:numRef>
              <c:f>Отчет!$D$4:$D$16</c:f>
              <c:numCache>
                <c:formatCode>General</c:formatCode>
                <c:ptCount val="13"/>
                <c:pt idx="1">
                  <c:v>0</c:v>
                </c:pt>
                <c:pt idx="2">
                  <c:v>0</c:v>
                </c:pt>
                <c:pt idx="3">
                  <c:v>0</c:v>
                </c:pt>
                <c:pt idx="4">
                  <c:v>0</c:v>
                </c:pt>
                <c:pt idx="5">
                  <c:v>0</c:v>
                </c:pt>
                <c:pt idx="6">
                  <c:v>0</c:v>
                </c:pt>
                <c:pt idx="7">
                  <c:v>0</c:v>
                </c:pt>
                <c:pt idx="8">
                  <c:v>0</c:v>
                </c:pt>
                <c:pt idx="9">
                  <c:v>0</c:v>
                </c:pt>
                <c:pt idx="10">
                  <c:v>0</c:v>
                </c:pt>
                <c:pt idx="11">
                  <c:v>0</c:v>
                </c:pt>
                <c:pt idx="12">
                  <c:v>0</c:v>
                </c:pt>
              </c:numCache>
            </c:numRef>
          </c:val>
          <c:extLst xmlns:c16r2="http://schemas.microsoft.com/office/drawing/2015/06/chart">
            <c:ext xmlns:c16="http://schemas.microsoft.com/office/drawing/2014/chart" uri="{C3380CC4-5D6E-409C-BE32-E72D297353CC}">
              <c16:uniqueId val="{00000002-F829-42C3-8837-30AE9A115F5B}"/>
            </c:ext>
          </c:extLst>
        </c:ser>
        <c:dLbls>
          <c:showLegendKey val="0"/>
          <c:showVal val="0"/>
          <c:showCatName val="0"/>
          <c:showSerName val="0"/>
          <c:showPercent val="0"/>
          <c:showBubbleSize val="0"/>
        </c:dLbls>
        <c:gapWidth val="150"/>
        <c:axId val="-191427664"/>
        <c:axId val="-191425488"/>
      </c:barChart>
      <c:catAx>
        <c:axId val="-191427664"/>
        <c:scaling>
          <c:orientation val="minMax"/>
        </c:scaling>
        <c:delete val="0"/>
        <c:axPos val="b"/>
        <c:numFmt formatCode="General" sourceLinked="1"/>
        <c:majorTickMark val="none"/>
        <c:minorTickMark val="none"/>
        <c:tickLblPos val="nextTo"/>
        <c:crossAx val="-191425488"/>
        <c:crosses val="autoZero"/>
        <c:auto val="1"/>
        <c:lblAlgn val="ctr"/>
        <c:lblOffset val="100"/>
        <c:noMultiLvlLbl val="0"/>
      </c:catAx>
      <c:valAx>
        <c:axId val="-191425488"/>
        <c:scaling>
          <c:orientation val="minMax"/>
        </c:scaling>
        <c:delete val="0"/>
        <c:axPos val="l"/>
        <c:majorGridlines/>
        <c:numFmt formatCode="General" sourceLinked="1"/>
        <c:majorTickMark val="none"/>
        <c:minorTickMark val="none"/>
        <c:tickLblPos val="nextTo"/>
        <c:crossAx val="-191427664"/>
        <c:crosses val="autoZero"/>
        <c:crossBetween val="between"/>
      </c:valAx>
    </c:plotArea>
    <c:legend>
      <c:legendPos val="r"/>
      <c:legendEntry>
        <c:idx val="1"/>
        <c:delete val="1"/>
      </c:legendEntry>
      <c:legendEntry>
        <c:idx val="2"/>
        <c:delete val="1"/>
      </c:legendEntry>
      <c:layout>
        <c:manualLayout>
          <c:xMode val="edge"/>
          <c:yMode val="edge"/>
          <c:x val="0.55122723317974054"/>
          <c:y val="0.19502654163432895"/>
          <c:w val="0.23014234941591835"/>
          <c:h val="0.20376464886845905"/>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4342131" cy="724980"/>
          </a:xfrm>
          <a:prstGeom prst="rect">
            <a:avLst/>
          </a:prstGeom>
        </p:spPr>
        <p:txBody>
          <a:bodyPr vert="horz" lIns="139813" tIns="69907" rIns="139813" bIns="69907" rtlCol="0"/>
          <a:lstStyle>
            <a:lvl1pPr algn="l">
              <a:defRPr sz="1900"/>
            </a:lvl1pPr>
          </a:lstStyle>
          <a:p>
            <a:endParaRPr lang="ru-RU"/>
          </a:p>
        </p:txBody>
      </p:sp>
      <p:sp>
        <p:nvSpPr>
          <p:cNvPr id="3" name="Дата 2"/>
          <p:cNvSpPr>
            <a:spLocks noGrp="1"/>
          </p:cNvSpPr>
          <p:nvPr>
            <p:ph type="dt" idx="1"/>
          </p:nvPr>
        </p:nvSpPr>
        <p:spPr>
          <a:xfrm>
            <a:off x="5675851" y="1"/>
            <a:ext cx="4342131" cy="724980"/>
          </a:xfrm>
          <a:prstGeom prst="rect">
            <a:avLst/>
          </a:prstGeom>
        </p:spPr>
        <p:txBody>
          <a:bodyPr vert="horz" lIns="139813" tIns="69907" rIns="139813" bIns="69907" rtlCol="0"/>
          <a:lstStyle>
            <a:lvl1pPr algn="r">
              <a:defRPr sz="1900"/>
            </a:lvl1pPr>
          </a:lstStyle>
          <a:p>
            <a:fld id="{67D4A4D7-E654-46BC-B6EF-78F225D5C10A}" type="datetimeFigureOut">
              <a:rPr lang="ru-RU" smtClean="0"/>
              <a:t>17.01.2022</a:t>
            </a:fld>
            <a:endParaRPr lang="ru-RU"/>
          </a:p>
        </p:txBody>
      </p:sp>
      <p:sp>
        <p:nvSpPr>
          <p:cNvPr id="4" name="Образ слайда 3"/>
          <p:cNvSpPr>
            <a:spLocks noGrp="1" noRot="1" noChangeAspect="1"/>
          </p:cNvSpPr>
          <p:nvPr>
            <p:ph type="sldImg" idx="2"/>
          </p:nvPr>
        </p:nvSpPr>
        <p:spPr>
          <a:xfrm>
            <a:off x="676275" y="1806575"/>
            <a:ext cx="8667750" cy="4875213"/>
          </a:xfrm>
          <a:prstGeom prst="rect">
            <a:avLst/>
          </a:prstGeom>
          <a:noFill/>
          <a:ln w="12700">
            <a:solidFill>
              <a:prstClr val="black"/>
            </a:solidFill>
          </a:ln>
        </p:spPr>
        <p:txBody>
          <a:bodyPr vert="horz" lIns="139813" tIns="69907" rIns="139813" bIns="69907" rtlCol="0" anchor="ctr"/>
          <a:lstStyle/>
          <a:p>
            <a:endParaRPr lang="ru-RU"/>
          </a:p>
        </p:txBody>
      </p:sp>
      <p:sp>
        <p:nvSpPr>
          <p:cNvPr id="5" name="Заметки 4"/>
          <p:cNvSpPr>
            <a:spLocks noGrp="1"/>
          </p:cNvSpPr>
          <p:nvPr>
            <p:ph type="body" sz="quarter" idx="3"/>
          </p:nvPr>
        </p:nvSpPr>
        <p:spPr>
          <a:xfrm>
            <a:off x="1002031" y="6953786"/>
            <a:ext cx="8016239" cy="5689461"/>
          </a:xfrm>
          <a:prstGeom prst="rect">
            <a:avLst/>
          </a:prstGeom>
        </p:spPr>
        <p:txBody>
          <a:bodyPr vert="horz" lIns="139813" tIns="69907" rIns="139813" bIns="69907"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3724447"/>
            <a:ext cx="4342131" cy="724979"/>
          </a:xfrm>
          <a:prstGeom prst="rect">
            <a:avLst/>
          </a:prstGeom>
        </p:spPr>
        <p:txBody>
          <a:bodyPr vert="horz" lIns="139813" tIns="69907" rIns="139813" bIns="69907" rtlCol="0" anchor="b"/>
          <a:lstStyle>
            <a:lvl1pPr algn="l">
              <a:defRPr sz="1900"/>
            </a:lvl1pPr>
          </a:lstStyle>
          <a:p>
            <a:endParaRPr lang="ru-RU"/>
          </a:p>
        </p:txBody>
      </p:sp>
      <p:sp>
        <p:nvSpPr>
          <p:cNvPr id="7" name="Номер слайда 6"/>
          <p:cNvSpPr>
            <a:spLocks noGrp="1"/>
          </p:cNvSpPr>
          <p:nvPr>
            <p:ph type="sldNum" sz="quarter" idx="5"/>
          </p:nvPr>
        </p:nvSpPr>
        <p:spPr>
          <a:xfrm>
            <a:off x="5675851" y="13724447"/>
            <a:ext cx="4342131" cy="724979"/>
          </a:xfrm>
          <a:prstGeom prst="rect">
            <a:avLst/>
          </a:prstGeom>
        </p:spPr>
        <p:txBody>
          <a:bodyPr vert="horz" lIns="139813" tIns="69907" rIns="139813" bIns="69907" rtlCol="0" anchor="b"/>
          <a:lstStyle>
            <a:lvl1pPr algn="r">
              <a:defRPr sz="1900"/>
            </a:lvl1pPr>
          </a:lstStyle>
          <a:p>
            <a:fld id="{47F00873-8800-40D3-A95D-1D5DDFB07338}" type="slidenum">
              <a:rPr lang="ru-RU" smtClean="0"/>
              <a:t>‹#›</a:t>
            </a:fld>
            <a:endParaRPr lang="ru-RU"/>
          </a:p>
        </p:txBody>
      </p:sp>
    </p:spTree>
    <p:extLst>
      <p:ext uri="{BB962C8B-B14F-4D97-AF65-F5344CB8AC3E}">
        <p14:creationId xmlns:p14="http://schemas.microsoft.com/office/powerpoint/2010/main" val="895721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F00873-8800-40D3-A95D-1D5DDFB07338}" type="slidenum">
              <a:rPr lang="ru-RU" smtClean="0"/>
              <a:t>1</a:t>
            </a:fld>
            <a:endParaRPr lang="ru-RU"/>
          </a:p>
        </p:txBody>
      </p:sp>
    </p:spTree>
    <p:extLst>
      <p:ext uri="{BB962C8B-B14F-4D97-AF65-F5344CB8AC3E}">
        <p14:creationId xmlns:p14="http://schemas.microsoft.com/office/powerpoint/2010/main" val="45112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7F00873-8800-40D3-A95D-1D5DDFB07338}" type="slidenum">
              <a:rPr lang="ru-RU" smtClean="0"/>
              <a:t>9</a:t>
            </a:fld>
            <a:endParaRPr lang="ru-RU"/>
          </a:p>
        </p:txBody>
      </p:sp>
    </p:spTree>
    <p:extLst>
      <p:ext uri="{BB962C8B-B14F-4D97-AF65-F5344CB8AC3E}">
        <p14:creationId xmlns:p14="http://schemas.microsoft.com/office/powerpoint/2010/main" val="3820511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9649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26A948E1-F537-4471-8CDD-D1215AFAD502}" type="datetimeFigureOut">
              <a:rPr lang="ru-RU" smtClean="0"/>
              <a:t>17.01.2022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12794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1170433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57443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1404521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17884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4224182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551251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34641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2109694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647312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588481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696469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6A948E1-F537-4471-8CDD-D1215AFAD502}" type="datetimeFigureOut">
              <a:rPr lang="ru-RU" smtClean="0"/>
              <a:t>17.01.2022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2872913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6A948E1-F537-4471-8CDD-D1215AFAD502}" type="datetimeFigureOut">
              <a:rPr lang="ru-RU" smtClean="0"/>
              <a:t>17.01.2022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223164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6A948E1-F537-4471-8CDD-D1215AFAD502}" type="datetimeFigureOut">
              <a:rPr lang="ru-RU" smtClean="0"/>
              <a:t>17.01.2022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1683617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6A948E1-F537-4471-8CDD-D1215AFAD502}" type="datetimeFigureOut">
              <a:rPr lang="ru-RU" smtClean="0"/>
              <a:t>17.01.2022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2631310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6A948E1-F537-4471-8CDD-D1215AFAD502}" type="datetimeFigureOut">
              <a:rPr lang="ru-RU" smtClean="0"/>
              <a:t>17.01.2022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115326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6A948E1-F537-4471-8CDD-D1215AFAD502}" type="datetimeFigureOut">
              <a:rPr lang="ru-RU" smtClean="0"/>
              <a:t>17.01.2022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1073074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704552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1267479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028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214255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1495955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137234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6A948E1-F537-4471-8CDD-D1215AFAD502}" type="datetimeFigureOut">
              <a:rPr lang="ru-RU" smtClean="0"/>
              <a:t>17.01.2022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1867987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6A948E1-F537-4471-8CDD-D1215AFAD502}" type="datetimeFigureOut">
              <a:rPr lang="ru-RU" smtClean="0"/>
              <a:t>17.01.2022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2214388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6A948E1-F537-4471-8CDD-D1215AFAD502}" type="datetimeFigureOut">
              <a:rPr lang="ru-RU" smtClean="0"/>
              <a:t>17.01.2022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1780050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948E1-F537-4471-8CDD-D1215AFAD502}" type="datetimeFigureOut">
              <a:rPr lang="ru-RU" smtClean="0"/>
              <a:t>17.01.2022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810810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6A948E1-F537-4471-8CDD-D1215AFAD502}" type="datetimeFigureOut">
              <a:rPr lang="ru-RU" smtClean="0"/>
              <a:t>17.01.2022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1642202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6A948E1-F537-4471-8CDD-D1215AFAD502}" type="datetimeFigureOut">
              <a:rPr lang="ru-RU" smtClean="0"/>
              <a:t>17.01.2022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2937868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26A948E1-F537-4471-8CDD-D1215AFAD502}" type="datetimeFigureOut">
              <a:rPr lang="ru-RU" smtClean="0"/>
              <a:t>17.01.2022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172830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66465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6A948E1-F537-4471-8CDD-D1215AFAD502}" type="datetimeFigureOut">
              <a:rPr lang="ru-RU" smtClean="0"/>
              <a:t>17.01.2022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005986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35806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67585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18599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2820459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5597603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6A948E1-F537-4471-8CDD-D1215AFAD502}" type="datetimeFigureOut">
              <a:rPr lang="ru-RU" smtClean="0"/>
              <a:t>17.01.2022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92020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6A948E1-F537-4471-8CDD-D1215AFAD502}" type="datetimeFigureOut">
              <a:rPr lang="ru-RU" smtClean="0"/>
              <a:t>17.01.2022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8289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6A948E1-F537-4471-8CDD-D1215AFAD502}" type="datetimeFigureOut">
              <a:rPr lang="ru-RU" smtClean="0"/>
              <a:t>17.01.2022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887413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948E1-F537-4471-8CDD-D1215AFAD502}" type="datetimeFigureOut">
              <a:rPr lang="ru-RU" smtClean="0"/>
              <a:t>17.01.2022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3558602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6A948E1-F537-4471-8CDD-D1215AFAD502}" type="datetimeFigureOut">
              <a:rPr lang="ru-RU" smtClean="0"/>
              <a:t>17.01.2022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89475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6A948E1-F537-4471-8CDD-D1215AFAD502}" type="datetimeFigureOut">
              <a:rPr lang="ru-RU" smtClean="0"/>
              <a:t>17.01.2022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225093E-338A-44FE-A79E-D26BFE7E4913}" type="slidenum">
              <a:rPr lang="ru-RU" smtClean="0"/>
              <a:t>‹#›</a:t>
            </a:fld>
            <a:endParaRPr lang="ru-RU"/>
          </a:p>
        </p:txBody>
      </p:sp>
    </p:spTree>
    <p:extLst>
      <p:ext uri="{BB962C8B-B14F-4D97-AF65-F5344CB8AC3E}">
        <p14:creationId xmlns:p14="http://schemas.microsoft.com/office/powerpoint/2010/main" val="411178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6A948E1-F537-4471-8CDD-D1215AFAD502}" type="datetimeFigureOut">
              <a:rPr lang="ru-RU" smtClean="0"/>
              <a:t>17.01.2022</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225093E-338A-44FE-A79E-D26BFE7E4913}" type="slidenum">
              <a:rPr lang="ru-RU" smtClean="0"/>
              <a:t>‹#›</a:t>
            </a:fld>
            <a:endParaRPr lang="ru-RU"/>
          </a:p>
        </p:txBody>
      </p:sp>
    </p:spTree>
    <p:extLst>
      <p:ext uri="{BB962C8B-B14F-4D97-AF65-F5344CB8AC3E}">
        <p14:creationId xmlns:p14="http://schemas.microsoft.com/office/powerpoint/2010/main" val="219254661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948E1-F537-4471-8CDD-D1215AFAD502}" type="datetimeFigureOut">
              <a:rPr lang="ru-RU" smtClean="0"/>
              <a:t>17.01.2022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5093E-338A-44FE-A79E-D26BFE7E4913}" type="slidenum">
              <a:rPr lang="ru-RU" smtClean="0"/>
              <a:t>‹#›</a:t>
            </a:fld>
            <a:endParaRPr lang="ru-RU"/>
          </a:p>
        </p:txBody>
      </p:sp>
    </p:spTree>
    <p:extLst>
      <p:ext uri="{BB962C8B-B14F-4D97-AF65-F5344CB8AC3E}">
        <p14:creationId xmlns:p14="http://schemas.microsoft.com/office/powerpoint/2010/main" val="26251916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6A948E1-F537-4471-8CDD-D1215AFAD502}" type="datetimeFigureOut">
              <a:rPr lang="ru-RU" smtClean="0"/>
              <a:t>17.01.2022</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225093E-338A-44FE-A79E-D26BFE7E4913}" type="slidenum">
              <a:rPr lang="ru-RU" smtClean="0"/>
              <a:t>‹#›</a:t>
            </a:fld>
            <a:endParaRPr lang="ru-RU"/>
          </a:p>
        </p:txBody>
      </p:sp>
    </p:spTree>
    <p:extLst>
      <p:ext uri="{BB962C8B-B14F-4D97-AF65-F5344CB8AC3E}">
        <p14:creationId xmlns:p14="http://schemas.microsoft.com/office/powerpoint/2010/main" val="2372579294"/>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chart" Target="../charts/chart2.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46.jp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png"/><Relationship Id="rId17" Type="http://schemas.openxmlformats.org/officeDocument/2006/relationships/image" Target="../media/image32.jpeg"/><Relationship Id="rId2" Type="http://schemas.openxmlformats.org/officeDocument/2006/relationships/image" Target="../media/image17.jpeg"/><Relationship Id="rId16" Type="http://schemas.openxmlformats.org/officeDocument/2006/relationships/image" Target="../media/image31.jpeg"/><Relationship Id="rId20"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jpeg"/><Relationship Id="rId19" Type="http://schemas.openxmlformats.org/officeDocument/2006/relationships/image" Target="../media/image34.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4547" y="1876425"/>
            <a:ext cx="11136255" cy="2788766"/>
          </a:xfrm>
        </p:spPr>
        <p:txBody>
          <a:bodyPr>
            <a:noAutofit/>
          </a:bodyPr>
          <a:lstStyle/>
          <a:p>
            <a:pPr algn="ctr"/>
            <a:r>
              <a:rPr lang="ru-RU" sz="3200" b="1" dirty="0">
                <a:solidFill>
                  <a:schemeClr val="bg1"/>
                </a:solidFill>
                <a:latin typeface="Times New Roman" panose="02020603050405020304" pitchFamily="18" charset="0"/>
                <a:cs typeface="Times New Roman" panose="02020603050405020304" pitchFamily="18" charset="0"/>
              </a:rPr>
              <a:t>Отчет </a:t>
            </a:r>
            <a:r>
              <a:rPr lang="ru-RU" sz="3200" b="1" dirty="0" smtClean="0">
                <a:solidFill>
                  <a:schemeClr val="bg1"/>
                </a:solidFill>
                <a:latin typeface="Times New Roman" panose="02020603050405020304" pitchFamily="18" charset="0"/>
                <a:cs typeface="Times New Roman" panose="02020603050405020304" pitchFamily="18" charset="0"/>
              </a:rPr>
              <a:t/>
            </a:r>
            <a:br>
              <a:rPr lang="ru-RU" sz="3200" b="1" dirty="0" smtClean="0">
                <a:solidFill>
                  <a:schemeClr val="bg1"/>
                </a:solidFill>
                <a:latin typeface="Times New Roman" panose="02020603050405020304" pitchFamily="18" charset="0"/>
                <a:cs typeface="Times New Roman" panose="02020603050405020304" pitchFamily="18" charset="0"/>
              </a:rPr>
            </a:br>
            <a:r>
              <a:rPr lang="ru-RU" sz="3200" b="1" dirty="0" smtClean="0">
                <a:solidFill>
                  <a:schemeClr val="bg1"/>
                </a:solidFill>
                <a:latin typeface="Times New Roman" panose="02020603050405020304" pitchFamily="18" charset="0"/>
                <a:cs typeface="Times New Roman" panose="02020603050405020304" pitchFamily="18" charset="0"/>
              </a:rPr>
              <a:t>Министерства </a:t>
            </a:r>
            <a:r>
              <a:rPr lang="ru-RU" sz="3200" b="1" dirty="0">
                <a:solidFill>
                  <a:schemeClr val="bg1"/>
                </a:solidFill>
                <a:latin typeface="Times New Roman" panose="02020603050405020304" pitchFamily="18" charset="0"/>
                <a:cs typeface="Times New Roman" panose="02020603050405020304" pitchFamily="18" charset="0"/>
              </a:rPr>
              <a:t>транспорта и дорожного строительства Камчатского края </a:t>
            </a:r>
            <a:r>
              <a:rPr lang="ru-RU" sz="3200" b="1" dirty="0" smtClean="0">
                <a:solidFill>
                  <a:schemeClr val="bg1"/>
                </a:solidFill>
                <a:latin typeface="Times New Roman" panose="02020603050405020304" pitchFamily="18" charset="0"/>
                <a:cs typeface="Times New Roman" panose="02020603050405020304" pitchFamily="18" charset="0"/>
              </a:rPr>
              <a:t/>
            </a:r>
            <a:br>
              <a:rPr lang="ru-RU" sz="3200" b="1" dirty="0" smtClean="0">
                <a:solidFill>
                  <a:schemeClr val="bg1"/>
                </a:solidFill>
                <a:latin typeface="Times New Roman" panose="02020603050405020304" pitchFamily="18" charset="0"/>
                <a:cs typeface="Times New Roman" panose="02020603050405020304" pitchFamily="18" charset="0"/>
              </a:rPr>
            </a:br>
            <a:r>
              <a:rPr lang="ru-RU" sz="3200" b="1" dirty="0" smtClean="0">
                <a:solidFill>
                  <a:schemeClr val="bg1"/>
                </a:solidFill>
                <a:latin typeface="Times New Roman" panose="02020603050405020304" pitchFamily="18" charset="0"/>
                <a:cs typeface="Times New Roman" panose="02020603050405020304" pitchFamily="18" charset="0"/>
              </a:rPr>
              <a:t>за 2021 </a:t>
            </a:r>
            <a:r>
              <a:rPr lang="ru-RU" sz="3200" b="1" dirty="0">
                <a:solidFill>
                  <a:schemeClr val="bg1"/>
                </a:solidFill>
                <a:latin typeface="Times New Roman" panose="02020603050405020304" pitchFamily="18" charset="0"/>
                <a:cs typeface="Times New Roman" panose="02020603050405020304" pitchFamily="18" charset="0"/>
              </a:rPr>
              <a:t>год </a:t>
            </a:r>
            <a:r>
              <a:rPr lang="ru-RU" sz="3200" b="1" dirty="0" smtClean="0">
                <a:solidFill>
                  <a:schemeClr val="bg1"/>
                </a:solidFill>
                <a:latin typeface="Times New Roman" panose="02020603050405020304" pitchFamily="18" charset="0"/>
                <a:cs typeface="Times New Roman" panose="02020603050405020304" pitchFamily="18" charset="0"/>
              </a:rPr>
              <a:t/>
            </a:r>
            <a:br>
              <a:rPr lang="ru-RU" sz="3200" b="1" dirty="0" smtClean="0">
                <a:solidFill>
                  <a:schemeClr val="bg1"/>
                </a:solidFill>
                <a:latin typeface="Times New Roman" panose="02020603050405020304" pitchFamily="18" charset="0"/>
                <a:cs typeface="Times New Roman" panose="02020603050405020304" pitchFamily="18" charset="0"/>
              </a:rPr>
            </a:br>
            <a:endParaRPr lang="ru-RU" sz="3200" b="1" dirty="0">
              <a:latin typeface="Times New Roman" panose="02020603050405020304" pitchFamily="18" charset="0"/>
              <a:cs typeface="Times New Roman" panose="02020603050405020304" pitchFamily="18" charset="0"/>
            </a:endParaRPr>
          </a:p>
        </p:txBody>
      </p:sp>
      <p:pic>
        <p:nvPicPr>
          <p:cNvPr id="3" name="Picture 2" descr="C:\Users\Лошкарев\Desktop\gerb_kamchatskogo_kraya-600x74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8883" y="213602"/>
            <a:ext cx="922915" cy="1216640"/>
          </a:xfrm>
          <a:prstGeom prst="rect">
            <a:avLst/>
          </a:prstGeom>
          <a:noFill/>
          <a:extLst>
            <a:ext uri="{909E8E84-426E-40DD-AFC4-6F175D3DCCD1}">
              <a14:hiddenFill xmlns:a14="http://schemas.microsoft.com/office/drawing/2010/main">
                <a:solidFill>
                  <a:srgbClr val="FFFFFF"/>
                </a:solidFill>
              </a14:hiddenFill>
            </a:ext>
          </a:extLst>
        </p:spPr>
      </p:pic>
      <p:sp>
        <p:nvSpPr>
          <p:cNvPr id="4" name="Подзаголовок 1"/>
          <p:cNvSpPr txBox="1">
            <a:spLocks/>
          </p:cNvSpPr>
          <p:nvPr/>
        </p:nvSpPr>
        <p:spPr>
          <a:xfrm>
            <a:off x="1674837" y="6220992"/>
            <a:ext cx="8772756" cy="589544"/>
          </a:xfrm>
          <a:prstGeom prst="rect">
            <a:avLst/>
          </a:prstGeom>
        </p:spPr>
        <p:txBody>
          <a:bodyPr vert="horz" lIns="103903" tIns="51952" rIns="103903" bIns="51952"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a:r>
              <a:rPr lang="ru-RU" sz="1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 </a:t>
            </a:r>
            <a:r>
              <a:rPr lang="ru-RU" sz="16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Петропавловск-Камчатский 2021г</a:t>
            </a:r>
            <a:r>
              <a:rPr lang="ru-RU" sz="16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sz="1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503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30437" y="401651"/>
            <a:ext cx="10941466" cy="1244893"/>
          </a:xfrm>
          <a:prstGeom prst="rect">
            <a:avLst/>
          </a:prstGeom>
        </p:spPr>
        <p:txBody>
          <a:bodyPr wrap="square">
            <a:spAutoFit/>
          </a:bodyPr>
          <a:lstStyle/>
          <a:p>
            <a:pPr indent="450215" algn="just">
              <a:lnSpc>
                <a:spcPct val="107000"/>
              </a:lnSpc>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12</a:t>
            </a:r>
            <a:r>
              <a:rPr lang="ru-RU" sz="1400" dirty="0">
                <a:latin typeface="Times New Roman" panose="02020603050405020304" pitchFamily="18" charset="0"/>
                <a:ea typeface="Calibri" panose="020F0502020204030204" pitchFamily="34" charset="0"/>
                <a:cs typeface="Times New Roman" panose="02020603050405020304" pitchFamily="18" charset="0"/>
              </a:rPr>
              <a:t>. В течении 2021 года Министерством велась активная работа по реализации крупных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инвестмероприятий</a:t>
            </a:r>
            <a:r>
              <a:rPr lang="ru-RU" sz="1400" dirty="0">
                <a:latin typeface="Times New Roman" panose="02020603050405020304" pitchFamily="18" charset="0"/>
                <a:ea typeface="Calibri" panose="020F0502020204030204" pitchFamily="34" charset="0"/>
                <a:cs typeface="Times New Roman" panose="02020603050405020304" pitchFamily="18" charset="0"/>
              </a:rPr>
              <a:t> в части согласования проектных решений:</a:t>
            </a:r>
          </a:p>
          <a:p>
            <a:pPr indent="450215"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по строительству в рамках Государственной программы Российской Федерации «Развитие транспортной системы» грузопассажирского парома для нужд Камчатского края проекта CNF22, вместимостью до 150 пассажиров и до 70 автомобилей. Стоимость строительства – 3,1 млрд рублей. Срок поставки – 2023 год;</a:t>
            </a:r>
          </a:p>
        </p:txBody>
      </p:sp>
      <p:sp>
        <p:nvSpPr>
          <p:cNvPr id="3" name="Прямоугольник 2"/>
          <p:cNvSpPr/>
          <p:nvPr/>
        </p:nvSpPr>
        <p:spPr>
          <a:xfrm>
            <a:off x="330437" y="1646544"/>
            <a:ext cx="10941466" cy="783869"/>
          </a:xfrm>
          <a:prstGeom prst="rect">
            <a:avLst/>
          </a:prstGeom>
        </p:spPr>
        <p:txBody>
          <a:bodyPr wrap="square">
            <a:spAutoFit/>
          </a:bodyPr>
          <a:lstStyle/>
          <a:p>
            <a:pPr indent="450215" algn="just">
              <a:lnSpc>
                <a:spcPct val="107000"/>
              </a:lnSpc>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13</a:t>
            </a:r>
            <a:r>
              <a:rPr lang="ru-RU" sz="1400" dirty="0">
                <a:latin typeface="Times New Roman" panose="02020603050405020304" pitchFamily="18" charset="0"/>
                <a:ea typeface="Calibri" panose="020F0502020204030204" pitchFamily="34" charset="0"/>
                <a:cs typeface="Times New Roman" panose="02020603050405020304" pitchFamily="18" charset="0"/>
              </a:rPr>
              <a:t>. - по строительству грузопассажирского судна проекта NE020 для обеспечения сообщения Командорских островов и г. Северо-Курильска с г. Петропавловском-Камчатским. Стоимость строительства – 1,3 млрд рублей Срок поставки – август 2022 года. </a:t>
            </a:r>
            <a:endParaRPr lang="ru-RU" sz="14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Заказчиком строительства этих 2 судов выступило ФКУ «Дирекция Государственного заказчика».</a:t>
            </a:r>
          </a:p>
        </p:txBody>
      </p:sp>
      <p:sp>
        <p:nvSpPr>
          <p:cNvPr id="5" name="Прямоугольник 4"/>
          <p:cNvSpPr/>
          <p:nvPr/>
        </p:nvSpPr>
        <p:spPr>
          <a:xfrm>
            <a:off x="330437" y="2414959"/>
            <a:ext cx="10941466" cy="1014380"/>
          </a:xfrm>
          <a:prstGeom prst="rect">
            <a:avLst/>
          </a:prstGeom>
        </p:spPr>
        <p:txBody>
          <a:bodyPr wrap="square">
            <a:spAutoFit/>
          </a:bodyPr>
          <a:lstStyle/>
          <a:p>
            <a:pPr indent="450215" algn="just">
              <a:lnSpc>
                <a:spcPct val="107000"/>
              </a:lnSpc>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14</a:t>
            </a:r>
            <a:r>
              <a:rPr lang="ru-RU" sz="1400" dirty="0">
                <a:latin typeface="Times New Roman" panose="02020603050405020304" pitchFamily="18" charset="0"/>
                <a:ea typeface="Calibri" panose="020F0502020204030204" pitchFamily="34" charset="0"/>
                <a:cs typeface="Times New Roman" panose="02020603050405020304" pitchFamily="18" charset="0"/>
              </a:rPr>
              <a:t>. В соответствии с заключенным в июле 2021 года государственным контрактом на ООО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Ливадийский</a:t>
            </a:r>
            <a:r>
              <a:rPr lang="ru-RU" sz="1400" dirty="0">
                <a:latin typeface="Times New Roman" panose="02020603050405020304" pitchFamily="18" charset="0"/>
                <a:ea typeface="Calibri" panose="020F0502020204030204" pitchFamily="34" charset="0"/>
                <a:cs typeface="Times New Roman" panose="02020603050405020304" pitchFamily="18" charset="0"/>
              </a:rPr>
              <a:t> судостроительный завод» начато строительство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автопассажирского</a:t>
            </a:r>
            <a:r>
              <a:rPr lang="ru-RU" sz="1400" dirty="0">
                <a:latin typeface="Times New Roman" panose="02020603050405020304" pitchFamily="18" charset="0"/>
                <a:ea typeface="Calibri" panose="020F0502020204030204" pitchFamily="34" charset="0"/>
                <a:cs typeface="Times New Roman" panose="02020603050405020304" pitchFamily="18" charset="0"/>
              </a:rPr>
              <a:t> парома для замены дизель-электрохода «Капитан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Драбкин</a:t>
            </a:r>
            <a:r>
              <a:rPr lang="ru-RU" sz="1400" dirty="0">
                <a:latin typeface="Times New Roman" panose="02020603050405020304" pitchFamily="18" charset="0"/>
                <a:ea typeface="Calibri" panose="020F0502020204030204" pitchFamily="34" charset="0"/>
                <a:cs typeface="Times New Roman" panose="02020603050405020304" pitchFamily="18" charset="0"/>
              </a:rPr>
              <a:t>». Судну присвоено название «Станислав Агапов». Стоимость строительства – 493,2 млн. рублей. Срок поставки по контракту 01.03.2023 год. Готовность судна 45%. Планируемая фактическая поставка август – сентябрь 2022 года. </a:t>
            </a:r>
          </a:p>
        </p:txBody>
      </p:sp>
      <p:sp>
        <p:nvSpPr>
          <p:cNvPr id="6" name="Прямоугольник 5"/>
          <p:cNvSpPr/>
          <p:nvPr/>
        </p:nvSpPr>
        <p:spPr>
          <a:xfrm>
            <a:off x="330437" y="3429339"/>
            <a:ext cx="10941466" cy="783869"/>
          </a:xfrm>
          <a:prstGeom prst="rect">
            <a:avLst/>
          </a:prstGeom>
        </p:spPr>
        <p:txBody>
          <a:bodyPr wrap="square">
            <a:spAutoFit/>
          </a:bodyPr>
          <a:lstStyle/>
          <a:p>
            <a:pPr indent="450215" algn="just">
              <a:lnSpc>
                <a:spcPct val="107000"/>
              </a:lnSpc>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15</a:t>
            </a:r>
            <a:r>
              <a:rPr lang="ru-RU" sz="1400" dirty="0">
                <a:latin typeface="Times New Roman" panose="02020603050405020304" pitchFamily="18" charset="0"/>
                <a:ea typeface="Calibri" panose="020F0502020204030204" pitchFamily="34" charset="0"/>
                <a:cs typeface="Times New Roman" panose="02020603050405020304" pitchFamily="18" charset="0"/>
              </a:rPr>
              <a:t>. Кроме того, на ПАО «Находкинский судоремонтный завод» завершается строительство двух грузопассажирских барж грузоподъемностью 20 тонн и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пассажировместимостью</a:t>
            </a:r>
            <a:r>
              <a:rPr lang="ru-RU" sz="1400" dirty="0">
                <a:latin typeface="Times New Roman" panose="02020603050405020304" pitchFamily="18" charset="0"/>
                <a:ea typeface="Calibri" panose="020F0502020204030204" pitchFamily="34" charset="0"/>
                <a:cs typeface="Times New Roman" panose="02020603050405020304" pitchFamily="18" charset="0"/>
              </a:rPr>
              <a:t> 12 человек. Данные суда предназначены для работы в режиме паромной переправы в п. Лазо и п. Таежный. Общая стоимость контракта –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69,4 млн. </a:t>
            </a:r>
            <a:r>
              <a:rPr lang="ru-RU" sz="1400" dirty="0">
                <a:latin typeface="Times New Roman" panose="02020603050405020304" pitchFamily="18" charset="0"/>
                <a:ea typeface="Calibri" panose="020F0502020204030204" pitchFamily="34" charset="0"/>
                <a:cs typeface="Times New Roman" panose="02020603050405020304" pitchFamily="18" charset="0"/>
              </a:rPr>
              <a:t>рублей. Планируемый срок поставки судов – январь 2022 года. </a:t>
            </a:r>
          </a:p>
        </p:txBody>
      </p:sp>
      <p:sp>
        <p:nvSpPr>
          <p:cNvPr id="7" name="Прямоугольник 6"/>
          <p:cNvSpPr/>
          <p:nvPr/>
        </p:nvSpPr>
        <p:spPr>
          <a:xfrm>
            <a:off x="330437" y="4213208"/>
            <a:ext cx="10941466" cy="783869"/>
          </a:xfrm>
          <a:prstGeom prst="rect">
            <a:avLst/>
          </a:prstGeom>
        </p:spPr>
        <p:txBody>
          <a:bodyPr wrap="square">
            <a:spAutoFit/>
          </a:bodyPr>
          <a:lstStyle/>
          <a:p>
            <a:pPr indent="450215" algn="just">
              <a:lnSpc>
                <a:spcPct val="107000"/>
              </a:lnSpc>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16</a:t>
            </a:r>
            <a:r>
              <a:rPr lang="ru-RU" sz="1400" dirty="0">
                <a:latin typeface="Times New Roman" panose="02020603050405020304" pitchFamily="18" charset="0"/>
                <a:ea typeface="Calibri" panose="020F0502020204030204" pitchFamily="34" charset="0"/>
                <a:cs typeface="Times New Roman" panose="02020603050405020304" pitchFamily="18" charset="0"/>
              </a:rPr>
              <a:t>. В марте 2020 года заключен государственный контракт с ООО «</a:t>
            </a:r>
            <a:r>
              <a:rPr lang="ru-RU" sz="1400" dirty="0" err="1">
                <a:latin typeface="Times New Roman" panose="02020603050405020304" pitchFamily="18" charset="0"/>
                <a:ea typeface="Calibri" panose="020F0502020204030204" pitchFamily="34" charset="0"/>
                <a:cs typeface="Times New Roman" panose="02020603050405020304" pitchFamily="18" charset="0"/>
              </a:rPr>
              <a:t>Сибирцевский</a:t>
            </a:r>
            <a:r>
              <a:rPr lang="ru-RU" sz="1400" dirty="0">
                <a:latin typeface="Times New Roman" panose="02020603050405020304" pitchFamily="18" charset="0"/>
                <a:ea typeface="Calibri" panose="020F0502020204030204" pitchFamily="34" charset="0"/>
                <a:cs typeface="Times New Roman" panose="02020603050405020304" pitchFamily="18" charset="0"/>
              </a:rPr>
              <a:t> индустриальный комбинат» на поставку одной грузопассажирской баржи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грузоподъёмностью </a:t>
            </a:r>
            <a:r>
              <a:rPr lang="ru-RU" sz="1400" dirty="0">
                <a:latin typeface="Times New Roman" panose="02020603050405020304" pitchFamily="18" charset="0"/>
                <a:ea typeface="Calibri" panose="020F0502020204030204" pitchFamily="34" charset="0"/>
                <a:cs typeface="Times New Roman" panose="02020603050405020304" pitchFamily="18" charset="0"/>
              </a:rPr>
              <a:t>40 тонн, оборудованной пассажирским салоном на 15 пассажиров для нужд удаленных районов полуострова. Стоимость судна составляет 88,9 млн. рублей. Срок поставки – февраль 2022 года. </a:t>
            </a:r>
          </a:p>
        </p:txBody>
      </p:sp>
    </p:spTree>
    <p:extLst>
      <p:ext uri="{BB962C8B-B14F-4D97-AF65-F5344CB8AC3E}">
        <p14:creationId xmlns:p14="http://schemas.microsoft.com/office/powerpoint/2010/main" val="2636417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30437" y="501989"/>
            <a:ext cx="10941466" cy="1014380"/>
          </a:xfrm>
          <a:prstGeom prst="rect">
            <a:avLst/>
          </a:prstGeom>
        </p:spPr>
        <p:txBody>
          <a:bodyPr wrap="square">
            <a:spAutoFit/>
          </a:bodyPr>
          <a:lstStyle/>
          <a:p>
            <a:pPr indent="450215" algn="just">
              <a:lnSpc>
                <a:spcPct val="107000"/>
              </a:lnSpc>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17</a:t>
            </a:r>
            <a:r>
              <a:rPr lang="ru-RU" sz="1400" dirty="0">
                <a:latin typeface="Times New Roman" panose="02020603050405020304" pitchFamily="18" charset="0"/>
                <a:ea typeface="Calibri" panose="020F0502020204030204" pitchFamily="34" charset="0"/>
                <a:cs typeface="Times New Roman" panose="02020603050405020304" pitchFamily="18" charset="0"/>
              </a:rPr>
              <a:t>. В рамках «Дорожной карты» по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подъёму </a:t>
            </a:r>
            <a:r>
              <a:rPr lang="ru-RU" sz="1400" dirty="0">
                <a:latin typeface="Times New Roman" panose="02020603050405020304" pitchFamily="18" charset="0"/>
                <a:ea typeface="Calibri" panose="020F0502020204030204" pitchFamily="34" charset="0"/>
                <a:cs typeface="Times New Roman" panose="02020603050405020304" pitchFamily="18" charset="0"/>
              </a:rPr>
              <a:t>и удалению затонувших в акватории Дальневосточного федерального округа судов, в регионе ведётся работа по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подъёму </a:t>
            </a:r>
            <a:r>
              <a:rPr lang="ru-RU" sz="1400" dirty="0">
                <a:latin typeface="Times New Roman" panose="02020603050405020304" pitchFamily="18" charset="0"/>
                <a:ea typeface="Calibri" panose="020F0502020204030204" pitchFamily="34" charset="0"/>
                <a:cs typeface="Times New Roman" panose="02020603050405020304" pitchFamily="18" charset="0"/>
              </a:rPr>
              <a:t>и утилизации затонувших судов. Так, в 2021 году из акваторий Авачинской губы подняты 17 судов. </a:t>
            </a:r>
          </a:p>
          <a:p>
            <a:pPr indent="450215"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На сайте Правительства Камчатского края в 2021 году запущен специальный раздел — «Генеральная уборка Авачинской бухты», где постоянно обновляется информация о подъёме затонувших судов</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485712" y="1637139"/>
            <a:ext cx="10941466" cy="1690463"/>
          </a:xfrm>
          <a:prstGeom prst="rect">
            <a:avLst/>
          </a:prstGeom>
        </p:spPr>
        <p:txBody>
          <a:bodyPr wrap="square">
            <a:spAutoFit/>
          </a:bodyPr>
          <a:lstStyle/>
          <a:p>
            <a:pPr indent="450215" algn="just">
              <a:lnSpc>
                <a:spcPct val="107000"/>
              </a:lnSpc>
              <a:spcAft>
                <a:spcPts val="0"/>
              </a:spcAft>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18</a:t>
            </a:r>
            <a:r>
              <a:rPr lang="ru-RU" sz="1400" dirty="0">
                <a:latin typeface="Times New Roman" panose="02020603050405020304" pitchFamily="18" charset="0"/>
                <a:ea typeface="Calibri" panose="020F0502020204030204" pitchFamily="34" charset="0"/>
                <a:cs typeface="Times New Roman" panose="02020603050405020304" pitchFamily="18" charset="0"/>
              </a:rPr>
              <a:t>. В 2021 году после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пандемийного</a:t>
            </a:r>
            <a:r>
              <a:rPr lang="ru-RU" sz="1400" dirty="0">
                <a:latin typeface="Times New Roman" panose="02020603050405020304" pitchFamily="18" charset="0"/>
                <a:ea typeface="Calibri" panose="020F0502020204030204" pitchFamily="34" charset="0"/>
                <a:cs typeface="Times New Roman" panose="02020603050405020304" pitchFamily="18" charset="0"/>
              </a:rPr>
              <a:t> спада производства и товарооборота начался рост деловой активности. </a:t>
            </a:r>
          </a:p>
          <a:p>
            <a:pPr indent="450215"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В связи с чем, сформировалась сложная ситуация с доставкой сборных грузов из портов Приморского края. </a:t>
            </a:r>
          </a:p>
          <a:p>
            <a:pPr indent="450215"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В наихудшем положении оказались грузоперевозки в регионы Дальнего Востока. </a:t>
            </a:r>
          </a:p>
          <a:p>
            <a:pPr indent="450215"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Данная ситуация имеет системный характер, условия для неё формировались на протяжении всего года и сохранятся минимум до конца 2022 года, проблема требует, как оперативного реагирования, так и долгосрочного решения.</a:t>
            </a:r>
          </a:p>
          <a:p>
            <a:pPr indent="450215"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В настоящее время Минтранс Камчатского края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ведёт </a:t>
            </a:r>
            <a:r>
              <a:rPr lang="ru-RU" sz="1400" dirty="0">
                <a:latin typeface="Times New Roman" panose="02020603050405020304" pitchFamily="18" charset="0"/>
                <a:ea typeface="Calibri" panose="020F0502020204030204" pitchFamily="34" charset="0"/>
                <a:cs typeface="Times New Roman" panose="02020603050405020304" pitchFamily="18" charset="0"/>
              </a:rPr>
              <a:t>постоянный мониторинг по отправки задержавшихся в порту Владивосток грузов, предназначенных для нужд Камчатского края.</a:t>
            </a:r>
          </a:p>
        </p:txBody>
      </p:sp>
    </p:spTree>
    <p:extLst>
      <p:ext uri="{BB962C8B-B14F-4D97-AF65-F5344CB8AC3E}">
        <p14:creationId xmlns:p14="http://schemas.microsoft.com/office/powerpoint/2010/main" val="2337629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55941" y="546145"/>
            <a:ext cx="9687462" cy="836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latin typeface="Times New Roman" panose="02020603050405020304" pitchFamily="18" charset="0"/>
                <a:cs typeface="Times New Roman" panose="02020603050405020304" pitchFamily="18" charset="0"/>
              </a:rPr>
              <a:t> В </a:t>
            </a:r>
            <a:r>
              <a:rPr lang="ru-RU" sz="1400" b="1" dirty="0">
                <a:latin typeface="Times New Roman" panose="02020603050405020304" pitchFamily="18" charset="0"/>
                <a:cs typeface="Times New Roman" panose="02020603050405020304" pitchFamily="18" charset="0"/>
              </a:rPr>
              <a:t>2022 году планируется проведение работы по оптимизации маршрутной </a:t>
            </a:r>
            <a:r>
              <a:rPr lang="ru-RU" sz="1400" b="1" dirty="0" smtClean="0">
                <a:latin typeface="Times New Roman" panose="02020603050405020304" pitchFamily="18" charset="0"/>
                <a:cs typeface="Times New Roman" panose="02020603050405020304" pitchFamily="18" charset="0"/>
              </a:rPr>
              <a:t>сети  </a:t>
            </a:r>
            <a:r>
              <a:rPr lang="ru-RU" sz="1400" b="1" dirty="0">
                <a:latin typeface="Times New Roman" panose="02020603050405020304" pitchFamily="18" charset="0"/>
                <a:cs typeface="Times New Roman" panose="02020603050405020304" pitchFamily="18" charset="0"/>
              </a:rPr>
              <a:t>муниципального </a:t>
            </a:r>
            <a:r>
              <a:rPr lang="ru-RU" sz="1400" b="1" dirty="0" smtClean="0">
                <a:latin typeface="Times New Roman" panose="02020603050405020304" pitchFamily="18" charset="0"/>
                <a:cs typeface="Times New Roman" panose="02020603050405020304" pitchFamily="18" charset="0"/>
              </a:rPr>
              <a:t>и  межмуниципального </a:t>
            </a:r>
            <a:r>
              <a:rPr lang="ru-RU" sz="1400" b="1" dirty="0">
                <a:latin typeface="Times New Roman" panose="02020603050405020304" pitchFamily="18" charset="0"/>
                <a:cs typeface="Times New Roman" panose="02020603050405020304" pitchFamily="18" charset="0"/>
              </a:rPr>
              <a:t>транспорта, </a:t>
            </a:r>
            <a:r>
              <a:rPr lang="ru-RU" sz="1400" b="1" dirty="0" smtClean="0">
                <a:latin typeface="Times New Roman" panose="02020603050405020304" pitchFamily="18" charset="0"/>
                <a:cs typeface="Times New Roman" panose="02020603050405020304" pitchFamily="18" charset="0"/>
              </a:rPr>
              <a:t>по </a:t>
            </a:r>
            <a:r>
              <a:rPr lang="ru-RU" sz="1400" b="1" dirty="0">
                <a:latin typeface="Times New Roman" panose="02020603050405020304" pitchFamily="18" charset="0"/>
                <a:cs typeface="Times New Roman" panose="02020603050405020304" pitchFamily="18" charset="0"/>
              </a:rPr>
              <a:t>итогам которой будут проведены конкурсные процедуры с </a:t>
            </a:r>
            <a:r>
              <a:rPr lang="ru-RU" sz="1400" b="1" dirty="0" smtClean="0">
                <a:latin typeface="Times New Roman" panose="02020603050405020304" pitchFamily="18" charset="0"/>
                <a:cs typeface="Times New Roman" panose="02020603050405020304" pitchFamily="18" charset="0"/>
              </a:rPr>
              <a:t>заключением брутто-контрактов с автотранспортными организациями  на перевозку </a:t>
            </a:r>
            <a:r>
              <a:rPr lang="ru-RU" sz="1400" b="1" dirty="0">
                <a:latin typeface="Times New Roman" panose="02020603050405020304" pitchFamily="18" charset="0"/>
                <a:cs typeface="Times New Roman" panose="02020603050405020304" pitchFamily="18" charset="0"/>
              </a:rPr>
              <a:t>пассажиров и багажа по </a:t>
            </a:r>
            <a:r>
              <a:rPr lang="ru-RU" sz="1400" b="1" dirty="0" smtClean="0">
                <a:latin typeface="Times New Roman" panose="02020603050405020304" pitchFamily="18" charset="0"/>
                <a:cs typeface="Times New Roman" panose="02020603050405020304" pitchFamily="18" charset="0"/>
              </a:rPr>
              <a:t>маршрутам городского </a:t>
            </a:r>
            <a:r>
              <a:rPr lang="ru-RU" sz="1400" b="1" dirty="0">
                <a:latin typeface="Times New Roman" panose="02020603050405020304" pitchFamily="18" charset="0"/>
                <a:cs typeface="Times New Roman" panose="02020603050405020304" pitchFamily="18" charset="0"/>
              </a:rPr>
              <a:t>и пригородного </a:t>
            </a:r>
            <a:r>
              <a:rPr lang="ru-RU" sz="1400" b="1" dirty="0" smtClean="0">
                <a:latin typeface="Times New Roman" panose="02020603050405020304" pitchFamily="18" charset="0"/>
                <a:cs typeface="Times New Roman" panose="02020603050405020304" pitchFamily="18" charset="0"/>
              </a:rPr>
              <a:t>сообщения</a:t>
            </a:r>
            <a:endParaRPr lang="ru-RU" sz="14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33402" y="147328"/>
            <a:ext cx="3619089"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ru-RU" sz="1000" b="1" dirty="0" smtClean="0">
                <a:solidFill>
                  <a:schemeClr val="bg1"/>
                </a:solidFill>
                <a:latin typeface="Times New Roman" panose="02020603050405020304" pitchFamily="18" charset="0"/>
                <a:cs typeface="Times New Roman" panose="02020603050405020304" pitchFamily="18" charset="0"/>
              </a:rPr>
              <a:t>ПАССАЖИРСКИЙ АВТОМОБИЛЬНЫЙ ТРАНСПОРТ</a:t>
            </a:r>
            <a:endParaRPr lang="ru-RU" sz="1000" b="1" dirty="0">
              <a:solidFill>
                <a:schemeClr val="dk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133401" y="546144"/>
            <a:ext cx="1022539" cy="836762"/>
          </a:xfrm>
          <a:prstGeom prst="rect">
            <a:avLst/>
          </a:prstGeom>
        </p:spPr>
      </p:pic>
      <p:sp>
        <p:nvSpPr>
          <p:cNvPr id="7" name="Прямоугольник 6"/>
          <p:cNvSpPr/>
          <p:nvPr/>
        </p:nvSpPr>
        <p:spPr>
          <a:xfrm>
            <a:off x="1155939" y="1535501"/>
            <a:ext cx="9687463" cy="1026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Times New Roman" panose="02020603050405020304" pitchFamily="18" charset="0"/>
                <a:cs typeface="Times New Roman" panose="02020603050405020304" pitchFamily="18" charset="0"/>
              </a:rPr>
              <a:t>В 2021 году заключен государственный контракт с ООО «</a:t>
            </a:r>
            <a:r>
              <a:rPr lang="ru-RU" sz="1400" b="1" dirty="0" err="1">
                <a:latin typeface="Times New Roman" panose="02020603050405020304" pitchFamily="18" charset="0"/>
                <a:cs typeface="Times New Roman" panose="02020603050405020304" pitchFamily="18" charset="0"/>
              </a:rPr>
              <a:t>Хабаровскремпроект</a:t>
            </a:r>
            <a:r>
              <a:rPr lang="ru-RU" sz="1400" b="1" dirty="0">
                <a:latin typeface="Times New Roman" panose="02020603050405020304" pitchFamily="18" charset="0"/>
                <a:cs typeface="Times New Roman" panose="02020603050405020304" pitchFamily="18" charset="0"/>
              </a:rPr>
              <a:t>» на проектирование автостанции регионального значения. В настоящее время проектные работы подходят к завершению. В 2022 году планируется начать строительно-монтажные работы по данному </a:t>
            </a:r>
            <a:r>
              <a:rPr lang="ru-RU" sz="1400" b="1" dirty="0" smtClean="0">
                <a:latin typeface="Times New Roman" panose="02020603050405020304" pitchFamily="18" charset="0"/>
                <a:cs typeface="Times New Roman" panose="02020603050405020304" pitchFamily="18" charset="0"/>
              </a:rPr>
              <a:t>объекту</a:t>
            </a:r>
            <a:endParaRPr lang="ru-RU" b="1"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02" y="1535500"/>
            <a:ext cx="1022538" cy="1026543"/>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3403" y="1535499"/>
            <a:ext cx="1171982" cy="1026543"/>
          </a:xfrm>
          <a:prstGeom prst="rect">
            <a:avLst/>
          </a:prstGeom>
        </p:spPr>
      </p:pic>
      <p:sp>
        <p:nvSpPr>
          <p:cNvPr id="12" name="TextBox 11"/>
          <p:cNvSpPr txBox="1"/>
          <p:nvPr/>
        </p:nvSpPr>
        <p:spPr>
          <a:xfrm>
            <a:off x="133402" y="2714634"/>
            <a:ext cx="11881984"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1400" b="1" dirty="0" smtClean="0">
                <a:latin typeface="Times New Roman" panose="02020603050405020304" pitchFamily="18" charset="0"/>
                <a:cs typeface="Times New Roman" panose="02020603050405020304" pitchFamily="18" charset="0"/>
              </a:rPr>
              <a:t>Предоставление субсидий автотранспортным предприятиям Камчатского края </a:t>
            </a:r>
          </a:p>
          <a:p>
            <a:pPr algn="ctr"/>
            <a:r>
              <a:rPr lang="ru-RU" sz="1400" b="1" dirty="0" smtClean="0">
                <a:latin typeface="Times New Roman" panose="02020603050405020304" pitchFamily="18" charset="0"/>
                <a:cs typeface="Times New Roman" panose="02020603050405020304" pitchFamily="18" charset="0"/>
              </a:rPr>
              <a:t>на возмещение недополученных доходов</a:t>
            </a:r>
            <a:endParaRPr lang="ru-RU" sz="1400" b="1" dirty="0">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3402" y="535277"/>
            <a:ext cx="1171983" cy="847629"/>
          </a:xfrm>
          <a:prstGeom prst="rect">
            <a:avLst/>
          </a:prstGeom>
        </p:spPr>
      </p:pic>
      <p:graphicFrame>
        <p:nvGraphicFramePr>
          <p:cNvPr id="14" name="Диаграмма 13"/>
          <p:cNvGraphicFramePr/>
          <p:nvPr>
            <p:extLst/>
          </p:nvPr>
        </p:nvGraphicFramePr>
        <p:xfrm>
          <a:off x="208230" y="3390445"/>
          <a:ext cx="5626513" cy="32819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Диаграмма 14"/>
          <p:cNvGraphicFramePr/>
          <p:nvPr>
            <p:extLst>
              <p:ext uri="{D42A27DB-BD31-4B8C-83A1-F6EECF244321}">
                <p14:modId xmlns:p14="http://schemas.microsoft.com/office/powerpoint/2010/main" val="2016097824"/>
              </p:ext>
            </p:extLst>
          </p:nvPr>
        </p:nvGraphicFramePr>
        <p:xfrm>
          <a:off x="5834743" y="3390709"/>
          <a:ext cx="5925708" cy="32819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45128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603849" y="319178"/>
            <a:ext cx="11015932" cy="954107"/>
          </a:xfrm>
          <a:prstGeom prst="rect">
            <a:avLst/>
          </a:prstGeom>
        </p:spPr>
        <p:txBody>
          <a:bodyPr wrap="square">
            <a:spAutoFit/>
          </a:bodyPr>
          <a:lstStyle/>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19. В целях оптимизации перевозок пассажиров автомобильным транспортом общего пользования и эффективного использования бюджетных средств в 2022 году планируется </a:t>
            </a:r>
            <a:r>
              <a:rPr lang="ru-RU" sz="1400" dirty="0">
                <a:latin typeface="Times New Roman" panose="02020603050405020304" pitchFamily="18" charset="0"/>
                <a:cs typeface="Times New Roman" panose="02020603050405020304" pitchFamily="18" charset="0"/>
              </a:rPr>
              <a:t>проведение работы по оптимизации маршрутной сети  муниципального и  межмуниципального транспорта, по итогам </a:t>
            </a:r>
            <a:r>
              <a:rPr lang="ru-RU" sz="1400" dirty="0" smtClean="0">
                <a:latin typeface="Times New Roman" panose="02020603050405020304" pitchFamily="18" charset="0"/>
                <a:cs typeface="Times New Roman" panose="02020603050405020304" pitchFamily="18" charset="0"/>
              </a:rPr>
              <a:t>которой </a:t>
            </a:r>
            <a:r>
              <a:rPr lang="ru-RU" sz="1400" dirty="0">
                <a:latin typeface="Times New Roman" panose="02020603050405020304" pitchFamily="18" charset="0"/>
                <a:cs typeface="Times New Roman" panose="02020603050405020304" pitchFamily="18" charset="0"/>
              </a:rPr>
              <a:t>будут проведены конкурсные процедуры с заключением брутто-контрактов с </a:t>
            </a:r>
            <a:r>
              <a:rPr lang="ru-RU" sz="1400" dirty="0" smtClean="0">
                <a:latin typeface="Times New Roman" panose="02020603050405020304" pitchFamily="18" charset="0"/>
                <a:cs typeface="Times New Roman" panose="02020603050405020304" pitchFamily="18" charset="0"/>
              </a:rPr>
              <a:t>автотранспортными предприятиями.</a:t>
            </a:r>
            <a:endParaRPr lang="ru-RU" sz="14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603849" y="1250830"/>
            <a:ext cx="10921042" cy="1169551"/>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20. В </a:t>
            </a:r>
            <a:r>
              <a:rPr lang="ru-RU" sz="1400" dirty="0">
                <a:latin typeface="Times New Roman" panose="02020603050405020304" pitchFamily="18" charset="0"/>
                <a:cs typeface="Times New Roman" panose="02020603050405020304" pitchFamily="18" charset="0"/>
              </a:rPr>
              <a:t>2021 году заключен государственный контракт с ООО «</a:t>
            </a:r>
            <a:r>
              <a:rPr lang="ru-RU" sz="1400" dirty="0" err="1">
                <a:latin typeface="Times New Roman" panose="02020603050405020304" pitchFamily="18" charset="0"/>
                <a:cs typeface="Times New Roman" panose="02020603050405020304" pitchFamily="18" charset="0"/>
              </a:rPr>
              <a:t>Хабаровскремпроект</a:t>
            </a:r>
            <a:r>
              <a:rPr lang="ru-RU" sz="1400" dirty="0">
                <a:latin typeface="Times New Roman" panose="02020603050405020304" pitchFamily="18" charset="0"/>
                <a:cs typeface="Times New Roman" panose="02020603050405020304" pitchFamily="18" charset="0"/>
              </a:rPr>
              <a:t>» на проектирование автостанции регионального значения. В настоящее время проектные работы подходят к завершению. В 2022 году планируется начать строительно-монтажные работы по данному </a:t>
            </a:r>
            <a:r>
              <a:rPr lang="ru-RU" sz="1400" dirty="0" smtClean="0">
                <a:latin typeface="Times New Roman" panose="02020603050405020304" pitchFamily="18" charset="0"/>
                <a:cs typeface="Times New Roman" panose="02020603050405020304" pitchFamily="18" charset="0"/>
              </a:rPr>
              <a:t>объекту. </a:t>
            </a:r>
            <a:r>
              <a:rPr lang="ru-RU" sz="1400" dirty="0">
                <a:latin typeface="Times New Roman" panose="02020603050405020304" pitchFamily="18" charset="0"/>
                <a:cs typeface="Times New Roman" panose="02020603050405020304" pitchFamily="18" charset="0"/>
              </a:rPr>
              <a:t>С момента открытия автостанция станет начальным пунктом отправления для 6 пригородных и 5 междугородних маршрутов, расчетное количество отправлений пассажиров с автостанции более 1000 человек в сутки.</a:t>
            </a:r>
          </a:p>
          <a:p>
            <a:pPr algn="just"/>
            <a:endParaRPr lang="ru-RU" sz="140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664234" y="2420380"/>
            <a:ext cx="10955547" cy="1446550"/>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21</a:t>
            </a:r>
            <a:r>
              <a:rPr lang="ru-RU" sz="1400" dirty="0">
                <a:latin typeface="Times New Roman" panose="02020603050405020304" pitchFamily="18" charset="0"/>
                <a:cs typeface="Times New Roman" panose="02020603050405020304" pitchFamily="18" charset="0"/>
              </a:rPr>
              <a:t>. В </a:t>
            </a:r>
            <a:r>
              <a:rPr lang="ru-RU" sz="1400" dirty="0" smtClean="0">
                <a:latin typeface="Times New Roman" panose="02020603050405020304" pitchFamily="18" charset="0"/>
                <a:cs typeface="Times New Roman" panose="02020603050405020304" pitchFamily="18" charset="0"/>
              </a:rPr>
              <a:t>2021 </a:t>
            </a:r>
            <a:r>
              <a:rPr lang="ru-RU" sz="1400" dirty="0">
                <a:latin typeface="Times New Roman" panose="02020603050405020304" pitchFamily="18" charset="0"/>
                <a:cs typeface="Times New Roman" panose="02020603050405020304" pitchFamily="18" charset="0"/>
              </a:rPr>
              <a:t>году в Камчатском крае перевозка пассажиров автомобильным транспортом осуществлялась на 79 маршрутах, в том числе на 50 городских, </a:t>
            </a:r>
            <a:r>
              <a:rPr lang="ru-RU" sz="1400" dirty="0" smtClean="0">
                <a:latin typeface="Times New Roman" panose="02020603050405020304" pitchFamily="18" charset="0"/>
                <a:cs typeface="Times New Roman" panose="02020603050405020304" pitchFamily="18" charset="0"/>
              </a:rPr>
              <a:t>23 </a:t>
            </a:r>
            <a:r>
              <a:rPr lang="ru-RU" sz="1400" dirty="0">
                <a:latin typeface="Times New Roman" panose="02020603050405020304" pitchFamily="18" charset="0"/>
                <a:cs typeface="Times New Roman" panose="02020603050405020304" pitchFamily="18" charset="0"/>
              </a:rPr>
              <a:t>пригородных и </a:t>
            </a:r>
            <a:r>
              <a:rPr lang="ru-RU" sz="1400" dirty="0" smtClean="0">
                <a:latin typeface="Times New Roman" panose="02020603050405020304" pitchFamily="18" charset="0"/>
                <a:cs typeface="Times New Roman" panose="02020603050405020304" pitchFamily="18" charset="0"/>
              </a:rPr>
              <a:t>5 </a:t>
            </a:r>
            <a:r>
              <a:rPr lang="ru-RU" sz="1400" dirty="0">
                <a:latin typeface="Times New Roman" panose="02020603050405020304" pitchFamily="18" charset="0"/>
                <a:cs typeface="Times New Roman" panose="02020603050405020304" pitchFamily="18" charset="0"/>
              </a:rPr>
              <a:t>междугородних маршрутах. Перевозку пассажиров на указанных маршрутах осуществляют 21 автотранспортное </a:t>
            </a:r>
            <a:r>
              <a:rPr lang="ru-RU" sz="1400" dirty="0" smtClean="0">
                <a:latin typeface="Times New Roman" panose="02020603050405020304" pitchFamily="18" charset="0"/>
                <a:cs typeface="Times New Roman" panose="02020603050405020304" pitchFamily="18" charset="0"/>
              </a:rPr>
              <a:t>предприятие.</a:t>
            </a:r>
          </a:p>
          <a:p>
            <a:pPr algn="just"/>
            <a:r>
              <a:rPr lang="ru-RU" sz="1400" dirty="0" smtClean="0">
                <a:latin typeface="Times New Roman" panose="02020603050405020304" pitchFamily="18" charset="0"/>
                <a:cs typeface="Times New Roman" panose="02020603050405020304" pitchFamily="18" charset="0"/>
              </a:rPr>
              <a:t>      В целях обеспечения доступности транспортных услуг для населения и предоставления государственной поддержки автотранспортным предприятиям, оказывающим услуги по перевозке пассажиров маршрутах городского и пригородного сообщения по регулируемым тарифам в 2021 году из краевого бюджета </a:t>
            </a:r>
            <a:r>
              <a:rPr lang="ru-RU" sz="1400" dirty="0">
                <a:latin typeface="Times New Roman" panose="02020603050405020304" pitchFamily="18" charset="0"/>
                <a:cs typeface="Times New Roman" panose="02020603050405020304" pitchFamily="18" charset="0"/>
              </a:rPr>
              <a:t>предоставлена субсидия </a:t>
            </a:r>
            <a:r>
              <a:rPr lang="ru-RU" sz="1400" dirty="0" smtClean="0">
                <a:latin typeface="Times New Roman" panose="02020603050405020304" pitchFamily="18" charset="0"/>
                <a:cs typeface="Times New Roman" panose="02020603050405020304" pitchFamily="18" charset="0"/>
              </a:rPr>
              <a:t>на возмещение недополученных </a:t>
            </a:r>
            <a:r>
              <a:rPr lang="ru-RU" sz="1400" smtClean="0">
                <a:latin typeface="Times New Roman" panose="02020603050405020304" pitchFamily="18" charset="0"/>
                <a:cs typeface="Times New Roman" panose="02020603050405020304" pitchFamily="18" charset="0"/>
              </a:rPr>
              <a:t>доходов в </a:t>
            </a:r>
            <a:r>
              <a:rPr lang="ru-RU" sz="1400" dirty="0" smtClean="0">
                <a:latin typeface="Times New Roman" panose="02020603050405020304" pitchFamily="18" charset="0"/>
                <a:cs typeface="Times New Roman" panose="02020603050405020304" pitchFamily="18" charset="0"/>
              </a:rPr>
              <a:t>размере 903,0 млн. </a:t>
            </a:r>
            <a:r>
              <a:rPr lang="ru-RU" sz="1400" dirty="0">
                <a:latin typeface="Times New Roman" panose="02020603050405020304" pitchFamily="18" charset="0"/>
                <a:cs typeface="Times New Roman" panose="02020603050405020304" pitchFamily="18" charset="0"/>
              </a:rPr>
              <a:t>рублей.</a:t>
            </a:r>
          </a:p>
        </p:txBody>
      </p:sp>
    </p:spTree>
    <p:extLst>
      <p:ext uri="{BB962C8B-B14F-4D97-AF65-F5344CB8AC3E}">
        <p14:creationId xmlns:p14="http://schemas.microsoft.com/office/powerpoint/2010/main" val="3669582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a:graphicFrameLocks noGrp="1"/>
          </p:cNvGraphicFramePr>
          <p:nvPr/>
        </p:nvGraphicFramePr>
        <p:xfrm>
          <a:off x="7334451" y="226252"/>
          <a:ext cx="4177362" cy="25701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Диаграмма 2"/>
          <p:cNvGraphicFramePr>
            <a:graphicFrameLocks noGrp="1"/>
          </p:cNvGraphicFramePr>
          <p:nvPr/>
        </p:nvGraphicFramePr>
        <p:xfrm>
          <a:off x="625642" y="3268382"/>
          <a:ext cx="4138863" cy="307045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85011" y="385248"/>
            <a:ext cx="7161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white"/>
                </a:solidFill>
                <a:effectLst/>
                <a:uLnTx/>
                <a:uFillTx/>
                <a:latin typeface="Century Gothic" panose="020B0502020202020204"/>
                <a:ea typeface="+mn-ea"/>
                <a:cs typeface="+mn-cs"/>
              </a:rPr>
              <a:t>Государственная услуга по регистрации тракторов, самоходных дорожно-строительных и иных машин и прицепов к ним</a:t>
            </a:r>
          </a:p>
        </p:txBody>
      </p:sp>
      <p:sp>
        <p:nvSpPr>
          <p:cNvPr id="8" name="TextBox 7"/>
          <p:cNvSpPr txBox="1"/>
          <p:nvPr/>
        </p:nvSpPr>
        <p:spPr>
          <a:xfrm>
            <a:off x="385011" y="1058779"/>
            <a:ext cx="70168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white"/>
                </a:solidFill>
                <a:effectLst/>
                <a:uLnTx/>
                <a:uFillTx/>
                <a:latin typeface="Century Gothic" panose="020B0502020202020204"/>
                <a:ea typeface="+mn-ea"/>
                <a:cs typeface="+mn-cs"/>
              </a:rPr>
              <a:t>Государственная услуга по проведению технического осмотра самоходных машин и других видов техники, зарегистрированных органами, осуществляющими государственный надзор за их техническим состоянием </a:t>
            </a:r>
          </a:p>
        </p:txBody>
      </p:sp>
      <p:sp>
        <p:nvSpPr>
          <p:cNvPr id="10" name="TextBox 9"/>
          <p:cNvSpPr txBox="1"/>
          <p:nvPr/>
        </p:nvSpPr>
        <p:spPr>
          <a:xfrm>
            <a:off x="385011" y="2154778"/>
            <a:ext cx="69494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white"/>
                </a:solidFill>
                <a:effectLst/>
                <a:uLnTx/>
                <a:uFillTx/>
                <a:latin typeface="Century Gothic" panose="020B0502020202020204"/>
                <a:ea typeface="+mn-ea"/>
                <a:cs typeface="+mn-cs"/>
              </a:rPr>
              <a:t>Государственная услуга по приему экзаменов на право управления самоходными машинами и выдача (замена) удостоверений тракториста-машиниста (тракториста)</a:t>
            </a:r>
          </a:p>
        </p:txBody>
      </p:sp>
      <p:sp>
        <p:nvSpPr>
          <p:cNvPr id="12" name="TextBox 11"/>
          <p:cNvSpPr txBox="1"/>
          <p:nvPr/>
        </p:nvSpPr>
        <p:spPr>
          <a:xfrm>
            <a:off x="5707783" y="4029031"/>
            <a:ext cx="62467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Смоходных </a:t>
            </a:r>
            <a:r>
              <a:rPr kumimoji="0" lang="ru-RU" sz="1400" b="0" i="0" u="none" strike="noStrike" kern="1200" cap="none" spc="0" normalizeH="0" baseline="0" noProof="0" dirty="0">
                <a:ln>
                  <a:noFill/>
                </a:ln>
                <a:solidFill>
                  <a:prstClr val="white"/>
                </a:solidFill>
                <a:effectLst/>
                <a:uLnTx/>
                <a:uFillTx/>
                <a:latin typeface="Century Gothic" panose="020B0502020202020204"/>
                <a:ea typeface="+mn-ea"/>
                <a:cs typeface="+mn-cs"/>
              </a:rPr>
              <a:t>машин и </a:t>
            </a:r>
            <a:r>
              <a:rPr kumimoji="0" lang="ru-RU" sz="1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прицепов на учете, всего – 16506 ед.</a:t>
            </a:r>
            <a:endParaRPr kumimoji="0" lang="ru-RU"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TextBox 12"/>
          <p:cNvSpPr txBox="1"/>
          <p:nvPr/>
        </p:nvSpPr>
        <p:spPr>
          <a:xfrm>
            <a:off x="5698156" y="4495835"/>
            <a:ext cx="63141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white"/>
                </a:solidFill>
                <a:effectLst/>
                <a:uLnTx/>
                <a:uFillTx/>
                <a:latin typeface="Century Gothic" panose="020B0502020202020204"/>
                <a:ea typeface="+mn-ea"/>
                <a:cs typeface="+mn-cs"/>
              </a:rPr>
              <a:t>Регистрационные </a:t>
            </a:r>
            <a:r>
              <a:rPr kumimoji="0" lang="ru-RU" sz="1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действия, всего – 2440 ед.</a:t>
            </a:r>
            <a:endParaRPr kumimoji="0" lang="ru-RU"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8" name="TextBox 17"/>
          <p:cNvSpPr txBox="1"/>
          <p:nvPr/>
        </p:nvSpPr>
        <p:spPr>
          <a:xfrm>
            <a:off x="5698156" y="4949057"/>
            <a:ext cx="57559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err="1" smtClean="0">
                <a:ln>
                  <a:noFill/>
                </a:ln>
                <a:solidFill>
                  <a:prstClr val="white"/>
                </a:solidFill>
                <a:effectLst/>
                <a:uLnTx/>
                <a:uFillTx/>
                <a:latin typeface="Century Gothic" panose="020B0502020202020204"/>
                <a:ea typeface="+mn-ea"/>
                <a:cs typeface="+mn-cs"/>
              </a:rPr>
              <a:t>Выданно</a:t>
            </a:r>
            <a:r>
              <a:rPr kumimoji="0" lang="ru-RU" sz="1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 удостоверений тракториста-машиниста (тракториста</a:t>
            </a:r>
            <a:r>
              <a:rPr kumimoji="0" lang="ru-RU"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 </a:t>
            </a:r>
            <a:r>
              <a:rPr kumimoji="0" lang="ru-RU" sz="1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всего</a:t>
            </a:r>
            <a:r>
              <a:rPr kumimoji="0" lang="ru-RU"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 - </a:t>
            </a:r>
            <a:r>
              <a:rPr kumimoji="0" lang="ru-RU" sz="1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1909</a:t>
            </a:r>
            <a:r>
              <a:rPr kumimoji="0" lang="ru-RU"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  </a:t>
            </a:r>
            <a:endParaRPr kumimoji="0" lang="ru-R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9" name="TextBox 18"/>
          <p:cNvSpPr txBox="1"/>
          <p:nvPr/>
        </p:nvSpPr>
        <p:spPr>
          <a:xfrm>
            <a:off x="5698155" y="3454910"/>
            <a:ext cx="5755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Основные показатели деятельности за 2021 год </a:t>
            </a:r>
            <a:endParaRPr kumimoji="0" lang="ru-RU"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0" name="TextBox 19"/>
          <p:cNvSpPr txBox="1"/>
          <p:nvPr/>
        </p:nvSpPr>
        <p:spPr>
          <a:xfrm>
            <a:off x="5698156" y="5630360"/>
            <a:ext cx="57559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Проведено технических осмотров самоходных машин и других видов техники, всего - 2666</a:t>
            </a:r>
            <a:endParaRPr kumimoji="0" lang="ru-RU"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6599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24025" y="401651"/>
            <a:ext cx="1034787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Органы </a:t>
            </a:r>
            <a:r>
              <a:rPr kumimoji="0" lang="ru-RU"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гостехнадзора</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осуществляют</a:t>
            </a:r>
            <a:r>
              <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Прямоугольник 2"/>
          <p:cNvSpPr/>
          <p:nvPr/>
        </p:nvSpPr>
        <p:spPr>
          <a:xfrm>
            <a:off x="465191" y="861050"/>
            <a:ext cx="10941466" cy="537904"/>
          </a:xfrm>
          <a:prstGeom prst="rect">
            <a:avLst/>
          </a:prstGeom>
        </p:spPr>
        <p:txBody>
          <a:bodyPr wrap="square">
            <a:spAutoFit/>
          </a:bodyPr>
          <a:lstStyle/>
          <a:p>
            <a:pPr marL="0" marR="0" lvl="0" indent="450215" algn="just" defTabSz="914400" rtl="0" eaLnBrk="1" fontAlgn="auto" latinLnBrk="0" hangingPunct="1">
              <a:lnSpc>
                <a:spcPct val="107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регистрацию </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тракторов, самоходных дорожно-строительных и иных машин и прицепов к ним, а также выдачу на них государственных регистрационных знаков (кроме машин Вооруженных Сил и других войск Российской Федерации</a:t>
            </a: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70555" y="1541839"/>
            <a:ext cx="10941466" cy="322845"/>
          </a:xfrm>
          <a:prstGeom prst="rect">
            <a:avLst/>
          </a:prstGeom>
        </p:spPr>
        <p:txBody>
          <a:bodyPr wrap="square">
            <a:spAutoFit/>
          </a:bodyPr>
          <a:lstStyle/>
          <a:p>
            <a:pPr marL="0" marR="0" lvl="0" indent="450215" algn="just" defTabSz="914400" rtl="0" eaLnBrk="1" fontAlgn="auto" latinLnBrk="0" hangingPunct="1">
              <a:lnSpc>
                <a:spcPct val="107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 проведение </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периодических государственных технических осмотров и регистрацию залога регистрируемых ими </a:t>
            </a: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машин;</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330437" y="2007570"/>
            <a:ext cx="10941466" cy="322845"/>
          </a:xfrm>
          <a:prstGeom prst="rect">
            <a:avLst/>
          </a:prstGeom>
        </p:spPr>
        <p:txBody>
          <a:bodyPr wrap="square">
            <a:spAutoFit/>
          </a:bodyPr>
          <a:lstStyle/>
          <a:p>
            <a:pPr marL="0" marR="0" lvl="0" indent="450215" algn="l" defTabSz="914400" rtl="0" eaLnBrk="1" fontAlgn="auto" latinLnBrk="0" hangingPunct="1">
              <a:lnSpc>
                <a:spcPct val="107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3. прием </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экзаменов на право управления самоходными машинами и выдачу удостоверений тракториста-машиниста (тракториста</a:t>
            </a: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TextBox 1"/>
          <p:cNvSpPr txBox="1"/>
          <p:nvPr/>
        </p:nvSpPr>
        <p:spPr>
          <a:xfrm>
            <a:off x="847023" y="2454442"/>
            <a:ext cx="101649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Данные функции реализуются посредством оказания государственных услуг населению Камчатского края. </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847023" y="2942357"/>
            <a:ext cx="10559634"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Основные показатели деятельности Управления государственного технического надзора Министерства транспорта и дорожного строительства Камчатского края за  2021 год:</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 Самоходных машин </a:t>
            </a: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и </a:t>
            </a: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прицепов на учете, всего - 16506 ед.;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Произведено регистрационных действий, всего - 2440;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 Выдано удостоверений тракториста-машиниста (тракториста), всего – 1909;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 Проведено технических осмотров самоходных машин и других видов техники, всего – 2666;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5. Сумма взимаемой за оказание государственной услуг государственной пошлины, всего - 5 599 640 рублей.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0029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nvPr>
        </p:nvGraphicFramePr>
        <p:xfrm>
          <a:off x="1125002" y="1133848"/>
          <a:ext cx="9913122" cy="3614872"/>
        </p:xfrm>
        <a:graphic>
          <a:graphicData uri="http://schemas.openxmlformats.org/drawingml/2006/table">
            <a:tbl>
              <a:tblPr>
                <a:effectLst>
                  <a:outerShdw blurRad="63500" sx="102000" sy="102000" algn="ctr" rotWithShape="0">
                    <a:prstClr val="black">
                      <a:alpha val="40000"/>
                    </a:prstClr>
                  </a:outerShdw>
                </a:effectLst>
                <a:tableStyleId>{125E5076-3810-47DD-B79F-674D7AD40C01}</a:tableStyleId>
              </a:tblPr>
              <a:tblGrid>
                <a:gridCol w="4956560"/>
                <a:gridCol w="2478281"/>
                <a:gridCol w="2478281"/>
              </a:tblGrid>
              <a:tr h="468722">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Предприятие</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Количество организаций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Количество сотрудников на предприятии</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9718">
                <a:tc gridSpan="2">
                  <a:txBody>
                    <a:bodyPr/>
                    <a:lstStyle/>
                    <a:p>
                      <a:pPr algn="ctr" fontAlgn="ctr"/>
                      <a:r>
                        <a:rPr lang="ru-RU" sz="1800" b="1" u="none" strike="noStrike" dirty="0">
                          <a:effectLst/>
                          <a:latin typeface="Times New Roman" panose="02020603050405020304" pitchFamily="18" charset="0"/>
                          <a:cs typeface="Times New Roman" panose="02020603050405020304" pitchFamily="18" charset="0"/>
                        </a:rPr>
                        <a:t>Министерство транспорта и дорожного строительства Камчатского края </a:t>
                      </a:r>
                      <a:endParaRPr lang="ru-RU"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fontAlgn="ctr"/>
                      <a:r>
                        <a:rPr lang="ru-RU" sz="1800" b="1" u="none" strike="noStrike" dirty="0">
                          <a:effectLst/>
                          <a:latin typeface="Times New Roman" panose="02020603050405020304" pitchFamily="18" charset="0"/>
                          <a:cs typeface="Times New Roman" panose="02020603050405020304" pitchFamily="18" charset="0"/>
                        </a:rPr>
                        <a:t>27</a:t>
                      </a:r>
                      <a:endParaRPr lang="ru-RU"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1250">
                <a:tc>
                  <a:txBody>
                    <a:bodyPr/>
                    <a:lstStyle/>
                    <a:p>
                      <a:pPr algn="l" fontAlgn="ctr"/>
                      <a:r>
                        <a:rPr lang="ru-RU" sz="1400" b="1" u="none" strike="noStrike" dirty="0">
                          <a:effectLst/>
                          <a:latin typeface="Times New Roman" panose="02020603050405020304" pitchFamily="18" charset="0"/>
                          <a:cs typeface="Times New Roman" panose="02020603050405020304" pitchFamily="18" charset="0"/>
                        </a:rPr>
                        <a:t>Подведомственные </a:t>
                      </a:r>
                      <a:r>
                        <a:rPr lang="ru-RU" sz="1400" b="1" u="none" strike="noStrike" dirty="0" smtClean="0">
                          <a:effectLst/>
                          <a:latin typeface="Times New Roman" panose="02020603050405020304" pitchFamily="18" charset="0"/>
                          <a:cs typeface="Times New Roman" panose="02020603050405020304" pitchFamily="18" charset="0"/>
                        </a:rPr>
                        <a:t>организации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3</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225</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schemeClr>
                    </a:solidFill>
                  </a:tcPr>
                </a:tc>
              </a:tr>
              <a:tr h="256697">
                <a:tc>
                  <a:txBody>
                    <a:bodyPr/>
                    <a:lstStyle/>
                    <a:p>
                      <a:pPr algn="l" fontAlgn="ctr"/>
                      <a:r>
                        <a:rPr lang="ru-RU" sz="1400" b="1" u="none" strike="noStrike" dirty="0">
                          <a:effectLst/>
                          <a:latin typeface="Times New Roman" panose="02020603050405020304" pitchFamily="18" charset="0"/>
                          <a:cs typeface="Times New Roman" panose="02020603050405020304" pitchFamily="18" charset="0"/>
                        </a:rPr>
                        <a:t>Отраслевые предприятия</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33</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4907</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r>
              <a:tr h="256697">
                <a:tc>
                  <a:txBody>
                    <a:bodyPr/>
                    <a:lstStyle/>
                    <a:p>
                      <a:pPr algn="r" fontAlgn="ctr"/>
                      <a:r>
                        <a:rPr lang="ru-RU" sz="1400" b="1" u="none" strike="noStrike" dirty="0">
                          <a:effectLst/>
                          <a:latin typeface="Times New Roman" panose="02020603050405020304" pitchFamily="18" charset="0"/>
                          <a:cs typeface="Times New Roman" panose="02020603050405020304" pitchFamily="18" charset="0"/>
                        </a:rPr>
                        <a:t>пассажирский автомобильный </a:t>
                      </a:r>
                      <a:r>
                        <a:rPr lang="ru-RU" sz="1400" b="1" u="none" strike="noStrike" dirty="0" smtClean="0">
                          <a:effectLst/>
                          <a:latin typeface="Times New Roman" panose="02020603050405020304" pitchFamily="18" charset="0"/>
                          <a:cs typeface="Times New Roman" panose="02020603050405020304" pitchFamily="18" charset="0"/>
                        </a:rPr>
                        <a:t>транспорт</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15</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823</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r>
              <a:tr h="256697">
                <a:tc>
                  <a:txBody>
                    <a:bodyPr/>
                    <a:lstStyle/>
                    <a:p>
                      <a:pPr algn="r" fontAlgn="ctr"/>
                      <a:r>
                        <a:rPr lang="ru-RU" sz="1400" b="1" u="none" strike="noStrike" dirty="0">
                          <a:effectLst/>
                          <a:latin typeface="Times New Roman" panose="02020603050405020304" pitchFamily="18" charset="0"/>
                          <a:cs typeface="Times New Roman" panose="02020603050405020304" pitchFamily="18" charset="0"/>
                        </a:rPr>
                        <a:t>дорожная деятельность</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8</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935</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schemeClr>
                    </a:solidFill>
                  </a:tcPr>
                </a:tc>
              </a:tr>
              <a:tr h="256697">
                <a:tc>
                  <a:txBody>
                    <a:bodyPr/>
                    <a:lstStyle/>
                    <a:p>
                      <a:pPr algn="r" fontAlgn="ctr"/>
                      <a:r>
                        <a:rPr lang="ru-RU" sz="1400" b="1" u="none" strike="noStrike" dirty="0">
                          <a:effectLst/>
                          <a:latin typeface="Times New Roman" panose="02020603050405020304" pitchFamily="18" charset="0"/>
                          <a:cs typeface="Times New Roman" panose="02020603050405020304" pitchFamily="18" charset="0"/>
                        </a:rPr>
                        <a:t>водный транспорт</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5</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682</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r>
              <a:tr h="256697">
                <a:tc>
                  <a:txBody>
                    <a:bodyPr/>
                    <a:lstStyle/>
                    <a:p>
                      <a:pPr algn="r" fontAlgn="ctr"/>
                      <a:r>
                        <a:rPr lang="ru-RU" sz="1400" b="1" u="none" strike="noStrike" dirty="0">
                          <a:effectLst/>
                          <a:latin typeface="Times New Roman" panose="02020603050405020304" pitchFamily="18" charset="0"/>
                          <a:cs typeface="Times New Roman" panose="02020603050405020304" pitchFamily="18" charset="0"/>
                        </a:rPr>
                        <a:t>воздушный транспорт</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5</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schemeClr>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2467</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schemeClr>
                    </a:solidFill>
                  </a:tcPr>
                </a:tc>
              </a:tr>
              <a:tr h="831697">
                <a:tc>
                  <a:txBody>
                    <a:bodyPr/>
                    <a:lstStyle/>
                    <a:p>
                      <a:pPr algn="l" fontAlgn="ctr"/>
                      <a:r>
                        <a:rPr lang="ru-RU" sz="1400" b="1" u="none" strike="noStrike" dirty="0">
                          <a:effectLst/>
                          <a:latin typeface="Times New Roman" panose="02020603050405020304" pitchFamily="18" charset="0"/>
                          <a:cs typeface="Times New Roman" panose="02020603050405020304" pitchFamily="18" charset="0"/>
                        </a:rPr>
                        <a:t>Итого общее количество организаций, предприятий и сотрудников транспортной отрасли</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36</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5159</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Прямоугольник 1"/>
          <p:cNvSpPr/>
          <p:nvPr/>
        </p:nvSpPr>
        <p:spPr>
          <a:xfrm>
            <a:off x="1286141" y="122970"/>
            <a:ext cx="9930213" cy="734688"/>
          </a:xfrm>
          <a:prstGeom prst="rect">
            <a:avLst/>
          </a:prstGeom>
        </p:spPr>
        <p:txBody>
          <a:bodyPr wrap="square">
            <a:spAutoFit/>
          </a:bodyPr>
          <a:lstStyle/>
          <a:p>
            <a:pPr algn="ctr">
              <a:lnSpc>
                <a:spcPct val="107000"/>
              </a:lnSpc>
              <a:spcAft>
                <a:spcPts val="800"/>
              </a:spcAft>
            </a:pPr>
            <a:r>
              <a:rPr lang="ru-RU" sz="20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Подведомственные организации и отраслевые предприятия Министерства транспорта и дорожного строительства Камчатского края </a:t>
            </a:r>
            <a:endParaRPr lang="ru-RU"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56" y="399160"/>
            <a:ext cx="2022893" cy="1170878"/>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0234" y="5120703"/>
            <a:ext cx="2629694" cy="1281348"/>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4617" y="4898513"/>
            <a:ext cx="3191233" cy="1737297"/>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566" y="4898513"/>
            <a:ext cx="2931207" cy="1620189"/>
          </a:xfrm>
          <a:prstGeom prst="rect">
            <a:avLst/>
          </a:prstGeom>
        </p:spPr>
      </p:pic>
    </p:spTree>
    <p:extLst>
      <p:ext uri="{BB962C8B-B14F-4D97-AF65-F5344CB8AC3E}">
        <p14:creationId xmlns:p14="http://schemas.microsoft.com/office/powerpoint/2010/main" val="1583243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Прямоугольник 49"/>
          <p:cNvSpPr/>
          <p:nvPr/>
        </p:nvSpPr>
        <p:spPr>
          <a:xfrm>
            <a:off x="133402" y="5141791"/>
            <a:ext cx="8583350" cy="1340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4" name="TextBox 43"/>
          <p:cNvSpPr txBox="1"/>
          <p:nvPr/>
        </p:nvSpPr>
        <p:spPr>
          <a:xfrm>
            <a:off x="9127362" y="3728725"/>
            <a:ext cx="1306243" cy="382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vl1pPr algn="ctr"/>
          </a:lstStyle>
          <a:p>
            <a:pPr algn="l"/>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33402" y="3726970"/>
            <a:ext cx="4957569" cy="1195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Прямоугольник 22"/>
          <p:cNvSpPr/>
          <p:nvPr/>
        </p:nvSpPr>
        <p:spPr>
          <a:xfrm>
            <a:off x="133402" y="147328"/>
            <a:ext cx="2891809"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ru-RU" sz="1000" b="1" dirty="0">
                <a:solidFill>
                  <a:schemeClr val="bg1"/>
                </a:solidFill>
                <a:latin typeface="Times New Roman" panose="02020603050405020304" pitchFamily="18" charset="0"/>
                <a:cs typeface="Times New Roman" panose="02020603050405020304" pitchFamily="18" charset="0"/>
              </a:rPr>
              <a:t>ДОРОЖНАЯ СЕТЬ </a:t>
            </a:r>
            <a:r>
              <a:rPr lang="ru-RU" sz="1000" b="1" dirty="0" smtClean="0">
                <a:solidFill>
                  <a:schemeClr val="bg1"/>
                </a:solidFill>
                <a:latin typeface="Times New Roman" panose="02020603050405020304" pitchFamily="18" charset="0"/>
                <a:cs typeface="Times New Roman" panose="02020603050405020304" pitchFamily="18" charset="0"/>
              </a:rPr>
              <a:t>КАМЧАТСКОГО </a:t>
            </a:r>
            <a:r>
              <a:rPr lang="ru-RU" sz="1000" b="1" dirty="0">
                <a:solidFill>
                  <a:schemeClr val="bg1"/>
                </a:solidFill>
                <a:latin typeface="Times New Roman" panose="02020603050405020304" pitchFamily="18" charset="0"/>
                <a:cs typeface="Times New Roman" panose="02020603050405020304" pitchFamily="18" charset="0"/>
              </a:rPr>
              <a:t>КРАЯ</a:t>
            </a:r>
            <a:endParaRPr lang="ru-RU" sz="1000" b="1" dirty="0">
              <a:solidFill>
                <a:schemeClr val="dk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15706" r="4687" b="2278"/>
          <a:stretch/>
        </p:blipFill>
        <p:spPr>
          <a:xfrm>
            <a:off x="8844939" y="1784256"/>
            <a:ext cx="2959122" cy="1641542"/>
          </a:xfrm>
          <a:prstGeom prst="rect">
            <a:avLst/>
          </a:prstGeom>
        </p:spPr>
      </p:pic>
      <p:sp>
        <p:nvSpPr>
          <p:cNvPr id="28" name="Прямоугольник 27"/>
          <p:cNvSpPr/>
          <p:nvPr/>
        </p:nvSpPr>
        <p:spPr>
          <a:xfrm>
            <a:off x="133403" y="564245"/>
            <a:ext cx="6233214" cy="891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a:blip r:embed="rId3"/>
          <a:stretch>
            <a:fillRect/>
          </a:stretch>
        </p:blipFill>
        <p:spPr>
          <a:xfrm>
            <a:off x="203461" y="638458"/>
            <a:ext cx="1361525" cy="763052"/>
          </a:xfrm>
          <a:prstGeom prst="rect">
            <a:avLst/>
          </a:prstGeom>
        </p:spPr>
      </p:pic>
      <p:sp>
        <p:nvSpPr>
          <p:cNvPr id="25" name="Прямоугольник 24"/>
          <p:cNvSpPr/>
          <p:nvPr/>
        </p:nvSpPr>
        <p:spPr>
          <a:xfrm>
            <a:off x="1635044" y="686862"/>
            <a:ext cx="5030676" cy="5232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lvl="0"/>
            <a:r>
              <a:rPr lang="ru-RU" sz="1400" b="1" dirty="0">
                <a:solidFill>
                  <a:schemeClr val="tx1"/>
                </a:solidFill>
                <a:latin typeface="Times New Roman" panose="02020603050405020304" pitchFamily="18" charset="0"/>
                <a:cs typeface="Times New Roman" panose="02020603050405020304" pitchFamily="18" charset="0"/>
              </a:rPr>
              <a:t>Реконструкция автомобильной дороги Петропавловск-Камчатский – </a:t>
            </a:r>
            <a:r>
              <a:rPr lang="ru-RU" sz="1400" b="1" dirty="0" smtClean="0">
                <a:solidFill>
                  <a:schemeClr val="tx1"/>
                </a:solidFill>
                <a:latin typeface="Times New Roman" panose="02020603050405020304" pitchFamily="18" charset="0"/>
                <a:cs typeface="Times New Roman" panose="02020603050405020304" pitchFamily="18" charset="0"/>
              </a:rPr>
              <a:t>Мильково</a:t>
            </a:r>
            <a:r>
              <a:rPr lang="en-US" sz="1400" b="1" dirty="0" smtClean="0">
                <a:solidFill>
                  <a:schemeClr val="tx1"/>
                </a:solidFill>
                <a:latin typeface="Times New Roman" panose="02020603050405020304" pitchFamily="18" charset="0"/>
                <a:cs typeface="Times New Roman" panose="02020603050405020304" pitchFamily="18" charset="0"/>
              </a:rPr>
              <a:t> </a:t>
            </a:r>
            <a:r>
              <a:rPr lang="ru-RU" sz="1400" b="1" dirty="0" smtClean="0">
                <a:solidFill>
                  <a:schemeClr val="tx1"/>
                </a:solidFill>
                <a:latin typeface="Times New Roman" panose="02020603050405020304" pitchFamily="18" charset="0"/>
                <a:cs typeface="Times New Roman" panose="02020603050405020304" pitchFamily="18" charset="0"/>
              </a:rPr>
              <a:t>участок </a:t>
            </a:r>
            <a:r>
              <a:rPr lang="ru-RU" sz="1400" b="1" dirty="0">
                <a:solidFill>
                  <a:schemeClr val="tx1"/>
                </a:solidFill>
                <a:latin typeface="Times New Roman" panose="02020603050405020304" pitchFamily="18" charset="0"/>
                <a:cs typeface="Times New Roman" panose="02020603050405020304" pitchFamily="18" charset="0"/>
              </a:rPr>
              <a:t>км 181 – км 208</a:t>
            </a:r>
          </a:p>
        </p:txBody>
      </p:sp>
      <p:sp>
        <p:nvSpPr>
          <p:cNvPr id="29" name="Прямоугольник 28"/>
          <p:cNvSpPr/>
          <p:nvPr/>
        </p:nvSpPr>
        <p:spPr>
          <a:xfrm>
            <a:off x="133402" y="1578428"/>
            <a:ext cx="6225031" cy="927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p:cNvPicPr>
            <a:picLocks noChangeAspect="1"/>
          </p:cNvPicPr>
          <p:nvPr/>
        </p:nvPicPr>
        <p:blipFill>
          <a:blip r:embed="rId4"/>
          <a:stretch>
            <a:fillRect/>
          </a:stretch>
        </p:blipFill>
        <p:spPr>
          <a:xfrm>
            <a:off x="203461" y="1620342"/>
            <a:ext cx="1353592" cy="785886"/>
          </a:xfrm>
          <a:prstGeom prst="rect">
            <a:avLst/>
          </a:prstGeom>
        </p:spPr>
      </p:pic>
      <p:sp>
        <p:nvSpPr>
          <p:cNvPr id="27" name="Прямоугольник 26"/>
          <p:cNvSpPr/>
          <p:nvPr/>
        </p:nvSpPr>
        <p:spPr>
          <a:xfrm>
            <a:off x="1635044" y="1678472"/>
            <a:ext cx="4355558" cy="738664"/>
          </a:xfrm>
          <a:prstGeom prst="rect">
            <a:avLst/>
          </a:prstGeom>
        </p:spPr>
        <p:txBody>
          <a:bodyPr wrap="square">
            <a:spAutoFit/>
          </a:bodyPr>
          <a:lstStyle/>
          <a:p>
            <a:r>
              <a:rPr lang="ru-RU" sz="1400" b="1" dirty="0">
                <a:latin typeface="Times New Roman" panose="02020603050405020304" pitchFamily="18" charset="0"/>
                <a:cs typeface="Times New Roman" panose="02020603050405020304" pitchFamily="18" charset="0"/>
              </a:rPr>
              <a:t>Строительство автомобильной дороги регионального значения Анавгай – Палана на участке км 0  - км 16</a:t>
            </a:r>
          </a:p>
        </p:txBody>
      </p:sp>
      <p:sp>
        <p:nvSpPr>
          <p:cNvPr id="31" name="Прямоугольник 30"/>
          <p:cNvSpPr/>
          <p:nvPr/>
        </p:nvSpPr>
        <p:spPr>
          <a:xfrm>
            <a:off x="133402" y="2611984"/>
            <a:ext cx="8496809" cy="891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0" name="Рисунок 29"/>
          <p:cNvPicPr>
            <a:picLocks noChangeAspect="1"/>
          </p:cNvPicPr>
          <p:nvPr/>
        </p:nvPicPr>
        <p:blipFill>
          <a:blip r:embed="rId5"/>
          <a:stretch>
            <a:fillRect/>
          </a:stretch>
        </p:blipFill>
        <p:spPr>
          <a:xfrm>
            <a:off x="233105" y="2667383"/>
            <a:ext cx="1390235" cy="780768"/>
          </a:xfrm>
          <a:prstGeom prst="rect">
            <a:avLst/>
          </a:prstGeom>
        </p:spPr>
      </p:pic>
      <p:sp>
        <p:nvSpPr>
          <p:cNvPr id="32" name="Прямоугольник 31"/>
          <p:cNvSpPr/>
          <p:nvPr/>
        </p:nvSpPr>
        <p:spPr>
          <a:xfrm>
            <a:off x="1723043" y="2667383"/>
            <a:ext cx="7728247" cy="738664"/>
          </a:xfrm>
          <a:prstGeom prst="rect">
            <a:avLst/>
          </a:prstGeom>
        </p:spPr>
        <p:txBody>
          <a:bodyPr wrap="square">
            <a:spAutoFit/>
          </a:bodyPr>
          <a:lstStyle/>
          <a:p>
            <a:r>
              <a:rPr lang="ru-RU" sz="1400" b="1" dirty="0">
                <a:latin typeface="Times New Roman" panose="02020603050405020304" pitchFamily="18" charset="0"/>
                <a:cs typeface="Times New Roman" panose="02020603050405020304" pitchFamily="18" charset="0"/>
              </a:rPr>
              <a:t>Капитальный ремонт автомобильной дороги федерального значения </a:t>
            </a:r>
            <a:endParaRPr lang="en-US" sz="1400" b="1" dirty="0" smtClean="0">
              <a:latin typeface="Times New Roman" panose="02020603050405020304" pitchFamily="18" charset="0"/>
              <a:cs typeface="Times New Roman" panose="02020603050405020304" pitchFamily="18" charset="0"/>
            </a:endParaRPr>
          </a:p>
          <a:p>
            <a:r>
              <a:rPr lang="ru-RU" sz="1400" b="1" dirty="0" smtClean="0">
                <a:latin typeface="Times New Roman" panose="02020603050405020304" pitchFamily="18" charset="0"/>
                <a:cs typeface="Times New Roman" panose="02020603050405020304" pitchFamily="18" charset="0"/>
              </a:rPr>
              <a:t>А-401 </a:t>
            </a:r>
            <a:r>
              <a:rPr lang="ru-RU" sz="1400" b="1" dirty="0">
                <a:latin typeface="Times New Roman" panose="02020603050405020304" pitchFamily="18" charset="0"/>
                <a:cs typeface="Times New Roman" panose="02020603050405020304" pitchFamily="18" charset="0"/>
              </a:rPr>
              <a:t>«Подъездная дорога от морского порта </a:t>
            </a:r>
            <a:endParaRPr lang="en-US" sz="1400" b="1" dirty="0" smtClean="0">
              <a:latin typeface="Times New Roman" panose="02020603050405020304" pitchFamily="18" charset="0"/>
              <a:cs typeface="Times New Roman" panose="02020603050405020304" pitchFamily="18" charset="0"/>
            </a:endParaRPr>
          </a:p>
          <a:p>
            <a:r>
              <a:rPr lang="ru-RU" sz="1400" b="1" dirty="0" smtClean="0">
                <a:latin typeface="Times New Roman" panose="02020603050405020304" pitchFamily="18" charset="0"/>
                <a:cs typeface="Times New Roman" panose="02020603050405020304" pitchFamily="18" charset="0"/>
              </a:rPr>
              <a:t>Петропавловск-Камчатский </a:t>
            </a:r>
            <a:r>
              <a:rPr lang="ru-RU" sz="1400" b="1" dirty="0">
                <a:latin typeface="Times New Roman" panose="02020603050405020304" pitchFamily="18" charset="0"/>
                <a:cs typeface="Times New Roman" panose="02020603050405020304" pitchFamily="18" charset="0"/>
              </a:rPr>
              <a:t>к аэропорту Петропавловск- Камчатский (Елизово)</a:t>
            </a:r>
          </a:p>
        </p:txBody>
      </p:sp>
      <p:pic>
        <p:nvPicPr>
          <p:cNvPr id="39" name="Рисунок 38"/>
          <p:cNvPicPr>
            <a:picLocks noChangeAspect="1"/>
          </p:cNvPicPr>
          <p:nvPr/>
        </p:nvPicPr>
        <p:blipFill rotWithShape="1">
          <a:blip r:embed="rId6" cstate="print">
            <a:extLst>
              <a:ext uri="{28A0092B-C50C-407E-A947-70E740481C1C}">
                <a14:useLocalDpi xmlns:a14="http://schemas.microsoft.com/office/drawing/2010/main" val="0"/>
              </a:ext>
            </a:extLst>
          </a:blip>
          <a:srcRect l="16937" r="8216"/>
          <a:stretch/>
        </p:blipFill>
        <p:spPr>
          <a:xfrm>
            <a:off x="327108" y="3637037"/>
            <a:ext cx="3851785" cy="1265404"/>
          </a:xfrm>
          <a:prstGeom prst="rect">
            <a:avLst/>
          </a:prstGeom>
        </p:spPr>
      </p:pic>
      <p:sp>
        <p:nvSpPr>
          <p:cNvPr id="42" name="TextBox 41"/>
          <p:cNvSpPr txBox="1"/>
          <p:nvPr/>
        </p:nvSpPr>
        <p:spPr>
          <a:xfrm>
            <a:off x="5170658" y="3726969"/>
            <a:ext cx="3890194" cy="390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vl1pPr algn="ctr"/>
          </a:lstStyle>
          <a:p>
            <a:pPr algn="l"/>
            <a:r>
              <a:rPr lang="ru-RU" sz="1400" b="1" dirty="0">
                <a:solidFill>
                  <a:schemeClr val="tx1"/>
                </a:solidFill>
                <a:latin typeface="Times New Roman" panose="02020603050405020304" pitchFamily="18" charset="0"/>
                <a:cs typeface="Times New Roman" panose="02020603050405020304" pitchFamily="18" charset="0"/>
              </a:rPr>
              <a:t>Доля дорожной сети городских агломераций, находящаяся в нормативном состоянии</a:t>
            </a:r>
          </a:p>
        </p:txBody>
      </p:sp>
      <p:sp>
        <p:nvSpPr>
          <p:cNvPr id="43" name="Прямоугольник 42"/>
          <p:cNvSpPr/>
          <p:nvPr/>
        </p:nvSpPr>
        <p:spPr>
          <a:xfrm>
            <a:off x="9127362" y="3736825"/>
            <a:ext cx="1382110" cy="307777"/>
          </a:xfrm>
          <a:prstGeom prst="rect">
            <a:avLst/>
          </a:prstGeom>
        </p:spPr>
        <p:txBody>
          <a:bodyPr wrap="none">
            <a:spAutoFit/>
          </a:bodyPr>
          <a:lstStyle/>
          <a:p>
            <a:r>
              <a:rPr lang="ru-RU" sz="1400" b="1" dirty="0">
                <a:latin typeface="Times New Roman" panose="02020603050405020304" pitchFamily="18" charset="0"/>
                <a:cs typeface="Times New Roman" panose="02020603050405020304" pitchFamily="18" charset="0"/>
              </a:rPr>
              <a:t>69% (78,17 км)</a:t>
            </a:r>
          </a:p>
        </p:txBody>
      </p:sp>
      <p:sp>
        <p:nvSpPr>
          <p:cNvPr id="45" name="TextBox 44"/>
          <p:cNvSpPr txBox="1"/>
          <p:nvPr/>
        </p:nvSpPr>
        <p:spPr>
          <a:xfrm>
            <a:off x="9438113" y="4178574"/>
            <a:ext cx="1512964" cy="743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vl1pPr algn="ctr"/>
          </a:lstStyle>
          <a:p>
            <a:pPr algn="l"/>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5157481" y="4178574"/>
            <a:ext cx="4226510" cy="743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vl1pPr algn="ctr"/>
          </a:lstStyle>
          <a:p>
            <a:pPr algn="l"/>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47" name="Прямоугольник 46"/>
          <p:cNvSpPr/>
          <p:nvPr/>
        </p:nvSpPr>
        <p:spPr>
          <a:xfrm>
            <a:off x="5157481" y="4125605"/>
            <a:ext cx="4226510" cy="738664"/>
          </a:xfrm>
          <a:prstGeom prst="rect">
            <a:avLst/>
          </a:prstGeom>
        </p:spPr>
        <p:txBody>
          <a:bodyPr wrap="square">
            <a:spAutoFit/>
          </a:bodyPr>
          <a:lstStyle/>
          <a:p>
            <a:r>
              <a:rPr lang="ru-RU" sz="1400" b="1" dirty="0">
                <a:latin typeface="Times New Roman" panose="02020603050405020304" pitchFamily="18" charset="0"/>
                <a:cs typeface="Times New Roman" panose="02020603050405020304" pitchFamily="18" charset="0"/>
              </a:rPr>
              <a:t>«Доля автомобильных дорог регионального и межмуниципального значения, соответствующих нормативным требованиям» </a:t>
            </a:r>
          </a:p>
        </p:txBody>
      </p:sp>
      <p:sp>
        <p:nvSpPr>
          <p:cNvPr id="48" name="Прямоугольник 47"/>
          <p:cNvSpPr/>
          <p:nvPr/>
        </p:nvSpPr>
        <p:spPr>
          <a:xfrm>
            <a:off x="9438113" y="4366901"/>
            <a:ext cx="1606530" cy="307777"/>
          </a:xfrm>
          <a:prstGeom prst="rect">
            <a:avLst/>
          </a:prstGeom>
        </p:spPr>
        <p:txBody>
          <a:bodyPr wrap="none">
            <a:spAutoFit/>
          </a:bodyPr>
          <a:lstStyle/>
          <a:p>
            <a:r>
              <a:rPr lang="ru-RU" sz="1400" b="1" dirty="0">
                <a:latin typeface="Times New Roman" panose="02020603050405020304" pitchFamily="18" charset="0"/>
                <a:cs typeface="Times New Roman" panose="02020603050405020304" pitchFamily="18" charset="0"/>
              </a:rPr>
              <a:t>45,3% (641,39 км)</a:t>
            </a:r>
          </a:p>
        </p:txBody>
      </p:sp>
      <p:pic>
        <p:nvPicPr>
          <p:cNvPr id="49" name="Рисунок 48"/>
          <p:cNvPicPr>
            <a:picLocks noChangeAspect="1"/>
          </p:cNvPicPr>
          <p:nvPr/>
        </p:nvPicPr>
        <p:blipFill>
          <a:blip r:embed="rId7"/>
          <a:stretch>
            <a:fillRect/>
          </a:stretch>
        </p:blipFill>
        <p:spPr>
          <a:xfrm>
            <a:off x="233105" y="5196228"/>
            <a:ext cx="924584" cy="1231238"/>
          </a:xfrm>
          <a:prstGeom prst="rect">
            <a:avLst/>
          </a:prstGeom>
        </p:spPr>
      </p:pic>
      <p:sp>
        <p:nvSpPr>
          <p:cNvPr id="51" name="Прямоугольник 50"/>
          <p:cNvSpPr/>
          <p:nvPr/>
        </p:nvSpPr>
        <p:spPr>
          <a:xfrm>
            <a:off x="1325262" y="5352653"/>
            <a:ext cx="6907978" cy="738664"/>
          </a:xfrm>
          <a:prstGeom prst="rect">
            <a:avLst/>
          </a:prstGeom>
        </p:spPr>
        <p:txBody>
          <a:bodyPr wrap="square">
            <a:spAutoFit/>
          </a:bodyPr>
          <a:lstStyle/>
          <a:p>
            <a:r>
              <a:rPr lang="ru-RU" sz="1400" b="1" dirty="0" smtClean="0">
                <a:latin typeface="Times New Roman" panose="02020603050405020304" pitchFamily="18" charset="0"/>
                <a:cs typeface="Times New Roman" panose="02020603050405020304" pitchFamily="18" charset="0"/>
              </a:rPr>
              <a:t>Диагностическая </a:t>
            </a:r>
            <a:r>
              <a:rPr lang="ru-RU" sz="1400" b="1" dirty="0">
                <a:latin typeface="Times New Roman" panose="02020603050405020304" pitchFamily="18" charset="0"/>
                <a:cs typeface="Times New Roman" panose="02020603050405020304" pitchFamily="18" charset="0"/>
              </a:rPr>
              <a:t>линия технического контроля, мобильная контейнерного типа для грузовых и легковых автомобилей и автобусов с осевой нагрузкой не менее 13 т., с распашной крышей без ограничения высоты проезда</a:t>
            </a:r>
          </a:p>
        </p:txBody>
      </p:sp>
      <p:graphicFrame>
        <p:nvGraphicFramePr>
          <p:cNvPr id="4" name="Таблица 3"/>
          <p:cNvGraphicFramePr>
            <a:graphicFrameLocks noGrp="1"/>
          </p:cNvGraphicFramePr>
          <p:nvPr/>
        </p:nvGraphicFramePr>
        <p:xfrm>
          <a:off x="6735778" y="101598"/>
          <a:ext cx="5233941" cy="1518744"/>
        </p:xfrm>
        <a:graphic>
          <a:graphicData uri="http://schemas.openxmlformats.org/drawingml/2006/table">
            <a:tbl>
              <a:tblPr>
                <a:tableStyleId>{125E5076-3810-47DD-B79F-674D7AD40C01}</a:tableStyleId>
              </a:tblPr>
              <a:tblGrid>
                <a:gridCol w="1431885"/>
                <a:gridCol w="475257"/>
                <a:gridCol w="475257"/>
                <a:gridCol w="475257"/>
                <a:gridCol w="475257"/>
                <a:gridCol w="475257"/>
                <a:gridCol w="475257"/>
                <a:gridCol w="475257"/>
                <a:gridCol w="475257"/>
              </a:tblGrid>
              <a:tr h="141726">
                <a:tc gridSpan="9">
                  <a:txBody>
                    <a:bodyPr/>
                    <a:lstStyle/>
                    <a:p>
                      <a:pPr algn="ctr" fontAlgn="ctr"/>
                      <a:r>
                        <a:rPr lang="ru-RU" sz="900" b="1" u="none" strike="noStrike" dirty="0">
                          <a:effectLst/>
                          <a:latin typeface="Times New Roman" panose="02020603050405020304" pitchFamily="18" charset="0"/>
                          <a:cs typeface="Times New Roman" panose="02020603050405020304" pitchFamily="18" charset="0"/>
                        </a:rPr>
                        <a:t>Достижение целевых показателей национального проекта «Безопасные качественные дороги» в период с 2021 по 2024 годы</a:t>
                      </a:r>
                      <a:endParaRPr lang="ru-RU"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41726">
                <a:tc rowSpan="2">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
                      </a:r>
                      <a:br>
                        <a:rPr lang="ru-RU" sz="800" b="1" u="none" strike="noStrike" dirty="0">
                          <a:effectLst/>
                          <a:latin typeface="Times New Roman" panose="02020603050405020304" pitchFamily="18" charset="0"/>
                          <a:cs typeface="Times New Roman" panose="02020603050405020304" pitchFamily="18" charset="0"/>
                        </a:rPr>
                      </a:br>
                      <a:r>
                        <a:rPr lang="ru-RU" sz="800" b="1" u="none" strike="noStrike" dirty="0">
                          <a:effectLst/>
                          <a:latin typeface="Times New Roman" panose="02020603050405020304" pitchFamily="18" charset="0"/>
                          <a:cs typeface="Times New Roman" panose="02020603050405020304" pitchFamily="18" charset="0"/>
                        </a:rPr>
                        <a:t>Классификация автомобильных дорог</a:t>
                      </a:r>
                      <a:br>
                        <a:rPr lang="ru-RU" sz="800" b="1" u="none" strike="noStrike" dirty="0">
                          <a:effectLst/>
                          <a:latin typeface="Times New Roman" panose="02020603050405020304" pitchFamily="18" charset="0"/>
                          <a:cs typeface="Times New Roman" panose="02020603050405020304" pitchFamily="18" charset="0"/>
                        </a:rPr>
                      </a:b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2021</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gridSpan="2">
                  <a:txBody>
                    <a:bodyPr/>
                    <a:lstStyle/>
                    <a:p>
                      <a:pPr algn="ctr" fontAlgn="ctr"/>
                      <a:r>
                        <a:rPr lang="ru-RU" sz="800" b="1" u="none" strike="noStrike">
                          <a:effectLst/>
                          <a:latin typeface="Times New Roman" panose="02020603050405020304" pitchFamily="18" charset="0"/>
                          <a:cs typeface="Times New Roman" panose="02020603050405020304" pitchFamily="18" charset="0"/>
                        </a:rPr>
                        <a:t>2022</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gridSpan="2">
                  <a:txBody>
                    <a:bodyPr/>
                    <a:lstStyle/>
                    <a:p>
                      <a:pPr algn="ctr" fontAlgn="ctr"/>
                      <a:r>
                        <a:rPr lang="ru-RU" sz="800" b="1" u="none" strike="noStrike">
                          <a:effectLst/>
                          <a:latin typeface="Times New Roman" panose="02020603050405020304" pitchFamily="18" charset="0"/>
                          <a:cs typeface="Times New Roman" panose="02020603050405020304" pitchFamily="18" charset="0"/>
                        </a:rPr>
                        <a:t>2023</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gridSpan="2">
                  <a:txBody>
                    <a:bodyPr/>
                    <a:lstStyle/>
                    <a:p>
                      <a:pPr algn="ctr" fontAlgn="ctr"/>
                      <a:r>
                        <a:rPr lang="ru-RU" sz="800" b="1" u="none" strike="noStrike">
                          <a:effectLst/>
                          <a:latin typeface="Times New Roman" panose="02020603050405020304" pitchFamily="18" charset="0"/>
                          <a:cs typeface="Times New Roman" panose="02020603050405020304" pitchFamily="18" charset="0"/>
                        </a:rPr>
                        <a:t>2024</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141726">
                <a:tc vMerge="1">
                  <a:txBody>
                    <a:bodyPr/>
                    <a:lstStyle/>
                    <a:p>
                      <a:endParaRPr lang="ru-RU"/>
                    </a:p>
                  </a:txBody>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км</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км</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a:effectLst/>
                          <a:latin typeface="Times New Roman" panose="02020603050405020304" pitchFamily="18" charset="0"/>
                          <a:cs typeface="Times New Roman" panose="02020603050405020304" pitchFamily="18" charset="0"/>
                        </a:rPr>
                        <a:t>%</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a:effectLst/>
                          <a:latin typeface="Times New Roman" panose="02020603050405020304" pitchFamily="18" charset="0"/>
                          <a:cs typeface="Times New Roman" panose="02020603050405020304" pitchFamily="18" charset="0"/>
                        </a:rPr>
                        <a:t>км</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a:effectLst/>
                          <a:latin typeface="Times New Roman" panose="02020603050405020304" pitchFamily="18" charset="0"/>
                          <a:cs typeface="Times New Roman" panose="02020603050405020304" pitchFamily="18" charset="0"/>
                        </a:rPr>
                        <a:t>%</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a:effectLst/>
                          <a:latin typeface="Times New Roman" panose="02020603050405020304" pitchFamily="18" charset="0"/>
                          <a:cs typeface="Times New Roman" panose="02020603050405020304" pitchFamily="18" charset="0"/>
                        </a:rPr>
                        <a:t>км</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726">
                <a:tc>
                  <a:txBody>
                    <a:bodyPr/>
                    <a:lstStyle/>
                    <a:p>
                      <a:pPr algn="l" fontAlgn="ctr"/>
                      <a:r>
                        <a:rPr lang="ru-RU" sz="800" b="1" u="none" strike="noStrike">
                          <a:effectLst/>
                          <a:latin typeface="Times New Roman" panose="02020603050405020304" pitchFamily="18" charset="0"/>
                          <a:cs typeface="Times New Roman" panose="02020603050405020304" pitchFamily="18" charset="0"/>
                        </a:rPr>
                        <a:t>Автомобильные дороги регионального значения</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45,30</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641,39</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47,80</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676,79</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48,90</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a:effectLst/>
                          <a:latin typeface="Times New Roman" panose="02020603050405020304" pitchFamily="18" charset="0"/>
                          <a:cs typeface="Times New Roman" panose="02020603050405020304" pitchFamily="18" charset="0"/>
                        </a:rPr>
                        <a:t>692,36</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a:effectLst/>
                          <a:latin typeface="Times New Roman" panose="02020603050405020304" pitchFamily="18" charset="0"/>
                          <a:cs typeface="Times New Roman" panose="02020603050405020304" pitchFamily="18" charset="0"/>
                        </a:rPr>
                        <a:t>50,00</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a:effectLst/>
                          <a:latin typeface="Times New Roman" panose="02020603050405020304" pitchFamily="18" charset="0"/>
                          <a:cs typeface="Times New Roman" panose="02020603050405020304" pitchFamily="18" charset="0"/>
                        </a:rPr>
                        <a:t>707,94</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380">
                <a:tc>
                  <a:txBody>
                    <a:bodyPr/>
                    <a:lstStyle/>
                    <a:p>
                      <a:pPr algn="l" fontAlgn="ctr"/>
                      <a:r>
                        <a:rPr lang="ru-RU" sz="800" b="1" u="none" strike="noStrike">
                          <a:effectLst/>
                          <a:latin typeface="Times New Roman" panose="02020603050405020304" pitchFamily="18" charset="0"/>
                          <a:cs typeface="Times New Roman" panose="02020603050405020304" pitchFamily="18" charset="0"/>
                        </a:rPr>
                        <a:t>Автомобильные дороги местного значения Петропавловск-Камчатской городской агломерации</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a:effectLst/>
                          <a:latin typeface="Times New Roman" panose="02020603050405020304" pitchFamily="18" charset="0"/>
                          <a:cs typeface="Times New Roman" panose="02020603050405020304" pitchFamily="18" charset="0"/>
                        </a:rPr>
                        <a:t>69,00</a:t>
                      </a:r>
                      <a:endParaRPr lang="ru-RU" sz="800" b="1" i="0" u="none" strike="noStrike">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78,17</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74,00</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83,83</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79,00</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89,50</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85,00</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800" b="1" u="none" strike="noStrike" dirty="0">
                          <a:effectLst/>
                          <a:latin typeface="Times New Roman" panose="02020603050405020304" pitchFamily="18" charset="0"/>
                          <a:cs typeface="Times New Roman" panose="02020603050405020304" pitchFamily="18" charset="0"/>
                        </a:rPr>
                        <a:t>96,30</a:t>
                      </a:r>
                      <a:endParaRPr lang="ru-RU" sz="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06" marR="6306" marT="63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17958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 name="Прямоугольник 52"/>
          <p:cNvSpPr/>
          <p:nvPr/>
        </p:nvSpPr>
        <p:spPr>
          <a:xfrm>
            <a:off x="199400" y="222952"/>
            <a:ext cx="11736224" cy="1080424"/>
          </a:xfrm>
          <a:prstGeom prst="rect">
            <a:avLst/>
          </a:prstGeom>
        </p:spPr>
        <p:txBody>
          <a:bodyPr wrap="square">
            <a:spAutoFit/>
          </a:bodyPr>
          <a:lstStyle/>
          <a:p>
            <a:pPr indent="450215"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1. В 2021 году введен в эксплуатацию участок автомобильной дороги </a:t>
            </a:r>
            <a:r>
              <a:rPr lang="en-US" sz="1200" dirty="0">
                <a:latin typeface="Times New Roman" panose="02020603050405020304" pitchFamily="18" charset="0"/>
                <a:ea typeface="Calibri" panose="020F0502020204030204" pitchFamily="34" charset="0"/>
                <a:cs typeface="Times New Roman" panose="02020603050405020304" pitchFamily="18" charset="0"/>
              </a:rPr>
              <a:t>III</a:t>
            </a:r>
            <a:r>
              <a:rPr lang="ru-RU" sz="1200" dirty="0">
                <a:latin typeface="Times New Roman" panose="02020603050405020304" pitchFamily="18" charset="0"/>
                <a:ea typeface="Calibri" panose="020F0502020204030204" pitchFamily="34" charset="0"/>
                <a:cs typeface="Times New Roman" panose="02020603050405020304" pitchFamily="18" charset="0"/>
              </a:rPr>
              <a:t> категории Петропавловск-Камчатский – Мильково протяженностью 27,6 км работы осуществлялись в период с 2017 по 2021 годы стоимость работ составила 3,8 млрд. рублей за счет средств федерального бюджета с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софинансироваием</a:t>
            </a:r>
            <a:r>
              <a:rPr lang="ru-RU" sz="1200" dirty="0">
                <a:latin typeface="Times New Roman" panose="02020603050405020304" pitchFamily="18" charset="0"/>
                <a:ea typeface="Calibri" panose="020F0502020204030204" pitchFamily="34" charset="0"/>
                <a:cs typeface="Times New Roman" panose="02020603050405020304" pitchFamily="18" charset="0"/>
              </a:rPr>
              <a:t> бюджета Камчатского края.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Ввод в эксплуатацию указанного объекта стал завершением реконструкции участка протяженностью 172 км автомобильной дороги общего пользования регионального или межмуниципального значения Петропавловск-Камчатский – Мильково данные работы были начаты в 2008 году</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4" name="Прямоугольник 53"/>
          <p:cNvSpPr/>
          <p:nvPr/>
        </p:nvSpPr>
        <p:spPr>
          <a:xfrm>
            <a:off x="244979" y="1366946"/>
            <a:ext cx="11736224" cy="882806"/>
          </a:xfrm>
          <a:prstGeom prst="rect">
            <a:avLst/>
          </a:prstGeom>
        </p:spPr>
        <p:txBody>
          <a:bodyPr wrap="square">
            <a:spAutoFit/>
          </a:bodyPr>
          <a:lstStyle/>
          <a:p>
            <a:pPr indent="450215" algn="just">
              <a:lnSpc>
                <a:spcPct val="107000"/>
              </a:lnSpc>
            </a:pPr>
            <a:r>
              <a:rPr lang="ru-RU" sz="1200" dirty="0">
                <a:latin typeface="Times New Roman" panose="02020603050405020304" pitchFamily="18" charset="0"/>
                <a:ea typeface="Calibri" panose="020F0502020204030204" pitchFamily="34" charset="0"/>
                <a:cs typeface="Times New Roman" panose="02020603050405020304" pitchFamily="18" charset="0"/>
              </a:rPr>
              <a:t>2. Также в ноябре 2021 года подведомственным учреждением Министерства транспорта и дорожного строительства Камчатского края КГКУ «Камчатуправтодор» получен акт ввода в эксплуатацию законченного строительством объекта «Автомобильная дорога регионального значения Анавгай – Палана» на участке км 0 – км 16» строительство автомобильной дороги осуществлялось в период с 2016 по 2021 годы стоимость строительства составила 824 млн. рублей.</a:t>
            </a:r>
          </a:p>
          <a:p>
            <a:pPr indent="450215" algn="just">
              <a:lnSpc>
                <a:spcPct val="107000"/>
              </a:lnSpc>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 name="Прямоугольник 54"/>
          <p:cNvSpPr/>
          <p:nvPr/>
        </p:nvSpPr>
        <p:spPr>
          <a:xfrm>
            <a:off x="199400" y="2139038"/>
            <a:ext cx="11736225" cy="882806"/>
          </a:xfrm>
          <a:prstGeom prst="rect">
            <a:avLst/>
          </a:prstGeom>
        </p:spPr>
        <p:txBody>
          <a:bodyPr wrap="square">
            <a:spAutoFit/>
          </a:bodyPr>
          <a:lstStyle/>
          <a:p>
            <a:pPr indent="450215" algn="just">
              <a:lnSpc>
                <a:spcPct val="107000"/>
              </a:lnSpc>
              <a:spcAft>
                <a:spcPts val="0"/>
              </a:spcAft>
            </a:pPr>
            <a:r>
              <a:rPr lang="ru-RU" sz="1100" dirty="0">
                <a:latin typeface="Times New Roman" panose="02020603050405020304" pitchFamily="18" charset="0"/>
                <a:ea typeface="Calibri" panose="020F0502020204030204" pitchFamily="34" charset="0"/>
                <a:cs typeface="Times New Roman" panose="02020603050405020304" pitchFamily="18" charset="0"/>
              </a:rPr>
              <a:t>3</a:t>
            </a:r>
            <a:r>
              <a:rPr lang="ru-RU" sz="1200" dirty="0">
                <a:latin typeface="Times New Roman" panose="02020603050405020304" pitchFamily="18" charset="0"/>
                <a:ea typeface="Calibri" panose="020F0502020204030204" pitchFamily="34" charset="0"/>
                <a:cs typeface="Times New Roman" panose="02020603050405020304" pitchFamily="18" charset="0"/>
              </a:rPr>
              <a:t>. Вместе с тем осенью 2021 года завершены работы по капитальному ремонту автомобильной дороги общего пользования федерального значения А-401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Морпорт</a:t>
            </a:r>
            <a:r>
              <a:rPr lang="ru-RU" sz="1200" dirty="0">
                <a:latin typeface="Times New Roman" panose="02020603050405020304" pitchFamily="18" charset="0"/>
                <a:ea typeface="Calibri" panose="020F0502020204030204" pitchFamily="34" charset="0"/>
                <a:cs typeface="Times New Roman" panose="02020603050405020304" pitchFamily="18" charset="0"/>
              </a:rPr>
              <a:t>-Аэропорт», с устройством наружного освещения стоимость работ составила 3,8 млрд. рублей, результатом проведенных работ стало уширение проезжей части автомобильной дороги до 4-х полос с устройством осевого барьерного ограждения разделяющего встречные потоки. </a:t>
            </a:r>
          </a:p>
          <a:p>
            <a:pPr indent="450215" algn="just">
              <a:lnSpc>
                <a:spcPct val="107000"/>
              </a:lnSpc>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 name="Прямоугольник 4"/>
          <p:cNvSpPr/>
          <p:nvPr/>
        </p:nvSpPr>
        <p:spPr>
          <a:xfrm>
            <a:off x="199400" y="2905571"/>
            <a:ext cx="11596643" cy="2084866"/>
          </a:xfrm>
          <a:prstGeom prst="rect">
            <a:avLst/>
          </a:prstGeom>
        </p:spPr>
        <p:txBody>
          <a:bodyPr wrap="square">
            <a:spAutoFit/>
          </a:bodyPr>
          <a:lstStyle/>
          <a:p>
            <a:pPr indent="450215" algn="just">
              <a:lnSpc>
                <a:spcPct val="107000"/>
              </a:lnSpc>
            </a:pPr>
            <a:r>
              <a:rPr lang="ru-RU" sz="1100" dirty="0">
                <a:latin typeface="Times New Roman" panose="02020603050405020304" pitchFamily="18" charset="0"/>
                <a:ea typeface="Calibri" panose="020F0502020204030204" pitchFamily="34" charset="0"/>
                <a:cs typeface="Times New Roman" panose="02020603050405020304" pitchFamily="18" charset="0"/>
              </a:rPr>
              <a:t>4. В 2021 году в рамках реализации национального проекта «Безопасные качественные дороги» в полном объеме завершены работы по ремонту автомобильных дорого общего пользования регионального и местного значения, что в свою очередь позволило на 100 % достичь плановое значение установленных следующих показателей регионального проекта «Региональная и местная дорожная сеть (Камчатский край)»:</a:t>
            </a:r>
          </a:p>
          <a:p>
            <a:pPr indent="450215" algn="just">
              <a:lnSpc>
                <a:spcPct val="107000"/>
              </a:lnSpc>
            </a:pPr>
            <a:r>
              <a:rPr lang="ru-RU" sz="1100" dirty="0">
                <a:latin typeface="Times New Roman" panose="02020603050405020304" pitchFamily="18" charset="0"/>
                <a:ea typeface="Calibri" panose="020F0502020204030204" pitchFamily="34" charset="0"/>
                <a:cs typeface="Times New Roman" panose="02020603050405020304" pitchFamily="18" charset="0"/>
              </a:rPr>
              <a:t>- «Доля дорожной сети городских агломераций, находящаяся в нормативном состоянии» (в размере 69%) до 78,17 км;</a:t>
            </a:r>
          </a:p>
          <a:p>
            <a:pPr indent="450215" algn="just">
              <a:lnSpc>
                <a:spcPct val="107000"/>
              </a:lnSpc>
            </a:pPr>
            <a:r>
              <a:rPr lang="ru-RU" sz="1100" dirty="0">
                <a:latin typeface="Times New Roman" panose="02020603050405020304" pitchFamily="18" charset="0"/>
                <a:ea typeface="Calibri" panose="020F0502020204030204" pitchFamily="34" charset="0"/>
                <a:cs typeface="Times New Roman" panose="02020603050405020304" pitchFamily="18" charset="0"/>
              </a:rPr>
              <a:t>- «Доля автомобильных дорог регионального и межмуниципального значения, соответствующих нормативным требованиям» (в размере 45,3%) до 641,39 км;</a:t>
            </a:r>
          </a:p>
          <a:p>
            <a:pPr indent="450215" algn="just">
              <a:lnSpc>
                <a:spcPct val="107000"/>
              </a:lnSpc>
            </a:pPr>
            <a:r>
              <a:rPr lang="ru-RU" sz="1100" dirty="0">
                <a:latin typeface="Times New Roman" panose="02020603050405020304" pitchFamily="18" charset="0"/>
                <a:ea typeface="Calibri" panose="020F0502020204030204" pitchFamily="34" charset="0"/>
                <a:cs typeface="Times New Roman" panose="02020603050405020304" pitchFamily="18" charset="0"/>
              </a:rPr>
              <a:t>- «Доля отечественного оборудования (товаров, работ, услуг) в общем объеме закупок» (в размере 62%).</a:t>
            </a:r>
          </a:p>
          <a:p>
            <a:pPr indent="450215" algn="just">
              <a:lnSpc>
                <a:spcPct val="107000"/>
              </a:lnSpc>
            </a:pPr>
            <a:r>
              <a:rPr lang="ru-RU" sz="1100" dirty="0">
                <a:latin typeface="Times New Roman" panose="02020603050405020304" pitchFamily="18" charset="0"/>
                <a:ea typeface="Calibri" panose="020F0502020204030204" pitchFamily="34" charset="0"/>
                <a:cs typeface="Times New Roman" panose="02020603050405020304" pitchFamily="18" charset="0"/>
              </a:rPr>
              <a:t>Для этих целей реализовано 10 объектов общей протяженностью 34,029 км в том числе:</a:t>
            </a:r>
          </a:p>
          <a:p>
            <a:pPr indent="450215" algn="just">
              <a:lnSpc>
                <a:spcPct val="107000"/>
              </a:lnSpc>
            </a:pPr>
            <a:r>
              <a:rPr lang="ru-RU" sz="1100" dirty="0">
                <a:latin typeface="Times New Roman" panose="02020603050405020304" pitchFamily="18" charset="0"/>
                <a:ea typeface="Calibri" panose="020F0502020204030204" pitchFamily="34" charset="0"/>
                <a:cs typeface="Times New Roman" panose="02020603050405020304" pitchFamily="18" charset="0"/>
              </a:rPr>
              <a:t>- 27,793 км - на сети автодорог регионального значения; </a:t>
            </a:r>
          </a:p>
          <a:p>
            <a:pPr indent="450215" algn="just">
              <a:lnSpc>
                <a:spcPct val="107000"/>
              </a:lnSpc>
            </a:pPr>
            <a:r>
              <a:rPr lang="ru-RU" sz="1100" dirty="0">
                <a:latin typeface="Times New Roman" panose="02020603050405020304" pitchFamily="18" charset="0"/>
                <a:ea typeface="Calibri" panose="020F0502020204030204" pitchFamily="34" charset="0"/>
                <a:cs typeface="Times New Roman" panose="02020603050405020304" pitchFamily="18" charset="0"/>
              </a:rPr>
              <a:t>- 6,236 км - на дорожной сети Петропавловск-Камчатской городской агломерации.</a:t>
            </a:r>
          </a:p>
          <a:p>
            <a:pPr indent="450215" algn="just">
              <a:lnSpc>
                <a:spcPct val="107000"/>
              </a:lnSpc>
            </a:pPr>
            <a:r>
              <a:rPr lang="ru-RU" sz="1100" dirty="0">
                <a:latin typeface="Times New Roman" panose="02020603050405020304" pitchFamily="18" charset="0"/>
                <a:ea typeface="Calibri" panose="020F0502020204030204" pitchFamily="34" charset="0"/>
                <a:cs typeface="Times New Roman" panose="02020603050405020304" pitchFamily="18" charset="0"/>
              </a:rPr>
              <a:t>Общий объем ассигнований на реализацию мероприятий 2021 года составил 1 139,546 млн. рублей, из которых</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100" dirty="0">
                <a:latin typeface="Times New Roman" panose="02020603050405020304" pitchFamily="18" charset="0"/>
                <a:ea typeface="Calibri" panose="020F0502020204030204" pitchFamily="34" charset="0"/>
                <a:cs typeface="Times New Roman" panose="02020603050405020304" pitchFamily="18" charset="0"/>
              </a:rPr>
              <a:t>федеральный бюджета – 333,00 млн </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рублей, </a:t>
            </a:r>
            <a:r>
              <a:rPr lang="ru-RU" sz="1100" dirty="0">
                <a:latin typeface="Times New Roman" panose="02020603050405020304" pitchFamily="18" charset="0"/>
                <a:ea typeface="Calibri" panose="020F0502020204030204" pitchFamily="34" charset="0"/>
                <a:cs typeface="Times New Roman" panose="02020603050405020304" pitchFamily="18" charset="0"/>
              </a:rPr>
              <a:t>краевой бюджет – 759,366 млн </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рублей</a:t>
            </a:r>
            <a:r>
              <a:rPr lang="ru-RU" sz="1100" dirty="0">
                <a:latin typeface="Times New Roman" panose="02020603050405020304" pitchFamily="18" charset="0"/>
                <a:ea typeface="Calibri" panose="020F0502020204030204" pitchFamily="34" charset="0"/>
                <a:cs typeface="Times New Roman" panose="02020603050405020304" pitchFamily="18" charset="0"/>
              </a:rPr>
              <a:t>,</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100" dirty="0">
                <a:latin typeface="Times New Roman" panose="02020603050405020304" pitchFamily="18" charset="0"/>
                <a:ea typeface="Calibri" panose="020F0502020204030204" pitchFamily="34" charset="0"/>
                <a:cs typeface="Times New Roman" panose="02020603050405020304" pitchFamily="18" charset="0"/>
              </a:rPr>
              <a:t>местный бюджет – 47,18 млн </a:t>
            </a:r>
            <a:r>
              <a:rPr lang="ru-RU" sz="1100" dirty="0" smtClean="0">
                <a:latin typeface="Times New Roman" panose="02020603050405020304" pitchFamily="18" charset="0"/>
                <a:ea typeface="Calibri" panose="020F0502020204030204" pitchFamily="34" charset="0"/>
                <a:cs typeface="Times New Roman" panose="02020603050405020304" pitchFamily="18" charset="0"/>
              </a:rPr>
              <a:t>рублей. Все </a:t>
            </a:r>
            <a:r>
              <a:rPr lang="ru-RU" sz="1100" dirty="0">
                <a:latin typeface="Times New Roman" panose="02020603050405020304" pitchFamily="18" charset="0"/>
                <a:ea typeface="Calibri" panose="020F0502020204030204" pitchFamily="34" charset="0"/>
                <a:cs typeface="Times New Roman" panose="02020603050405020304" pitchFamily="18" charset="0"/>
              </a:rPr>
              <a:t>предусмотренные бюджетные ассигнования освоены в полном объеме. </a:t>
            </a:r>
          </a:p>
        </p:txBody>
      </p:sp>
      <p:sp>
        <p:nvSpPr>
          <p:cNvPr id="6" name="Прямоугольник 5"/>
          <p:cNvSpPr/>
          <p:nvPr/>
        </p:nvSpPr>
        <p:spPr>
          <a:xfrm>
            <a:off x="319041" y="5078777"/>
            <a:ext cx="11496942" cy="816890"/>
          </a:xfrm>
          <a:prstGeom prst="rect">
            <a:avLst/>
          </a:prstGeom>
        </p:spPr>
        <p:txBody>
          <a:bodyPr wrap="square">
            <a:spAutoFit/>
          </a:bodyPr>
          <a:lstStyle/>
          <a:p>
            <a:pPr indent="450215" algn="just">
              <a:lnSpc>
                <a:spcPct val="107000"/>
              </a:lnSpc>
            </a:pPr>
            <a:r>
              <a:rPr lang="ru-RU" sz="1100" dirty="0">
                <a:latin typeface="Times New Roman" panose="02020603050405020304" pitchFamily="18" charset="0"/>
                <a:ea typeface="Calibri" panose="020F0502020204030204" pitchFamily="34" charset="0"/>
                <a:cs typeface="Times New Roman" panose="02020603050405020304" pitchFamily="18" charset="0"/>
              </a:rPr>
              <a:t>5. Во исполнении полномочий установленных федеральным законом от 01.07.2011 N 170-ФЗ «О техническом осмотре транспортных средств и о внесении изменений в отдельные законодательные акты Российской </a:t>
            </a:r>
            <a:r>
              <a:rPr lang="ru-RU" sz="1100" dirty="0" err="1" smtClean="0">
                <a:latin typeface="Times New Roman" panose="02020603050405020304" pitchFamily="18" charset="0"/>
                <a:ea typeface="Calibri" panose="020F0502020204030204" pitchFamily="34" charset="0"/>
                <a:cs typeface="Times New Roman" panose="02020603050405020304" pitchFamily="18" charset="0"/>
              </a:rPr>
              <a:t>Федрации</a:t>
            </a:r>
            <a:r>
              <a:rPr lang="ru-RU" sz="1100" dirty="0">
                <a:latin typeface="Times New Roman" panose="02020603050405020304" pitchFamily="18" charset="0"/>
                <a:ea typeface="Calibri" panose="020F0502020204030204" pitchFamily="34" charset="0"/>
                <a:cs typeface="Times New Roman" panose="02020603050405020304" pitchFamily="18" charset="0"/>
              </a:rPr>
              <a:t>» Министерством транспорта и дорожного строительства Камчатского края, в 2021 году приобретена диагностическая линия технического контроля, мобильная контейнерного типа для грузовых и легковых автомобилей и автобусов с осевой нагрузкой не менее 13 т., с распашной крышей без ограничения высоты проезда. Данная диагностическая линия будет направлена в городской округ «п. Палана».</a:t>
            </a:r>
          </a:p>
        </p:txBody>
      </p:sp>
    </p:spTree>
    <p:extLst>
      <p:ext uri="{BB962C8B-B14F-4D97-AF65-F5344CB8AC3E}">
        <p14:creationId xmlns:p14="http://schemas.microsoft.com/office/powerpoint/2010/main" val="1945390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Прямоугольник 49"/>
          <p:cNvSpPr/>
          <p:nvPr/>
        </p:nvSpPr>
        <p:spPr>
          <a:xfrm>
            <a:off x="121846" y="4142912"/>
            <a:ext cx="11628621" cy="974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Прямоугольник 22"/>
          <p:cNvSpPr/>
          <p:nvPr/>
        </p:nvSpPr>
        <p:spPr>
          <a:xfrm>
            <a:off x="2612186" y="71869"/>
            <a:ext cx="657890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ru-RU" sz="1000" b="1" dirty="0" smtClean="0">
                <a:solidFill>
                  <a:schemeClr val="bg1"/>
                </a:solidFill>
                <a:latin typeface="Times New Roman" panose="02020603050405020304" pitchFamily="18" charset="0"/>
                <a:cs typeface="Times New Roman" panose="02020603050405020304" pitchFamily="18" charset="0"/>
              </a:rPr>
              <a:t>ПЛАНЫ ПО РЕАЛИЗАЦИИ ДОРОЖНОЙ ДЕЯТЕЛЬНОСТИ </a:t>
            </a:r>
            <a:r>
              <a:rPr lang="ru-RU" sz="1000" b="1" dirty="0" smtClean="0">
                <a:solidFill>
                  <a:schemeClr val="bg1"/>
                </a:solidFill>
                <a:latin typeface="Times New Roman" panose="02020603050405020304" pitchFamily="18" charset="0"/>
                <a:cs typeface="Times New Roman" panose="02020603050405020304" pitchFamily="18" charset="0"/>
              </a:rPr>
              <a:t>НА АВТОМОБИЛЬНЫХ ДОРОГАХ КАМЧАТСКОГО КРАЯ В 2022 ГОДУ</a:t>
            </a:r>
            <a:endParaRPr lang="ru-RU" sz="1000" b="1" dirty="0">
              <a:solidFill>
                <a:schemeClr val="dk1"/>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121847" y="496333"/>
            <a:ext cx="11628619" cy="975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1623339" y="652941"/>
            <a:ext cx="9887845" cy="5232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ru-RU" sz="1400" b="1" dirty="0">
                <a:solidFill>
                  <a:schemeClr val="tx1"/>
                </a:solidFill>
                <a:latin typeface="Times New Roman" panose="02020603050405020304" pitchFamily="18" charset="0"/>
                <a:cs typeface="Times New Roman" panose="02020603050405020304" pitchFamily="18" charset="0"/>
              </a:rPr>
              <a:t>Завершить работы по реконструкции участка автомобильной дороги Начикинский совхоз – Усть-Большерецк – п. Октябрьский с подъездом к пристани Косоево – колхоз им. Октябрьской революции 0 – 107,2 км протяженностью 5 км;</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9" name="Прямоугольник 28"/>
          <p:cNvSpPr/>
          <p:nvPr/>
        </p:nvSpPr>
        <p:spPr>
          <a:xfrm>
            <a:off x="121848" y="1961700"/>
            <a:ext cx="11628618" cy="927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31" name="Прямоугольник 30"/>
          <p:cNvSpPr/>
          <p:nvPr/>
        </p:nvSpPr>
        <p:spPr>
          <a:xfrm>
            <a:off x="121846" y="3087901"/>
            <a:ext cx="11628619" cy="891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p:cNvPicPr>
            <a:picLocks noChangeAspect="1"/>
          </p:cNvPicPr>
          <p:nvPr/>
        </p:nvPicPr>
        <p:blipFill>
          <a:blip r:embed="rId2"/>
          <a:stretch>
            <a:fillRect/>
          </a:stretch>
        </p:blipFill>
        <p:spPr>
          <a:xfrm>
            <a:off x="241527" y="600069"/>
            <a:ext cx="988944" cy="741319"/>
          </a:xfrm>
          <a:prstGeom prst="rect">
            <a:avLst/>
          </a:prstGeom>
        </p:spPr>
      </p:pic>
      <p:sp>
        <p:nvSpPr>
          <p:cNvPr id="6" name="Прямоугольник 5"/>
          <p:cNvSpPr/>
          <p:nvPr/>
        </p:nvSpPr>
        <p:spPr>
          <a:xfrm>
            <a:off x="293798" y="1489510"/>
            <a:ext cx="2821157" cy="390684"/>
          </a:xfrm>
          <a:prstGeom prst="rect">
            <a:avLst/>
          </a:prstGeom>
        </p:spPr>
        <p:txBody>
          <a:bodyPr wrap="none">
            <a:spAutoFit/>
          </a:bodyPr>
          <a:lstStyle/>
          <a:p>
            <a:pPr indent="180340" algn="just">
              <a:lnSpc>
                <a:spcPct val="115000"/>
              </a:lnSpc>
              <a:spcAft>
                <a:spcPts val="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Приступить к </a:t>
            </a:r>
            <a:r>
              <a:rPr lang="ru-RU"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работам:</a:t>
            </a:r>
            <a:endParaRPr lang="ru-R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871" y="2023707"/>
            <a:ext cx="1479593" cy="831637"/>
          </a:xfrm>
          <a:prstGeom prst="rect">
            <a:avLst/>
          </a:prstGeom>
        </p:spPr>
      </p:pic>
      <p:sp>
        <p:nvSpPr>
          <p:cNvPr id="10" name="TextBox 9"/>
          <p:cNvSpPr txBox="1"/>
          <p:nvPr/>
        </p:nvSpPr>
        <p:spPr>
          <a:xfrm>
            <a:off x="2043483" y="2093639"/>
            <a:ext cx="9778853" cy="738664"/>
          </a:xfrm>
          <a:prstGeom prst="rect">
            <a:avLst/>
          </a:prstGeom>
          <a:noFill/>
        </p:spPr>
        <p:txBody>
          <a:bodyPr wrap="square" rtlCol="0">
            <a:spAutoFit/>
          </a:bodyPr>
          <a:lstStyle/>
          <a:p>
            <a:r>
              <a:rPr lang="ru-RU" sz="1400" b="1" dirty="0" smtClean="0">
                <a:latin typeface="Times New Roman" panose="02020603050405020304" pitchFamily="18" charset="0"/>
                <a:cs typeface="Times New Roman" panose="02020603050405020304" pitchFamily="18" charset="0"/>
              </a:rPr>
              <a:t>Строительство автомобильной </a:t>
            </a:r>
            <a:r>
              <a:rPr lang="ru-RU" sz="1400" b="1" dirty="0">
                <a:latin typeface="Times New Roman" panose="02020603050405020304" pitchFamily="18" charset="0"/>
                <a:cs typeface="Times New Roman" panose="02020603050405020304" pitchFamily="18" charset="0"/>
              </a:rPr>
              <a:t>дороги общего пользования регионального или межмуниципального значения для резидента ООО «Соколиный центр «Камчатка</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p>
            <a:endParaRPr lang="ru-RU" sz="1400" b="1" dirty="0">
              <a:latin typeface="Times New Roman" panose="02020603050405020304" pitchFamily="18" charset="0"/>
              <a:cs typeface="Times New Roman" panose="02020603050405020304" pitchFamily="18" charset="0"/>
            </a:endParaRPr>
          </a:p>
        </p:txBody>
      </p:sp>
      <p:sp>
        <p:nvSpPr>
          <p:cNvPr id="11" name="AutoShape 2" descr="https://3vpark.ru/img/logo.svg"/>
          <p:cNvSpPr>
            <a:spLocks noChangeAspect="1" noChangeArrowheads="1"/>
          </p:cNvSpPr>
          <p:nvPr/>
        </p:nvSpPr>
        <p:spPr bwMode="auto">
          <a:xfrm>
            <a:off x="155575" y="-13317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4" descr="https://3vpark.ru/img/logo.svg"/>
          <p:cNvSpPr>
            <a:spLocks noChangeAspect="1" noChangeArrowheads="1"/>
          </p:cNvSpPr>
          <p:nvPr/>
        </p:nvSpPr>
        <p:spPr bwMode="auto">
          <a:xfrm>
            <a:off x="307975" y="1923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27" y="3171699"/>
            <a:ext cx="1682275" cy="757024"/>
          </a:xfrm>
          <a:prstGeom prst="rect">
            <a:avLst/>
          </a:prstGeom>
        </p:spPr>
      </p:pic>
      <p:sp>
        <p:nvSpPr>
          <p:cNvPr id="14" name="Прямоугольник 13"/>
          <p:cNvSpPr/>
          <p:nvPr/>
        </p:nvSpPr>
        <p:spPr>
          <a:xfrm>
            <a:off x="2043483" y="3171699"/>
            <a:ext cx="9296501" cy="523220"/>
          </a:xfrm>
          <a:prstGeom prst="rect">
            <a:avLst/>
          </a:prstGeom>
        </p:spPr>
        <p:txBody>
          <a:bodyPr wrap="square">
            <a:spAutoFit/>
          </a:bodyPr>
          <a:lstStyle/>
          <a:p>
            <a:r>
              <a:rPr lang="ru-RU" sz="1400" b="1" dirty="0" smtClean="0">
                <a:latin typeface="Times New Roman" panose="02020603050405020304" pitchFamily="18" charset="0"/>
                <a:cs typeface="Times New Roman" panose="02020603050405020304" pitchFamily="18" charset="0"/>
              </a:rPr>
              <a:t> Строительство автомобильной </a:t>
            </a:r>
            <a:r>
              <a:rPr lang="ru-RU" sz="1400" b="1" dirty="0">
                <a:latin typeface="Times New Roman" panose="02020603050405020304" pitchFamily="18" charset="0"/>
                <a:cs typeface="Times New Roman" panose="02020603050405020304" pitchFamily="18" charset="0"/>
              </a:rPr>
              <a:t>дороги общего пользования регионального или межмуниципального значения «п. </a:t>
            </a:r>
            <a:r>
              <a:rPr lang="ru-RU" sz="1400" b="1" dirty="0">
                <a:latin typeface="Times New Roman" panose="02020603050405020304" pitchFamily="18" charset="0"/>
                <a:cs typeface="Times New Roman" panose="02020603050405020304" pitchFamily="18" charset="0"/>
              </a:rPr>
              <a:t>Термальный - туристский кластер «Три вулкана». </a:t>
            </a:r>
            <a:r>
              <a:rPr lang="ru-RU" sz="1400" b="1" dirty="0">
                <a:latin typeface="Times New Roman" panose="02020603050405020304" pitchFamily="18" charset="0"/>
                <a:cs typeface="Times New Roman" panose="02020603050405020304" pitchFamily="18" charset="0"/>
              </a:rPr>
              <a:t>Протяженность 32 км (этапы 1-3</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2043483" y="4194723"/>
            <a:ext cx="9310766" cy="738664"/>
          </a:xfrm>
          <a:prstGeom prst="rect">
            <a:avLst/>
          </a:prstGeom>
        </p:spPr>
        <p:txBody>
          <a:bodyPr wrap="square">
            <a:spAutoFit/>
          </a:bodyPr>
          <a:lstStyle/>
          <a:p>
            <a:r>
              <a:rPr lang="ru-RU" sz="1400" b="1" dirty="0" smtClean="0">
                <a:latin typeface="Times New Roman" panose="02020603050405020304" pitchFamily="18" charset="0"/>
                <a:cs typeface="Times New Roman" panose="02020603050405020304" pitchFamily="18" charset="0"/>
              </a:rPr>
              <a:t>Реконструкция </a:t>
            </a:r>
            <a:r>
              <a:rPr lang="ru-RU" sz="1400" b="1" dirty="0">
                <a:latin typeface="Times New Roman" panose="02020603050405020304" pitchFamily="18" charset="0"/>
                <a:cs typeface="Times New Roman" panose="02020603050405020304" pitchFamily="18" charset="0"/>
              </a:rPr>
              <a:t>автомобильной дороги общего пользования регионального или межмуниципального значения «Петропавловск-Камчатский - Мильково 40 км - Пиначево с подъездом к п. </a:t>
            </a:r>
            <a:r>
              <a:rPr lang="ru-RU" sz="1400" b="1" dirty="0">
                <a:latin typeface="Times New Roman" panose="02020603050405020304" pitchFamily="18" charset="0"/>
                <a:cs typeface="Times New Roman" panose="02020603050405020304" pitchFamily="18" charset="0"/>
              </a:rPr>
              <a:t>Раздольный и к базе с/х Заречный на участке км 1 - км 16,4». 1 и 2 этапы</a:t>
            </a:r>
          </a:p>
        </p:txBody>
      </p:sp>
      <p:pic>
        <p:nvPicPr>
          <p:cNvPr id="16" name="Рисунок 15"/>
          <p:cNvPicPr>
            <a:picLocks noChangeAspect="1"/>
          </p:cNvPicPr>
          <p:nvPr/>
        </p:nvPicPr>
        <p:blipFill>
          <a:blip r:embed="rId5"/>
          <a:stretch>
            <a:fillRect/>
          </a:stretch>
        </p:blipFill>
        <p:spPr>
          <a:xfrm>
            <a:off x="359965" y="4189156"/>
            <a:ext cx="1315364" cy="881807"/>
          </a:xfrm>
          <a:prstGeom prst="rect">
            <a:avLst/>
          </a:prstGeom>
        </p:spPr>
      </p:pic>
      <p:sp>
        <p:nvSpPr>
          <p:cNvPr id="38" name="Прямоугольник 37"/>
          <p:cNvSpPr/>
          <p:nvPr/>
        </p:nvSpPr>
        <p:spPr>
          <a:xfrm>
            <a:off x="121846" y="5595512"/>
            <a:ext cx="11628621" cy="974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16"/>
          <p:cNvSpPr/>
          <p:nvPr/>
        </p:nvSpPr>
        <p:spPr>
          <a:xfrm>
            <a:off x="2130729" y="5605604"/>
            <a:ext cx="9209255" cy="954107"/>
          </a:xfrm>
          <a:prstGeom prst="rect">
            <a:avLst/>
          </a:prstGeom>
        </p:spPr>
        <p:txBody>
          <a:bodyPr wrap="square">
            <a:spAutoFit/>
          </a:bodyPr>
          <a:lstStyle/>
          <a:p>
            <a:r>
              <a:rPr lang="ru-RU" sz="1400" b="1" dirty="0" smtClean="0">
                <a:latin typeface="Times New Roman" panose="02020603050405020304" pitchFamily="18" charset="0"/>
                <a:cs typeface="Times New Roman" panose="02020603050405020304" pitchFamily="18" charset="0"/>
              </a:rPr>
              <a:t>По строительству </a:t>
            </a:r>
            <a:r>
              <a:rPr lang="ru-RU" sz="1400" b="1" dirty="0">
                <a:latin typeface="Times New Roman" panose="02020603050405020304" pitchFamily="18" charset="0"/>
                <a:cs typeface="Times New Roman" panose="02020603050405020304" pitchFamily="18" charset="0"/>
              </a:rPr>
              <a:t>автомобильной дороги общего пользования регионального или межмуниципального значения «Подъезд к проектируемому аэровокзалу в г. </a:t>
            </a:r>
            <a:r>
              <a:rPr lang="ru-RU" sz="1400" b="1" dirty="0">
                <a:latin typeface="Times New Roman" panose="02020603050405020304" pitchFamily="18" charset="0"/>
                <a:cs typeface="Times New Roman" panose="02020603050405020304" pitchFamily="18" charset="0"/>
              </a:rPr>
              <a:t>Елизово от автомобильной дороги А-401 «Подъездная дорога от морского порта Петропавловск-Камчатский к аэропорту Петропавловск-Камчатский (Елизово) на участке км 34»</a:t>
            </a: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18718" y="5652812"/>
            <a:ext cx="1527891" cy="859693"/>
          </a:xfrm>
          <a:prstGeom prst="rect">
            <a:avLst/>
          </a:prstGeom>
        </p:spPr>
      </p:pic>
      <p:sp>
        <p:nvSpPr>
          <p:cNvPr id="41" name="Прямоугольник 40"/>
          <p:cNvSpPr/>
          <p:nvPr/>
        </p:nvSpPr>
        <p:spPr>
          <a:xfrm>
            <a:off x="300241" y="5143612"/>
            <a:ext cx="2574423" cy="410882"/>
          </a:xfrm>
          <a:prstGeom prst="rect">
            <a:avLst/>
          </a:prstGeom>
        </p:spPr>
        <p:txBody>
          <a:bodyPr wrap="none">
            <a:spAutoFit/>
          </a:bodyPr>
          <a:lstStyle/>
          <a:p>
            <a:pPr indent="180340" algn="just">
              <a:lnSpc>
                <a:spcPct val="115000"/>
              </a:lnSpc>
              <a:spcAft>
                <a:spcPts val="0"/>
              </a:spcAft>
            </a:pPr>
            <a:r>
              <a:rPr lang="ru-RU"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Продолжить работы:</a:t>
            </a:r>
            <a:endParaRPr lang="ru-R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306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Прямоугольник 1"/>
          <p:cNvSpPr/>
          <p:nvPr/>
        </p:nvSpPr>
        <p:spPr>
          <a:xfrm>
            <a:off x="230737" y="172900"/>
            <a:ext cx="12126482" cy="3531223"/>
          </a:xfrm>
          <a:prstGeom prst="rect">
            <a:avLst/>
          </a:prstGeom>
        </p:spPr>
        <p:txBody>
          <a:bodyPr wrap="square">
            <a:spAutoFit/>
          </a:bodyPr>
          <a:lstStyle/>
          <a:p>
            <a:pPr indent="450215" algn="just">
              <a:lnSpc>
                <a:spcPct val="107000"/>
              </a:lnSpc>
            </a:pPr>
            <a:r>
              <a:rPr lang="ru-RU" sz="1200" dirty="0">
                <a:latin typeface="Times New Roman" panose="02020603050405020304" pitchFamily="18" charset="0"/>
                <a:ea typeface="Calibri" panose="020F0502020204030204" pitchFamily="34" charset="0"/>
                <a:cs typeface="Times New Roman" panose="02020603050405020304" pitchFamily="18" charset="0"/>
              </a:rPr>
              <a:t>В 2022 году запланировано:</a:t>
            </a:r>
          </a:p>
          <a:p>
            <a:pPr indent="450215" algn="just">
              <a:lnSpc>
                <a:spcPct val="107000"/>
              </a:lnSpc>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pPr>
            <a:r>
              <a:rPr lang="ru-RU" sz="1200" dirty="0">
                <a:latin typeface="Times New Roman" panose="02020603050405020304" pitchFamily="18" charset="0"/>
                <a:ea typeface="Calibri" panose="020F0502020204030204" pitchFamily="34" charset="0"/>
                <a:cs typeface="Times New Roman" panose="02020603050405020304" pitchFamily="18" charset="0"/>
              </a:rPr>
              <a:t>Завершить работы по реконструкции участка автомобильной дороги Начикинский совхоз – Усть-Большерецк – п. Октябрьский с подъездом к пристани Косоево – колхоз им. Октябрьской революции 0 – 107,2 км протяженностью 5 км;</a:t>
            </a:r>
          </a:p>
          <a:p>
            <a:pPr indent="450215" algn="just">
              <a:lnSpc>
                <a:spcPct val="107000"/>
              </a:lnSpc>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pPr>
            <a:r>
              <a:rPr lang="ru-RU" sz="1200" b="1" dirty="0">
                <a:latin typeface="Times New Roman" panose="02020603050405020304" pitchFamily="18" charset="0"/>
                <a:ea typeface="Calibri" panose="020F0502020204030204" pitchFamily="34" charset="0"/>
                <a:cs typeface="Times New Roman" panose="02020603050405020304" pitchFamily="18" charset="0"/>
              </a:rPr>
              <a:t>Приступить к работам по строительству:</a:t>
            </a:r>
          </a:p>
          <a:p>
            <a:pPr indent="450215" algn="just">
              <a:lnSpc>
                <a:spcPct val="107000"/>
              </a:lnSpc>
            </a:pPr>
            <a:r>
              <a:rPr lang="ru-RU" sz="1200" dirty="0">
                <a:latin typeface="Times New Roman" panose="02020603050405020304" pitchFamily="18" charset="0"/>
                <a:ea typeface="Calibri" panose="020F0502020204030204" pitchFamily="34" charset="0"/>
                <a:cs typeface="Times New Roman" panose="02020603050405020304" pitchFamily="18" charset="0"/>
              </a:rPr>
              <a:t>Автомобильной дороги общего пользования регионального или межмуниципального значения для резидента ООО «Соколиный центр «Камчатка»;</a:t>
            </a:r>
          </a:p>
          <a:p>
            <a:pPr indent="450215" algn="just">
              <a:lnSpc>
                <a:spcPct val="107000"/>
              </a:lnSpc>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pPr>
            <a:r>
              <a:rPr lang="ru-RU" sz="1200" dirty="0">
                <a:latin typeface="Times New Roman" panose="02020603050405020304" pitchFamily="18" charset="0"/>
                <a:ea typeface="Calibri" panose="020F0502020204030204" pitchFamily="34" charset="0"/>
                <a:cs typeface="Times New Roman" panose="02020603050405020304" pitchFamily="18" charset="0"/>
              </a:rPr>
              <a:t>Автомобильной дороги общего пользования регионального или межмуниципального значения «п. Термальный - туристский кластер «Три вулкана». Протяженность 32 км (этапы 1-3)»</a:t>
            </a:r>
          </a:p>
          <a:p>
            <a:pPr indent="450215" algn="just">
              <a:lnSpc>
                <a:spcPct val="107000"/>
              </a:lnSpc>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pPr>
            <a:r>
              <a:rPr lang="ru-RU" sz="1200" dirty="0">
                <a:latin typeface="Times New Roman" panose="02020603050405020304" pitchFamily="18" charset="0"/>
                <a:ea typeface="Calibri" panose="020F0502020204030204" pitchFamily="34" charset="0"/>
                <a:cs typeface="Times New Roman" panose="02020603050405020304" pitchFamily="18" charset="0"/>
              </a:rPr>
              <a:t>Приступить к работам по реконструкции автомобильной дороги общего пользования регионального или межмуниципального значения «Петропавловск-Камчатский - Мильково 40 км - Пиначево с подъездом к п. Раздольный и к базе с/х Заречный на участке км 1 - км 16,4». 1 и 2 этапы</a:t>
            </a:r>
          </a:p>
          <a:p>
            <a:pPr indent="450215" algn="just">
              <a:lnSpc>
                <a:spcPct val="107000"/>
              </a:lnSpc>
            </a:pP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pPr>
            <a:r>
              <a:rPr lang="ru-RU" sz="1200" dirty="0">
                <a:latin typeface="Times New Roman" panose="02020603050405020304" pitchFamily="18" charset="0"/>
                <a:ea typeface="Calibri" panose="020F0502020204030204" pitchFamily="34" charset="0"/>
                <a:cs typeface="Times New Roman" panose="02020603050405020304" pitchFamily="18" charset="0"/>
              </a:rPr>
              <a:t>Продолжить работы по строительству автомобильной дороги общего пользования регионального или межмуниципального значения «Подъезд к проектируемому аэровокзалу в г. Елизово от автомобильной дороги А-401 «Подъездная дорога от морского порта Петропавловск-Камчатский к аэропорту Петропавловск-Камчатский (Елизово) на участке км 34»</a:t>
            </a:r>
          </a:p>
          <a:p>
            <a:endParaRPr lang="ru-RU" dirty="0"/>
          </a:p>
        </p:txBody>
      </p:sp>
    </p:spTree>
    <p:extLst>
      <p:ext uri="{BB962C8B-B14F-4D97-AF65-F5344CB8AC3E}">
        <p14:creationId xmlns:p14="http://schemas.microsoft.com/office/powerpoint/2010/main" val="40097275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Прямоугольник 55"/>
          <p:cNvSpPr/>
          <p:nvPr/>
        </p:nvSpPr>
        <p:spPr>
          <a:xfrm>
            <a:off x="133402" y="532453"/>
            <a:ext cx="8583350" cy="1125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7" name="Прямоугольник 56"/>
          <p:cNvSpPr/>
          <p:nvPr/>
        </p:nvSpPr>
        <p:spPr>
          <a:xfrm>
            <a:off x="133402" y="1839535"/>
            <a:ext cx="8583350" cy="1125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8" name="Прямоугольник 57"/>
          <p:cNvSpPr/>
          <p:nvPr/>
        </p:nvSpPr>
        <p:spPr>
          <a:xfrm>
            <a:off x="133402" y="3103756"/>
            <a:ext cx="11780806" cy="1125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9" name="Прямоугольник 58"/>
          <p:cNvSpPr/>
          <p:nvPr/>
        </p:nvSpPr>
        <p:spPr>
          <a:xfrm>
            <a:off x="133402" y="4372591"/>
            <a:ext cx="11780806" cy="1125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0" name="Прямоугольник 49"/>
          <p:cNvSpPr/>
          <p:nvPr/>
        </p:nvSpPr>
        <p:spPr>
          <a:xfrm>
            <a:off x="133402" y="5641424"/>
            <a:ext cx="11780806" cy="11250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Прямоугольник 22"/>
          <p:cNvSpPr/>
          <p:nvPr/>
        </p:nvSpPr>
        <p:spPr>
          <a:xfrm>
            <a:off x="133402" y="147328"/>
            <a:ext cx="3396011"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ru-RU" sz="1000" b="1" dirty="0" smtClean="0">
                <a:solidFill>
                  <a:schemeClr val="bg1"/>
                </a:solidFill>
                <a:latin typeface="Times New Roman" panose="02020603050405020304" pitchFamily="18" charset="0"/>
                <a:cs typeface="Times New Roman" panose="02020603050405020304" pitchFamily="18" charset="0"/>
              </a:rPr>
              <a:t>ВОЗДУШНЫЙ ТРАНСПОРТ КАМЧАТСКОГО </a:t>
            </a:r>
            <a:r>
              <a:rPr lang="ru-RU" sz="1000" b="1" dirty="0">
                <a:solidFill>
                  <a:schemeClr val="bg1"/>
                </a:solidFill>
                <a:latin typeface="Times New Roman" panose="02020603050405020304" pitchFamily="18" charset="0"/>
                <a:cs typeface="Times New Roman" panose="02020603050405020304" pitchFamily="18" charset="0"/>
              </a:rPr>
              <a:t>КРАЯ</a:t>
            </a:r>
            <a:endParaRPr lang="ru-RU" sz="1000" b="1" dirty="0">
              <a:solidFill>
                <a:schemeClr val="dk1"/>
              </a:solidFill>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2842826" y="596187"/>
            <a:ext cx="5698352" cy="95410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lvl="0" algn="just"/>
            <a:r>
              <a:rPr lang="ru-RU" sz="1400" b="1" dirty="0" smtClean="0">
                <a:solidFill>
                  <a:schemeClr val="tx1"/>
                </a:solidFill>
                <a:latin typeface="Times New Roman" panose="02020603050405020304" pitchFamily="18" charset="0"/>
                <a:cs typeface="Times New Roman" panose="02020603050405020304" pitchFamily="18" charset="0"/>
              </a:rPr>
              <a:t>     В </a:t>
            </a:r>
            <a:r>
              <a:rPr lang="ru-RU" sz="1400" b="1" dirty="0">
                <a:solidFill>
                  <a:schemeClr val="tx1"/>
                </a:solidFill>
                <a:latin typeface="Times New Roman" panose="02020603050405020304" pitchFamily="18" charset="0"/>
                <a:cs typeface="Times New Roman" panose="02020603050405020304" pitchFamily="18" charset="0"/>
              </a:rPr>
              <a:t>соответствии с поручением Президента Российской Федерации В.В. Путина совместно с Минтрансом России проведена работа по созданию Дальневосточной авиакомпании в которую входит АО «Камчатское авиационное предприятие».</a:t>
            </a:r>
          </a:p>
        </p:txBody>
      </p:sp>
      <p:sp>
        <p:nvSpPr>
          <p:cNvPr id="27" name="Прямоугольник 26"/>
          <p:cNvSpPr/>
          <p:nvPr/>
        </p:nvSpPr>
        <p:spPr>
          <a:xfrm>
            <a:off x="2845797" y="2134447"/>
            <a:ext cx="5698352" cy="523220"/>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Парк </a:t>
            </a:r>
            <a:r>
              <a:rPr lang="ru-RU" sz="1400" b="1" dirty="0">
                <a:latin typeface="Times New Roman" panose="02020603050405020304" pitchFamily="18" charset="0"/>
                <a:cs typeface="Times New Roman" panose="02020603050405020304" pitchFamily="18" charset="0"/>
              </a:rPr>
              <a:t>воздушных судов предприятия составляет 13 самолетов и 8 вертолетов различных модификаций.</a:t>
            </a:r>
          </a:p>
        </p:txBody>
      </p:sp>
      <p:sp>
        <p:nvSpPr>
          <p:cNvPr id="32" name="Прямоугольник 31"/>
          <p:cNvSpPr/>
          <p:nvPr/>
        </p:nvSpPr>
        <p:spPr>
          <a:xfrm>
            <a:off x="2832419" y="3075896"/>
            <a:ext cx="9001078" cy="1169551"/>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Второй </a:t>
            </a:r>
            <a:r>
              <a:rPr lang="ru-RU" sz="1400" b="1" dirty="0">
                <a:latin typeface="Times New Roman" panose="02020603050405020304" pitchFamily="18" charset="0"/>
                <a:cs typeface="Times New Roman" panose="02020603050405020304" pitchFamily="18" charset="0"/>
              </a:rPr>
              <a:t>по величине компанией является ООО АК «Витязь-</a:t>
            </a:r>
            <a:r>
              <a:rPr lang="ru-RU" sz="1400" b="1" dirty="0" err="1">
                <a:latin typeface="Times New Roman" panose="02020603050405020304" pitchFamily="18" charset="0"/>
                <a:cs typeface="Times New Roman" panose="02020603050405020304" pitchFamily="18" charset="0"/>
              </a:rPr>
              <a:t>Аэро</a:t>
            </a:r>
            <a:r>
              <a:rPr lang="ru-RU" sz="1400" b="1" dirty="0">
                <a:latin typeface="Times New Roman" panose="02020603050405020304" pitchFamily="18" charset="0"/>
                <a:cs typeface="Times New Roman" panose="02020603050405020304" pitchFamily="18" charset="0"/>
              </a:rPr>
              <a:t>». Воздушный парк данного предприятия составляет 22 вертолета типа </a:t>
            </a:r>
            <a:r>
              <a:rPr lang="ru-RU" sz="1400" b="1" dirty="0" smtClean="0">
                <a:latin typeface="Times New Roman" panose="02020603050405020304" pitchFamily="18" charset="0"/>
                <a:cs typeface="Times New Roman" panose="02020603050405020304" pitchFamily="18" charset="0"/>
              </a:rPr>
              <a:t>Ми-8.</a:t>
            </a:r>
          </a:p>
          <a:p>
            <a:pPr algn="just"/>
            <a:r>
              <a:rPr lang="ru-RU" sz="1400" b="1" dirty="0" smtClean="0">
                <a:latin typeface="Times New Roman" panose="02020603050405020304" pitchFamily="18" charset="0"/>
                <a:cs typeface="Times New Roman" panose="02020603050405020304" pitchFamily="18" charset="0"/>
              </a:rPr>
              <a:t>     Кроме </a:t>
            </a:r>
            <a:r>
              <a:rPr lang="ru-RU" sz="1400" b="1" dirty="0">
                <a:latin typeface="Times New Roman" panose="02020603050405020304" pitchFamily="18" charset="0"/>
                <a:cs typeface="Times New Roman" panose="02020603050405020304" pitchFamily="18" charset="0"/>
              </a:rPr>
              <a:t>того, в регионе в 2021 году зарегистрирована еще одна авиакомпания – ООО «Авиакомпания Камчатка</a:t>
            </a:r>
            <a:r>
              <a:rPr lang="ru-RU" sz="1400" b="1" dirty="0" smtClean="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На данный момент в ее парке </a:t>
            </a:r>
            <a:r>
              <a:rPr lang="ru-RU" sz="1400" b="1" dirty="0" smtClean="0">
                <a:latin typeface="Times New Roman" panose="02020603050405020304" pitchFamily="18" charset="0"/>
                <a:cs typeface="Times New Roman" panose="02020603050405020304" pitchFamily="18" charset="0"/>
              </a:rPr>
              <a:t>1 самолет. </a:t>
            </a:r>
            <a:r>
              <a:rPr lang="ru-RU" sz="1400" b="1" dirty="0">
                <a:latin typeface="Times New Roman" panose="02020603050405020304" pitchFamily="18" charset="0"/>
                <a:cs typeface="Times New Roman" panose="02020603050405020304" pitchFamily="18" charset="0"/>
              </a:rPr>
              <a:t>В 2022 году запланирована поставка еще 2-х воздушных </a:t>
            </a:r>
            <a:r>
              <a:rPr lang="ru-RU" sz="1400" b="1" dirty="0" smtClean="0">
                <a:latin typeface="Times New Roman" panose="02020603050405020304" pitchFamily="18" charset="0"/>
                <a:cs typeface="Times New Roman" panose="02020603050405020304" pitchFamily="18" charset="0"/>
              </a:rPr>
              <a:t>судов.</a:t>
            </a:r>
            <a:endParaRPr lang="ru-RU" sz="1400" b="1" dirty="0">
              <a:latin typeface="Times New Roman" panose="02020603050405020304" pitchFamily="18" charset="0"/>
              <a:cs typeface="Times New Roman" panose="02020603050405020304" pitchFamily="18" charset="0"/>
            </a:endParaRPr>
          </a:p>
        </p:txBody>
      </p:sp>
      <p:sp>
        <p:nvSpPr>
          <p:cNvPr id="51" name="Прямоугольник 50"/>
          <p:cNvSpPr/>
          <p:nvPr/>
        </p:nvSpPr>
        <p:spPr>
          <a:xfrm>
            <a:off x="3870294" y="5620304"/>
            <a:ext cx="4983575" cy="1169551"/>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В </a:t>
            </a:r>
            <a:r>
              <a:rPr lang="ru-RU" sz="1400" b="1" dirty="0">
                <a:latin typeface="Times New Roman" panose="02020603050405020304" pitchFamily="18" charset="0"/>
                <a:cs typeface="Times New Roman" panose="02020603050405020304" pitchFamily="18" charset="0"/>
              </a:rPr>
              <a:t>соответствии с поручением Президента </a:t>
            </a:r>
            <a:r>
              <a:rPr lang="ru-RU" sz="1400" b="1" dirty="0" smtClean="0">
                <a:latin typeface="Times New Roman" panose="02020603050405020304" pitchFamily="18" charset="0"/>
                <a:cs typeface="Times New Roman" panose="02020603050405020304" pitchFamily="18" charset="0"/>
              </a:rPr>
              <a:t>РФ </a:t>
            </a:r>
            <a:br>
              <a:rPr lang="ru-RU" sz="1400" b="1" dirty="0" smtClean="0">
                <a:latin typeface="Times New Roman" panose="02020603050405020304" pitchFamily="18" charset="0"/>
                <a:cs typeface="Times New Roman" panose="02020603050405020304" pitchFamily="18" charset="0"/>
              </a:rPr>
            </a:br>
            <a:r>
              <a:rPr lang="ru-RU" sz="1400" b="1" dirty="0" smtClean="0">
                <a:latin typeface="Times New Roman" panose="02020603050405020304" pitchFamily="18" charset="0"/>
                <a:cs typeface="Times New Roman" panose="02020603050405020304" pitchFamily="18" charset="0"/>
              </a:rPr>
              <a:t>В.В</a:t>
            </a:r>
            <a:r>
              <a:rPr lang="ru-RU" sz="1400" b="1" dirty="0">
                <a:latin typeface="Times New Roman" panose="02020603050405020304" pitchFamily="18" charset="0"/>
                <a:cs typeface="Times New Roman" panose="02020603050405020304" pitchFamily="18" charset="0"/>
              </a:rPr>
              <a:t>. Путина от 22.11.2021 № Пр-2199 Правительству </a:t>
            </a:r>
            <a:r>
              <a:rPr lang="ru-RU" sz="1400" b="1" dirty="0" smtClean="0">
                <a:latin typeface="Times New Roman" panose="02020603050405020304" pitchFamily="18" charset="0"/>
                <a:cs typeface="Times New Roman" panose="02020603050405020304" pitchFamily="18" charset="0"/>
              </a:rPr>
              <a:t>РФ </a:t>
            </a:r>
            <a:r>
              <a:rPr lang="ru-RU" sz="1400" b="1" dirty="0">
                <a:latin typeface="Times New Roman" panose="02020603050405020304" pitchFamily="18" charset="0"/>
                <a:cs typeface="Times New Roman" panose="02020603050405020304" pitchFamily="18" charset="0"/>
              </a:rPr>
              <a:t>поручено обеспечить реализацию мероприятия по выполнению реконструкции взлетно-посадочной полосы в существующем аэропорту </a:t>
            </a:r>
            <a:r>
              <a:rPr lang="ru-RU" sz="1400" b="1" dirty="0" err="1" smtClean="0">
                <a:latin typeface="Times New Roman" panose="02020603050405020304" pitchFamily="18" charset="0"/>
                <a:cs typeface="Times New Roman" panose="02020603050405020304" pitchFamily="18" charset="0"/>
              </a:rPr>
              <a:t>Тиличики</a:t>
            </a:r>
            <a:r>
              <a:rPr lang="ru-RU" sz="1400" b="1" dirty="0">
                <a:latin typeface="Times New Roman" panose="02020603050405020304" pitchFamily="18" charset="0"/>
                <a:cs typeface="Times New Roman" panose="02020603050405020304" pitchFamily="18" charset="0"/>
              </a:rPr>
              <a:t>.</a:t>
            </a:r>
          </a:p>
        </p:txBody>
      </p:sp>
      <p:pic>
        <p:nvPicPr>
          <p:cNvPr id="33" name="Рисунок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1610" y="529340"/>
            <a:ext cx="2942598" cy="2435254"/>
          </a:xfrm>
          <a:prstGeom prst="rect">
            <a:avLst/>
          </a:prstGeom>
        </p:spPr>
      </p:pic>
      <p:pic>
        <p:nvPicPr>
          <p:cNvPr id="34" name="Рисунок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31" y="1912181"/>
            <a:ext cx="1253087" cy="967752"/>
          </a:xfrm>
          <a:prstGeom prst="rect">
            <a:avLst/>
          </a:prstGeom>
        </p:spPr>
      </p:pic>
      <p:pic>
        <p:nvPicPr>
          <p:cNvPr id="35" name="Рисунок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0189" y="1912181"/>
            <a:ext cx="1297269" cy="967752"/>
          </a:xfrm>
          <a:prstGeom prst="rect">
            <a:avLst/>
          </a:prstGeom>
        </p:spPr>
      </p:pic>
      <p:pic>
        <p:nvPicPr>
          <p:cNvPr id="36" name="Рисунок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157" y="4435100"/>
            <a:ext cx="2576064" cy="974388"/>
          </a:xfrm>
          <a:prstGeom prst="rect">
            <a:avLst/>
          </a:prstGeom>
        </p:spPr>
      </p:pic>
      <p:pic>
        <p:nvPicPr>
          <p:cNvPr id="37" name="Рисунок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74816">
            <a:off x="379100" y="4560292"/>
            <a:ext cx="237847" cy="90897"/>
          </a:xfrm>
          <a:prstGeom prst="rect">
            <a:avLst/>
          </a:prstGeom>
        </p:spPr>
      </p:pic>
      <p:sp>
        <p:nvSpPr>
          <p:cNvPr id="41" name="Прямоугольник 40"/>
          <p:cNvSpPr/>
          <p:nvPr/>
        </p:nvSpPr>
        <p:spPr>
          <a:xfrm>
            <a:off x="2813378" y="4350344"/>
            <a:ext cx="5465547" cy="1169551"/>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Минтрансом </a:t>
            </a:r>
            <a:r>
              <a:rPr lang="ru-RU" sz="1400" b="1" dirty="0">
                <a:latin typeface="Times New Roman" panose="02020603050405020304" pitchFamily="18" charset="0"/>
                <a:cs typeface="Times New Roman" panose="02020603050405020304" pitchFamily="18" charset="0"/>
              </a:rPr>
              <a:t>Камчатского края в 2021 году совместно с </a:t>
            </a:r>
            <a:r>
              <a:rPr lang="ru-RU" sz="1400" b="1" dirty="0" smtClean="0">
                <a:latin typeface="Times New Roman" panose="02020603050405020304" pitchFamily="18" charset="0"/>
                <a:cs typeface="Times New Roman" panose="02020603050405020304" pitchFamily="18" charset="0"/>
              </a:rPr>
              <a:t/>
            </a:r>
            <a:br>
              <a:rPr lang="ru-RU" sz="1400" b="1" dirty="0" smtClean="0">
                <a:latin typeface="Times New Roman" panose="02020603050405020304" pitchFamily="18" charset="0"/>
                <a:cs typeface="Times New Roman" panose="02020603050405020304" pitchFamily="18" charset="0"/>
              </a:rPr>
            </a:br>
            <a:r>
              <a:rPr lang="ru-RU" sz="1400" b="1" dirty="0" smtClean="0">
                <a:latin typeface="Times New Roman" panose="02020603050405020304" pitchFamily="18" charset="0"/>
                <a:cs typeface="Times New Roman" panose="02020603050405020304" pitchFamily="18" charset="0"/>
              </a:rPr>
              <a:t>АО </a:t>
            </a:r>
            <a:r>
              <a:rPr lang="ru-RU" sz="1400" b="1" dirty="0">
                <a:latin typeface="Times New Roman" panose="02020603050405020304" pitchFamily="18" charset="0"/>
                <a:cs typeface="Times New Roman" panose="02020603050405020304" pitchFamily="18" charset="0"/>
              </a:rPr>
              <a:t>«УК «Аэропорты Регионов» и Минтрансом России велась активная работа по началу строительства нового пассажирского терминала с гостиницей 4* на 120 номеров, перрона, рулежной дорожки.</a:t>
            </a:r>
          </a:p>
        </p:txBody>
      </p:sp>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3916" y="3162503"/>
            <a:ext cx="1284305" cy="996338"/>
          </a:xfrm>
          <a:prstGeom prst="rect">
            <a:avLst/>
          </a:prstGeom>
        </p:spPr>
      </p:pic>
      <p:pic>
        <p:nvPicPr>
          <p:cNvPr id="60" name="Рисунок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631" y="5726901"/>
            <a:ext cx="1253087" cy="954107"/>
          </a:xfrm>
          <a:prstGeom prst="rect">
            <a:avLst/>
          </a:prstGeom>
          <a:ln>
            <a:solidFill>
              <a:schemeClr val="tx1"/>
            </a:solidFill>
          </a:ln>
        </p:spPr>
      </p:pic>
      <p:pic>
        <p:nvPicPr>
          <p:cNvPr id="61" name="Рисунок 60"/>
          <p:cNvPicPr>
            <a:picLocks noChangeAspect="1"/>
          </p:cNvPicPr>
          <p:nvPr/>
        </p:nvPicPr>
        <p:blipFill rotWithShape="1">
          <a:blip r:embed="rId9" cstate="print">
            <a:extLst>
              <a:ext uri="{28A0092B-C50C-407E-A947-70E740481C1C}">
                <a14:useLocalDpi xmlns:a14="http://schemas.microsoft.com/office/drawing/2010/main" val="0"/>
              </a:ext>
            </a:extLst>
          </a:blip>
          <a:srcRect t="9839" b="5358"/>
          <a:stretch/>
        </p:blipFill>
        <p:spPr>
          <a:xfrm>
            <a:off x="8971610" y="5728907"/>
            <a:ext cx="1462859" cy="952100"/>
          </a:xfrm>
          <a:prstGeom prst="rect">
            <a:avLst/>
          </a:prstGeom>
          <a:ln>
            <a:solidFill>
              <a:schemeClr val="tx1"/>
            </a:solidFill>
          </a:ln>
        </p:spPr>
      </p:pic>
      <p:pic>
        <p:nvPicPr>
          <p:cNvPr id="18" name="Рисунок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6631" y="590376"/>
            <a:ext cx="2591590" cy="999142"/>
          </a:xfrm>
          <a:prstGeom prst="rect">
            <a:avLst/>
          </a:prstGeom>
        </p:spPr>
      </p:pic>
      <p:pic>
        <p:nvPicPr>
          <p:cNvPr id="19" name="Рисунок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1236" y="635832"/>
            <a:ext cx="1044463" cy="908229"/>
          </a:xfrm>
          <a:prstGeom prst="rect">
            <a:avLst/>
          </a:prstGeom>
        </p:spPr>
      </p:pic>
      <p:pic>
        <p:nvPicPr>
          <p:cNvPr id="5" name="Рисунок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9718" y="510073"/>
            <a:ext cx="1299128" cy="1061888"/>
          </a:xfrm>
          <a:prstGeom prst="rect">
            <a:avLst/>
          </a:prstGeom>
        </p:spPr>
      </p:pic>
      <p:pic>
        <p:nvPicPr>
          <p:cNvPr id="62" name="Рисунок 6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97966" y="4570501"/>
            <a:ext cx="865707" cy="703263"/>
          </a:xfrm>
          <a:prstGeom prst="rect">
            <a:avLst/>
          </a:prstGeom>
        </p:spPr>
      </p:pic>
      <p:pic>
        <p:nvPicPr>
          <p:cNvPr id="64" name="Рисунок 6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22542" y="4571491"/>
            <a:ext cx="865376" cy="700689"/>
          </a:xfrm>
          <a:prstGeom prst="rect">
            <a:avLst/>
          </a:prstGeom>
        </p:spPr>
      </p:pic>
      <p:pic>
        <p:nvPicPr>
          <p:cNvPr id="65" name="Рисунок 6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46787" y="4570503"/>
            <a:ext cx="835477" cy="701678"/>
          </a:xfrm>
          <a:prstGeom prst="rect">
            <a:avLst/>
          </a:prstGeom>
        </p:spPr>
      </p:pic>
      <p:pic>
        <p:nvPicPr>
          <p:cNvPr id="66" name="Рисунок 6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41133" y="4570502"/>
            <a:ext cx="805743" cy="701679"/>
          </a:xfrm>
          <a:prstGeom prst="rect">
            <a:avLst/>
          </a:prstGeom>
        </p:spPr>
      </p:pic>
      <p:pic>
        <p:nvPicPr>
          <p:cNvPr id="67" name="Рисунок 6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04303" y="5721200"/>
            <a:ext cx="691966" cy="959807"/>
          </a:xfrm>
          <a:prstGeom prst="rect">
            <a:avLst/>
          </a:prstGeom>
          <a:ln>
            <a:solidFill>
              <a:schemeClr val="tx1"/>
            </a:solidFill>
          </a:ln>
        </p:spPr>
      </p:pic>
      <p:pic>
        <p:nvPicPr>
          <p:cNvPr id="68" name="Рисунок 6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46676" y="5719451"/>
            <a:ext cx="1538216" cy="961556"/>
          </a:xfrm>
          <a:prstGeom prst="rect">
            <a:avLst/>
          </a:prstGeom>
          <a:ln>
            <a:solidFill>
              <a:schemeClr val="tx1"/>
            </a:solidFill>
          </a:ln>
        </p:spPr>
      </p:pic>
      <p:pic>
        <p:nvPicPr>
          <p:cNvPr id="69" name="Рисунок 6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19872" y="5728907"/>
            <a:ext cx="1327003" cy="952100"/>
          </a:xfrm>
          <a:prstGeom prst="rect">
            <a:avLst/>
          </a:prstGeom>
          <a:ln>
            <a:solidFill>
              <a:schemeClr val="tx1"/>
            </a:solidFill>
          </a:ln>
        </p:spPr>
      </p:pic>
      <p:pic>
        <p:nvPicPr>
          <p:cNvPr id="38" name="Рисунок 3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6632" y="3162504"/>
            <a:ext cx="1253086" cy="996338"/>
          </a:xfrm>
          <a:prstGeom prst="rect">
            <a:avLst/>
          </a:prstGeom>
        </p:spPr>
      </p:pic>
    </p:spTree>
    <p:extLst>
      <p:ext uri="{BB962C8B-B14F-4D97-AF65-F5344CB8AC3E}">
        <p14:creationId xmlns:p14="http://schemas.microsoft.com/office/powerpoint/2010/main" val="2553614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45279" y="76912"/>
            <a:ext cx="11947020" cy="6462603"/>
          </a:xfrm>
          <a:prstGeom prst="rect">
            <a:avLst/>
          </a:prstGeom>
        </p:spPr>
        <p:txBody>
          <a:bodyPr wrap="square">
            <a:spAutoFit/>
          </a:bodyPr>
          <a:lstStyle/>
          <a:p>
            <a:pPr algn="just">
              <a:lnSpc>
                <a:spcPct val="107000"/>
              </a:lnSpc>
              <a:spcAft>
                <a:spcPts val="80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6. В соответствии с поручением Президента Российской Федерации В.В. Путина совместно с Минтрансом России проведена работа по созданию Дальневосточной авиакомпании в которую входит АО «Камчатское авиационное предприятие</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dirty="0">
                <a:latin typeface="Times New Roman" panose="02020603050405020304" pitchFamily="18" charset="0"/>
                <a:cs typeface="Times New Roman" panose="02020603050405020304" pitchFamily="18" charset="0"/>
              </a:rPr>
              <a:t>7. Парк воздушных судов предприятия составляет 13 самолётов и 8 вертолётов различных модификаций. Второй по величине компанией является ООО АК «Витязь-</a:t>
            </a:r>
            <a:r>
              <a:rPr lang="ru-RU" sz="1400" dirty="0" err="1">
                <a:latin typeface="Times New Roman" panose="02020603050405020304" pitchFamily="18" charset="0"/>
                <a:cs typeface="Times New Roman" panose="02020603050405020304" pitchFamily="18" charset="0"/>
              </a:rPr>
              <a:t>Аэро</a:t>
            </a:r>
            <a:r>
              <a:rPr lang="ru-RU" sz="1400" dirty="0">
                <a:latin typeface="Times New Roman" panose="02020603050405020304" pitchFamily="18" charset="0"/>
                <a:cs typeface="Times New Roman" panose="02020603050405020304" pitchFamily="18" charset="0"/>
              </a:rPr>
              <a:t>». Воздушный парк данного предприятия составляет 22 вертолёта типа Ми-8. Кроме того, в регионе в 2021 году зарегистрирована ещё одна авиакомпания – ООО «Авиакомпания Камчатка» получившая в сентябре этого года сертификат эксплуатанта. На данный момент в ее парке один легкий одномоторный самолёт </a:t>
            </a:r>
            <a:r>
              <a:rPr lang="ru-RU" sz="1400" dirty="0" err="1">
                <a:latin typeface="Times New Roman" panose="02020603050405020304" pitchFamily="18" charset="0"/>
                <a:cs typeface="Times New Roman" panose="02020603050405020304" pitchFamily="18" charset="0"/>
              </a:rPr>
              <a:t>Cessna</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Grand</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Caravan</a:t>
            </a:r>
            <a:r>
              <a:rPr lang="ru-RU" sz="1400" dirty="0">
                <a:latin typeface="Times New Roman" panose="02020603050405020304" pitchFamily="18" charset="0"/>
                <a:cs typeface="Times New Roman" panose="02020603050405020304" pitchFamily="18" charset="0"/>
              </a:rPr>
              <a:t> на 9 пассажирских мест. В 2022 году запланирована поставка ещё 2-х воздушных судов. Сегодня данная авиакомпания выполняет полёты по туристическим маршрутам, но в планах выполнение полётов и по социально-значимым маршрутам. Вместе с тем, Государственной программой Камчатского края «Развитие транспортной системы в Камчатском крае» предусмотрена государственная поддержка организаций, осуществляющих воздушные перевозки населения на территории Камчатского края. При этом Федеральная поддержка позволит сосредоточить средства краевого бюджета на увеличении глубины субсидирования пассажирских тарифов для жителей полуострова.</a:t>
            </a:r>
          </a:p>
          <a:p>
            <a:pPr algn="just">
              <a:lnSpc>
                <a:spcPct val="107000"/>
              </a:lnSpc>
              <a:spcAft>
                <a:spcPts val="800"/>
              </a:spcAft>
            </a:pPr>
            <a:r>
              <a:rPr lang="ru-RU" sz="1400" dirty="0">
                <a:latin typeface="Times New Roman" panose="02020603050405020304" pitchFamily="18" charset="0"/>
                <a:cs typeface="Times New Roman" panose="02020603050405020304" pitchFamily="18" charset="0"/>
              </a:rPr>
              <a:t>8. В 2021 году продолжена работа по предоставлению государственной поддержки организациям, осуществляющим деятельность в сфере воздушных межмуниципальных перевозок населения на территории Камчатского края. Сумма средств субсидий составила более 900 млн рублей. Количество перевезённых пассажиров составило более 56 тыс. человек.</a:t>
            </a:r>
          </a:p>
          <a:p>
            <a:pPr algn="just">
              <a:lnSpc>
                <a:spcPct val="107000"/>
              </a:lnSpc>
              <a:spcAft>
                <a:spcPts val="800"/>
              </a:spcAft>
            </a:pPr>
            <a:r>
              <a:rPr lang="ru-RU" sz="1400" dirty="0">
                <a:latin typeface="Times New Roman" panose="02020603050405020304" pitchFamily="18" charset="0"/>
                <a:cs typeface="Times New Roman" panose="02020603050405020304" pitchFamily="18" charset="0"/>
              </a:rPr>
              <a:t>9. Минтрансом Камчатского края в 2021 году совместно с АО «УК «Аэропорты Регионов» и Минтрансом России велась активная работа по началу строительства нового пассажирского терминала с гостиницей 4* на 120 номеров, перрона, рулёжной дорожки.</a:t>
            </a:r>
          </a:p>
          <a:p>
            <a:pPr algn="just">
              <a:lnSpc>
                <a:spcPct val="107000"/>
              </a:lnSpc>
              <a:spcAft>
                <a:spcPts val="800"/>
              </a:spcAft>
            </a:pPr>
            <a:r>
              <a:rPr lang="ru-RU" sz="1400" dirty="0">
                <a:latin typeface="Times New Roman" panose="02020603050405020304" pitchFamily="18" charset="0"/>
                <a:cs typeface="Times New Roman" panose="02020603050405020304" pitchFamily="18" charset="0"/>
              </a:rPr>
              <a:t>10. В соответствии с поручением Президента Российской Федерации В.В. Путина от 22.11.2021 № Пр-2199 Правительству Российской Федерации поручено обеспечить реализацию мероприятия по выполнению реконструкции взлетно-посадочной полосы в существующем аэропорту с. </a:t>
            </a:r>
            <a:r>
              <a:rPr lang="ru-RU" sz="1400" dirty="0" err="1">
                <a:latin typeface="Times New Roman" panose="02020603050405020304" pitchFamily="18" charset="0"/>
                <a:cs typeface="Times New Roman" panose="02020603050405020304" pitchFamily="18" charset="0"/>
              </a:rPr>
              <a:t>Тиличики</a:t>
            </a:r>
            <a:r>
              <a:rPr lang="ru-RU" sz="1400" dirty="0">
                <a:latin typeface="Times New Roman" panose="02020603050405020304" pitchFamily="18" charset="0"/>
                <a:cs typeface="Times New Roman" panose="02020603050405020304" pitchFamily="18" charset="0"/>
              </a:rPr>
              <a:t>.</a:t>
            </a:r>
          </a:p>
          <a:p>
            <a:pPr algn="just"/>
            <a:r>
              <a:rPr lang="ru-RU" sz="1400" dirty="0">
                <a:latin typeface="Times New Roman" panose="02020603050405020304" pitchFamily="18" charset="0"/>
                <a:cs typeface="Times New Roman" panose="02020603050405020304" pitchFamily="18" charset="0"/>
              </a:rPr>
              <a:t>Стоимость работ составит – 1 686,0 млн рублей в том числе по годам: </a:t>
            </a:r>
          </a:p>
          <a:p>
            <a:pPr algn="just"/>
            <a:r>
              <a:rPr lang="ru-RU" sz="1400" dirty="0">
                <a:latin typeface="Times New Roman" panose="02020603050405020304" pitchFamily="18" charset="0"/>
                <a:cs typeface="Times New Roman" panose="02020603050405020304" pitchFamily="18" charset="0"/>
              </a:rPr>
              <a:t>- 2022 год - разработка проектно-сметной документации – 150,0 млн руб.;</a:t>
            </a:r>
          </a:p>
          <a:p>
            <a:pPr marL="285750" indent="-285750" algn="just">
              <a:buFontTx/>
              <a:buChar char="-"/>
            </a:pPr>
            <a:r>
              <a:rPr lang="ru-RU" sz="1400" dirty="0" smtClean="0">
                <a:latin typeface="Times New Roman" panose="02020603050405020304" pitchFamily="18" charset="0"/>
                <a:cs typeface="Times New Roman" panose="02020603050405020304" pitchFamily="18" charset="0"/>
              </a:rPr>
              <a:t>2023 </a:t>
            </a:r>
            <a:r>
              <a:rPr lang="ru-RU" sz="1400" dirty="0">
                <a:latin typeface="Times New Roman" panose="02020603050405020304" pitchFamily="18" charset="0"/>
                <a:cs typeface="Times New Roman" panose="02020603050405020304" pitchFamily="18" charset="0"/>
              </a:rPr>
              <a:t>– 2024 годы – строительно-монтажные работы – 1,536 млн руб</a:t>
            </a:r>
            <a:r>
              <a:rPr lang="ru-RU" sz="1400" dirty="0" smtClean="0">
                <a:latin typeface="Times New Roman" panose="02020603050405020304" pitchFamily="18" charset="0"/>
                <a:cs typeface="Times New Roman" panose="02020603050405020304" pitchFamily="18" charset="0"/>
              </a:rPr>
              <a:t>.</a:t>
            </a:r>
            <a:endParaRPr lang="en-US" sz="1400" dirty="0" smtClean="0">
              <a:latin typeface="Times New Roman" panose="02020603050405020304" pitchFamily="18" charset="0"/>
              <a:cs typeface="Times New Roman" panose="02020603050405020304" pitchFamily="18" charset="0"/>
            </a:endParaRPr>
          </a:p>
          <a:p>
            <a:pPr algn="just"/>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11. В 2021 году продолжилась работа по реконструкции объектов аэропортовой инфраструктуры полуострова.</a:t>
            </a:r>
          </a:p>
          <a:p>
            <a:pPr algn="just"/>
            <a:r>
              <a:rPr lang="ru-RU" sz="1400" dirty="0">
                <a:latin typeface="Times New Roman" panose="02020603050405020304" pitchFamily="18" charset="0"/>
                <a:cs typeface="Times New Roman" panose="02020603050405020304" pitchFamily="18" charset="0"/>
              </a:rPr>
              <a:t>Так, подрядной организацией ООО «Устой-М», завершена реконструкция аэропортового комплекса аэропорта </a:t>
            </a:r>
            <a:r>
              <a:rPr lang="ru-RU" sz="1400" dirty="0" err="1">
                <a:latin typeface="Times New Roman" panose="02020603050405020304" pitchFamily="18" charset="0"/>
                <a:cs typeface="Times New Roman" panose="02020603050405020304" pitchFamily="18" charset="0"/>
              </a:rPr>
              <a:t>Оссора</a:t>
            </a:r>
            <a:r>
              <a:rPr lang="ru-RU" sz="1400" dirty="0">
                <a:latin typeface="Times New Roman" panose="02020603050405020304" pitchFamily="18" charset="0"/>
                <a:cs typeface="Times New Roman" panose="02020603050405020304" pitchFamily="18" charset="0"/>
              </a:rPr>
              <a:t>.</a:t>
            </a:r>
          </a:p>
          <a:p>
            <a:pPr algn="just"/>
            <a:r>
              <a:rPr lang="ru-RU" sz="1400" dirty="0">
                <a:latin typeface="Times New Roman" panose="02020603050405020304" pitchFamily="18" charset="0"/>
                <a:cs typeface="Times New Roman" panose="02020603050405020304" pitchFamily="18" charset="0"/>
              </a:rPr>
              <a:t>Также в 2021 году начаты работы по реконструкции аэропорта в с. Усть-Камчатск, в рамках которых планируется провести реконструкцию взлетно-посадочной полосы, перрона, рулежной дорожки. Стоимость работ составляет более 1,6 млрд рублей. Срок завершения работ – 2023 год.</a:t>
            </a:r>
          </a:p>
          <a:p>
            <a:pPr>
              <a:lnSpc>
                <a:spcPct val="107000"/>
              </a:lnSpc>
              <a:spcAft>
                <a:spcPts val="800"/>
              </a:spcAft>
            </a:pP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41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133400" y="5909724"/>
            <a:ext cx="11881985" cy="826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Прямоугольник 23"/>
          <p:cNvSpPr/>
          <p:nvPr/>
        </p:nvSpPr>
        <p:spPr>
          <a:xfrm>
            <a:off x="133401" y="5016219"/>
            <a:ext cx="11881985" cy="826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p:cNvSpPr/>
          <p:nvPr/>
        </p:nvSpPr>
        <p:spPr>
          <a:xfrm>
            <a:off x="133401" y="4119466"/>
            <a:ext cx="11881985" cy="826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рямоугольник 20"/>
          <p:cNvSpPr/>
          <p:nvPr/>
        </p:nvSpPr>
        <p:spPr>
          <a:xfrm>
            <a:off x="133401" y="3222713"/>
            <a:ext cx="11881985" cy="826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Прямоугольник 19"/>
          <p:cNvSpPr/>
          <p:nvPr/>
        </p:nvSpPr>
        <p:spPr>
          <a:xfrm>
            <a:off x="133401" y="2325960"/>
            <a:ext cx="11881985" cy="826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Прямоугольник 18"/>
          <p:cNvSpPr/>
          <p:nvPr/>
        </p:nvSpPr>
        <p:spPr>
          <a:xfrm>
            <a:off x="133401" y="1429207"/>
            <a:ext cx="11881985" cy="826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6" name="Прямоугольник 55"/>
          <p:cNvSpPr/>
          <p:nvPr/>
        </p:nvSpPr>
        <p:spPr>
          <a:xfrm>
            <a:off x="133401" y="532454"/>
            <a:ext cx="11881985" cy="826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Прямоугольник 22"/>
          <p:cNvSpPr/>
          <p:nvPr/>
        </p:nvSpPr>
        <p:spPr>
          <a:xfrm>
            <a:off x="133402" y="147328"/>
            <a:ext cx="3396011"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ru-RU" sz="1000" b="1" dirty="0" smtClean="0">
                <a:solidFill>
                  <a:schemeClr val="bg1"/>
                </a:solidFill>
                <a:latin typeface="Times New Roman" panose="02020603050405020304" pitchFamily="18" charset="0"/>
                <a:cs typeface="Times New Roman" panose="02020603050405020304" pitchFamily="18" charset="0"/>
              </a:rPr>
              <a:t>МОРСКОЙ ТРАНСПОРТ КАМЧАТСКОГО </a:t>
            </a:r>
            <a:r>
              <a:rPr lang="ru-RU" sz="1000" b="1" dirty="0">
                <a:solidFill>
                  <a:schemeClr val="bg1"/>
                </a:solidFill>
                <a:latin typeface="Times New Roman" panose="02020603050405020304" pitchFamily="18" charset="0"/>
                <a:cs typeface="Times New Roman" panose="02020603050405020304" pitchFamily="18" charset="0"/>
              </a:rPr>
              <a:t>КРАЯ</a:t>
            </a:r>
            <a:endParaRPr lang="ru-RU" sz="1000" b="1" dirty="0">
              <a:solidFill>
                <a:schemeClr val="dk1"/>
              </a:solidFill>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1373895" y="596187"/>
            <a:ext cx="10530397" cy="7386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lvl="0" algn="just"/>
            <a:r>
              <a:rPr lang="ru-RU" sz="1400" b="1" dirty="0" smtClean="0">
                <a:solidFill>
                  <a:schemeClr val="tx1"/>
                </a:solidFill>
                <a:latin typeface="Times New Roman" panose="02020603050405020304" pitchFamily="18" charset="0"/>
                <a:cs typeface="Times New Roman" panose="02020603050405020304" pitchFamily="18" charset="0"/>
              </a:rPr>
              <a:t>     Строительство </a:t>
            </a:r>
            <a:r>
              <a:rPr lang="ru-RU" sz="1400" b="1" dirty="0">
                <a:solidFill>
                  <a:schemeClr val="tx1"/>
                </a:solidFill>
                <a:latin typeface="Times New Roman" panose="02020603050405020304" pitchFamily="18" charset="0"/>
                <a:cs typeface="Times New Roman" panose="02020603050405020304" pitchFamily="18" charset="0"/>
              </a:rPr>
              <a:t>в рамках Государственной программы Российской Федерации «Развитие транспортной системы» грузопассажирского парома для нужд Камчатского края проекта CNF22, вместимостью до 150 пассажиров и до 70 автомобилей. Стоимость строительства – 3,1 млрд рублей. Срок поставки – 2023 </a:t>
            </a:r>
            <a:r>
              <a:rPr lang="ru-RU" sz="1400" b="1" dirty="0" smtClean="0">
                <a:solidFill>
                  <a:schemeClr val="tx1"/>
                </a:solidFill>
                <a:latin typeface="Times New Roman" panose="02020603050405020304" pitchFamily="18" charset="0"/>
                <a:cs typeface="Times New Roman" panose="02020603050405020304" pitchFamily="18" charset="0"/>
              </a:rPr>
              <a:t>год.</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7" name="Прямоугольник 26"/>
          <p:cNvSpPr/>
          <p:nvPr/>
        </p:nvSpPr>
        <p:spPr>
          <a:xfrm>
            <a:off x="211361" y="1474663"/>
            <a:ext cx="10009409" cy="738664"/>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Строительство </a:t>
            </a:r>
            <a:r>
              <a:rPr lang="ru-RU" sz="1400" b="1" dirty="0">
                <a:latin typeface="Times New Roman" panose="02020603050405020304" pitchFamily="18" charset="0"/>
                <a:cs typeface="Times New Roman" panose="02020603050405020304" pitchFamily="18" charset="0"/>
              </a:rPr>
              <a:t>грузопассажирского судна проекта NE020 для обеспечения сообщения Командорских островов и г. Северо-Курильска с г. Петропавловском-Камчатским. Стоимость строительства – 1,3 млрд рублей Срок поставки – август 2022 года.</a:t>
            </a:r>
          </a:p>
        </p:txBody>
      </p:sp>
      <p:sp>
        <p:nvSpPr>
          <p:cNvPr id="32" name="Прямоугольник 31"/>
          <p:cNvSpPr/>
          <p:nvPr/>
        </p:nvSpPr>
        <p:spPr>
          <a:xfrm>
            <a:off x="1213505" y="2368411"/>
            <a:ext cx="10690788" cy="738664"/>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a:t>
            </a:r>
            <a:r>
              <a:rPr lang="ru-RU" sz="1400" b="1" dirty="0">
                <a:latin typeface="Times New Roman" panose="02020603050405020304" pitchFamily="18" charset="0"/>
                <a:cs typeface="Times New Roman" panose="02020603050405020304" pitchFamily="18" charset="0"/>
              </a:rPr>
              <a:t>ООО «</a:t>
            </a:r>
            <a:r>
              <a:rPr lang="ru-RU" sz="1400" b="1" dirty="0" err="1">
                <a:latin typeface="Times New Roman" panose="02020603050405020304" pitchFamily="18" charset="0"/>
                <a:cs typeface="Times New Roman" panose="02020603050405020304" pitchFamily="18" charset="0"/>
              </a:rPr>
              <a:t>Ливадийский</a:t>
            </a:r>
            <a:r>
              <a:rPr lang="ru-RU" sz="1400" b="1" dirty="0">
                <a:latin typeface="Times New Roman" panose="02020603050405020304" pitchFamily="18" charset="0"/>
                <a:cs typeface="Times New Roman" panose="02020603050405020304" pitchFamily="18" charset="0"/>
              </a:rPr>
              <a:t> судостроительный завод» начато строительство </a:t>
            </a:r>
            <a:r>
              <a:rPr lang="ru-RU" sz="1400" b="1" dirty="0" err="1">
                <a:latin typeface="Times New Roman" panose="02020603050405020304" pitchFamily="18" charset="0"/>
                <a:cs typeface="Times New Roman" panose="02020603050405020304" pitchFamily="18" charset="0"/>
              </a:rPr>
              <a:t>автопассажирского</a:t>
            </a:r>
            <a:r>
              <a:rPr lang="ru-RU" sz="1400" b="1" dirty="0">
                <a:latin typeface="Times New Roman" panose="02020603050405020304" pitchFamily="18" charset="0"/>
                <a:cs typeface="Times New Roman" panose="02020603050405020304" pitchFamily="18" charset="0"/>
              </a:rPr>
              <a:t> парома для замены дизель-электрохода «Капитан </a:t>
            </a:r>
            <a:r>
              <a:rPr lang="ru-RU" sz="1400" b="1" dirty="0" err="1">
                <a:latin typeface="Times New Roman" panose="02020603050405020304" pitchFamily="18" charset="0"/>
                <a:cs typeface="Times New Roman" panose="02020603050405020304" pitchFamily="18" charset="0"/>
              </a:rPr>
              <a:t>Драбкин</a:t>
            </a:r>
            <a:r>
              <a:rPr lang="ru-RU" sz="1400" b="1" dirty="0">
                <a:latin typeface="Times New Roman" panose="02020603050405020304" pitchFamily="18" charset="0"/>
                <a:cs typeface="Times New Roman" panose="02020603050405020304" pitchFamily="18" charset="0"/>
              </a:rPr>
              <a:t>». Судну присвоено название «Станислав Агапов». Стоимость строительства – 493,2 млн. рублей. Срок поставки по контракту 01.03.2023 год.</a:t>
            </a:r>
          </a:p>
        </p:txBody>
      </p:sp>
      <p:sp>
        <p:nvSpPr>
          <p:cNvPr id="51" name="Прямоугольник 50"/>
          <p:cNvSpPr/>
          <p:nvPr/>
        </p:nvSpPr>
        <p:spPr>
          <a:xfrm>
            <a:off x="2260064" y="4181202"/>
            <a:ext cx="9644228" cy="738664"/>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В 2020 году </a:t>
            </a:r>
            <a:r>
              <a:rPr lang="ru-RU" sz="1400" b="1" dirty="0">
                <a:latin typeface="Times New Roman" panose="02020603050405020304" pitchFamily="18" charset="0"/>
                <a:cs typeface="Times New Roman" panose="02020603050405020304" pitchFamily="18" charset="0"/>
              </a:rPr>
              <a:t>заключен государственный контракт с ООО «</a:t>
            </a:r>
            <a:r>
              <a:rPr lang="ru-RU" sz="1400" b="1" dirty="0" err="1">
                <a:latin typeface="Times New Roman" panose="02020603050405020304" pitchFamily="18" charset="0"/>
                <a:cs typeface="Times New Roman" panose="02020603050405020304" pitchFamily="18" charset="0"/>
              </a:rPr>
              <a:t>Сибирцевский</a:t>
            </a:r>
            <a:r>
              <a:rPr lang="ru-RU" sz="1400" b="1" dirty="0">
                <a:latin typeface="Times New Roman" panose="02020603050405020304" pitchFamily="18" charset="0"/>
                <a:cs typeface="Times New Roman" panose="02020603050405020304" pitchFamily="18" charset="0"/>
              </a:rPr>
              <a:t> индустриальный комбинат» на поставку </a:t>
            </a:r>
            <a:r>
              <a:rPr lang="ru-RU" sz="1400" b="1" dirty="0" smtClean="0">
                <a:latin typeface="Times New Roman" panose="02020603050405020304" pitchFamily="18" charset="0"/>
                <a:cs typeface="Times New Roman" panose="02020603050405020304" pitchFamily="18" charset="0"/>
              </a:rPr>
              <a:t>грузопассажирской </a:t>
            </a:r>
            <a:r>
              <a:rPr lang="ru-RU" sz="1400" b="1" dirty="0">
                <a:latin typeface="Times New Roman" panose="02020603050405020304" pitchFamily="18" charset="0"/>
                <a:cs typeface="Times New Roman" panose="02020603050405020304" pitchFamily="18" charset="0"/>
              </a:rPr>
              <a:t>баржи грузоподъемностью 40 тонн, оборудованной пассажирским салоном на 15 </a:t>
            </a:r>
            <a:r>
              <a:rPr lang="ru-RU" sz="1400" b="1" dirty="0" smtClean="0">
                <a:latin typeface="Times New Roman" panose="02020603050405020304" pitchFamily="18" charset="0"/>
                <a:cs typeface="Times New Roman" panose="02020603050405020304" pitchFamily="18" charset="0"/>
              </a:rPr>
              <a:t>пассажиров. </a:t>
            </a:r>
            <a:r>
              <a:rPr lang="ru-RU" sz="1400" b="1" dirty="0">
                <a:latin typeface="Times New Roman" panose="02020603050405020304" pitchFamily="18" charset="0"/>
                <a:cs typeface="Times New Roman" panose="02020603050405020304" pitchFamily="18" charset="0"/>
              </a:rPr>
              <a:t>Стоимость судна составляет 88,9 млн. рублей. Срок поставки </a:t>
            </a:r>
            <a:r>
              <a:rPr lang="ru-RU" sz="1400" b="1" dirty="0" smtClean="0">
                <a:latin typeface="Times New Roman" panose="02020603050405020304" pitchFamily="18" charset="0"/>
                <a:cs typeface="Times New Roman" panose="02020603050405020304" pitchFamily="18" charset="0"/>
              </a:rPr>
              <a:t>– февраль </a:t>
            </a:r>
            <a:r>
              <a:rPr lang="ru-RU" sz="1400" b="1" dirty="0">
                <a:latin typeface="Times New Roman" panose="02020603050405020304" pitchFamily="18" charset="0"/>
                <a:cs typeface="Times New Roman" panose="02020603050405020304" pitchFamily="18" charset="0"/>
              </a:rPr>
              <a:t>2022 года.</a:t>
            </a:r>
          </a:p>
        </p:txBody>
      </p:sp>
      <p:sp>
        <p:nvSpPr>
          <p:cNvPr id="41" name="Прямоугольник 40"/>
          <p:cNvSpPr/>
          <p:nvPr/>
        </p:nvSpPr>
        <p:spPr>
          <a:xfrm>
            <a:off x="211361" y="3261407"/>
            <a:ext cx="10009410" cy="738664"/>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ПАО </a:t>
            </a:r>
            <a:r>
              <a:rPr lang="ru-RU" sz="1400" b="1" dirty="0">
                <a:latin typeface="Times New Roman" panose="02020603050405020304" pitchFamily="18" charset="0"/>
                <a:cs typeface="Times New Roman" panose="02020603050405020304" pitchFamily="18" charset="0"/>
              </a:rPr>
              <a:t>«Находкинский судоремонтный завод» </a:t>
            </a:r>
            <a:r>
              <a:rPr lang="ru-RU" sz="1400" b="1" dirty="0" smtClean="0">
                <a:latin typeface="Times New Roman" panose="02020603050405020304" pitchFamily="18" charset="0"/>
                <a:cs typeface="Times New Roman" panose="02020603050405020304" pitchFamily="18" charset="0"/>
              </a:rPr>
              <a:t>завершает </a:t>
            </a:r>
            <a:r>
              <a:rPr lang="ru-RU" sz="1400" b="1" dirty="0">
                <a:latin typeface="Times New Roman" panose="02020603050405020304" pitchFamily="18" charset="0"/>
                <a:cs typeface="Times New Roman" panose="02020603050405020304" pitchFamily="18" charset="0"/>
              </a:rPr>
              <a:t>строительство двух грузопассажирских барж грузоподъемностью 20 тонн и </a:t>
            </a:r>
            <a:r>
              <a:rPr lang="ru-RU" sz="1400" b="1" dirty="0" err="1">
                <a:latin typeface="Times New Roman" panose="02020603050405020304" pitchFamily="18" charset="0"/>
                <a:cs typeface="Times New Roman" panose="02020603050405020304" pitchFamily="18" charset="0"/>
              </a:rPr>
              <a:t>пассажировместимостью</a:t>
            </a:r>
            <a:r>
              <a:rPr lang="ru-RU" sz="1400" b="1" dirty="0">
                <a:latin typeface="Times New Roman" panose="02020603050405020304" pitchFamily="18" charset="0"/>
                <a:cs typeface="Times New Roman" panose="02020603050405020304" pitchFamily="18" charset="0"/>
              </a:rPr>
              <a:t> 12 человек. Общая стоимость контракта – </a:t>
            </a:r>
            <a:r>
              <a:rPr lang="ru-RU" sz="1400" b="1" dirty="0" smtClean="0">
                <a:latin typeface="Times New Roman" panose="02020603050405020304" pitchFamily="18" charset="0"/>
                <a:cs typeface="Times New Roman" panose="02020603050405020304" pitchFamily="18" charset="0"/>
              </a:rPr>
              <a:t>69,4 млн. рублей</a:t>
            </a:r>
            <a:r>
              <a:rPr lang="ru-RU" sz="1400" b="1" dirty="0">
                <a:latin typeface="Times New Roman" panose="02020603050405020304" pitchFamily="18" charset="0"/>
                <a:cs typeface="Times New Roman" panose="02020603050405020304" pitchFamily="18" charset="0"/>
              </a:rPr>
              <a:t>. Планируемый срок поставки судов – январь 2022 года.</a:t>
            </a:r>
          </a:p>
        </p:txBody>
      </p:sp>
      <p:pic>
        <p:nvPicPr>
          <p:cNvPr id="28" name="Рисунок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80" y="585365"/>
            <a:ext cx="1073536" cy="748791"/>
          </a:xfrm>
          <a:prstGeom prst="rect">
            <a:avLst/>
          </a:prstGeom>
        </p:spPr>
      </p:pic>
      <p:pic>
        <p:nvPicPr>
          <p:cNvPr id="29" name="Рисунок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61" y="2382981"/>
            <a:ext cx="914400" cy="685800"/>
          </a:xfrm>
          <a:prstGeom prst="rect">
            <a:avLst/>
          </a:prstGeom>
        </p:spPr>
      </p:pic>
      <p:pic>
        <p:nvPicPr>
          <p:cNvPr id="30" name="Рисунок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0458" y="1497442"/>
            <a:ext cx="1515240" cy="681858"/>
          </a:xfrm>
          <a:prstGeom prst="rect">
            <a:avLst/>
          </a:prstGeom>
        </p:spPr>
      </p:pic>
      <p:pic>
        <p:nvPicPr>
          <p:cNvPr id="31" name="Рисунок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1865" y="3294553"/>
            <a:ext cx="1572427" cy="716242"/>
          </a:xfrm>
          <a:prstGeom prst="rect">
            <a:avLst/>
          </a:prstGeom>
        </p:spPr>
      </p:pic>
      <p:pic>
        <p:nvPicPr>
          <p:cNvPr id="33" name="Рисунок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361" y="4181202"/>
            <a:ext cx="1970743" cy="689901"/>
          </a:xfrm>
          <a:prstGeom prst="rect">
            <a:avLst/>
          </a:prstGeom>
        </p:spPr>
      </p:pic>
      <p:pic>
        <p:nvPicPr>
          <p:cNvPr id="34" name="Рисунок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6606" y="5083397"/>
            <a:ext cx="1247686" cy="691969"/>
          </a:xfrm>
          <a:prstGeom prst="rect">
            <a:avLst/>
          </a:prstGeom>
        </p:spPr>
      </p:pic>
      <p:sp>
        <p:nvSpPr>
          <p:cNvPr id="35" name="Прямоугольник 34"/>
          <p:cNvSpPr/>
          <p:nvPr/>
        </p:nvSpPr>
        <p:spPr>
          <a:xfrm>
            <a:off x="211361" y="5060049"/>
            <a:ext cx="10333080" cy="738664"/>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В </a:t>
            </a:r>
            <a:r>
              <a:rPr lang="ru-RU" sz="1400" b="1" dirty="0">
                <a:latin typeface="Times New Roman" panose="02020603050405020304" pitchFamily="18" charset="0"/>
                <a:cs typeface="Times New Roman" panose="02020603050405020304" pitchFamily="18" charset="0"/>
              </a:rPr>
              <a:t>рамках «Дорожной карты» по подъему и удалению затонувших в акватории Дальневосточного федерального округа судов, в регионе ведётся работа по подъему и утилизации затонувших судов. </a:t>
            </a:r>
            <a:r>
              <a:rPr lang="ru-RU" sz="1400" b="1" dirty="0" smtClean="0">
                <a:latin typeface="Times New Roman" panose="02020603050405020304" pitchFamily="18" charset="0"/>
                <a:cs typeface="Times New Roman" panose="02020603050405020304" pitchFamily="18" charset="0"/>
              </a:rPr>
              <a:t>В </a:t>
            </a:r>
            <a:r>
              <a:rPr lang="ru-RU" sz="1400" b="1" dirty="0">
                <a:latin typeface="Times New Roman" panose="02020603050405020304" pitchFamily="18" charset="0"/>
                <a:cs typeface="Times New Roman" panose="02020603050405020304" pitchFamily="18" charset="0"/>
              </a:rPr>
              <a:t>2021 году из акваторий Авачинской губы подняты 17 судов. </a:t>
            </a:r>
          </a:p>
        </p:txBody>
      </p:sp>
      <p:pic>
        <p:nvPicPr>
          <p:cNvPr id="36" name="Рисунок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362" y="5940839"/>
            <a:ext cx="1002142" cy="751607"/>
          </a:xfrm>
          <a:prstGeom prst="rect">
            <a:avLst/>
          </a:prstGeom>
        </p:spPr>
      </p:pic>
      <p:sp>
        <p:nvSpPr>
          <p:cNvPr id="37" name="Прямоугольник 36"/>
          <p:cNvSpPr/>
          <p:nvPr/>
        </p:nvSpPr>
        <p:spPr>
          <a:xfrm>
            <a:off x="1290416" y="5852178"/>
            <a:ext cx="10613876"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Сформировалась </a:t>
            </a:r>
            <a:r>
              <a:rPr lang="ru-RU" sz="1400" b="1" dirty="0">
                <a:latin typeface="Times New Roman" panose="02020603050405020304" pitchFamily="18" charset="0"/>
                <a:cs typeface="Times New Roman" panose="02020603050405020304" pitchFamily="18" charset="0"/>
              </a:rPr>
              <a:t>сложная ситуация с доставкой сборных грузов из портов Приморского края</a:t>
            </a:r>
            <a:r>
              <a:rPr lang="ru-RU" sz="1400" b="1" dirty="0" smtClean="0">
                <a:latin typeface="Times New Roman" panose="02020603050405020304" pitchFamily="18" charset="0"/>
                <a:cs typeface="Times New Roman" panose="02020603050405020304" pitchFamily="18" charset="0"/>
              </a:rPr>
              <a:t>.</a:t>
            </a:r>
          </a:p>
          <a:p>
            <a:pPr algn="just"/>
            <a:r>
              <a:rPr lang="ru-RU" sz="1400" b="1" dirty="0" smtClean="0">
                <a:latin typeface="Times New Roman" panose="02020603050405020304" pitchFamily="18" charset="0"/>
                <a:cs typeface="Times New Roman" panose="02020603050405020304" pitchFamily="18" charset="0"/>
              </a:rPr>
              <a:t>     Данная ситуация имеет системный характер, условия для неё формировались на протяжении всего года и сохранятся минимум до конца 2022 года, проблема требует, как оперативного реагирования, так и долгосрочного решения.</a:t>
            </a:r>
          </a:p>
          <a:p>
            <a:pPr algn="just"/>
            <a:r>
              <a:rPr lang="ru-RU" sz="1400" b="1" dirty="0" smtClean="0">
                <a:latin typeface="Times New Roman" panose="02020603050405020304" pitchFamily="18" charset="0"/>
                <a:cs typeface="Times New Roman" panose="02020603050405020304" pitchFamily="18" charset="0"/>
              </a:rPr>
              <a:t>     Минтранс </a:t>
            </a:r>
            <a:r>
              <a:rPr lang="ru-RU" sz="1400" b="1" dirty="0">
                <a:latin typeface="Times New Roman" panose="02020603050405020304" pitchFamily="18" charset="0"/>
                <a:cs typeface="Times New Roman" panose="02020603050405020304" pitchFamily="18" charset="0"/>
              </a:rPr>
              <a:t>Камчатского края ведет постоянный мониторинг </a:t>
            </a:r>
            <a:r>
              <a:rPr lang="ru-RU" sz="1400" b="1" dirty="0" smtClean="0">
                <a:latin typeface="Times New Roman" panose="02020603050405020304" pitchFamily="18" charset="0"/>
                <a:cs typeface="Times New Roman" panose="02020603050405020304" pitchFamily="18" charset="0"/>
              </a:rPr>
              <a:t>отправки </a:t>
            </a:r>
            <a:r>
              <a:rPr lang="ru-RU" sz="1400" b="1" dirty="0">
                <a:latin typeface="Times New Roman" panose="02020603050405020304" pitchFamily="18" charset="0"/>
                <a:cs typeface="Times New Roman" panose="02020603050405020304" pitchFamily="18" charset="0"/>
              </a:rPr>
              <a:t>задержавшихся </a:t>
            </a:r>
            <a:r>
              <a:rPr lang="ru-RU" sz="1400" b="1" dirty="0" smtClean="0">
                <a:latin typeface="Times New Roman" panose="02020603050405020304" pitchFamily="18" charset="0"/>
                <a:cs typeface="Times New Roman" panose="02020603050405020304" pitchFamily="18" charset="0"/>
              </a:rPr>
              <a:t>грузов.</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336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2187</TotalTime>
  <Words>2989</Words>
  <Application>Microsoft Office PowerPoint</Application>
  <PresentationFormat>Широкоэкранный</PresentationFormat>
  <Paragraphs>190</Paragraphs>
  <Slides>15</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3</vt:i4>
      </vt:variant>
      <vt:variant>
        <vt:lpstr>Заголовки слайдов</vt:lpstr>
      </vt:variant>
      <vt:variant>
        <vt:i4>15</vt:i4>
      </vt:variant>
    </vt:vector>
  </HeadingPairs>
  <TitlesOfParts>
    <vt:vector size="25" baseType="lpstr">
      <vt:lpstr>Arial</vt:lpstr>
      <vt:lpstr>Calibri</vt:lpstr>
      <vt:lpstr>Calibri Light</vt:lpstr>
      <vt:lpstr>Century Gothic</vt:lpstr>
      <vt:lpstr>Georgia</vt:lpstr>
      <vt:lpstr>Times New Roman</vt:lpstr>
      <vt:lpstr>Wingdings 3</vt:lpstr>
      <vt:lpstr>Сектор</vt:lpstr>
      <vt:lpstr>Тема Office</vt:lpstr>
      <vt:lpstr>1_Сектор</vt:lpstr>
      <vt:lpstr>Отчет  Министерства транспорта и дорожного строительства Камчатского края  за 2021 год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Реализация мероприятий  национального проекта  «Безопасные и качественные автомобильные дороги»  в 2020 году на территории камчатского края</dc:title>
  <dc:creator>Передерий Михаил Владимирович</dc:creator>
  <cp:lastModifiedBy>Передерий Михаил Владимирович</cp:lastModifiedBy>
  <cp:revision>185</cp:revision>
  <cp:lastPrinted>2021-12-22T01:09:53Z</cp:lastPrinted>
  <dcterms:created xsi:type="dcterms:W3CDTF">2020-10-01T05:50:14Z</dcterms:created>
  <dcterms:modified xsi:type="dcterms:W3CDTF">2022-01-17T04:09:15Z</dcterms:modified>
</cp:coreProperties>
</file>