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90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003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719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574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362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737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58454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613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9386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898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14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925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684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48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105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321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782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297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8765B9B-7DDE-4ABF-8D1B-0518FCB530E6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C29672A-B300-4E47-90A0-2FA0EBE3D4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370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ОБЩЕСТВЕННЫЕ СОВЕТЫ ПРИ ОРГАНАХ МЕСТНОГО САМОУПРАВЛЕНИЯ КАК ИНСТИТУТЫ ГРАЖДАНСКОГО ОБЩЕСТВА И СУБЪЕКТЫ ОБЩЕСТВЕННОГО КОНТРОЛЯ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19970" y="4562943"/>
            <a:ext cx="6815669" cy="506997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Агентство по внутренней политике Камчатского края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054621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5716806" y="1003900"/>
            <a:ext cx="4965954" cy="1353429"/>
            <a:chOff x="1589180" y="2659"/>
            <a:chExt cx="4965954" cy="1353429"/>
          </a:xfrm>
        </p:grpSpPr>
        <p:sp>
          <p:nvSpPr>
            <p:cNvPr id="14" name="Пятиугольник 13"/>
            <p:cNvSpPr/>
            <p:nvPr/>
          </p:nvSpPr>
          <p:spPr>
            <a:xfrm rot="10800000">
              <a:off x="1589180" y="2659"/>
              <a:ext cx="4965954" cy="1353429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Пятиугольник 4"/>
            <p:cNvSpPr/>
            <p:nvPr/>
          </p:nvSpPr>
          <p:spPr>
            <a:xfrm rot="21600000">
              <a:off x="1927537" y="2659"/>
              <a:ext cx="4627597" cy="1353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96825" tIns="129540" rIns="241808" bIns="12954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dirty="0"/>
                <a:t>м</a:t>
              </a:r>
              <a:r>
                <a:rPr lang="ru-RU" sz="3200" b="1" i="0" kern="1200" dirty="0" smtClean="0"/>
                <a:t>ентор/инициатор </a:t>
              </a:r>
              <a:r>
                <a:rPr lang="ru-RU" sz="3200" b="1" i="0" kern="1200" dirty="0" smtClean="0"/>
                <a:t>- исполнитель</a:t>
              </a:r>
              <a:endParaRPr lang="ru-RU" sz="3200" b="1" i="0" kern="1200" dirty="0"/>
            </a:p>
          </p:txBody>
        </p:sp>
      </p:grpSp>
      <p:sp>
        <p:nvSpPr>
          <p:cNvPr id="5" name="Овал 4"/>
          <p:cNvSpPr/>
          <p:nvPr/>
        </p:nvSpPr>
        <p:spPr>
          <a:xfrm>
            <a:off x="5040091" y="1003900"/>
            <a:ext cx="1353429" cy="1353429"/>
          </a:xfrm>
          <a:prstGeom prst="ellipse">
            <a:avLst/>
          </a:pr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Группа 5"/>
          <p:cNvGrpSpPr/>
          <p:nvPr/>
        </p:nvGrpSpPr>
        <p:grpSpPr>
          <a:xfrm>
            <a:off x="5751799" y="2761338"/>
            <a:ext cx="4965954" cy="1353429"/>
            <a:chOff x="1624173" y="1760097"/>
            <a:chExt cx="4965954" cy="1353429"/>
          </a:xfrm>
        </p:grpSpPr>
        <p:sp>
          <p:nvSpPr>
            <p:cNvPr id="12" name="Пятиугольник 11"/>
            <p:cNvSpPr/>
            <p:nvPr/>
          </p:nvSpPr>
          <p:spPr>
            <a:xfrm rot="10800000">
              <a:off x="1624173" y="1760097"/>
              <a:ext cx="4965954" cy="1353429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Пятиугольник 7"/>
            <p:cNvSpPr/>
            <p:nvPr/>
          </p:nvSpPr>
          <p:spPr>
            <a:xfrm rot="21600000">
              <a:off x="1962530" y="1760097"/>
              <a:ext cx="4627597" cy="1353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96825" tIns="129540" rIns="241808" bIns="12954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/>
                <a:t>партнер - </a:t>
              </a:r>
              <a:r>
                <a:rPr lang="ru-RU" sz="3200" b="1" kern="1200" dirty="0" err="1" smtClean="0"/>
                <a:t>партнер</a:t>
              </a:r>
              <a:endParaRPr lang="ru-RU" sz="3200" b="1" kern="1200" dirty="0"/>
            </a:p>
          </p:txBody>
        </p:sp>
      </p:grpSp>
      <p:sp>
        <p:nvSpPr>
          <p:cNvPr id="7" name="Овал 6"/>
          <p:cNvSpPr/>
          <p:nvPr/>
        </p:nvSpPr>
        <p:spPr>
          <a:xfrm>
            <a:off x="5005098" y="2761338"/>
            <a:ext cx="1493401" cy="1353429"/>
          </a:xfrm>
          <a:prstGeom prst="ellipse">
            <a:avLst/>
          </a:prstGeom>
          <a:blipFill rotWithShape="0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" name="Группа 7"/>
          <p:cNvGrpSpPr/>
          <p:nvPr/>
        </p:nvGrpSpPr>
        <p:grpSpPr>
          <a:xfrm>
            <a:off x="5796601" y="4518777"/>
            <a:ext cx="4965954" cy="1353429"/>
            <a:chOff x="1668975" y="3517536"/>
            <a:chExt cx="4965954" cy="1353429"/>
          </a:xfrm>
        </p:grpSpPr>
        <p:sp>
          <p:nvSpPr>
            <p:cNvPr id="10" name="Пятиугольник 9"/>
            <p:cNvSpPr/>
            <p:nvPr/>
          </p:nvSpPr>
          <p:spPr>
            <a:xfrm rot="10800000">
              <a:off x="1668975" y="3517536"/>
              <a:ext cx="4965954" cy="1353429"/>
            </a:xfrm>
            <a:prstGeom prst="homePlat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ятиугольник 10"/>
            <p:cNvSpPr/>
            <p:nvPr/>
          </p:nvSpPr>
          <p:spPr>
            <a:xfrm rot="21600000">
              <a:off x="2007332" y="3517536"/>
              <a:ext cx="4627597" cy="1353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96825" tIns="129540" rIns="241808" bIns="129540" numCol="1" spcCol="1270" anchor="ctr" anchorCtr="0">
              <a:noAutofit/>
            </a:bodyPr>
            <a:lstStyle/>
            <a:p>
              <a:pPr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dirty="0" smtClean="0"/>
                <a:t>помощник - инициатор</a:t>
              </a:r>
              <a:endParaRPr lang="ru-RU" sz="3200" b="1" kern="1200" dirty="0"/>
            </a:p>
          </p:txBody>
        </p:sp>
      </p:grpSp>
      <p:sp>
        <p:nvSpPr>
          <p:cNvPr id="9" name="Овал 8"/>
          <p:cNvSpPr/>
          <p:nvPr/>
        </p:nvSpPr>
        <p:spPr>
          <a:xfrm>
            <a:off x="4960296" y="4518777"/>
            <a:ext cx="1672608" cy="1353429"/>
          </a:xfrm>
          <a:prstGeom prst="ellipse">
            <a:avLst/>
          </a:prstGeom>
          <a:blipFill rotWithShape="0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Прямоугольник 15"/>
          <p:cNvSpPr/>
          <p:nvPr/>
        </p:nvSpPr>
        <p:spPr>
          <a:xfrm>
            <a:off x="832919" y="1003900"/>
            <a:ext cx="1240325" cy="48683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/>
              <a:t>КАЧЕСТВО  ОТНОШЕНИЙ </a:t>
            </a:r>
          </a:p>
          <a:p>
            <a:pPr algn="ctr"/>
            <a:r>
              <a:rPr lang="ru-RU" b="1" dirty="0" smtClean="0"/>
              <a:t>ВЛАСТЬ - ОБЩЕСТВО</a:t>
            </a:r>
            <a:endParaRPr lang="ru-RU" b="1" dirty="0"/>
          </a:p>
        </p:txBody>
      </p:sp>
      <p:sp>
        <p:nvSpPr>
          <p:cNvPr id="17" name="Блок-схема: перфолента 16"/>
          <p:cNvSpPr/>
          <p:nvPr/>
        </p:nvSpPr>
        <p:spPr>
          <a:xfrm>
            <a:off x="2980517" y="1394460"/>
            <a:ext cx="1908810" cy="962869"/>
          </a:xfrm>
          <a:prstGeom prst="flowChartPunchedTap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ВЧЕРА</a:t>
            </a:r>
            <a:endParaRPr lang="ru-RU" b="1" dirty="0"/>
          </a:p>
        </p:txBody>
      </p:sp>
      <p:sp>
        <p:nvSpPr>
          <p:cNvPr id="18" name="Блок-схема: перфолента 17"/>
          <p:cNvSpPr/>
          <p:nvPr/>
        </p:nvSpPr>
        <p:spPr>
          <a:xfrm>
            <a:off x="2980517" y="3131819"/>
            <a:ext cx="1908810" cy="982947"/>
          </a:xfrm>
          <a:prstGeom prst="flowChartPunchedTap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В БЛИЖАЙШЕМ БУДУЩЕМ</a:t>
            </a:r>
            <a:endParaRPr lang="ru-RU" sz="1600" b="1" dirty="0"/>
          </a:p>
        </p:txBody>
      </p:sp>
      <p:sp>
        <p:nvSpPr>
          <p:cNvPr id="19" name="Блок-схема: перфолента 18"/>
          <p:cNvSpPr/>
          <p:nvPr/>
        </p:nvSpPr>
        <p:spPr>
          <a:xfrm>
            <a:off x="3063240" y="4889256"/>
            <a:ext cx="1826087" cy="948690"/>
          </a:xfrm>
          <a:prstGeom prst="flowChartPunchedTap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 ЧЕМУ СТРЕМИМСЯ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92865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828223"/>
            <a:ext cx="9601196" cy="67465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Система общественных советов в Камчатском крае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61627" y="1585755"/>
            <a:ext cx="2334970" cy="8108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412" y="1624484"/>
            <a:ext cx="2334970" cy="8108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4352" y="1624484"/>
            <a:ext cx="2334970" cy="8108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9382" y="1624484"/>
            <a:ext cx="2334970" cy="810838"/>
          </a:xfrm>
          <a:prstGeom prst="rect">
            <a:avLst/>
          </a:prstGeom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1421395" y="2604063"/>
            <a:ext cx="1933432" cy="62802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Исполнительные органы государственной власти</a:t>
            </a:r>
            <a:endParaRPr lang="ru-RU" sz="1200" b="1" dirty="0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5133314" y="2556931"/>
            <a:ext cx="1846907" cy="6126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Общественная палата Камчатского края</a:t>
            </a:r>
            <a:endParaRPr lang="ru-RU" sz="1200" b="1" dirty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3693814" y="3099473"/>
            <a:ext cx="4809173" cy="748503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</a:rPr>
              <a:t>Комиссия по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</a:rPr>
              <a:t>общественному контролю, общественной экспертизе, развитию и поддержке добровольчества (</a:t>
            </a:r>
            <a:r>
              <a:rPr lang="ru-RU" sz="1200" b="1" dirty="0" err="1">
                <a:solidFill>
                  <a:schemeClr val="accent2">
                    <a:lumMod val="75000"/>
                  </a:schemeClr>
                </a:solidFill>
              </a:rPr>
              <a:t>волонтерства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</a:rPr>
              <a:t>), взаимодействию с СОНКО, ОНК и общественными советами 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1421395" y="4266448"/>
            <a:ext cx="1933432" cy="80349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Общественные советы при ИОГВ</a:t>
            </a:r>
            <a:endParaRPr lang="ru-RU" sz="1200" b="1" dirty="0"/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4981896" y="4180655"/>
            <a:ext cx="2097206" cy="47848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Органы местного самоуправления</a:t>
            </a:r>
            <a:endParaRPr lang="ru-RU" sz="1200" b="1" dirty="0"/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4981896" y="5034521"/>
            <a:ext cx="2097206" cy="52510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Общественные советы при ОМСУ</a:t>
            </a:r>
            <a:endParaRPr lang="ru-RU" sz="1200" b="1" dirty="0"/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8917663" y="2604063"/>
            <a:ext cx="1892175" cy="62802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Законодательное Собрание</a:t>
            </a:r>
            <a:endParaRPr lang="ru-RU" sz="1200" b="1" dirty="0"/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8917663" y="4368297"/>
            <a:ext cx="1906506" cy="78765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Общественный совет при Законодательном Собрании</a:t>
            </a:r>
            <a:endParaRPr lang="ru-RU" sz="1200" b="1" dirty="0"/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1421395" y="5685576"/>
            <a:ext cx="9388443" cy="43456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Гражданское общество (НКО и др. институты)</a:t>
            </a:r>
            <a:endParaRPr lang="ru-RU" b="1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3707" y="4668194"/>
            <a:ext cx="237765" cy="377985"/>
          </a:xfrm>
          <a:prstGeom prst="rect">
            <a:avLst/>
          </a:prstGeom>
        </p:spPr>
      </p:pic>
      <p:sp>
        <p:nvSpPr>
          <p:cNvPr id="27" name="Двойная стрелка вверх/вниз 26"/>
          <p:cNvSpPr/>
          <p:nvPr/>
        </p:nvSpPr>
        <p:spPr>
          <a:xfrm>
            <a:off x="2271418" y="3315368"/>
            <a:ext cx="233386" cy="86528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7538" y="3340475"/>
            <a:ext cx="305551" cy="954136"/>
          </a:xfrm>
          <a:prstGeom prst="rect">
            <a:avLst/>
          </a:prstGeom>
        </p:spPr>
      </p:pic>
      <p:sp>
        <p:nvSpPr>
          <p:cNvPr id="30" name="Двойная стрелка влево/вверх 29"/>
          <p:cNvSpPr/>
          <p:nvPr/>
        </p:nvSpPr>
        <p:spPr>
          <a:xfrm rot="5400000" flipH="1">
            <a:off x="2866319" y="3488963"/>
            <a:ext cx="840179" cy="543204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войная стрелка влево/вверх 31"/>
          <p:cNvSpPr/>
          <p:nvPr/>
        </p:nvSpPr>
        <p:spPr>
          <a:xfrm rot="16200000">
            <a:off x="8504056" y="3490699"/>
            <a:ext cx="908407" cy="643090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войная стрелка влево/вверх 32"/>
          <p:cNvSpPr/>
          <p:nvPr/>
        </p:nvSpPr>
        <p:spPr>
          <a:xfrm flipH="1">
            <a:off x="4331669" y="3920944"/>
            <a:ext cx="534407" cy="1529241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войная стрелка влево/вверх 33"/>
          <p:cNvSpPr/>
          <p:nvPr/>
        </p:nvSpPr>
        <p:spPr>
          <a:xfrm rot="16200000">
            <a:off x="7259892" y="5036647"/>
            <a:ext cx="489352" cy="727952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войная стрелка вверх/вниз 34"/>
          <p:cNvSpPr/>
          <p:nvPr/>
        </p:nvSpPr>
        <p:spPr>
          <a:xfrm>
            <a:off x="2252309" y="5133246"/>
            <a:ext cx="216400" cy="48935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68745" y="5155946"/>
            <a:ext cx="274344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00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879263"/>
            <a:ext cx="9601196" cy="70950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Принципы формирования общественных </a:t>
            </a:r>
            <a:r>
              <a:rPr lang="ru-RU" sz="3200" b="1" dirty="0">
                <a:solidFill>
                  <a:srgbClr val="FF0000"/>
                </a:solidFill>
              </a:rPr>
              <a:t>советов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63439" y="3659548"/>
            <a:ext cx="6678927" cy="251290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- </a:t>
            </a:r>
            <a:r>
              <a:rPr lang="ru-RU" dirty="0"/>
              <a:t>соблюдение равенства прав претендентов при рассмотрении заявлений;</a:t>
            </a:r>
          </a:p>
          <a:p>
            <a:r>
              <a:rPr lang="ru-RU" dirty="0"/>
              <a:t>- наличие у претендентов образования (квалификации), специальных знаний, опыта работы, соответствующих установленной сфере деятельности органа, при котором формируется общественный совет;</a:t>
            </a:r>
          </a:p>
          <a:p>
            <a:r>
              <a:rPr lang="ru-RU" dirty="0"/>
              <a:t>- доброжелательность и </a:t>
            </a:r>
            <a:r>
              <a:rPr lang="ru-RU" dirty="0" smtClean="0"/>
              <a:t>партнерство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357" y="3865245"/>
            <a:ext cx="3456623" cy="2101511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895352" y="1671726"/>
            <a:ext cx="10001245" cy="197738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- обеспечение открытости (гласности);</a:t>
            </a:r>
          </a:p>
          <a:p>
            <a:r>
              <a:rPr lang="ru-RU" sz="2000" dirty="0" smtClean="0"/>
              <a:t>- информированность претендентов об обязанностях членов общественных советов и осуществлении деятельности на общественных </a:t>
            </a:r>
            <a:r>
              <a:rPr lang="ru-RU" sz="2000" dirty="0"/>
              <a:t>началах; </a:t>
            </a:r>
            <a:endParaRPr lang="ru-RU" sz="2000" dirty="0" smtClean="0"/>
          </a:p>
          <a:p>
            <a:r>
              <a:rPr lang="ru-RU" sz="2000" dirty="0" smtClean="0"/>
              <a:t>- </a:t>
            </a:r>
            <a:r>
              <a:rPr lang="ru-RU" sz="2000" dirty="0"/>
              <a:t>добровольность участия; </a:t>
            </a:r>
            <a:endParaRPr lang="ru-RU" sz="2000" dirty="0" smtClean="0"/>
          </a:p>
          <a:p>
            <a:r>
              <a:rPr lang="ru-RU" sz="2000" dirty="0" smtClean="0"/>
              <a:t>- </a:t>
            </a:r>
            <a:r>
              <a:rPr lang="ru-RU" sz="2000" dirty="0"/>
              <a:t>независимость претендентов от органа, формирующего общественный совет;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2048627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1828800"/>
            <a:ext cx="9601196" cy="414665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Комиссия по развитию малого и среднего бизнеса, вопросам инвестиционного климата, развитию реального сектора экономики</a:t>
            </a:r>
          </a:p>
          <a:p>
            <a:r>
              <a:rPr lang="ru-RU" dirty="0" smtClean="0"/>
              <a:t>Комиссия по экологии и охране окружающей среды, развитию науки и образования, туризма</a:t>
            </a:r>
          </a:p>
          <a:p>
            <a:r>
              <a:rPr lang="ru-RU" dirty="0" smtClean="0"/>
              <a:t>Комиссия по социальной политике, трудовым отношениям и качеству жизни граждан</a:t>
            </a:r>
          </a:p>
          <a:p>
            <a:r>
              <a:rPr lang="ru-RU" dirty="0"/>
              <a:t>Комиссия по развитию социальной инфраструктуры, местного самоуправления и </a:t>
            </a:r>
            <a:r>
              <a:rPr lang="ru-RU" dirty="0" smtClean="0"/>
              <a:t>ЖКХ</a:t>
            </a:r>
          </a:p>
          <a:p>
            <a:r>
              <a:rPr lang="ru-RU" dirty="0" smtClean="0"/>
              <a:t>Комиссия </a:t>
            </a:r>
            <a:r>
              <a:rPr lang="ru-RU" dirty="0"/>
              <a:t>по охране здоровья, поддержке семьи, детей и материнства, молодежных инициатив и популяризации здорового образа жизни</a:t>
            </a:r>
          </a:p>
          <a:p>
            <a:r>
              <a:rPr lang="ru-RU" b="1" dirty="0">
                <a:solidFill>
                  <a:srgbClr val="FF0000"/>
                </a:solidFill>
              </a:rPr>
              <a:t>Комиссия по общественному контролю, общественной экспертизе, развитию и поддержке добровольчества (</a:t>
            </a:r>
            <a:r>
              <a:rPr lang="ru-RU" b="1" dirty="0" err="1">
                <a:solidFill>
                  <a:srgbClr val="FF0000"/>
                </a:solidFill>
              </a:rPr>
              <a:t>волонтерства</a:t>
            </a:r>
            <a:r>
              <a:rPr lang="ru-RU" b="1" dirty="0">
                <a:solidFill>
                  <a:srgbClr val="FF0000"/>
                </a:solidFill>
              </a:rPr>
              <a:t>), взаимодействию с СОНКО, ОНК и общественными </a:t>
            </a:r>
            <a:r>
              <a:rPr lang="ru-RU" b="1" dirty="0" smtClean="0">
                <a:solidFill>
                  <a:srgbClr val="FF0000"/>
                </a:solidFill>
              </a:rPr>
              <a:t>советами</a:t>
            </a:r>
          </a:p>
          <a:p>
            <a:r>
              <a:rPr lang="ru-RU" sz="2500" dirty="0"/>
              <a:t>Комиссия </a:t>
            </a:r>
            <a:r>
              <a:rPr lang="ru-RU" sz="2500" dirty="0"/>
              <a:t>по гармонизации межнациональных и межрелигиозных отношений, культуре и развитию информационного сообщества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2" y="802005"/>
            <a:ext cx="5210175" cy="93345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74670" y="802005"/>
            <a:ext cx="8378190" cy="93344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Общественная палата Камчатского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265963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1930" y="942632"/>
            <a:ext cx="6812280" cy="91004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Институты гражданского </a:t>
            </a:r>
            <a:r>
              <a:rPr lang="ru-RU" sz="3200" b="1" dirty="0" smtClean="0">
                <a:solidFill>
                  <a:srgbClr val="FF0000"/>
                </a:solidFill>
              </a:rPr>
              <a:t>общества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" y="674855"/>
            <a:ext cx="2945130" cy="1920663"/>
          </a:xfrm>
          <a:prstGeom prst="rect">
            <a:avLst/>
          </a:prstGeom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1485901" y="2766060"/>
            <a:ext cx="9646920" cy="346329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негосударственные </a:t>
            </a:r>
            <a:r>
              <a:rPr lang="ru-RU" dirty="0"/>
              <a:t>некоммерческие организации (ОО, ассоциации, фонды и пр.);</a:t>
            </a:r>
          </a:p>
          <a:p>
            <a:r>
              <a:rPr lang="ru-RU" dirty="0"/>
              <a:t>политические партии;</a:t>
            </a:r>
          </a:p>
          <a:p>
            <a:r>
              <a:rPr lang="ru-RU" dirty="0"/>
              <a:t>профсоюзы;</a:t>
            </a:r>
          </a:p>
          <a:p>
            <a:r>
              <a:rPr lang="ru-RU" dirty="0"/>
              <a:t>общественные палаты;</a:t>
            </a:r>
          </a:p>
          <a:p>
            <a:r>
              <a:rPr lang="ru-RU" dirty="0"/>
              <a:t>институты уполномоченных по правам (человека, ребенка);</a:t>
            </a:r>
          </a:p>
          <a:p>
            <a:r>
              <a:rPr lang="ru-RU" dirty="0"/>
              <a:t>независимые средства массовой информации;</a:t>
            </a:r>
          </a:p>
          <a:p>
            <a:r>
              <a:rPr lang="ru-RU" dirty="0"/>
              <a:t>общественные советы, комиссии, совещательные и коллегиальные органы при руководителях государства и его субъектов, при исполнительных органах государственной власти субъектов государства, при органах местного самоуправления муниципальных образований в субъектах </a:t>
            </a:r>
            <a:r>
              <a:rPr lang="ru-RU" dirty="0" smtClean="0"/>
              <a:t>государства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9923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746742"/>
            <a:ext cx="9601196" cy="55695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Функции общественных советов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0190" y="4091941"/>
            <a:ext cx="2404110" cy="214250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741049" y="1430108"/>
            <a:ext cx="8803001" cy="481644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- содействовать развитию механизмов общественного самоуправления;</a:t>
            </a:r>
          </a:p>
          <a:p>
            <a:r>
              <a:rPr lang="ru-RU" dirty="0" smtClean="0"/>
              <a:t>- служить инструментом в системе «сдержек и противовесов», в обеспечении открытости власти;</a:t>
            </a:r>
          </a:p>
          <a:p>
            <a:r>
              <a:rPr lang="ru-RU" dirty="0" smtClean="0"/>
              <a:t>- обеспечивать равный доступ общественности к обсуждению и принятию решений;</a:t>
            </a:r>
          </a:p>
          <a:p>
            <a:r>
              <a:rPr lang="ru-RU" dirty="0" smtClean="0"/>
              <a:t>- выполнять функцию социального контроля по отношению к членам общества, принуждая граждан соблюдать общественные нормы, обеспечивать социализацию и воспитание членов общества (местного сообщества);</a:t>
            </a:r>
          </a:p>
          <a:p>
            <a:r>
              <a:rPr lang="ru-RU" dirty="0" smtClean="0"/>
              <a:t>- информировать власти (на всех уровнях) о конкретных интересах граждан, удовлетворение которых возможно лишь силами государства или местного самоуправления;</a:t>
            </a:r>
          </a:p>
          <a:p>
            <a:r>
              <a:rPr lang="ru-RU" dirty="0" smtClean="0"/>
              <a:t>- содействовать стабилизации общественно-политической и социально-экономической ситуации, содействовать в поиске компромиссов, баланса между интересами власти и различных категорий граждан.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6599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881299"/>
            <a:ext cx="9601196" cy="52074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Общественный контроль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6841" y="1573952"/>
            <a:ext cx="9601196" cy="1797898"/>
          </a:xfrm>
        </p:spPr>
        <p:txBody>
          <a:bodyPr/>
          <a:lstStyle/>
          <a:p>
            <a:r>
              <a:rPr lang="ru-RU" dirty="0"/>
              <a:t>Федеральный закон от 21 июля 2014 года № 212-ФЗ «Об основах общественного контроля в Российской Федерации</a:t>
            </a:r>
            <a:r>
              <a:rPr lang="ru-RU" dirty="0" smtClean="0"/>
              <a:t>»</a:t>
            </a:r>
          </a:p>
          <a:p>
            <a:r>
              <a:rPr lang="ru-RU" dirty="0"/>
              <a:t>Закон Камчатского края от 03.06.2016 № 806 «Об отдельных вопросах осуществления общественного контроля в Камчатском крае»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841" y="3560905"/>
            <a:ext cx="1905000" cy="23541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904" y="3543760"/>
            <a:ext cx="3292476" cy="23541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1060" y="3547800"/>
            <a:ext cx="2211384" cy="243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24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02954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Организационные структуры 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и формы общественного контроля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2"/>
            <a:ext cx="4480710" cy="3318936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общественные </a:t>
            </a:r>
            <a:r>
              <a:rPr lang="ru-RU" dirty="0"/>
              <a:t>наблюдательные комиссии;</a:t>
            </a:r>
          </a:p>
          <a:p>
            <a:r>
              <a:rPr lang="ru-RU" dirty="0" smtClean="0"/>
              <a:t>общественные </a:t>
            </a:r>
            <a:r>
              <a:rPr lang="ru-RU" dirty="0"/>
              <a:t>инспекции;</a:t>
            </a:r>
          </a:p>
          <a:p>
            <a:r>
              <a:rPr lang="ru-RU" dirty="0" smtClean="0"/>
              <a:t>группы </a:t>
            </a:r>
            <a:r>
              <a:rPr lang="ru-RU" dirty="0"/>
              <a:t>общественного контроля;</a:t>
            </a:r>
          </a:p>
          <a:p>
            <a:r>
              <a:rPr lang="ru-RU" dirty="0" smtClean="0"/>
              <a:t>иные 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096000" y="2556932"/>
            <a:ext cx="4480710" cy="33189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общественный </a:t>
            </a:r>
            <a:r>
              <a:rPr lang="ru-RU" dirty="0"/>
              <a:t>мониторинг;</a:t>
            </a:r>
          </a:p>
          <a:p>
            <a:r>
              <a:rPr lang="ru-RU" dirty="0" smtClean="0"/>
              <a:t>общественная </a:t>
            </a:r>
            <a:r>
              <a:rPr lang="ru-RU" dirty="0"/>
              <a:t>проверка;</a:t>
            </a:r>
          </a:p>
          <a:p>
            <a:r>
              <a:rPr lang="ru-RU" dirty="0" smtClean="0"/>
              <a:t>общественная </a:t>
            </a:r>
            <a:r>
              <a:rPr lang="ru-RU" dirty="0"/>
              <a:t>экспертиза; </a:t>
            </a:r>
          </a:p>
          <a:p>
            <a:r>
              <a:rPr lang="ru-RU" dirty="0" smtClean="0"/>
              <a:t>общественное </a:t>
            </a:r>
            <a:r>
              <a:rPr lang="ru-RU" dirty="0"/>
              <a:t>обсуждение;</a:t>
            </a:r>
          </a:p>
          <a:p>
            <a:r>
              <a:rPr lang="ru-RU" dirty="0" smtClean="0"/>
              <a:t>общественные </a:t>
            </a:r>
            <a:r>
              <a:rPr lang="ru-RU" dirty="0"/>
              <a:t>(публичные) слушания;</a:t>
            </a:r>
          </a:p>
          <a:p>
            <a:r>
              <a:rPr lang="ru-RU" dirty="0" smtClean="0"/>
              <a:t>другие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9485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8282" y="787823"/>
            <a:ext cx="9601196" cy="81950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Формы диалога власти и общества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801641"/>
            <a:ext cx="3996689" cy="4074227"/>
          </a:xfrm>
        </p:spPr>
        <p:txBody>
          <a:bodyPr/>
          <a:lstStyle/>
          <a:p>
            <a:r>
              <a:rPr lang="ru-RU" dirty="0"/>
              <a:t>дискуссии (круглые столы), </a:t>
            </a:r>
            <a:endParaRPr lang="ru-RU" dirty="0" smtClean="0"/>
          </a:p>
          <a:p>
            <a:r>
              <a:rPr lang="ru-RU" dirty="0" smtClean="0"/>
              <a:t>общественные </a:t>
            </a:r>
            <a:r>
              <a:rPr lang="ru-RU" dirty="0"/>
              <a:t>обсуждения или слушания, </a:t>
            </a:r>
            <a:endParaRPr lang="ru-RU" dirty="0" smtClean="0"/>
          </a:p>
          <a:p>
            <a:r>
              <a:rPr lang="ru-RU" dirty="0" smtClean="0"/>
              <a:t>конференции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открытые совещания</a:t>
            </a:r>
          </a:p>
          <a:p>
            <a:r>
              <a:rPr lang="ru-RU" dirty="0" smtClean="0"/>
              <a:t>другие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810" y="1607330"/>
            <a:ext cx="3726179" cy="2092871"/>
          </a:xfrm>
          <a:prstGeom prst="rect">
            <a:avLst/>
          </a:prstGeom>
          <a:ln w="38100">
            <a:solidFill>
              <a:schemeClr val="accent5"/>
            </a:solidFill>
            <a:prstDash val="solid"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0" y="2814883"/>
            <a:ext cx="3242310" cy="2159255"/>
          </a:xfrm>
          <a:prstGeom prst="rect">
            <a:avLst/>
          </a:prstGeom>
          <a:ln w="38100">
            <a:solidFill>
              <a:schemeClr val="accent5"/>
            </a:solidFill>
            <a:prstDash val="solid"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3810" y="3967067"/>
            <a:ext cx="3786913" cy="2130544"/>
          </a:xfrm>
          <a:prstGeom prst="rect">
            <a:avLst/>
          </a:prstGeom>
          <a:ln w="38100">
            <a:solidFill>
              <a:schemeClr val="accent5"/>
            </a:solidFill>
            <a:prstDash val="solid"/>
          </a:ln>
        </p:spPr>
      </p:pic>
    </p:spTree>
    <p:extLst>
      <p:ext uri="{BB962C8B-B14F-4D97-AF65-F5344CB8AC3E}">
        <p14:creationId xmlns:p14="http://schemas.microsoft.com/office/powerpoint/2010/main" val="17981740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130</TotalTime>
  <Words>562</Words>
  <Application>Microsoft Office PowerPoint</Application>
  <PresentationFormat>Широкоэкранный</PresentationFormat>
  <Paragraphs>71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Garamond</vt:lpstr>
      <vt:lpstr>Натуральные материалы</vt:lpstr>
      <vt:lpstr>ОБЩЕСТВЕННЫЕ СОВЕТЫ ПРИ ОРГАНАХ МЕСТНОГО САМОУПРАВЛЕНИЯ КАК ИНСТИТУТЫ ГРАЖДАНСКОГО ОБЩЕСТВА И СУБЪЕКТЫ ОБЩЕСТВЕННОГО КОНТРОЛЯ</vt:lpstr>
      <vt:lpstr>Система общественных советов в Камчатском крае</vt:lpstr>
      <vt:lpstr>Принципы формирования общественных советов</vt:lpstr>
      <vt:lpstr>Общественная палата Камчатского края</vt:lpstr>
      <vt:lpstr>Институты гражданского общества</vt:lpstr>
      <vt:lpstr>Функции общественных советов</vt:lpstr>
      <vt:lpstr>Общественный контроль</vt:lpstr>
      <vt:lpstr>Организационные структуры   и формы общественного контроля</vt:lpstr>
      <vt:lpstr>Формы диалога власти и общества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ОБЩЕСТВЕННЫЕ СОВЕТЫ ПРИ ОРГАНАХ МЕСТНОГО САМОУПРАВЛЕНИЯ КАК ИНСТИТУТЫ ГРАЖДАНСКОГО ОБЩЕСТВА И СУБЪЕКТЫ ОБЩЕСТВЕННОГО КОНТРОЛЯ</dc:title>
  <dc:creator>Артеменко Светлана Ивановна</dc:creator>
  <cp:lastModifiedBy>Артеменко Светлана Ивановна</cp:lastModifiedBy>
  <cp:revision>24</cp:revision>
  <dcterms:created xsi:type="dcterms:W3CDTF">2018-06-06T01:49:24Z</dcterms:created>
  <dcterms:modified xsi:type="dcterms:W3CDTF">2018-06-06T04:00:35Z</dcterms:modified>
</cp:coreProperties>
</file>