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6" r:id="rId8"/>
    <p:sldId id="276" r:id="rId9"/>
    <p:sldId id="269" r:id="rId10"/>
    <p:sldId id="261" r:id="rId11"/>
    <p:sldId id="265" r:id="rId12"/>
    <p:sldId id="268" r:id="rId13"/>
    <p:sldId id="274" r:id="rId14"/>
    <p:sldId id="263" r:id="rId15"/>
    <p:sldId id="271" r:id="rId16"/>
    <p:sldId id="267" r:id="rId17"/>
    <p:sldId id="275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81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5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15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625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964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12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044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34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32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02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28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18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1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76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40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8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10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43A09C-C104-4ED1-908F-798FCB9FFCB4}" type="datetimeFigureOut">
              <a:rPr lang="ru-RU" smtClean="0"/>
              <a:t>23.07.2019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A6B80D-9B52-4C43-81E3-4A208FEF9A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13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kg&#1086;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заявка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городского округа (Использование информационного портала системы обратной связи с населением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«Нам по Пути»)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______________________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сервис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обратной связи с населением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AKovalyk\AppData\Local\Microsoft\Windows\Temporary Internet Files\Content.Outlook\DOVGZZLN\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80" y="343817"/>
            <a:ext cx="9251950" cy="1026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7476" y="3356658"/>
            <a:ext cx="2029498" cy="197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77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174" y="91178"/>
            <a:ext cx="11211780" cy="97269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174" y="1063870"/>
            <a:ext cx="10816126" cy="4598377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Петропавловск-Камчатского городского округа создаются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ТОСы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прямого участия населения в реализации местного управления. </a:t>
            </a:r>
          </a:p>
          <a:p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ТОСы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«Нагорный», «</a:t>
            </a:r>
            <a:r>
              <a:rPr lang="ru-RU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Авача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Статус юридического лица - ТОС «Нагорный».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бюджете Петропавловск-Камчатского городского округа предусмотрен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млн. рублей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предоставление грантов некоммерческим организациям, осуществляющим территориальное общественное самоуправление.</a:t>
            </a:r>
          </a:p>
        </p:txBody>
      </p:sp>
    </p:spTree>
    <p:extLst>
      <p:ext uri="{BB962C8B-B14F-4D97-AF65-F5344CB8AC3E}">
        <p14:creationId xmlns:p14="http://schemas.microsoft.com/office/powerpoint/2010/main" val="126018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162" y="0"/>
            <a:ext cx="11827241" cy="879231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Граждан </a:t>
            </a:r>
            <a:r>
              <a:rPr lang="ru-RU" sz="2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комфортной городской среды»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069" y="1046284"/>
            <a:ext cx="10849707" cy="5187462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проект «Формирование комфортной городской среды» был инициирован Президентом Российской Федерации Владимиром Путиным и поддержан Правительством Камчатского края.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данного приоритетного проекта предусматривает активное участие граждан в формировании и реализации муниципальных программ по благоустройству. Сами жители территорий определяют, как сделать окружающую их городскую среду комфортной и удобной для жизни, выбирают территории, нуждающиеся в благоустройстве.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 году администрацией Петропавловск-Камчатского городского округа были инициированы общественные обсуждения по выбору общественных территорий, нуждающихся в благоустройстве в рамках проекта «Формирование комфортной городской среды».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торговых центрах города, общественных приемных депутатов Городской Думы и здании администрации ПКГО были открыты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пунктов приема предложений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волонтеров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проводили поквартирный обход.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16 882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предложений, из них собранные анкеты по пунктам приема предложений –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5 275 штук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ходе поквартирных обходов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11 607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предложений.</a:t>
            </a:r>
          </a:p>
        </p:txBody>
      </p:sp>
    </p:spTree>
    <p:extLst>
      <p:ext uri="{BB962C8B-B14F-4D97-AF65-F5344CB8AC3E}">
        <p14:creationId xmlns:p14="http://schemas.microsoft.com/office/powerpoint/2010/main" val="602552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026" y="30867"/>
            <a:ext cx="11370042" cy="144772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предпосылки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 сервиса обратной связи с населением «Нам по пути», принципиальные подходы при внедрении сервиса «Нам по пути»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027" y="1412111"/>
            <a:ext cx="11238158" cy="447157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Основными предпосылками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портала стали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и жителей городского округа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информационной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оперативного решения проблем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горожан, важность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усиления контроля за содержанием объектов городского хозяйства, оперативного реагирования уполномоченных лиц на обращения граждан по вопросам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устранения проблемных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ситуаций.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Принципиальные подходы используемые при создании портала: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«из дома»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в жизни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– ход решения проблем виден в режиме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– доступ к порталу возможен через интернет сайт, мобильное приложение под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Android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iOS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Оперативность – средний срок решения проблем должен составлять не более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117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718" y="0"/>
            <a:ext cx="11501927" cy="6532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ПОРТАЛА «НАМ ПО ПУТИ»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населением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городского округа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ведется через электронный сервис «Нам по пути», который является полностью автоматизированным решением, осуществляющим сбор, анализ, и предоставление информации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Сервис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запущен в работу в Петропавловске-Камчатском осенью 2017 года. В декабре 2018-го в ходе обновления значительно расширен его функционал.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Сервис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любому жителю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перативно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жалобу или сообщение в муниципалитет посредством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Интернет-связи (ПК, планшет, смартфон),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«прикрепить» к сообщению цифровые фотографии или другую информацию, отметив местоположение на карте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качество работы Главы городского округа, органов администрации и подведомственных учреждений;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общественно значимую инициативу и предложение, направленную на улучшение жизнедеятельности города;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участие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опросах и голосованиях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проводимых администрацией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261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177" y="205784"/>
            <a:ext cx="11238157" cy="150706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  работы портала «Нам по Пути»  по развитию гражданской активности в муниципальном образовании и обеспечению   эффективной «обратной связи» администрации городского округа с жителями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294" y="1412111"/>
            <a:ext cx="10543564" cy="498483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Использование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портала обеспечило открытость деятельности органов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повысило оперативность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на проблемы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Скорость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 обращений граждан и ответов на них сократилась до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по сравнению с традиционным письменным обращением, которое рассматривалось до 30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Улучшилось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ускорилось взаимодействие органов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жителями города, которые получили возможность оперативно оповещать о проблеме, контролировать ход ее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01.01.2018 по 31.12.2018 на портал «Нам по Пути» поступило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сообщений,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администрации оперативно приняты меры по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2050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сообщениям.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«Инициативы» начала работу с 24.12.2018  за период 2018 года поступило 2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начала работы функции «Инициативы» по 15.07.2019  поступило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 от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инициатива  набрала необходимая количество голосов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2019 году проведено первое голосование на портале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проекта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комфортной городской среды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в  голосовании приняло участие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24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367" y="323606"/>
            <a:ext cx="11805634" cy="594622"/>
          </a:xfrm>
        </p:spPr>
        <p:txBody>
          <a:bodyPr>
            <a:noAutofit/>
          </a:bodyPr>
          <a:lstStyle/>
          <a:p>
            <a:r>
              <a:rPr lang="ru-RU" altLang="ru-RU" sz="2000" b="1" dirty="0" smtClean="0"/>
              <a:t>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действия   по внедрению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портала «Нам по пути»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291535" y="918228"/>
            <a:ext cx="8855765" cy="5200650"/>
            <a:chOff x="755204" y="1067697"/>
            <a:chExt cx="8855765" cy="5200650"/>
          </a:xfrm>
        </p:grpSpPr>
        <p:sp>
          <p:nvSpPr>
            <p:cNvPr id="5" name="Прямоугольник 1"/>
            <p:cNvSpPr>
              <a:spLocks noChangeArrowheads="1"/>
            </p:cNvSpPr>
            <p:nvPr/>
          </p:nvSpPr>
          <p:spPr bwMode="auto">
            <a:xfrm>
              <a:off x="3324469" y="1067697"/>
              <a:ext cx="3819525" cy="942975"/>
            </a:xfrm>
            <a:prstGeom prst="rect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Определение основных задач и целей для разработки программного обеспечения .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2"/>
            <p:cNvSpPr>
              <a:spLocks noChangeArrowheads="1"/>
            </p:cNvSpPr>
            <p:nvPr/>
          </p:nvSpPr>
          <p:spPr bwMode="auto">
            <a:xfrm>
              <a:off x="762244" y="2525022"/>
              <a:ext cx="2647950" cy="895350"/>
            </a:xfrm>
            <a:prstGeom prst="rect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Подготовка технического задания  для закупки  программного обеспечения. 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3"/>
            <p:cNvSpPr>
              <a:spLocks noChangeArrowheads="1"/>
            </p:cNvSpPr>
            <p:nvPr/>
          </p:nvSpPr>
          <p:spPr bwMode="auto">
            <a:xfrm>
              <a:off x="6896344" y="2458347"/>
              <a:ext cx="2676525" cy="914400"/>
            </a:xfrm>
            <a:prstGeom prst="rect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Разработка нормативно правовых документов для   работы на портале специалистов администрации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4"/>
            <p:cNvSpPr>
              <a:spLocks noChangeArrowheads="1"/>
            </p:cNvSpPr>
            <p:nvPr/>
          </p:nvSpPr>
          <p:spPr bwMode="auto">
            <a:xfrm>
              <a:off x="755204" y="3898214"/>
              <a:ext cx="2581275" cy="914400"/>
            </a:xfrm>
            <a:prstGeom prst="rect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Приобретение программного продукта</a:t>
              </a:r>
              <a:r>
                <a:rPr kumimoji="0" lang="ru-RU" alt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Прямоугольник 5"/>
            <p:cNvSpPr>
              <a:spLocks noChangeArrowheads="1"/>
            </p:cNvSpPr>
            <p:nvPr/>
          </p:nvSpPr>
          <p:spPr bwMode="auto">
            <a:xfrm>
              <a:off x="6839194" y="3829946"/>
              <a:ext cx="2771775" cy="1003967"/>
            </a:xfrm>
            <a:prstGeom prst="rect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Определения ответственных специалистов за работу на портале, обучение данных специалистов, тестирование Портала 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6"/>
            <p:cNvSpPr>
              <a:spLocks noChangeArrowheads="1"/>
            </p:cNvSpPr>
            <p:nvPr/>
          </p:nvSpPr>
          <p:spPr bwMode="auto">
            <a:xfrm>
              <a:off x="3581644" y="5030097"/>
              <a:ext cx="3133725" cy="1238250"/>
            </a:xfrm>
            <a:prstGeom prst="rect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Информирование населения  муниципалитета о  внедрения новой   системы связи населения с органами местного самоуправления</a:t>
              </a:r>
              <a:endPara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720969" y="13742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7680325" y="1861203"/>
            <a:ext cx="652642" cy="447675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7" idx="2"/>
            <a:endCxn id="9" idx="0"/>
          </p:cNvCxnSpPr>
          <p:nvPr/>
        </p:nvCxnSpPr>
        <p:spPr>
          <a:xfrm flipH="1">
            <a:off x="8761413" y="3223278"/>
            <a:ext cx="9525" cy="457199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572648" y="3291545"/>
            <a:ext cx="9525" cy="457200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3220278" y="1876286"/>
            <a:ext cx="652532" cy="499267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65333" y="4684445"/>
            <a:ext cx="652642" cy="447675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7251700" y="4684444"/>
            <a:ext cx="428625" cy="479928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60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068" y="1169043"/>
            <a:ext cx="10901833" cy="50294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 со стороны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пользователей к деятельности администрации городского округа;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порталу (ПК, планшет, смартфон);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подать обращение в режиме онлайн 24 часа в сутки;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общедоступной детальной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статистики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обращениям;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количества обращений, поступивших иными способами в адрес администрации;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меньшение времени рассмотрения обращений, поступивших через портал;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проведения мониторинга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благоустройства и содержания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 в пределах городского округа.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стороны: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граждане имеют возможность воспользоваться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сервисами;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количество обращений по вопросам, не входящим в компетенцию органов местного самоуправления.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2404" y="273936"/>
            <a:ext cx="8534400" cy="15355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СИЛЬНЫЕ И СЛАБЫЕ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ПРОЕКТА  ВНЕДРЕНИЯ ПОРТАЛА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ПО ПУТИ»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224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098" y="0"/>
            <a:ext cx="9705239" cy="150706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Ресурсы, необходимые для реализации практики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13867" y="1302026"/>
            <a:ext cx="8534400" cy="4570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реализации практики необходимо: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Средства на приобретение программного продукта (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3,36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Средства на ежегодную поддержку и обновления (0,48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- 1 штатная единица на роль модератора портала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- 0,1 штатных единиц со стороны ИТ персонала </a:t>
            </a:r>
          </a:p>
          <a:p>
            <a:pPr marL="457200" indent="-457200">
              <a:buAutoNum type="arabicPeriod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39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C:\Users\AKovalyk\AppData\Local\Microsoft\Windows\Temporary Internet Files\Content.Outlook\DOVGZZLN\2-1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85" y="1225417"/>
            <a:ext cx="4530655" cy="2535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773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873" y="1110206"/>
            <a:ext cx="10030089" cy="5012804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362 кв. км;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еографическое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Город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Петропавловск-Камчатский расположен на юго-восточной части полуострова Камчатка, на берегах Авачинской бухты Тихого океана. Территория вытянута вдоль побережья Авачинской бухты более чем на 25 км.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оздушный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аэропорт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Елизово, обслуживающий город, является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международным.</a:t>
            </a:r>
          </a:p>
          <a:p>
            <a:pPr marL="0" indent="0">
              <a:buNone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орской: морской порт Петропавловска-Камчатского осуществляет перевалку различных грузов, а с 2017 года в связи с открытием нового здания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морвокзала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реконструкцией причала возобновлено морское пассажирское сообщение. По мере развития Северного морского пути планируется, что Петропавловский порт станет его опорным пунктом.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автомобильный: является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видом общественного транспорта в Петропавловске-Камчатском: автобусы и маршрутное такси, связывают город с пригородными посёлками и населёнными пунктами Камчатки. </a:t>
            </a:r>
          </a:p>
          <a:p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01.01.2019: 181300 чел.;</a:t>
            </a:r>
          </a:p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оличество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жителей, обладающих активным избирательным правом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01.01.2019: 133 156 чел.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2799" y="58087"/>
            <a:ext cx="8534400" cy="150706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муниципальном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121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35" y="240647"/>
            <a:ext cx="11317288" cy="85839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социально-экономического положения Петропавловск-Камчатского городского округа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857" y="1099038"/>
            <a:ext cx="11704151" cy="560949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отраслевой структуре экономики Петропавловск-Камчатского городского округа, по оценке Росстата, за 2018 год ведущими видами экономической деятельности, обеспечивающими основной объем ВРП, являются: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сельское, лесное хозяйство, рыболовство и рыбоводство (20,1 %);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государственное управление и обеспечение военной безопасности (13,7 %);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обрабатывающие производства (10,6 %);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оптовая и розничная торговля, ремонт автотранспортных средств, мотоциклов (8,1 %);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здравоохранение и предоставление социальных услуг (7,6 %);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добыча полезных ископаемых (6,2 %); 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обеспечение электрической энергией, газом и паром, кондиционирование воздуха (6,2 %).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19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050" y="356768"/>
            <a:ext cx="11711817" cy="5992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535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40648"/>
            <a:ext cx="11255742" cy="77046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25881"/>
            <a:ext cx="10631488" cy="5892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Структуру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местного самоуправления городского округа составляют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представительный орган - Городская Дума Петропавловск-Камчатского городского округа (32 депутата);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Петропавловск-Камчатского городского округа;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исполнительно-распорядительный орган - администрация Петропавловск-Камчатского городского округа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контрольно-счетный орган - Контрольно-счетная палата Петропавловск-Камчатского городского округа.</a:t>
            </a:r>
          </a:p>
          <a:p>
            <a:pPr marL="0" indent="0">
              <a:buNone/>
            </a:pP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Порядок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избрания представительного органа муниципального образования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(применяемая избирательная система):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выборы депутатов Городской Думы проводятся с применением смешанной избирательной системы, с закрытыми списками кандидатов, при которой 16 депутатских мандатов распределяются по пропорциональной избирательной системе: по единому муниципальному избирательному округу пропорционально числу голосов избирателей, полученных каждым из списков кандидатов, выдвинутых политическими партиями, 16 депутатских мандатов – по мажоритарной избирательной системе: по двухмандатным избирательным округам;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Политические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партии, представленные в представительном органе муниципального образования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РОССИЯ» - 26 депутатов (81,2%),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КПРФ - 2 депутата (6,3%); 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ЛДПР - 3 депутата (9,4%);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РОССИЯ - 1 депутат (3,1%).</a:t>
            </a:r>
          </a:p>
        </p:txBody>
      </p:sp>
    </p:spTree>
    <p:extLst>
      <p:ext uri="{BB962C8B-B14F-4D97-AF65-F5344CB8AC3E}">
        <p14:creationId xmlns:p14="http://schemas.microsoft.com/office/powerpoint/2010/main" val="2678257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836" y="143932"/>
            <a:ext cx="11414002" cy="102544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избрания Главы муниципального образования и исполняемые им полномочия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274" y="826476"/>
            <a:ext cx="11150233" cy="5767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Избрание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городского округа избирается Городской Думой из числа кандидатов, представленных конкурсной комиссией по результатам конкурса по отбору кандидатур на должность Главы городского округа, сроком на 5 лет и возглавляет администрацию городского округа. Порядок проведения конкурса по отбору кандидатур на должность Главы городского округа устанавливается решением Городской Думы.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Главы городского округа по обеспечению эффективной «обратной связи» с жителями: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координирует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территориального общественного самоуправления на территории городского округа;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прием граждан не реже 1 раза в месяц, рассматривает предложения, заявления и жалобы граждан, принимает по ним решения;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избирательным комиссиям, комиссиям референдумов в осуществлении ими своих полномочий по подготовке и проведению выборов, референдумов и иных мероприятий, связанных с организацией голосования граждан;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отчитывается перед населением городского округа и Городской Думой о своей деятельности и деятельности администрации городского округа.</a:t>
            </a:r>
          </a:p>
        </p:txBody>
      </p:sp>
    </p:spTree>
    <p:extLst>
      <p:ext uri="{BB962C8B-B14F-4D97-AF65-F5344CB8AC3E}">
        <p14:creationId xmlns:p14="http://schemas.microsoft.com/office/powerpoint/2010/main" val="421681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898" y="-87922"/>
            <a:ext cx="11465169" cy="6870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НАСЕЛЕНИЯ ГОРОДА О ДЕЯТЕЛЬНОСТИ АДМИНИС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РАЦИИ ПЕТРОПАВЛОВСК-КАМЧАТСКОГО ГОРОДСКОГО ОКРУГА 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проектом по информированию населения о деятельности администрации Петропавловск-Камчатского городского округа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стала программа «Город слышит» в эфире «Радио - СВ». В ходе интервью в прямом эфире Глава ПКГО В.Ю. Иваненко отвечает на вопросы ведущего программы, а также на вопросы, поступающие по телефону и через мессенджер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горожан. Всего за 2018 год проведено 24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прямом эфире в рамках программы «Город слышит».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Продолжается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официального печатного органа администрации ПКГО газеты «Град Петра и Павла». В 2018 году вышло 58 номеров газеты «Град Петра и Павла» тиражом 1000 экземпляров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 и усовершенствован дизайн официального сайта ПКГО (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www.pkgо.ru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Согласно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проведенного мониторинга, всего за 2018 год зарегистрировано более 1 млн посещений официального сайта ПКГО, что говорит о его востребованности среди жителей города и высоком интересе к событиям внутри городского округа и работе администрации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79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5915" y="465992"/>
            <a:ext cx="7949483" cy="100232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«Обратная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связь»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жителями ГОРОДА ПЕТРОПАВЛОВСКА-КАМЧАТСКОГО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873" y="800101"/>
            <a:ext cx="10218249" cy="5505614"/>
          </a:xfrm>
        </p:spPr>
        <p:txBody>
          <a:bodyPr/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2018 год общее количество обращений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адрес администрации Петропавловск-Камчатского городского округа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22 601 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Главой Петропавловск-Камчатского городского округа проведено 19 встреч с гражданами городского круга в рамках  доклада о проделанной  работе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за прошедший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граждан, принявших участие во встречах –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1 270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утвержденному плану в 2018 году Главой городского округа, заместителями Главы администрации в соответствии с распределениями полномочий организовано и проведено 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приёмов граждан по личным вопросам. Всего принято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798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8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119" y="64801"/>
            <a:ext cx="11422796" cy="150706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по вопросам местного самоуправления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629" y="1266094"/>
            <a:ext cx="10638693" cy="5259428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ерритория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Петропавловск-Камчатского городского округа разделена на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избирательных округов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из них сформированы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по вопросам местного самоуправления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инициаторы создания - сами жители, для них это эффективный инструмент улучшения жизни, способ управления и поддержания порядка на своей территории.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обеспечения согласования общественно значимых вопросов, реализуемых администрацией Петропавловск-Камчатского городского округа, а также повышения гласности и открытости деятельности администрации Петропавловск-Камчатского городского округа, осуществления общественного контроля в порядке и формах, которые предусмотрены действующим законодательством и иными нормативно-правовыми актами, при администрации Петропавловск-Камчатского городского округа создан Общественный совет. В 2018 году состоялось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заседаний Общественного совета, на которых рассмотрено в общей сложности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40602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759</TotalTime>
  <Words>771</Words>
  <Application>Microsoft Office PowerPoint</Application>
  <PresentationFormat>Широкоэкранный</PresentationFormat>
  <Paragraphs>120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Сектор</vt:lpstr>
      <vt:lpstr>Конкурсная заявка  Петропавловск-Камчатского городского округа (Использование информационного портала системы обратной связи с населением администрации Петропавловск-Камчатского городского округа «Нам по Пути»)</vt:lpstr>
      <vt:lpstr>Общие сведения о муниципальном образовании       </vt:lpstr>
      <vt:lpstr>Краткая характеристика социально-экономического положения Петропавловск-Камчатского городского округа </vt:lpstr>
      <vt:lpstr>Презентация PowerPoint</vt:lpstr>
      <vt:lpstr>Организация местного самоуправления </vt:lpstr>
      <vt:lpstr>Способ избрания Главы муниципального образования и исполняемые им полномочия</vt:lpstr>
      <vt:lpstr>Презентация PowerPoint</vt:lpstr>
      <vt:lpstr>«Обратная связь» с жителями ГОРОДА ПЕТРОПАВЛОВСКА-КАМЧАТСКОГО </vt:lpstr>
      <vt:lpstr>Общественные советы по вопросам местного самоуправления</vt:lpstr>
      <vt:lpstr>Территориальное общественное самоуправление</vt:lpstr>
      <vt:lpstr>УЧАСТИЕ Граждан В Проекте «Формирование комфортной городской среды»</vt:lpstr>
      <vt:lpstr>Основные предпосылки внедрения сервиса обратной связи с населением «Нам по пути», принципиальные подходы при внедрении сервиса «Нам по пути»</vt:lpstr>
      <vt:lpstr>Презентация PowerPoint</vt:lpstr>
      <vt:lpstr>Результаты   работы портала «Нам по Пути»  по развитию гражданской активности в муниципальном образовании и обеспечению   эффективной «обратной связи» администрации городского округа с жителями </vt:lpstr>
      <vt:lpstr> Алгоритмы действия   по внедрению  портала «Нам по пути» </vt:lpstr>
      <vt:lpstr>СИЛЬНЫЕ И СЛАБЫЕ СТОРОНЫ ПРОЕКТА  ВНЕДРЕНИЯ ПОРТАЛА «НАМ ПО ПУТИ» </vt:lpstr>
      <vt:lpstr>Ресурсы, необходимые для реализации практики</vt:lpstr>
      <vt:lpstr>СПАСИБО ЗА ВНИМАНИЕ</vt:lpstr>
    </vt:vector>
  </TitlesOfParts>
  <Company>ADM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Ковалык Анна Юрьевна</dc:creator>
  <cp:lastModifiedBy>Гофман Лариса Владимировна</cp:lastModifiedBy>
  <cp:revision>59</cp:revision>
  <dcterms:created xsi:type="dcterms:W3CDTF">2017-10-23T01:09:49Z</dcterms:created>
  <dcterms:modified xsi:type="dcterms:W3CDTF">2019-07-22T23:51:36Z</dcterms:modified>
</cp:coreProperties>
</file>