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2C32CAA-5A63-4A80-B647-3AF662DB8BA4}">
          <p14:sldIdLst>
            <p14:sldId id="256"/>
            <p14:sldId id="258"/>
            <p14:sldId id="261"/>
            <p14:sldId id="269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4617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47FB1-7455-41C1-BAA3-3BDC5E7BDBB1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6BD1475-7921-4962-ACA9-A0CB6FD21CB0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Презентация конкурсной заявки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 муниципального  образования городской округ «поселок Палана»</a:t>
          </a:r>
          <a:br>
            <a:rPr lang="ru-RU" b="1" dirty="0" smtClean="0">
              <a:solidFill>
                <a:srgbClr val="002060"/>
              </a:solidFill>
            </a:rPr>
          </a:br>
          <a:r>
            <a:rPr lang="ru-RU" b="1" dirty="0" smtClean="0">
              <a:solidFill>
                <a:srgbClr val="002060"/>
              </a:solidFill>
            </a:rPr>
            <a:t>для участия во Всероссийском конкурсе  «Лучшая муниципальная практика» по номинации «Обеспечение эффективной «обратной связи» с жителями муниципальных образований, развитие территориального общественного самоуправления и привлечение граждан к осуществлению (участию в осуществлении) местного самоуправления в иных формах»</a:t>
          </a:r>
          <a:endParaRPr lang="ru-RU" dirty="0">
            <a:solidFill>
              <a:srgbClr val="002060"/>
            </a:solidFill>
          </a:endParaRPr>
        </a:p>
      </dgm:t>
    </dgm:pt>
    <dgm:pt modelId="{6884D3B2-4BF1-44F6-9571-35EE4BB797E0}" type="parTrans" cxnId="{9D1874DE-AFCE-46ED-ACCE-9118730D3C5F}">
      <dgm:prSet/>
      <dgm:spPr/>
      <dgm:t>
        <a:bodyPr/>
        <a:lstStyle/>
        <a:p>
          <a:endParaRPr lang="ru-RU"/>
        </a:p>
      </dgm:t>
    </dgm:pt>
    <dgm:pt modelId="{A5BF894E-218A-474E-ADBB-2464381ACBC8}" type="sibTrans" cxnId="{9D1874DE-AFCE-46ED-ACCE-9118730D3C5F}">
      <dgm:prSet/>
      <dgm:spPr/>
      <dgm:t>
        <a:bodyPr/>
        <a:lstStyle/>
        <a:p>
          <a:endParaRPr lang="ru-RU"/>
        </a:p>
      </dgm:t>
    </dgm:pt>
    <dgm:pt modelId="{BC129AA6-2EE5-47BE-B893-E761D789AA51}" type="pres">
      <dgm:prSet presAssocID="{08747FB1-7455-41C1-BAA3-3BDC5E7BDB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50634-7BC4-4502-A4CB-BFB4ED89B1F1}" type="pres">
      <dgm:prSet presAssocID="{06BD1475-7921-4962-ACA9-A0CB6FD21C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C8252-0F89-40CD-816F-AB8307BCB3D2}" type="presOf" srcId="{06BD1475-7921-4962-ACA9-A0CB6FD21CB0}" destId="{5C250634-7BC4-4502-A4CB-BFB4ED89B1F1}" srcOrd="0" destOrd="0" presId="urn:microsoft.com/office/officeart/2005/8/layout/vList2"/>
    <dgm:cxn modelId="{9D1874DE-AFCE-46ED-ACCE-9118730D3C5F}" srcId="{08747FB1-7455-41C1-BAA3-3BDC5E7BDBB1}" destId="{06BD1475-7921-4962-ACA9-A0CB6FD21CB0}" srcOrd="0" destOrd="0" parTransId="{6884D3B2-4BF1-44F6-9571-35EE4BB797E0}" sibTransId="{A5BF894E-218A-474E-ADBB-2464381ACBC8}"/>
    <dgm:cxn modelId="{1C941A6B-9935-4501-B526-58641E247EA2}" type="presOf" srcId="{08747FB1-7455-41C1-BAA3-3BDC5E7BDBB1}" destId="{BC129AA6-2EE5-47BE-B893-E761D789AA51}" srcOrd="0" destOrd="0" presId="urn:microsoft.com/office/officeart/2005/8/layout/vList2"/>
    <dgm:cxn modelId="{193EBFF8-C310-44F3-876D-6A853F86F847}" type="presParOf" srcId="{BC129AA6-2EE5-47BE-B893-E761D789AA51}" destId="{5C250634-7BC4-4502-A4CB-BFB4ED89B1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E95A50-4982-439D-BB07-802898B1B3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93B24-24E5-43B8-9B19-6729DC6D9A4C}">
      <dgm:prSet custT="1"/>
      <dgm:spPr/>
      <dgm:t>
        <a:bodyPr/>
        <a:lstStyle/>
        <a:p>
          <a:pPr rtl="0"/>
          <a:r>
            <a:rPr lang="ru-RU" sz="2000" b="1" dirty="0" smtClean="0"/>
            <a:t>Организация местного самоуправления</a:t>
          </a:r>
          <a:endParaRPr lang="ru-RU" sz="2000" b="1" dirty="0"/>
        </a:p>
      </dgm:t>
    </dgm:pt>
    <dgm:pt modelId="{4299F535-B745-430D-BBC4-DFBE55F48F48}" type="parTrans" cxnId="{78745381-6B06-4EF5-B55D-76722E16CD5D}">
      <dgm:prSet/>
      <dgm:spPr/>
      <dgm:t>
        <a:bodyPr/>
        <a:lstStyle/>
        <a:p>
          <a:endParaRPr lang="ru-RU"/>
        </a:p>
      </dgm:t>
    </dgm:pt>
    <dgm:pt modelId="{6EE0338C-7E20-4D22-AF38-29CE90D92585}" type="sibTrans" cxnId="{78745381-6B06-4EF5-B55D-76722E16CD5D}">
      <dgm:prSet/>
      <dgm:spPr/>
      <dgm:t>
        <a:bodyPr/>
        <a:lstStyle/>
        <a:p>
          <a:endParaRPr lang="ru-RU"/>
        </a:p>
      </dgm:t>
    </dgm:pt>
    <dgm:pt modelId="{941BF797-9EF9-45EF-8756-25B95AAFA7F6}" type="pres">
      <dgm:prSet presAssocID="{10E95A50-4982-439D-BB07-802898B1B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8C7B91-E756-4D32-92F5-E55C46E0B225}" type="pres">
      <dgm:prSet presAssocID="{F3793B24-24E5-43B8-9B19-6729DC6D9A4C}" presName="parentText" presStyleLbl="node1" presStyleIdx="0" presStyleCnt="1" custLinFactNeighborX="344" custLinFactNeighborY="-2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45381-6B06-4EF5-B55D-76722E16CD5D}" srcId="{10E95A50-4982-439D-BB07-802898B1B313}" destId="{F3793B24-24E5-43B8-9B19-6729DC6D9A4C}" srcOrd="0" destOrd="0" parTransId="{4299F535-B745-430D-BBC4-DFBE55F48F48}" sibTransId="{6EE0338C-7E20-4D22-AF38-29CE90D92585}"/>
    <dgm:cxn modelId="{DD0D62CD-159D-42AC-B40E-31F2AE6727EF}" type="presOf" srcId="{F3793B24-24E5-43B8-9B19-6729DC6D9A4C}" destId="{1E8C7B91-E756-4D32-92F5-E55C46E0B225}" srcOrd="0" destOrd="0" presId="urn:microsoft.com/office/officeart/2005/8/layout/vList2"/>
    <dgm:cxn modelId="{AD6A924E-8FCD-452A-9515-3520F0A256EF}" type="presOf" srcId="{10E95A50-4982-439D-BB07-802898B1B313}" destId="{941BF797-9EF9-45EF-8756-25B95AAFA7F6}" srcOrd="0" destOrd="0" presId="urn:microsoft.com/office/officeart/2005/8/layout/vList2"/>
    <dgm:cxn modelId="{1F2A40C9-6866-44C4-9B51-4C49A4E254DF}" type="presParOf" srcId="{941BF797-9EF9-45EF-8756-25B95AAFA7F6}" destId="{1E8C7B91-E756-4D32-92F5-E55C46E0B2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191C4B-BA29-48B0-B9C1-3A6E60D94B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2CD57-9B32-48F1-A848-C277D54B15DF}">
      <dgm:prSet custT="1"/>
      <dgm:spPr/>
      <dgm:t>
        <a:bodyPr/>
        <a:lstStyle/>
        <a:p>
          <a:pPr rtl="0"/>
          <a:r>
            <a:rPr lang="ru-RU" sz="1200" dirty="0" smtClean="0"/>
            <a:t>Глава городского округа избирается Советом депутатов городского округа  из числа кандидатов, представленных конкурсной комиссией по результатам конкурса по отбору кандидатур на должность Главы городского округа, сроком на 4 года. </a:t>
          </a:r>
          <a:endParaRPr lang="ru-RU" sz="1200" dirty="0"/>
        </a:p>
      </dgm:t>
    </dgm:pt>
    <dgm:pt modelId="{44075F0A-B373-41A8-B1F1-445684B3CD7A}" type="parTrans" cxnId="{20CA2FD2-0D23-484E-B831-BFC7DE4EA19A}">
      <dgm:prSet/>
      <dgm:spPr/>
      <dgm:t>
        <a:bodyPr/>
        <a:lstStyle/>
        <a:p>
          <a:endParaRPr lang="ru-RU"/>
        </a:p>
      </dgm:t>
    </dgm:pt>
    <dgm:pt modelId="{AADBC960-D987-440D-893E-CB5753F2E355}" type="sibTrans" cxnId="{20CA2FD2-0D23-484E-B831-BFC7DE4EA19A}">
      <dgm:prSet/>
      <dgm:spPr/>
      <dgm:t>
        <a:bodyPr/>
        <a:lstStyle/>
        <a:p>
          <a:endParaRPr lang="ru-RU"/>
        </a:p>
      </dgm:t>
    </dgm:pt>
    <dgm:pt modelId="{628A7C05-C217-4F5F-A606-5057BFAB68DE}">
      <dgm:prSet custT="1"/>
      <dgm:spPr/>
      <dgm:t>
        <a:bodyPr/>
        <a:lstStyle/>
        <a:p>
          <a:pPr rtl="0"/>
          <a:r>
            <a:rPr lang="ru-RU" sz="1200" smtClean="0"/>
            <a:t>К полномочиям Главы городского округа относятся:</a:t>
          </a:r>
          <a:endParaRPr lang="ru-RU" sz="1200"/>
        </a:p>
      </dgm:t>
    </dgm:pt>
    <dgm:pt modelId="{5C36E9E1-854B-4E0A-B2EE-400961CD9524}" type="parTrans" cxnId="{74AD9A89-F3AA-4E33-B0D2-003D3ACA3635}">
      <dgm:prSet/>
      <dgm:spPr/>
      <dgm:t>
        <a:bodyPr/>
        <a:lstStyle/>
        <a:p>
          <a:endParaRPr lang="ru-RU"/>
        </a:p>
      </dgm:t>
    </dgm:pt>
    <dgm:pt modelId="{26CA8AF1-60B4-4E8A-BFE8-6AECA34002B0}" type="sibTrans" cxnId="{74AD9A89-F3AA-4E33-B0D2-003D3ACA3635}">
      <dgm:prSet/>
      <dgm:spPr/>
      <dgm:t>
        <a:bodyPr/>
        <a:lstStyle/>
        <a:p>
          <a:endParaRPr lang="ru-RU"/>
        </a:p>
      </dgm:t>
    </dgm:pt>
    <dgm:pt modelId="{0B337D6D-8A9C-4F92-8A42-F89B38A783C7}">
      <dgm:prSet custT="1"/>
      <dgm:spPr/>
      <dgm:t>
        <a:bodyPr/>
        <a:lstStyle/>
        <a:p>
          <a:pPr rtl="0"/>
          <a:r>
            <a:rPr lang="ru-RU" sz="1200" dirty="0" smtClean="0"/>
            <a:t>организация исполнения Конституции Российской Федерации, федеральных законов и других федеральных нормативных правовых актов, законов и иных нормативных правовых актов Камчатского края, настоящего Устава, решений Совета депутатов городского округа, изданных в пределах его компетенции, на территории городского округа;</a:t>
          </a:r>
          <a:endParaRPr lang="ru-RU" sz="1200" dirty="0"/>
        </a:p>
      </dgm:t>
    </dgm:pt>
    <dgm:pt modelId="{881DB25F-605E-498E-821E-F73331C6E6AD}" type="parTrans" cxnId="{5C40E673-8948-4B0B-ADC1-6F5F896F2926}">
      <dgm:prSet/>
      <dgm:spPr/>
      <dgm:t>
        <a:bodyPr/>
        <a:lstStyle/>
        <a:p>
          <a:endParaRPr lang="ru-RU"/>
        </a:p>
      </dgm:t>
    </dgm:pt>
    <dgm:pt modelId="{77F13980-6B2E-454A-BEA6-531FE57099F0}" type="sibTrans" cxnId="{5C40E673-8948-4B0B-ADC1-6F5F896F2926}">
      <dgm:prSet/>
      <dgm:spPr/>
      <dgm:t>
        <a:bodyPr/>
        <a:lstStyle/>
        <a:p>
          <a:endParaRPr lang="ru-RU"/>
        </a:p>
      </dgm:t>
    </dgm:pt>
    <dgm:pt modelId="{E68B27FD-1641-45B0-8279-E2381F7C26D8}">
      <dgm:prSet custT="1"/>
      <dgm:spPr/>
      <dgm:t>
        <a:bodyPr/>
        <a:lstStyle/>
        <a:p>
          <a:pPr rtl="0"/>
          <a:r>
            <a:rPr lang="ru-RU" sz="1200" dirty="0" smtClean="0"/>
            <a:t>исполнение полномочий органов местного самоуправления по решению вопросов местного значения городского округа, за исключением вопросов, отнесенных настоящим Уставом к компетенции Совета депутатов городского округа и иных органов местного самоуправления городского округа в соответствии с федеральными законами и законами Камчатского края;</a:t>
          </a:r>
          <a:endParaRPr lang="ru-RU" sz="1200" dirty="0"/>
        </a:p>
      </dgm:t>
    </dgm:pt>
    <dgm:pt modelId="{408A6678-276F-4DC9-9445-D7B3BDC9465D}" type="parTrans" cxnId="{9C3BA9D5-F7F2-4D72-8084-E643A346379F}">
      <dgm:prSet/>
      <dgm:spPr/>
      <dgm:t>
        <a:bodyPr/>
        <a:lstStyle/>
        <a:p>
          <a:endParaRPr lang="ru-RU"/>
        </a:p>
      </dgm:t>
    </dgm:pt>
    <dgm:pt modelId="{857113E5-6A38-4AF7-BD01-CC15E1996549}" type="sibTrans" cxnId="{9C3BA9D5-F7F2-4D72-8084-E643A346379F}">
      <dgm:prSet/>
      <dgm:spPr/>
      <dgm:t>
        <a:bodyPr/>
        <a:lstStyle/>
        <a:p>
          <a:endParaRPr lang="ru-RU"/>
        </a:p>
      </dgm:t>
    </dgm:pt>
    <dgm:pt modelId="{69FFBD5E-9623-4050-BB8D-D9F5499B5AD7}">
      <dgm:prSet custT="1"/>
      <dgm:spPr/>
      <dgm:t>
        <a:bodyPr/>
        <a:lstStyle/>
        <a:p>
          <a:pPr rtl="0"/>
          <a:r>
            <a:rPr lang="ru-RU" sz="1200" dirty="0" smtClean="0"/>
            <a:t>осуществление отдельных государственных полномочий, переданных органам местного самоуправления городского округа федеральными законами и законами Камчатского края;</a:t>
          </a:r>
          <a:endParaRPr lang="ru-RU" sz="1200" dirty="0"/>
        </a:p>
      </dgm:t>
    </dgm:pt>
    <dgm:pt modelId="{E6711AC8-3039-4988-BA45-FAEB635F1E7D}" type="parTrans" cxnId="{1FF59A85-53DF-4E2D-91ED-7EE13EF2A0E5}">
      <dgm:prSet/>
      <dgm:spPr/>
      <dgm:t>
        <a:bodyPr/>
        <a:lstStyle/>
        <a:p>
          <a:endParaRPr lang="ru-RU"/>
        </a:p>
      </dgm:t>
    </dgm:pt>
    <dgm:pt modelId="{554E3890-2A5A-4233-8ED8-F43622D4A660}" type="sibTrans" cxnId="{1FF59A85-53DF-4E2D-91ED-7EE13EF2A0E5}">
      <dgm:prSet/>
      <dgm:spPr/>
      <dgm:t>
        <a:bodyPr/>
        <a:lstStyle/>
        <a:p>
          <a:endParaRPr lang="ru-RU"/>
        </a:p>
      </dgm:t>
    </dgm:pt>
    <dgm:pt modelId="{6BBF1FFB-3448-4E03-9C02-B7A3F49674F2}">
      <dgm:prSet custT="1"/>
      <dgm:spPr/>
      <dgm:t>
        <a:bodyPr/>
        <a:lstStyle/>
        <a:p>
          <a:pPr rtl="0"/>
          <a:r>
            <a:rPr lang="ru-RU" sz="1200" dirty="0" smtClean="0"/>
            <a:t>осуществляет иные полномочия в соответствии с федеральными законами, законами Камчатского края, настоящим Уставом.</a:t>
          </a:r>
          <a:endParaRPr lang="ru-RU" sz="1200" dirty="0"/>
        </a:p>
      </dgm:t>
    </dgm:pt>
    <dgm:pt modelId="{1DE3CBAB-8ED8-41E6-91A4-37E9F833B875}" type="parTrans" cxnId="{24856B3D-F3BE-4A52-9F35-902A67361584}">
      <dgm:prSet/>
      <dgm:spPr/>
      <dgm:t>
        <a:bodyPr/>
        <a:lstStyle/>
        <a:p>
          <a:endParaRPr lang="ru-RU"/>
        </a:p>
      </dgm:t>
    </dgm:pt>
    <dgm:pt modelId="{6A847E52-B9A3-4EAB-BEE9-5BE4754AB966}" type="sibTrans" cxnId="{24856B3D-F3BE-4A52-9F35-902A67361584}">
      <dgm:prSet/>
      <dgm:spPr/>
      <dgm:t>
        <a:bodyPr/>
        <a:lstStyle/>
        <a:p>
          <a:endParaRPr lang="ru-RU"/>
        </a:p>
      </dgm:t>
    </dgm:pt>
    <dgm:pt modelId="{400C5D82-85C2-4271-945D-5D74874E0BB7}" type="pres">
      <dgm:prSet presAssocID="{4A191C4B-BA29-48B0-B9C1-3A6E60D94B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EE43F-7FA6-4A9D-A78C-AF2CCA1743CF}" type="pres">
      <dgm:prSet presAssocID="{D722CD57-9B32-48F1-A848-C277D54B15D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1461E-0C5E-4662-8E8E-9B2D8F6C867D}" type="pres">
      <dgm:prSet presAssocID="{AADBC960-D987-440D-893E-CB5753F2E355}" presName="spacer" presStyleCnt="0"/>
      <dgm:spPr/>
    </dgm:pt>
    <dgm:pt modelId="{FB4B264A-1411-49D1-98E7-A27EC2AFBA09}" type="pres">
      <dgm:prSet presAssocID="{628A7C05-C217-4F5F-A606-5057BFAB68DE}" presName="parentText" presStyleLbl="node1" presStyleIdx="1" presStyleCnt="6" custScaleY="42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7BF6E-4318-4D0C-9A8D-D339D8923BAB}" type="pres">
      <dgm:prSet presAssocID="{26CA8AF1-60B4-4E8A-BFE8-6AECA34002B0}" presName="spacer" presStyleCnt="0"/>
      <dgm:spPr/>
    </dgm:pt>
    <dgm:pt modelId="{3AA7315D-2248-4B1F-B555-D5B4F978D7D3}" type="pres">
      <dgm:prSet presAssocID="{0B337D6D-8A9C-4F92-8A42-F89B38A783C7}" presName="parentText" presStyleLbl="node1" presStyleIdx="2" presStyleCnt="6" custScaleY="121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C7382-0FD0-4ECA-91C6-90EA431502D6}" type="pres">
      <dgm:prSet presAssocID="{77F13980-6B2E-454A-BEA6-531FE57099F0}" presName="spacer" presStyleCnt="0"/>
      <dgm:spPr/>
    </dgm:pt>
    <dgm:pt modelId="{C070FCCD-D0C6-4E61-826D-CBF0A07077EA}" type="pres">
      <dgm:prSet presAssocID="{E68B27FD-1641-45B0-8279-E2381F7C26D8}" presName="parentText" presStyleLbl="node1" presStyleIdx="3" presStyleCnt="6" custScaleY="135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0435-FAA5-4F9B-BB8D-44F9884E10AD}" type="pres">
      <dgm:prSet presAssocID="{857113E5-6A38-4AF7-BD01-CC15E1996549}" presName="spacer" presStyleCnt="0"/>
      <dgm:spPr/>
    </dgm:pt>
    <dgm:pt modelId="{C57F2BEF-1466-43CC-B657-CC5D6CC58EFD}" type="pres">
      <dgm:prSet presAssocID="{69FFBD5E-9623-4050-BB8D-D9F5499B5AD7}" presName="parentText" presStyleLbl="node1" presStyleIdx="4" presStyleCnt="6" custScaleY="76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FB945-A8EA-41DF-B63E-1489C80F6B49}" type="pres">
      <dgm:prSet presAssocID="{554E3890-2A5A-4233-8ED8-F43622D4A660}" presName="spacer" presStyleCnt="0"/>
      <dgm:spPr/>
    </dgm:pt>
    <dgm:pt modelId="{7C08FFE4-BA8E-4C0A-A34C-8FA063A37364}" type="pres">
      <dgm:prSet presAssocID="{6BBF1FFB-3448-4E03-9C02-B7A3F49674F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56B3D-F3BE-4A52-9F35-902A67361584}" srcId="{4A191C4B-BA29-48B0-B9C1-3A6E60D94B30}" destId="{6BBF1FFB-3448-4E03-9C02-B7A3F49674F2}" srcOrd="5" destOrd="0" parTransId="{1DE3CBAB-8ED8-41E6-91A4-37E9F833B875}" sibTransId="{6A847E52-B9A3-4EAB-BEE9-5BE4754AB966}"/>
    <dgm:cxn modelId="{6F333CAA-4400-4BD6-8E40-AD223B892E53}" type="presOf" srcId="{69FFBD5E-9623-4050-BB8D-D9F5499B5AD7}" destId="{C57F2BEF-1466-43CC-B657-CC5D6CC58EFD}" srcOrd="0" destOrd="0" presId="urn:microsoft.com/office/officeart/2005/8/layout/vList2"/>
    <dgm:cxn modelId="{74AD9A89-F3AA-4E33-B0D2-003D3ACA3635}" srcId="{4A191C4B-BA29-48B0-B9C1-3A6E60D94B30}" destId="{628A7C05-C217-4F5F-A606-5057BFAB68DE}" srcOrd="1" destOrd="0" parTransId="{5C36E9E1-854B-4E0A-B2EE-400961CD9524}" sibTransId="{26CA8AF1-60B4-4E8A-BFE8-6AECA34002B0}"/>
    <dgm:cxn modelId="{20CA2FD2-0D23-484E-B831-BFC7DE4EA19A}" srcId="{4A191C4B-BA29-48B0-B9C1-3A6E60D94B30}" destId="{D722CD57-9B32-48F1-A848-C277D54B15DF}" srcOrd="0" destOrd="0" parTransId="{44075F0A-B373-41A8-B1F1-445684B3CD7A}" sibTransId="{AADBC960-D987-440D-893E-CB5753F2E355}"/>
    <dgm:cxn modelId="{9C3BA9D5-F7F2-4D72-8084-E643A346379F}" srcId="{4A191C4B-BA29-48B0-B9C1-3A6E60D94B30}" destId="{E68B27FD-1641-45B0-8279-E2381F7C26D8}" srcOrd="3" destOrd="0" parTransId="{408A6678-276F-4DC9-9445-D7B3BDC9465D}" sibTransId="{857113E5-6A38-4AF7-BD01-CC15E1996549}"/>
    <dgm:cxn modelId="{93689FF3-F250-4278-9FC8-73E5EE4508C1}" type="presOf" srcId="{628A7C05-C217-4F5F-A606-5057BFAB68DE}" destId="{FB4B264A-1411-49D1-98E7-A27EC2AFBA09}" srcOrd="0" destOrd="0" presId="urn:microsoft.com/office/officeart/2005/8/layout/vList2"/>
    <dgm:cxn modelId="{A722E7BE-7A40-4395-8D20-ACA8132FCF0C}" type="presOf" srcId="{0B337D6D-8A9C-4F92-8A42-F89B38A783C7}" destId="{3AA7315D-2248-4B1F-B555-D5B4F978D7D3}" srcOrd="0" destOrd="0" presId="urn:microsoft.com/office/officeart/2005/8/layout/vList2"/>
    <dgm:cxn modelId="{A8D79601-C6F8-47B7-A166-56CCAA923E88}" type="presOf" srcId="{4A191C4B-BA29-48B0-B9C1-3A6E60D94B30}" destId="{400C5D82-85C2-4271-945D-5D74874E0BB7}" srcOrd="0" destOrd="0" presId="urn:microsoft.com/office/officeart/2005/8/layout/vList2"/>
    <dgm:cxn modelId="{5C40E673-8948-4B0B-ADC1-6F5F896F2926}" srcId="{4A191C4B-BA29-48B0-B9C1-3A6E60D94B30}" destId="{0B337D6D-8A9C-4F92-8A42-F89B38A783C7}" srcOrd="2" destOrd="0" parTransId="{881DB25F-605E-498E-821E-F73331C6E6AD}" sibTransId="{77F13980-6B2E-454A-BEA6-531FE57099F0}"/>
    <dgm:cxn modelId="{B1B6689E-BE07-426C-8292-F9C19B71DB0E}" type="presOf" srcId="{D722CD57-9B32-48F1-A848-C277D54B15DF}" destId="{6E3EE43F-7FA6-4A9D-A78C-AF2CCA1743CF}" srcOrd="0" destOrd="0" presId="urn:microsoft.com/office/officeart/2005/8/layout/vList2"/>
    <dgm:cxn modelId="{78614336-AE38-46F5-9722-0D9077013D47}" type="presOf" srcId="{6BBF1FFB-3448-4E03-9C02-B7A3F49674F2}" destId="{7C08FFE4-BA8E-4C0A-A34C-8FA063A37364}" srcOrd="0" destOrd="0" presId="urn:microsoft.com/office/officeart/2005/8/layout/vList2"/>
    <dgm:cxn modelId="{1FF59A85-53DF-4E2D-91ED-7EE13EF2A0E5}" srcId="{4A191C4B-BA29-48B0-B9C1-3A6E60D94B30}" destId="{69FFBD5E-9623-4050-BB8D-D9F5499B5AD7}" srcOrd="4" destOrd="0" parTransId="{E6711AC8-3039-4988-BA45-FAEB635F1E7D}" sibTransId="{554E3890-2A5A-4233-8ED8-F43622D4A660}"/>
    <dgm:cxn modelId="{963D0899-D478-4415-9B00-0A7B5D3A03A6}" type="presOf" srcId="{E68B27FD-1641-45B0-8279-E2381F7C26D8}" destId="{C070FCCD-D0C6-4E61-826D-CBF0A07077EA}" srcOrd="0" destOrd="0" presId="urn:microsoft.com/office/officeart/2005/8/layout/vList2"/>
    <dgm:cxn modelId="{555DC03C-8D7B-48D4-82C6-6CFAE0D7C525}" type="presParOf" srcId="{400C5D82-85C2-4271-945D-5D74874E0BB7}" destId="{6E3EE43F-7FA6-4A9D-A78C-AF2CCA1743CF}" srcOrd="0" destOrd="0" presId="urn:microsoft.com/office/officeart/2005/8/layout/vList2"/>
    <dgm:cxn modelId="{164A8B53-9603-4ADF-801F-198F42EB4560}" type="presParOf" srcId="{400C5D82-85C2-4271-945D-5D74874E0BB7}" destId="{1361461E-0C5E-4662-8E8E-9B2D8F6C867D}" srcOrd="1" destOrd="0" presId="urn:microsoft.com/office/officeart/2005/8/layout/vList2"/>
    <dgm:cxn modelId="{CADFF91E-897C-4D36-ADD9-035A0B74113E}" type="presParOf" srcId="{400C5D82-85C2-4271-945D-5D74874E0BB7}" destId="{FB4B264A-1411-49D1-98E7-A27EC2AFBA09}" srcOrd="2" destOrd="0" presId="urn:microsoft.com/office/officeart/2005/8/layout/vList2"/>
    <dgm:cxn modelId="{6B1801D6-B620-4FA7-A2F6-62A663B89991}" type="presParOf" srcId="{400C5D82-85C2-4271-945D-5D74874E0BB7}" destId="{0657BF6E-4318-4D0C-9A8D-D339D8923BAB}" srcOrd="3" destOrd="0" presId="urn:microsoft.com/office/officeart/2005/8/layout/vList2"/>
    <dgm:cxn modelId="{1B79C5FE-2502-4A8C-8779-E7B56A6440E2}" type="presParOf" srcId="{400C5D82-85C2-4271-945D-5D74874E0BB7}" destId="{3AA7315D-2248-4B1F-B555-D5B4F978D7D3}" srcOrd="4" destOrd="0" presId="urn:microsoft.com/office/officeart/2005/8/layout/vList2"/>
    <dgm:cxn modelId="{E7F8C806-CE22-4153-9E21-9A70696C4A8B}" type="presParOf" srcId="{400C5D82-85C2-4271-945D-5D74874E0BB7}" destId="{0D6C7382-0FD0-4ECA-91C6-90EA431502D6}" srcOrd="5" destOrd="0" presId="urn:microsoft.com/office/officeart/2005/8/layout/vList2"/>
    <dgm:cxn modelId="{377A6421-82CA-4A8A-B23B-ABB30B044487}" type="presParOf" srcId="{400C5D82-85C2-4271-945D-5D74874E0BB7}" destId="{C070FCCD-D0C6-4E61-826D-CBF0A07077EA}" srcOrd="6" destOrd="0" presId="urn:microsoft.com/office/officeart/2005/8/layout/vList2"/>
    <dgm:cxn modelId="{AD593192-729D-40C5-98C5-EFFABD8D7262}" type="presParOf" srcId="{400C5D82-85C2-4271-945D-5D74874E0BB7}" destId="{24DE0435-FAA5-4F9B-BB8D-44F9884E10AD}" srcOrd="7" destOrd="0" presId="urn:microsoft.com/office/officeart/2005/8/layout/vList2"/>
    <dgm:cxn modelId="{8B09ADF0-7875-4753-A4DA-0C37B3E8D951}" type="presParOf" srcId="{400C5D82-85C2-4271-945D-5D74874E0BB7}" destId="{C57F2BEF-1466-43CC-B657-CC5D6CC58EFD}" srcOrd="8" destOrd="0" presId="urn:microsoft.com/office/officeart/2005/8/layout/vList2"/>
    <dgm:cxn modelId="{8A59964B-3D38-4ABE-A42A-5596E03F2363}" type="presParOf" srcId="{400C5D82-85C2-4271-945D-5D74874E0BB7}" destId="{C27FB945-A8EA-41DF-B63E-1489C80F6B49}" srcOrd="9" destOrd="0" presId="urn:microsoft.com/office/officeart/2005/8/layout/vList2"/>
    <dgm:cxn modelId="{3096DF0F-C74B-496B-A0A4-CD0C9AC62091}" type="presParOf" srcId="{400C5D82-85C2-4271-945D-5D74874E0BB7}" destId="{7C08FFE4-BA8E-4C0A-A34C-8FA063A3736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F376E1-04B4-40AE-ACA4-7D4CFD8668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F197B8-1043-4477-ABD0-1FA2F6508AE4}">
      <dgm:prSet custT="1"/>
      <dgm:spPr/>
      <dgm:t>
        <a:bodyPr/>
        <a:lstStyle/>
        <a:p>
          <a:pPr rtl="0"/>
          <a:r>
            <a:rPr lang="ru-RU" sz="1200" dirty="0" smtClean="0"/>
            <a:t>В Совете депутатов политические партии представлены ВПП «Единая Россия». </a:t>
          </a:r>
          <a:endParaRPr lang="ru-RU" sz="1200" dirty="0"/>
        </a:p>
      </dgm:t>
    </dgm:pt>
    <dgm:pt modelId="{F97C57B9-02DD-4699-87D4-B7DA9B5D88FB}" type="parTrans" cxnId="{5E1FA9F0-0236-4523-8CFD-850DD0E8DF7E}">
      <dgm:prSet/>
      <dgm:spPr/>
      <dgm:t>
        <a:bodyPr/>
        <a:lstStyle/>
        <a:p>
          <a:endParaRPr lang="ru-RU"/>
        </a:p>
      </dgm:t>
    </dgm:pt>
    <dgm:pt modelId="{5EDD1F46-F547-465C-895C-6AFD3D4E388D}" type="sibTrans" cxnId="{5E1FA9F0-0236-4523-8CFD-850DD0E8DF7E}">
      <dgm:prSet/>
      <dgm:spPr/>
      <dgm:t>
        <a:bodyPr/>
        <a:lstStyle/>
        <a:p>
          <a:endParaRPr lang="ru-RU"/>
        </a:p>
      </dgm:t>
    </dgm:pt>
    <dgm:pt modelId="{1612353C-9E60-43F4-890E-F04C60502F37}">
      <dgm:prSet custT="1"/>
      <dgm:spPr/>
      <dgm:t>
        <a:bodyPr/>
        <a:lstStyle/>
        <a:p>
          <a:pPr rtl="0"/>
          <a:r>
            <a:rPr lang="ru-RU" sz="1200" dirty="0" smtClean="0"/>
            <a:t>Высшим должностным лицом является Глава городского округа, который  наделяется собственными полномочиями по решению вопросов местного значения Уставом городского округа «поселок Палана».</a:t>
          </a:r>
          <a:endParaRPr lang="ru-RU" sz="1200" dirty="0"/>
        </a:p>
      </dgm:t>
    </dgm:pt>
    <dgm:pt modelId="{B4E80A0B-AE96-4610-A839-6D1D4EC5E346}" type="parTrans" cxnId="{E1E5091C-99AC-487C-95C7-65A4E3B72338}">
      <dgm:prSet/>
      <dgm:spPr/>
      <dgm:t>
        <a:bodyPr/>
        <a:lstStyle/>
        <a:p>
          <a:endParaRPr lang="ru-RU"/>
        </a:p>
      </dgm:t>
    </dgm:pt>
    <dgm:pt modelId="{525CEC11-6876-4616-BEC9-B95083F08354}" type="sibTrans" cxnId="{E1E5091C-99AC-487C-95C7-65A4E3B72338}">
      <dgm:prSet/>
      <dgm:spPr/>
      <dgm:t>
        <a:bodyPr/>
        <a:lstStyle/>
        <a:p>
          <a:endParaRPr lang="ru-RU"/>
        </a:p>
      </dgm:t>
    </dgm:pt>
    <dgm:pt modelId="{A8A98A3E-6270-4723-B5FC-91FA1DBFCF35}">
      <dgm:prSet custT="1"/>
      <dgm:spPr/>
      <dgm:t>
        <a:bodyPr/>
        <a:lstStyle/>
        <a:p>
          <a:pPr rtl="0"/>
          <a:r>
            <a:rPr lang="ru-RU" sz="1200" b="0" dirty="0" smtClean="0"/>
            <a:t>Применяемая избирательная система при выборах  депутатов представительного органа местного самоуправления – мажоритарная.</a:t>
          </a:r>
          <a:endParaRPr lang="ru-RU" sz="1200" dirty="0"/>
        </a:p>
      </dgm:t>
    </dgm:pt>
    <dgm:pt modelId="{03716554-B3A8-41A5-BC75-C1897A74BE00}" type="parTrans" cxnId="{2E9D2D62-871C-4EEA-B036-0A96FA791382}">
      <dgm:prSet/>
      <dgm:spPr/>
      <dgm:t>
        <a:bodyPr/>
        <a:lstStyle/>
        <a:p>
          <a:endParaRPr lang="ru-RU"/>
        </a:p>
      </dgm:t>
    </dgm:pt>
    <dgm:pt modelId="{4218E1A2-4096-4D05-B64B-B74FA0BFA950}" type="sibTrans" cxnId="{2E9D2D62-871C-4EEA-B036-0A96FA791382}">
      <dgm:prSet/>
      <dgm:spPr/>
      <dgm:t>
        <a:bodyPr/>
        <a:lstStyle/>
        <a:p>
          <a:endParaRPr lang="ru-RU"/>
        </a:p>
      </dgm:t>
    </dgm:pt>
    <dgm:pt modelId="{441B96B1-C749-4ECE-BEB0-C079127ABFF7}" type="pres">
      <dgm:prSet presAssocID="{46F376E1-04B4-40AE-ACA4-7D4CFD866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E1B86-431F-4E3E-A160-8B2538ACFD9F}" type="pres">
      <dgm:prSet presAssocID="{DBF197B8-1043-4477-ABD0-1FA2F6508AE4}" presName="parentText" presStyleLbl="node1" presStyleIdx="0" presStyleCnt="3" custScaleY="42557" custLinFactY="29953" custLinFactNeighborX="27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CD4BE-4DDF-47D7-8CCD-CCE01CAF0840}" type="pres">
      <dgm:prSet presAssocID="{5EDD1F46-F547-465C-895C-6AFD3D4E388D}" presName="spacer" presStyleCnt="0"/>
      <dgm:spPr/>
    </dgm:pt>
    <dgm:pt modelId="{F2DFF5A1-8236-4613-A70F-B9CEBFE46A3B}" type="pres">
      <dgm:prSet presAssocID="{1612353C-9E60-43F4-890E-F04C60502F37}" presName="parentText" presStyleLbl="node1" presStyleIdx="1" presStyleCnt="3" custScaleY="84233" custLinFactY="105038" custLinFactNeighborX="34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A7A7-CD2C-46A1-91C3-45904FBDEE22}" type="pres">
      <dgm:prSet presAssocID="{525CEC11-6876-4616-BEC9-B95083F08354}" presName="spacer" presStyleCnt="0"/>
      <dgm:spPr/>
    </dgm:pt>
    <dgm:pt modelId="{A443D7E2-1C99-4E18-B615-F7158191ED9B}" type="pres">
      <dgm:prSet presAssocID="{A8A98A3E-6270-4723-B5FC-91FA1DBFCF35}" presName="parentText" presStyleLbl="node1" presStyleIdx="2" presStyleCnt="3" custLinFactY="-184297" custLinFactNeighborX="34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5091C-99AC-487C-95C7-65A4E3B72338}" srcId="{46F376E1-04B4-40AE-ACA4-7D4CFD8668C2}" destId="{1612353C-9E60-43F4-890E-F04C60502F37}" srcOrd="1" destOrd="0" parTransId="{B4E80A0B-AE96-4610-A839-6D1D4EC5E346}" sibTransId="{525CEC11-6876-4616-BEC9-B95083F08354}"/>
    <dgm:cxn modelId="{83CE76DD-79FF-442A-A39E-4BF6C21D1354}" type="presOf" srcId="{1612353C-9E60-43F4-890E-F04C60502F37}" destId="{F2DFF5A1-8236-4613-A70F-B9CEBFE46A3B}" srcOrd="0" destOrd="0" presId="urn:microsoft.com/office/officeart/2005/8/layout/vList2"/>
    <dgm:cxn modelId="{7A9DD462-5838-4897-9B61-29D61615F76F}" type="presOf" srcId="{DBF197B8-1043-4477-ABD0-1FA2F6508AE4}" destId="{EB8E1B86-431F-4E3E-A160-8B2538ACFD9F}" srcOrd="0" destOrd="0" presId="urn:microsoft.com/office/officeart/2005/8/layout/vList2"/>
    <dgm:cxn modelId="{5E1FA9F0-0236-4523-8CFD-850DD0E8DF7E}" srcId="{46F376E1-04B4-40AE-ACA4-7D4CFD8668C2}" destId="{DBF197B8-1043-4477-ABD0-1FA2F6508AE4}" srcOrd="0" destOrd="0" parTransId="{F97C57B9-02DD-4699-87D4-B7DA9B5D88FB}" sibTransId="{5EDD1F46-F547-465C-895C-6AFD3D4E388D}"/>
    <dgm:cxn modelId="{B2E60152-571F-4802-86D3-C66CE4CDC157}" type="presOf" srcId="{46F376E1-04B4-40AE-ACA4-7D4CFD8668C2}" destId="{441B96B1-C749-4ECE-BEB0-C079127ABFF7}" srcOrd="0" destOrd="0" presId="urn:microsoft.com/office/officeart/2005/8/layout/vList2"/>
    <dgm:cxn modelId="{2E9D2D62-871C-4EEA-B036-0A96FA791382}" srcId="{46F376E1-04B4-40AE-ACA4-7D4CFD8668C2}" destId="{A8A98A3E-6270-4723-B5FC-91FA1DBFCF35}" srcOrd="2" destOrd="0" parTransId="{03716554-B3A8-41A5-BC75-C1897A74BE00}" sibTransId="{4218E1A2-4096-4D05-B64B-B74FA0BFA950}"/>
    <dgm:cxn modelId="{0DF7801E-41B8-4B4D-9875-A8F4E48520E1}" type="presOf" srcId="{A8A98A3E-6270-4723-B5FC-91FA1DBFCF35}" destId="{A443D7E2-1C99-4E18-B615-F7158191ED9B}" srcOrd="0" destOrd="0" presId="urn:microsoft.com/office/officeart/2005/8/layout/vList2"/>
    <dgm:cxn modelId="{AF16EB63-D175-4430-A62B-389099A9B9F6}" type="presParOf" srcId="{441B96B1-C749-4ECE-BEB0-C079127ABFF7}" destId="{EB8E1B86-431F-4E3E-A160-8B2538ACFD9F}" srcOrd="0" destOrd="0" presId="urn:microsoft.com/office/officeart/2005/8/layout/vList2"/>
    <dgm:cxn modelId="{5901531C-7B57-4CE1-9856-6CF6E1CA14CE}" type="presParOf" srcId="{441B96B1-C749-4ECE-BEB0-C079127ABFF7}" destId="{C1ECD4BE-4DDF-47D7-8CCD-CCE01CAF0840}" srcOrd="1" destOrd="0" presId="urn:microsoft.com/office/officeart/2005/8/layout/vList2"/>
    <dgm:cxn modelId="{7DAB1CB7-4B34-4062-8B70-0D9716FE24F2}" type="presParOf" srcId="{441B96B1-C749-4ECE-BEB0-C079127ABFF7}" destId="{F2DFF5A1-8236-4613-A70F-B9CEBFE46A3B}" srcOrd="2" destOrd="0" presId="urn:microsoft.com/office/officeart/2005/8/layout/vList2"/>
    <dgm:cxn modelId="{2656328F-B13F-4C32-A664-80CD65868CC6}" type="presParOf" srcId="{441B96B1-C749-4ECE-BEB0-C079127ABFF7}" destId="{F696A7A7-CD2C-46A1-91C3-45904FBDEE22}" srcOrd="3" destOrd="0" presId="urn:microsoft.com/office/officeart/2005/8/layout/vList2"/>
    <dgm:cxn modelId="{C6985454-A814-4D26-9767-FD7D630E3F89}" type="presParOf" srcId="{441B96B1-C749-4ECE-BEB0-C079127ABFF7}" destId="{A443D7E2-1C99-4E18-B615-F7158191ED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982184-1B5A-44B6-9714-684C753C4A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4E47301-BE5E-43AC-9946-A2C89F0046B9}">
      <dgm:prSet/>
      <dgm:spPr/>
      <dgm:t>
        <a:bodyPr/>
        <a:lstStyle/>
        <a:p>
          <a:pPr algn="ctr" rtl="0"/>
          <a:r>
            <a:rPr lang="ru-RU" b="1" dirty="0" smtClean="0"/>
            <a:t>Исходные предпосылки  реализации практики</a:t>
          </a:r>
          <a:endParaRPr lang="ru-RU" dirty="0"/>
        </a:p>
      </dgm:t>
    </dgm:pt>
    <dgm:pt modelId="{FFD6385D-2193-42BA-A059-E939E9125D06}" type="parTrans" cxnId="{48849471-19C1-461E-97DE-5603AEF2491E}">
      <dgm:prSet/>
      <dgm:spPr/>
      <dgm:t>
        <a:bodyPr/>
        <a:lstStyle/>
        <a:p>
          <a:endParaRPr lang="ru-RU"/>
        </a:p>
      </dgm:t>
    </dgm:pt>
    <dgm:pt modelId="{29A77662-94F1-45C7-BC67-45B10FFB2218}" type="sibTrans" cxnId="{48849471-19C1-461E-97DE-5603AEF2491E}">
      <dgm:prSet/>
      <dgm:spPr/>
      <dgm:t>
        <a:bodyPr/>
        <a:lstStyle/>
        <a:p>
          <a:endParaRPr lang="ru-RU"/>
        </a:p>
      </dgm:t>
    </dgm:pt>
    <dgm:pt modelId="{C6DFCA4D-9839-4E60-8ACB-63A85001966D}" type="pres">
      <dgm:prSet presAssocID="{B8982184-1B5A-44B6-9714-684C753C4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C6F12-A8F3-4D3A-BB31-ED45537D2CB0}" type="pres">
      <dgm:prSet presAssocID="{F4E47301-BE5E-43AC-9946-A2C89F0046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49471-19C1-461E-97DE-5603AEF2491E}" srcId="{B8982184-1B5A-44B6-9714-684C753C4A0D}" destId="{F4E47301-BE5E-43AC-9946-A2C89F0046B9}" srcOrd="0" destOrd="0" parTransId="{FFD6385D-2193-42BA-A059-E939E9125D06}" sibTransId="{29A77662-94F1-45C7-BC67-45B10FFB2218}"/>
    <dgm:cxn modelId="{031DFA1D-242C-428C-87AF-A45EFD4306E9}" type="presOf" srcId="{F4E47301-BE5E-43AC-9946-A2C89F0046B9}" destId="{902C6F12-A8F3-4D3A-BB31-ED45537D2CB0}" srcOrd="0" destOrd="0" presId="urn:microsoft.com/office/officeart/2005/8/layout/vList2"/>
    <dgm:cxn modelId="{493BD7B4-080D-40DE-B290-D55FE0D30ACB}" type="presOf" srcId="{B8982184-1B5A-44B6-9714-684C753C4A0D}" destId="{C6DFCA4D-9839-4E60-8ACB-63A85001966D}" srcOrd="0" destOrd="0" presId="urn:microsoft.com/office/officeart/2005/8/layout/vList2"/>
    <dgm:cxn modelId="{E20E7D33-67E1-49C4-9334-12B5D02200D0}" type="presParOf" srcId="{C6DFCA4D-9839-4E60-8ACB-63A85001966D}" destId="{902C6F12-A8F3-4D3A-BB31-ED45537D2C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8B686D-C5A8-46FE-BE62-B2C69A25D1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94A80-4DBC-4CF0-9E7A-9FED4F54E3FD}">
      <dgm:prSet custT="1"/>
      <dgm:spPr/>
      <dgm:t>
        <a:bodyPr/>
        <a:lstStyle/>
        <a:p>
          <a:pPr algn="just" rtl="0"/>
          <a:r>
            <a:rPr lang="ru-RU" sz="1100" b="1" dirty="0" smtClean="0"/>
            <a:t>Сущность местного самоуправления определяет то, что практически все вопросы необходимо решать, опираясь на мнение граждан. Именно  при участии населения муниципального образования в решении вопросов местного значения в наибольшей степени проявляется демократизм муниципальной власти. Участие граждан в управлении делами реализуется через различные формы прямого волеизъявления: выборы, референдумы, сходы и собрания граждан, обращения граждан в органы местного самоуправления. </a:t>
          </a:r>
        </a:p>
        <a:p>
          <a:pPr algn="just" rtl="0"/>
          <a:r>
            <a:rPr lang="ru-RU" sz="1100" b="1" dirty="0" smtClean="0"/>
            <a:t>Для оперативности взаимодействия  между гражданами и органами  местного самоуправления городского округа «поселок Палана», иными муниципальными учреждениями и предприятиями используются различные ресурсы. В данной презентации приведены наиболее эффективные, с точки зрения скорости информирования населения и организации оперативной обратной связи.</a:t>
          </a:r>
          <a:endParaRPr lang="ru-RU" sz="1100" dirty="0"/>
        </a:p>
      </dgm:t>
    </dgm:pt>
    <dgm:pt modelId="{D7F3E8F8-E3F9-49A7-AD81-C650C6DF956C}" type="parTrans" cxnId="{94399656-7C59-4169-9013-DD413487CB44}">
      <dgm:prSet/>
      <dgm:spPr/>
      <dgm:t>
        <a:bodyPr/>
        <a:lstStyle/>
        <a:p>
          <a:endParaRPr lang="ru-RU"/>
        </a:p>
      </dgm:t>
    </dgm:pt>
    <dgm:pt modelId="{3303D1A5-AE9A-4268-82B7-FE81F55C646C}" type="sibTrans" cxnId="{94399656-7C59-4169-9013-DD413487CB44}">
      <dgm:prSet/>
      <dgm:spPr/>
      <dgm:t>
        <a:bodyPr/>
        <a:lstStyle/>
        <a:p>
          <a:endParaRPr lang="ru-RU"/>
        </a:p>
      </dgm:t>
    </dgm:pt>
    <dgm:pt modelId="{C04184DC-943E-47BE-89B2-36A43D422048}" type="pres">
      <dgm:prSet presAssocID="{8C8B686D-C5A8-46FE-BE62-B2C69A25D1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00E34-8E2F-44A2-8BFD-E4EC95CBC7C3}" type="pres">
      <dgm:prSet presAssocID="{D2E94A80-4DBC-4CF0-9E7A-9FED4F54E3FD}" presName="parentText" presStyleLbl="node1" presStyleIdx="0" presStyleCnt="1" custScaleY="101866" custLinFactNeighborX="344" custLinFactNeighborY="-4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74FAC-206B-4020-B402-14658ADD2310}" type="presOf" srcId="{8C8B686D-C5A8-46FE-BE62-B2C69A25D16E}" destId="{C04184DC-943E-47BE-89B2-36A43D422048}" srcOrd="0" destOrd="0" presId="urn:microsoft.com/office/officeart/2005/8/layout/vList2"/>
    <dgm:cxn modelId="{D105559B-DA90-4434-8061-EA3A25F86152}" type="presOf" srcId="{D2E94A80-4DBC-4CF0-9E7A-9FED4F54E3FD}" destId="{A2200E34-8E2F-44A2-8BFD-E4EC95CBC7C3}" srcOrd="0" destOrd="0" presId="urn:microsoft.com/office/officeart/2005/8/layout/vList2"/>
    <dgm:cxn modelId="{94399656-7C59-4169-9013-DD413487CB44}" srcId="{8C8B686D-C5A8-46FE-BE62-B2C69A25D16E}" destId="{D2E94A80-4DBC-4CF0-9E7A-9FED4F54E3FD}" srcOrd="0" destOrd="0" parTransId="{D7F3E8F8-E3F9-49A7-AD81-C650C6DF956C}" sibTransId="{3303D1A5-AE9A-4268-82B7-FE81F55C646C}"/>
    <dgm:cxn modelId="{F8C99E14-9958-4922-9BF9-D546669D4E41}" type="presParOf" srcId="{C04184DC-943E-47BE-89B2-36A43D422048}" destId="{A2200E34-8E2F-44A2-8BFD-E4EC95CBC7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EFC546-2F6F-43FD-B6A9-F408B2E3C1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28FA3-B7F6-40C0-983A-EDB316D77889}">
      <dgm:prSet/>
      <dgm:spPr/>
      <dgm:t>
        <a:bodyPr/>
        <a:lstStyle/>
        <a:p>
          <a:pPr rtl="0"/>
          <a:r>
            <a:rPr lang="ru-RU" b="1" dirty="0" smtClean="0"/>
            <a:t>Наиболее эффективные способы обеспечения обратной связи</a:t>
          </a:r>
          <a:endParaRPr lang="ru-RU" dirty="0"/>
        </a:p>
      </dgm:t>
    </dgm:pt>
    <dgm:pt modelId="{1CF34CAF-A58D-486A-8B8F-C3555D9F16DC}" type="parTrans" cxnId="{43EBA8F6-5434-474C-8DB7-560AC4D073C0}">
      <dgm:prSet/>
      <dgm:spPr/>
      <dgm:t>
        <a:bodyPr/>
        <a:lstStyle/>
        <a:p>
          <a:endParaRPr lang="ru-RU"/>
        </a:p>
      </dgm:t>
    </dgm:pt>
    <dgm:pt modelId="{F8997348-3B49-4D26-A5CF-13B30C828314}" type="sibTrans" cxnId="{43EBA8F6-5434-474C-8DB7-560AC4D073C0}">
      <dgm:prSet/>
      <dgm:spPr/>
      <dgm:t>
        <a:bodyPr/>
        <a:lstStyle/>
        <a:p>
          <a:endParaRPr lang="ru-RU"/>
        </a:p>
      </dgm:t>
    </dgm:pt>
    <dgm:pt modelId="{C26B6660-7ED1-45C6-83BE-E5DFAC1A7D86}" type="pres">
      <dgm:prSet presAssocID="{E3EFC546-2F6F-43FD-B6A9-F408B2E3C1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4D8E2-9FBA-4497-B255-D2EA85FDC36A}" type="pres">
      <dgm:prSet presAssocID="{E2928FA3-B7F6-40C0-983A-EDB316D778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06FF3-427C-47DE-BD17-A07A92F5B7E7}" type="presOf" srcId="{E2928FA3-B7F6-40C0-983A-EDB316D77889}" destId="{FFC4D8E2-9FBA-4497-B255-D2EA85FDC36A}" srcOrd="0" destOrd="0" presId="urn:microsoft.com/office/officeart/2005/8/layout/vList2"/>
    <dgm:cxn modelId="{43EBA8F6-5434-474C-8DB7-560AC4D073C0}" srcId="{E3EFC546-2F6F-43FD-B6A9-F408B2E3C110}" destId="{E2928FA3-B7F6-40C0-983A-EDB316D77889}" srcOrd="0" destOrd="0" parTransId="{1CF34CAF-A58D-486A-8B8F-C3555D9F16DC}" sibTransId="{F8997348-3B49-4D26-A5CF-13B30C828314}"/>
    <dgm:cxn modelId="{29C685B2-44FF-4500-A070-59D005FF730B}" type="presOf" srcId="{E3EFC546-2F6F-43FD-B6A9-F408B2E3C110}" destId="{C26B6660-7ED1-45C6-83BE-E5DFAC1A7D86}" srcOrd="0" destOrd="0" presId="urn:microsoft.com/office/officeart/2005/8/layout/vList2"/>
    <dgm:cxn modelId="{62688C41-36FF-4D7D-8DB3-60D65E3F2E20}" type="presParOf" srcId="{C26B6660-7ED1-45C6-83BE-E5DFAC1A7D86}" destId="{FFC4D8E2-9FBA-4497-B255-D2EA85FDC3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1A1C91-ADF0-4EDE-8F90-00021A7519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E6044-495B-4C65-89EB-C50715CD819C}">
      <dgm:prSet custT="1"/>
      <dgm:spPr/>
      <dgm:t>
        <a:bodyPr/>
        <a:lstStyle/>
        <a:p>
          <a:pPr algn="ctr" rtl="0"/>
          <a:r>
            <a:rPr lang="ru-RU" sz="1000" b="1" dirty="0" smtClean="0"/>
            <a:t>Для  информирования жителей поселка создан и работает официальный сайт Администрации городского округа «посёлок Палана» Здесь размещается  информация  о принятых  нормативных  актах, есть разделы, касающиеся различных сфер деятельности муниципалитета, в том числе  поддержки предпринимателей, градостроительной деятельности. Так же на главной странице сайта регулярно публикуются  материалы о значимых событиях городского округа «поселок Палана». Обеспечена возможность обратной связи. Любой может обратиться  в Администрацию городского округа «поселок Палана» и ее структурные подразделения посредством официального сайта и получить ответ.  Данный ресурс практически очень хорошо работает  как информационный. Граждане  получают официальную информацию в достаточных объемах </a:t>
          </a:r>
          <a:endParaRPr lang="ru-RU" sz="1000" dirty="0"/>
        </a:p>
      </dgm:t>
    </dgm:pt>
    <dgm:pt modelId="{5568B698-A0EC-425A-8AA7-33F177E0E356}" type="parTrans" cxnId="{130D84A1-30A5-493E-A029-16679FE18869}">
      <dgm:prSet/>
      <dgm:spPr/>
      <dgm:t>
        <a:bodyPr/>
        <a:lstStyle/>
        <a:p>
          <a:endParaRPr lang="ru-RU"/>
        </a:p>
      </dgm:t>
    </dgm:pt>
    <dgm:pt modelId="{4856ED0B-C45A-4E67-8750-A8FBFFBB3AC9}" type="sibTrans" cxnId="{130D84A1-30A5-493E-A029-16679FE18869}">
      <dgm:prSet/>
      <dgm:spPr/>
      <dgm:t>
        <a:bodyPr/>
        <a:lstStyle/>
        <a:p>
          <a:endParaRPr lang="ru-RU"/>
        </a:p>
      </dgm:t>
    </dgm:pt>
    <dgm:pt modelId="{930B6129-D67C-4E01-9246-D0354BE77DEB}">
      <dgm:prSet/>
      <dgm:spPr/>
      <dgm:t>
        <a:bodyPr/>
        <a:lstStyle/>
        <a:p>
          <a:pPr rtl="0"/>
          <a:endParaRPr lang="ru-RU" dirty="0"/>
        </a:p>
      </dgm:t>
    </dgm:pt>
    <dgm:pt modelId="{687A99DD-CF4B-4D0C-8791-2AFA882AB5BD}" type="parTrans" cxnId="{A2C9E0AC-A5E7-445F-9203-36421F191ACF}">
      <dgm:prSet/>
      <dgm:spPr/>
      <dgm:t>
        <a:bodyPr/>
        <a:lstStyle/>
        <a:p>
          <a:endParaRPr lang="ru-RU"/>
        </a:p>
      </dgm:t>
    </dgm:pt>
    <dgm:pt modelId="{3AAA5694-6FD7-4C24-BA1B-69557BF84E49}" type="sibTrans" cxnId="{A2C9E0AC-A5E7-445F-9203-36421F191ACF}">
      <dgm:prSet/>
      <dgm:spPr/>
      <dgm:t>
        <a:bodyPr/>
        <a:lstStyle/>
        <a:p>
          <a:endParaRPr lang="ru-RU"/>
        </a:p>
      </dgm:t>
    </dgm:pt>
    <dgm:pt modelId="{A8A0560D-CDF7-488B-BB7E-89857F1FBE56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</a:rPr>
            <a:t>1.    Официальный сайт Администрации городского округа «поселок Палана» </a:t>
          </a:r>
          <a:r>
            <a:rPr lang="ru-RU" sz="1600" b="1" dirty="0" smtClean="0">
              <a:solidFill>
                <a:srgbClr val="FF0000"/>
              </a:solidFill>
            </a:rPr>
            <a:t>www.palana.org </a:t>
          </a:r>
          <a:r>
            <a:rPr lang="ru-RU" sz="1600" b="1" dirty="0" smtClean="0">
              <a:solidFill>
                <a:schemeClr val="bg1"/>
              </a:solidFill>
            </a:rPr>
            <a:t>  </a:t>
          </a:r>
          <a:endParaRPr lang="ru-RU" sz="1600" b="1" dirty="0">
            <a:solidFill>
              <a:schemeClr val="bg1"/>
            </a:solidFill>
          </a:endParaRPr>
        </a:p>
      </dgm:t>
    </dgm:pt>
    <dgm:pt modelId="{98A0975E-F0E4-4457-BA0E-18E96EBAB896}" type="sibTrans" cxnId="{96AD3408-998A-4135-9768-79E5E07A4625}">
      <dgm:prSet/>
      <dgm:spPr/>
      <dgm:t>
        <a:bodyPr/>
        <a:lstStyle/>
        <a:p>
          <a:endParaRPr lang="ru-RU"/>
        </a:p>
      </dgm:t>
    </dgm:pt>
    <dgm:pt modelId="{44B2A883-EBDC-4229-968F-44E0FDB3F119}" type="parTrans" cxnId="{96AD3408-998A-4135-9768-79E5E07A4625}">
      <dgm:prSet/>
      <dgm:spPr/>
      <dgm:t>
        <a:bodyPr/>
        <a:lstStyle/>
        <a:p>
          <a:endParaRPr lang="ru-RU"/>
        </a:p>
      </dgm:t>
    </dgm:pt>
    <dgm:pt modelId="{D342A74E-9E37-4D69-91C3-90962FB8020F}" type="pres">
      <dgm:prSet presAssocID="{A61A1C91-ADF0-4EDE-8F90-00021A751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B0610-2336-4164-9DAB-FC8BEDEEFF4D}" type="pres">
      <dgm:prSet presAssocID="{0C9E6044-495B-4C65-89EB-C50715CD819C}" presName="parentText" presStyleLbl="node1" presStyleIdx="0" presStyleCnt="2" custScaleX="87391" custScaleY="362723" custLinFactY="100000" custLinFactNeighborX="300" custLinFactNeighborY="1304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A6B0A-1471-4B09-AAC2-6F3BDD3EDFCC}" type="pres">
      <dgm:prSet presAssocID="{0C9E6044-495B-4C65-89EB-C50715CD819C}" presName="childText" presStyleLbl="revTx" presStyleIdx="0" presStyleCnt="1" custLinFactNeighborX="2737" custLinFactNeighborY="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45B12-6D38-4FCC-9420-664CB47D7623}" type="pres">
      <dgm:prSet presAssocID="{A8A0560D-CDF7-488B-BB7E-89857F1FBE56}" presName="parentText" presStyleLbl="node1" presStyleIdx="1" presStyleCnt="2" custScaleY="83963" custLinFactY="-338956" custLinFactNeighborX="344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C9E0AC-A5E7-445F-9203-36421F191ACF}" srcId="{0C9E6044-495B-4C65-89EB-C50715CD819C}" destId="{930B6129-D67C-4E01-9246-D0354BE77DEB}" srcOrd="0" destOrd="0" parTransId="{687A99DD-CF4B-4D0C-8791-2AFA882AB5BD}" sibTransId="{3AAA5694-6FD7-4C24-BA1B-69557BF84E49}"/>
    <dgm:cxn modelId="{C2DD047E-0AE1-482E-957F-D499F6D0C5FB}" type="presOf" srcId="{930B6129-D67C-4E01-9246-D0354BE77DEB}" destId="{D83A6B0A-1471-4B09-AAC2-6F3BDD3EDFCC}" srcOrd="0" destOrd="0" presId="urn:microsoft.com/office/officeart/2005/8/layout/vList2"/>
    <dgm:cxn modelId="{B1C9CB59-52EE-44E0-98AA-B8DD179B7395}" type="presOf" srcId="{A8A0560D-CDF7-488B-BB7E-89857F1FBE56}" destId="{2E345B12-6D38-4FCC-9420-664CB47D7623}" srcOrd="0" destOrd="0" presId="urn:microsoft.com/office/officeart/2005/8/layout/vList2"/>
    <dgm:cxn modelId="{4B41BDE2-4540-468C-B8E9-79DDCC45C999}" type="presOf" srcId="{A61A1C91-ADF0-4EDE-8F90-00021A7519CB}" destId="{D342A74E-9E37-4D69-91C3-90962FB8020F}" srcOrd="0" destOrd="0" presId="urn:microsoft.com/office/officeart/2005/8/layout/vList2"/>
    <dgm:cxn modelId="{1AE07DDD-6D50-400A-B302-914D91F24FDD}" type="presOf" srcId="{0C9E6044-495B-4C65-89EB-C50715CD819C}" destId="{E6BB0610-2336-4164-9DAB-FC8BEDEEFF4D}" srcOrd="0" destOrd="0" presId="urn:microsoft.com/office/officeart/2005/8/layout/vList2"/>
    <dgm:cxn modelId="{96AD3408-998A-4135-9768-79E5E07A4625}" srcId="{A61A1C91-ADF0-4EDE-8F90-00021A7519CB}" destId="{A8A0560D-CDF7-488B-BB7E-89857F1FBE56}" srcOrd="1" destOrd="0" parTransId="{44B2A883-EBDC-4229-968F-44E0FDB3F119}" sibTransId="{98A0975E-F0E4-4457-BA0E-18E96EBAB896}"/>
    <dgm:cxn modelId="{130D84A1-30A5-493E-A029-16679FE18869}" srcId="{A61A1C91-ADF0-4EDE-8F90-00021A7519CB}" destId="{0C9E6044-495B-4C65-89EB-C50715CD819C}" srcOrd="0" destOrd="0" parTransId="{5568B698-A0EC-425A-8AA7-33F177E0E356}" sibTransId="{4856ED0B-C45A-4E67-8750-A8FBFFBB3AC9}"/>
    <dgm:cxn modelId="{8593CBDF-AEE2-4060-8561-B971AC3CA501}" type="presParOf" srcId="{D342A74E-9E37-4D69-91C3-90962FB8020F}" destId="{E6BB0610-2336-4164-9DAB-FC8BEDEEFF4D}" srcOrd="0" destOrd="0" presId="urn:microsoft.com/office/officeart/2005/8/layout/vList2"/>
    <dgm:cxn modelId="{C12E681D-A0EF-429C-A3D5-A2FB5F005DDD}" type="presParOf" srcId="{D342A74E-9E37-4D69-91C3-90962FB8020F}" destId="{D83A6B0A-1471-4B09-AAC2-6F3BDD3EDFCC}" srcOrd="1" destOrd="0" presId="urn:microsoft.com/office/officeart/2005/8/layout/vList2"/>
    <dgm:cxn modelId="{36D10330-83C7-4DAB-9EF0-A1D8A9A9DFD8}" type="presParOf" srcId="{D342A74E-9E37-4D69-91C3-90962FB8020F}" destId="{2E345B12-6D38-4FCC-9420-664CB47D762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1DB8E5-EA74-4101-BAFD-96ACBBEE74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8459D8-9C7C-4BF2-928B-5A33762667E5}">
      <dgm:prSet custT="1"/>
      <dgm:spPr/>
      <dgm:t>
        <a:bodyPr/>
        <a:lstStyle/>
        <a:p>
          <a:pPr algn="ctr" rtl="0"/>
          <a:r>
            <a:rPr lang="ru-RU" sz="1600" b="1" dirty="0" smtClean="0"/>
            <a:t>2. Тематические группы в </a:t>
          </a:r>
          <a:r>
            <a:rPr lang="ru-RU" sz="1600" b="1" dirty="0" err="1" smtClean="0"/>
            <a:t>мессенджере</a:t>
          </a:r>
          <a:r>
            <a:rPr lang="ru-RU" sz="1600" b="1" dirty="0" smtClean="0"/>
            <a:t> </a:t>
          </a:r>
          <a:r>
            <a:rPr lang="en-US" sz="1600" b="1" dirty="0" err="1" smtClean="0"/>
            <a:t>WhatsApp</a:t>
          </a:r>
          <a:endParaRPr lang="ru-RU" sz="1600" dirty="0"/>
        </a:p>
      </dgm:t>
    </dgm:pt>
    <dgm:pt modelId="{3BB29930-2640-4787-B276-956EF1D00DC8}" type="parTrans" cxnId="{CDA11F4E-1BB1-4CCC-AFAE-B7C20C983A73}">
      <dgm:prSet/>
      <dgm:spPr/>
      <dgm:t>
        <a:bodyPr/>
        <a:lstStyle/>
        <a:p>
          <a:endParaRPr lang="ru-RU"/>
        </a:p>
      </dgm:t>
    </dgm:pt>
    <dgm:pt modelId="{2E6C34E8-67DC-484B-82CE-7AC10F782D1E}" type="sibTrans" cxnId="{CDA11F4E-1BB1-4CCC-AFAE-B7C20C983A73}">
      <dgm:prSet/>
      <dgm:spPr/>
      <dgm:t>
        <a:bodyPr/>
        <a:lstStyle/>
        <a:p>
          <a:endParaRPr lang="ru-RU"/>
        </a:p>
      </dgm:t>
    </dgm:pt>
    <dgm:pt modelId="{01C48E7B-71D6-4765-B5C4-A1D90E3E0A06}" type="pres">
      <dgm:prSet presAssocID="{EE1DB8E5-EA74-4101-BAFD-96ACBBEE7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744D58-EF1F-417F-961E-A7FB1D0F7667}" type="pres">
      <dgm:prSet presAssocID="{6B8459D8-9C7C-4BF2-928B-5A33762667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11F4E-1BB1-4CCC-AFAE-B7C20C983A73}" srcId="{EE1DB8E5-EA74-4101-BAFD-96ACBBEE7442}" destId="{6B8459D8-9C7C-4BF2-928B-5A33762667E5}" srcOrd="0" destOrd="0" parTransId="{3BB29930-2640-4787-B276-956EF1D00DC8}" sibTransId="{2E6C34E8-67DC-484B-82CE-7AC10F782D1E}"/>
    <dgm:cxn modelId="{6FA05AB1-24A7-4BF9-93F7-4BC77C4574DB}" type="presOf" srcId="{6B8459D8-9C7C-4BF2-928B-5A33762667E5}" destId="{45744D58-EF1F-417F-961E-A7FB1D0F7667}" srcOrd="0" destOrd="0" presId="urn:microsoft.com/office/officeart/2005/8/layout/vList2"/>
    <dgm:cxn modelId="{056CF57C-A8E3-4FDB-82BF-5DF092B06F88}" type="presOf" srcId="{EE1DB8E5-EA74-4101-BAFD-96ACBBEE7442}" destId="{01C48E7B-71D6-4765-B5C4-A1D90E3E0A06}" srcOrd="0" destOrd="0" presId="urn:microsoft.com/office/officeart/2005/8/layout/vList2"/>
    <dgm:cxn modelId="{728D1B5C-0765-4ECB-98B4-537710194B5F}" type="presParOf" srcId="{01C48E7B-71D6-4765-B5C4-A1D90E3E0A06}" destId="{45744D58-EF1F-417F-961E-A7FB1D0F7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B64BE72-3428-4449-A7E5-7B417755F94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3AA0F-5DC2-4C18-B7C5-53EFC33CA5F9}">
      <dgm:prSet custT="1"/>
      <dgm:spPr/>
      <dgm:t>
        <a:bodyPr/>
        <a:lstStyle/>
        <a:p>
          <a:pPr marL="1165225" indent="0" algn="ctr" rtl="0"/>
          <a:r>
            <a:rPr lang="ru-RU" sz="1200" dirty="0" smtClean="0"/>
            <a:t>Муниципальный контроль – </a:t>
          </a:r>
        </a:p>
        <a:p>
          <a:pPr marL="1165225" indent="0" algn="ctr" rtl="0"/>
          <a:r>
            <a:rPr lang="ru-RU" sz="1200" dirty="0" smtClean="0"/>
            <a:t>1 группа, 245 участников</a:t>
          </a:r>
          <a:endParaRPr lang="ru-RU" sz="1200" dirty="0"/>
        </a:p>
      </dgm:t>
    </dgm:pt>
    <dgm:pt modelId="{8E4E4292-1390-44F4-AFCC-1EBE7411140B}" type="parTrans" cxnId="{D43A6B71-3293-4F18-A268-0985B04E1B9F}">
      <dgm:prSet/>
      <dgm:spPr/>
      <dgm:t>
        <a:bodyPr/>
        <a:lstStyle/>
        <a:p>
          <a:endParaRPr lang="ru-RU"/>
        </a:p>
      </dgm:t>
    </dgm:pt>
    <dgm:pt modelId="{FA456FE7-9115-402B-8079-ED1B2BB8FED5}" type="sibTrans" cxnId="{D43A6B71-3293-4F18-A268-0985B04E1B9F}">
      <dgm:prSet/>
      <dgm:spPr/>
      <dgm:t>
        <a:bodyPr/>
        <a:lstStyle/>
        <a:p>
          <a:endParaRPr lang="ru-RU"/>
        </a:p>
      </dgm:t>
    </dgm:pt>
    <dgm:pt modelId="{B69EE59E-682F-4532-89B1-28921F73E1AD}">
      <dgm:prSet custT="1"/>
      <dgm:spPr/>
      <dgm:t>
        <a:bodyPr/>
        <a:lstStyle/>
        <a:p>
          <a:pPr marL="1258888" indent="0" algn="ctr" rtl="0"/>
          <a:r>
            <a:rPr lang="ru-RU" sz="1200" dirty="0" smtClean="0"/>
            <a:t>Предприниматели – </a:t>
          </a:r>
        </a:p>
        <a:p>
          <a:pPr marL="1258888" indent="0" algn="ctr" rtl="0"/>
          <a:r>
            <a:rPr lang="ru-RU" sz="1200" dirty="0" smtClean="0"/>
            <a:t>1 группа, 34 участника</a:t>
          </a:r>
          <a:endParaRPr lang="ru-RU" sz="1200" dirty="0"/>
        </a:p>
      </dgm:t>
    </dgm:pt>
    <dgm:pt modelId="{5A08D76E-6448-4F08-AF09-A69211AE4508}" type="parTrans" cxnId="{90710058-6C4F-45C8-83D6-EEDF490E2912}">
      <dgm:prSet/>
      <dgm:spPr/>
      <dgm:t>
        <a:bodyPr/>
        <a:lstStyle/>
        <a:p>
          <a:endParaRPr lang="ru-RU"/>
        </a:p>
      </dgm:t>
    </dgm:pt>
    <dgm:pt modelId="{8B294647-2D9C-4A48-9CBC-5450A749914E}" type="sibTrans" cxnId="{90710058-6C4F-45C8-83D6-EEDF490E2912}">
      <dgm:prSet/>
      <dgm:spPr/>
      <dgm:t>
        <a:bodyPr/>
        <a:lstStyle/>
        <a:p>
          <a:endParaRPr lang="ru-RU"/>
        </a:p>
      </dgm:t>
    </dgm:pt>
    <dgm:pt modelId="{5A40C9F8-7342-4FCE-8DF8-C73FADFF63D0}">
      <dgm:prSet custT="1"/>
      <dgm:spPr/>
      <dgm:t>
        <a:bodyPr/>
        <a:lstStyle/>
        <a:p>
          <a:pPr marL="0" indent="1344613" algn="ctr" rtl="0"/>
          <a:r>
            <a:rPr lang="ru-RU" sz="1200" dirty="0" smtClean="0"/>
            <a:t>Многоквартирные жилые дома -  </a:t>
          </a:r>
        </a:p>
        <a:p>
          <a:pPr marL="0" indent="1344613" algn="ctr" rtl="0"/>
          <a:r>
            <a:rPr lang="ru-RU" sz="1200" dirty="0" smtClean="0"/>
            <a:t>35 групп</a:t>
          </a:r>
          <a:endParaRPr lang="ru-RU" sz="1200" dirty="0"/>
        </a:p>
      </dgm:t>
    </dgm:pt>
    <dgm:pt modelId="{0D99435F-F203-45A3-8344-9CC067606F69}" type="parTrans" cxnId="{48B233F9-A3B6-479E-BEC0-3D7A802C1E3C}">
      <dgm:prSet/>
      <dgm:spPr/>
      <dgm:t>
        <a:bodyPr/>
        <a:lstStyle/>
        <a:p>
          <a:endParaRPr lang="ru-RU"/>
        </a:p>
      </dgm:t>
    </dgm:pt>
    <dgm:pt modelId="{060C9D34-81DA-4E6E-B33A-65CADBB1076C}" type="sibTrans" cxnId="{48B233F9-A3B6-479E-BEC0-3D7A802C1E3C}">
      <dgm:prSet/>
      <dgm:spPr/>
      <dgm:t>
        <a:bodyPr/>
        <a:lstStyle/>
        <a:p>
          <a:endParaRPr lang="ru-RU"/>
        </a:p>
      </dgm:t>
    </dgm:pt>
    <dgm:pt modelId="{F49D39EF-D86A-4E03-9728-62ED479A160F}" type="pres">
      <dgm:prSet presAssocID="{8B64BE72-3428-4449-A7E5-7B417755F9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E2612-360F-4335-8A61-3CB68E2E6BC0}" type="pres">
      <dgm:prSet presAssocID="{38B3AA0F-5DC2-4C18-B7C5-53EFC33CA5F9}" presName="comp" presStyleCnt="0"/>
      <dgm:spPr/>
    </dgm:pt>
    <dgm:pt modelId="{24D62ECC-DA48-4D33-A843-C3A5B0E1A788}" type="pres">
      <dgm:prSet presAssocID="{38B3AA0F-5DC2-4C18-B7C5-53EFC33CA5F9}" presName="box" presStyleLbl="node1" presStyleIdx="0" presStyleCnt="3" custScaleY="118291" custLinFactNeighborX="-1719" custLinFactNeighborY="3825"/>
      <dgm:spPr/>
      <dgm:t>
        <a:bodyPr/>
        <a:lstStyle/>
        <a:p>
          <a:endParaRPr lang="ru-RU"/>
        </a:p>
      </dgm:t>
    </dgm:pt>
    <dgm:pt modelId="{E4458E89-A951-4446-9E39-0AF01D043889}" type="pres">
      <dgm:prSet presAssocID="{38B3AA0F-5DC2-4C18-B7C5-53EFC33CA5F9}" presName="img" presStyleLbl="fgImgPlace1" presStyleIdx="0" presStyleCnt="3" custScaleX="185320" custScaleY="136049" custLinFactNeighborX="25118" custLinFactNeighborY="55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87A83D0E-E94A-4D30-B612-8DC9B0E35F8D}" type="pres">
      <dgm:prSet presAssocID="{38B3AA0F-5DC2-4C18-B7C5-53EFC33CA5F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5840-E124-48CD-B553-82F86F7D6FC0}" type="pres">
      <dgm:prSet presAssocID="{FA456FE7-9115-402B-8079-ED1B2BB8FED5}" presName="spacer" presStyleCnt="0"/>
      <dgm:spPr/>
    </dgm:pt>
    <dgm:pt modelId="{6A7804F9-058E-4550-9E7C-BDF3170CC550}" type="pres">
      <dgm:prSet presAssocID="{B69EE59E-682F-4532-89B1-28921F73E1AD}" presName="comp" presStyleCnt="0"/>
      <dgm:spPr/>
    </dgm:pt>
    <dgm:pt modelId="{199FF762-19CD-4485-9D9B-7C973B985B9F}" type="pres">
      <dgm:prSet presAssocID="{B69EE59E-682F-4532-89B1-28921F73E1AD}" presName="box" presStyleLbl="node1" presStyleIdx="1" presStyleCnt="3" custScaleY="113442" custLinFactNeighborX="-3484" custLinFactNeighborY="1755"/>
      <dgm:spPr/>
      <dgm:t>
        <a:bodyPr/>
        <a:lstStyle/>
        <a:p>
          <a:endParaRPr lang="ru-RU"/>
        </a:p>
      </dgm:t>
    </dgm:pt>
    <dgm:pt modelId="{F06BA91C-E659-456F-AC8F-659BD7357292}" type="pres">
      <dgm:prSet presAssocID="{B69EE59E-682F-4532-89B1-28921F73E1AD}" presName="img" presStyleLbl="fgImgPlace1" presStyleIdx="1" presStyleCnt="3" custScaleX="202149" custScaleY="131304" custLinFactNeighborX="29325" custLinFactNeighborY="65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41E51E9B-655A-4E1B-8B92-9F43827DBD33}" type="pres">
      <dgm:prSet presAssocID="{B69EE59E-682F-4532-89B1-28921F73E1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A27AB-F7BD-4D7C-A623-F317B3D84250}" type="pres">
      <dgm:prSet presAssocID="{8B294647-2D9C-4A48-9CBC-5450A749914E}" presName="spacer" presStyleCnt="0"/>
      <dgm:spPr/>
    </dgm:pt>
    <dgm:pt modelId="{6CA1A452-F6DF-485D-BFE6-56DD1045DB9D}" type="pres">
      <dgm:prSet presAssocID="{5A40C9F8-7342-4FCE-8DF8-C73FADFF63D0}" presName="comp" presStyleCnt="0"/>
      <dgm:spPr/>
    </dgm:pt>
    <dgm:pt modelId="{B64292A2-59EA-4E96-8677-44461DC7A50D}" type="pres">
      <dgm:prSet presAssocID="{5A40C9F8-7342-4FCE-8DF8-C73FADFF63D0}" presName="box" presStyleLbl="node1" presStyleIdx="2" presStyleCnt="3" custLinFactNeighborX="-3091" custLinFactNeighborY="710"/>
      <dgm:spPr/>
      <dgm:t>
        <a:bodyPr/>
        <a:lstStyle/>
        <a:p>
          <a:endParaRPr lang="ru-RU"/>
        </a:p>
      </dgm:t>
    </dgm:pt>
    <dgm:pt modelId="{35F7EDE4-F6E9-4FC8-B876-A75ED6C402EB}" type="pres">
      <dgm:prSet presAssocID="{5A40C9F8-7342-4FCE-8DF8-C73FADFF63D0}" presName="img" presStyleLbl="fgImgPlace1" presStyleIdx="2" presStyleCnt="3" custScaleX="194284" custScaleY="117125" custLinFactNeighborX="34402" custLinFactNeighborY="-30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EE980251-E9C8-4093-A3CD-B1ABF8AF8197}" type="pres">
      <dgm:prSet presAssocID="{5A40C9F8-7342-4FCE-8DF8-C73FADFF63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27A31-CCC1-49E9-AFE0-048733B584B3}" type="presOf" srcId="{8B64BE72-3428-4449-A7E5-7B417755F942}" destId="{F49D39EF-D86A-4E03-9728-62ED479A160F}" srcOrd="0" destOrd="0" presId="urn:microsoft.com/office/officeart/2005/8/layout/vList4"/>
    <dgm:cxn modelId="{E6888B50-64E8-4D97-B684-C530DC47895D}" type="presOf" srcId="{5A40C9F8-7342-4FCE-8DF8-C73FADFF63D0}" destId="{B64292A2-59EA-4E96-8677-44461DC7A50D}" srcOrd="0" destOrd="0" presId="urn:microsoft.com/office/officeart/2005/8/layout/vList4"/>
    <dgm:cxn modelId="{63419D46-AC86-418C-85D2-FF868AE186E7}" type="presOf" srcId="{5A40C9F8-7342-4FCE-8DF8-C73FADFF63D0}" destId="{EE980251-E9C8-4093-A3CD-B1ABF8AF8197}" srcOrd="1" destOrd="0" presId="urn:microsoft.com/office/officeart/2005/8/layout/vList4"/>
    <dgm:cxn modelId="{225A05EE-5F1B-46FA-B50F-44772C590142}" type="presOf" srcId="{B69EE59E-682F-4532-89B1-28921F73E1AD}" destId="{199FF762-19CD-4485-9D9B-7C973B985B9F}" srcOrd="0" destOrd="0" presId="urn:microsoft.com/office/officeart/2005/8/layout/vList4"/>
    <dgm:cxn modelId="{D43A6B71-3293-4F18-A268-0985B04E1B9F}" srcId="{8B64BE72-3428-4449-A7E5-7B417755F942}" destId="{38B3AA0F-5DC2-4C18-B7C5-53EFC33CA5F9}" srcOrd="0" destOrd="0" parTransId="{8E4E4292-1390-44F4-AFCC-1EBE7411140B}" sibTransId="{FA456FE7-9115-402B-8079-ED1B2BB8FED5}"/>
    <dgm:cxn modelId="{90710058-6C4F-45C8-83D6-EEDF490E2912}" srcId="{8B64BE72-3428-4449-A7E5-7B417755F942}" destId="{B69EE59E-682F-4532-89B1-28921F73E1AD}" srcOrd="1" destOrd="0" parTransId="{5A08D76E-6448-4F08-AF09-A69211AE4508}" sibTransId="{8B294647-2D9C-4A48-9CBC-5450A749914E}"/>
    <dgm:cxn modelId="{85FFB393-ADF2-4F67-BF89-AEF0990C8DBB}" type="presOf" srcId="{38B3AA0F-5DC2-4C18-B7C5-53EFC33CA5F9}" destId="{24D62ECC-DA48-4D33-A843-C3A5B0E1A788}" srcOrd="0" destOrd="0" presId="urn:microsoft.com/office/officeart/2005/8/layout/vList4"/>
    <dgm:cxn modelId="{48B233F9-A3B6-479E-BEC0-3D7A802C1E3C}" srcId="{8B64BE72-3428-4449-A7E5-7B417755F942}" destId="{5A40C9F8-7342-4FCE-8DF8-C73FADFF63D0}" srcOrd="2" destOrd="0" parTransId="{0D99435F-F203-45A3-8344-9CC067606F69}" sibTransId="{060C9D34-81DA-4E6E-B33A-65CADBB1076C}"/>
    <dgm:cxn modelId="{4EAA3A95-7F5F-4A57-8854-C151D0F2782F}" type="presOf" srcId="{38B3AA0F-5DC2-4C18-B7C5-53EFC33CA5F9}" destId="{87A83D0E-E94A-4D30-B612-8DC9B0E35F8D}" srcOrd="1" destOrd="0" presId="urn:microsoft.com/office/officeart/2005/8/layout/vList4"/>
    <dgm:cxn modelId="{92380A0F-B82A-47C6-AE32-CE6E894B1EEF}" type="presOf" srcId="{B69EE59E-682F-4532-89B1-28921F73E1AD}" destId="{41E51E9B-655A-4E1B-8B92-9F43827DBD33}" srcOrd="1" destOrd="0" presId="urn:microsoft.com/office/officeart/2005/8/layout/vList4"/>
    <dgm:cxn modelId="{CBD80E61-DEF3-4631-835A-D61EBA06B8FD}" type="presParOf" srcId="{F49D39EF-D86A-4E03-9728-62ED479A160F}" destId="{E12E2612-360F-4335-8A61-3CB68E2E6BC0}" srcOrd="0" destOrd="0" presId="urn:microsoft.com/office/officeart/2005/8/layout/vList4"/>
    <dgm:cxn modelId="{776FA3CB-19C5-456D-B318-ED9A60853B63}" type="presParOf" srcId="{E12E2612-360F-4335-8A61-3CB68E2E6BC0}" destId="{24D62ECC-DA48-4D33-A843-C3A5B0E1A788}" srcOrd="0" destOrd="0" presId="urn:microsoft.com/office/officeart/2005/8/layout/vList4"/>
    <dgm:cxn modelId="{74EEA2DC-9EE5-419C-AD14-B0776E9A50DC}" type="presParOf" srcId="{E12E2612-360F-4335-8A61-3CB68E2E6BC0}" destId="{E4458E89-A951-4446-9E39-0AF01D043889}" srcOrd="1" destOrd="0" presId="urn:microsoft.com/office/officeart/2005/8/layout/vList4"/>
    <dgm:cxn modelId="{B98CAB52-7702-424D-9782-ABB600558FD7}" type="presParOf" srcId="{E12E2612-360F-4335-8A61-3CB68E2E6BC0}" destId="{87A83D0E-E94A-4D30-B612-8DC9B0E35F8D}" srcOrd="2" destOrd="0" presId="urn:microsoft.com/office/officeart/2005/8/layout/vList4"/>
    <dgm:cxn modelId="{4C6BC4E2-B630-4205-9017-8E6F2427A34F}" type="presParOf" srcId="{F49D39EF-D86A-4E03-9728-62ED479A160F}" destId="{D39B5840-E124-48CD-B553-82F86F7D6FC0}" srcOrd="1" destOrd="0" presId="urn:microsoft.com/office/officeart/2005/8/layout/vList4"/>
    <dgm:cxn modelId="{F8037461-F98C-4E5D-BDB4-C0956DCAFCB4}" type="presParOf" srcId="{F49D39EF-D86A-4E03-9728-62ED479A160F}" destId="{6A7804F9-058E-4550-9E7C-BDF3170CC550}" srcOrd="2" destOrd="0" presId="urn:microsoft.com/office/officeart/2005/8/layout/vList4"/>
    <dgm:cxn modelId="{DA0F69AD-F07B-4325-8EC0-B3D3B199C1B3}" type="presParOf" srcId="{6A7804F9-058E-4550-9E7C-BDF3170CC550}" destId="{199FF762-19CD-4485-9D9B-7C973B985B9F}" srcOrd="0" destOrd="0" presId="urn:microsoft.com/office/officeart/2005/8/layout/vList4"/>
    <dgm:cxn modelId="{278CA850-CDB5-4C83-87D2-96A3BB76AD5E}" type="presParOf" srcId="{6A7804F9-058E-4550-9E7C-BDF3170CC550}" destId="{F06BA91C-E659-456F-AC8F-659BD7357292}" srcOrd="1" destOrd="0" presId="urn:microsoft.com/office/officeart/2005/8/layout/vList4"/>
    <dgm:cxn modelId="{0AA78D4E-3970-48CA-B8EF-EBEF0076B3E5}" type="presParOf" srcId="{6A7804F9-058E-4550-9E7C-BDF3170CC550}" destId="{41E51E9B-655A-4E1B-8B92-9F43827DBD33}" srcOrd="2" destOrd="0" presId="urn:microsoft.com/office/officeart/2005/8/layout/vList4"/>
    <dgm:cxn modelId="{76D28822-486D-4BC5-918F-DB0DF23A11B1}" type="presParOf" srcId="{F49D39EF-D86A-4E03-9728-62ED479A160F}" destId="{CFFA27AB-F7BD-4D7C-A623-F317B3D84250}" srcOrd="3" destOrd="0" presId="urn:microsoft.com/office/officeart/2005/8/layout/vList4"/>
    <dgm:cxn modelId="{1D7C612C-383C-4593-86B5-4350C9019671}" type="presParOf" srcId="{F49D39EF-D86A-4E03-9728-62ED479A160F}" destId="{6CA1A452-F6DF-485D-BFE6-56DD1045DB9D}" srcOrd="4" destOrd="0" presId="urn:microsoft.com/office/officeart/2005/8/layout/vList4"/>
    <dgm:cxn modelId="{B3F59FFD-B07C-42B4-8695-4D3A2AECE33A}" type="presParOf" srcId="{6CA1A452-F6DF-485D-BFE6-56DD1045DB9D}" destId="{B64292A2-59EA-4E96-8677-44461DC7A50D}" srcOrd="0" destOrd="0" presId="urn:microsoft.com/office/officeart/2005/8/layout/vList4"/>
    <dgm:cxn modelId="{A36DE0B2-E2C0-47B6-BC05-DA7A6F20D950}" type="presParOf" srcId="{6CA1A452-F6DF-485D-BFE6-56DD1045DB9D}" destId="{35F7EDE4-F6E9-4FC8-B876-A75ED6C402EB}" srcOrd="1" destOrd="0" presId="urn:microsoft.com/office/officeart/2005/8/layout/vList4"/>
    <dgm:cxn modelId="{0ABABF63-827B-416D-BE98-117CD5C102F6}" type="presParOf" srcId="{6CA1A452-F6DF-485D-BFE6-56DD1045DB9D}" destId="{EE980251-E9C8-4093-A3CD-B1ABF8AF81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25ACDB-6DDB-4214-A48D-B8A01A7907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9410DD-253F-425D-9807-A683E3A2C058}">
      <dgm:prSet custT="1"/>
      <dgm:spPr/>
      <dgm:t>
        <a:bodyPr/>
        <a:lstStyle/>
        <a:p>
          <a:pPr algn="ctr" rtl="0"/>
          <a:r>
            <a:rPr lang="ru-RU" sz="1200" b="1" dirty="0" smtClean="0"/>
            <a:t>В результате анализа деятельности Администрации городского округа «поселок Палана» в сфере развития гражданской активности населения, была выявлена недостаточность   обычно применяемых способов общения с населением. Встречи с населением, собрания и  прием граждан Главой и должностными лицами, хотя  и очень информативны, не несут  необходимой оперативности в обсуждении и решении  актуальных вопросов и проблем, неизбежно возникающих в процессе осуществления управления  любой сферой, в рамках полномочий муниципалитета.</a:t>
          </a:r>
        </a:p>
        <a:p>
          <a:pPr algn="ctr" rtl="0"/>
          <a:r>
            <a:rPr lang="ru-RU" sz="1200" b="1" dirty="0" smtClean="0"/>
            <a:t>В связи с вышеозначенным  было принято решение организовать тематические группы в  </a:t>
          </a:r>
          <a:r>
            <a:rPr lang="ru-RU" sz="1200" b="1" dirty="0" err="1" smtClean="0"/>
            <a:t>мессенджере</a:t>
          </a:r>
          <a:r>
            <a:rPr lang="ru-RU" sz="1200" b="1" dirty="0" smtClean="0"/>
            <a:t>  </a:t>
          </a:r>
          <a:r>
            <a:rPr lang="en-US" sz="1200" b="1" dirty="0" err="1" smtClean="0"/>
            <a:t>WhatsApp</a:t>
          </a:r>
          <a:r>
            <a:rPr lang="ru-RU" sz="1200" b="1" dirty="0" smtClean="0"/>
            <a:t>. В настоящее время  созданы и активно работают  с использованием данного ресурса  группы  трех  тематических направлений.</a:t>
          </a:r>
          <a:endParaRPr lang="ru-RU" sz="1200" b="1" dirty="0"/>
        </a:p>
      </dgm:t>
    </dgm:pt>
    <dgm:pt modelId="{3B792E33-BF7C-475A-91A3-E4F9B808023B}" type="parTrans" cxnId="{A9961957-6A1E-4BAD-9CA0-93254AF86886}">
      <dgm:prSet/>
      <dgm:spPr/>
      <dgm:t>
        <a:bodyPr/>
        <a:lstStyle/>
        <a:p>
          <a:endParaRPr lang="ru-RU"/>
        </a:p>
      </dgm:t>
    </dgm:pt>
    <dgm:pt modelId="{29767A93-9043-4BEB-8AF6-616016A03F17}" type="sibTrans" cxnId="{A9961957-6A1E-4BAD-9CA0-93254AF86886}">
      <dgm:prSet/>
      <dgm:spPr/>
      <dgm:t>
        <a:bodyPr/>
        <a:lstStyle/>
        <a:p>
          <a:endParaRPr lang="ru-RU"/>
        </a:p>
      </dgm:t>
    </dgm:pt>
    <dgm:pt modelId="{C80320C9-194B-472D-940C-1589FCB13B02}" type="pres">
      <dgm:prSet presAssocID="{9F25ACDB-6DDB-4214-A48D-B8A01A790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DD55B6-3AB1-4AF4-862E-1102F5924D08}" type="pres">
      <dgm:prSet presAssocID="{259410DD-253F-425D-9807-A683E3A2C0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14D27A-839C-4DF8-869E-3D416745F71E}" type="presOf" srcId="{9F25ACDB-6DDB-4214-A48D-B8A01A7907E6}" destId="{C80320C9-194B-472D-940C-1589FCB13B02}" srcOrd="0" destOrd="0" presId="urn:microsoft.com/office/officeart/2005/8/layout/vList2"/>
    <dgm:cxn modelId="{A9961957-6A1E-4BAD-9CA0-93254AF86886}" srcId="{9F25ACDB-6DDB-4214-A48D-B8A01A7907E6}" destId="{259410DD-253F-425D-9807-A683E3A2C058}" srcOrd="0" destOrd="0" parTransId="{3B792E33-BF7C-475A-91A3-E4F9B808023B}" sibTransId="{29767A93-9043-4BEB-8AF6-616016A03F17}"/>
    <dgm:cxn modelId="{4CB16F85-BED4-421A-B4C2-587386798094}" type="presOf" srcId="{259410DD-253F-425D-9807-A683E3A2C058}" destId="{6ADD55B6-3AB1-4AF4-862E-1102F5924D08}" srcOrd="0" destOrd="0" presId="urn:microsoft.com/office/officeart/2005/8/layout/vList2"/>
    <dgm:cxn modelId="{1846219B-DB4B-4F40-9944-B3640A5E6E89}" type="presParOf" srcId="{C80320C9-194B-472D-940C-1589FCB13B02}" destId="{6ADD55B6-3AB1-4AF4-862E-1102F5924D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24981-C4B3-45A1-BCE1-40BD15970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85C2A5-4920-4CEF-8960-E55875D84BA0}">
      <dgm:prSet/>
      <dgm:spPr/>
      <dgm:t>
        <a:bodyPr/>
        <a:lstStyle/>
        <a:p>
          <a:pPr algn="ctr" rtl="0"/>
          <a:r>
            <a:rPr lang="ru-RU" dirty="0" smtClean="0"/>
            <a:t>Привлечение   граждан  и  общественных  организаций  к открытому  и  гласному  обсуждению  различных  аспектов развития городского округа  "поселок  Палана"  в  форме оперативного  взаимодействия с органами  местного самоуправления и  подведомственными организациями</a:t>
          </a:r>
          <a:endParaRPr lang="ru-RU" dirty="0"/>
        </a:p>
      </dgm:t>
    </dgm:pt>
    <dgm:pt modelId="{52E37B65-E2DB-4075-97D3-34B9BD8D3897}" type="parTrans" cxnId="{3811C1FC-97DD-4C92-9933-CCC6B56E3A62}">
      <dgm:prSet/>
      <dgm:spPr/>
      <dgm:t>
        <a:bodyPr/>
        <a:lstStyle/>
        <a:p>
          <a:endParaRPr lang="ru-RU"/>
        </a:p>
      </dgm:t>
    </dgm:pt>
    <dgm:pt modelId="{6ADAC96B-6566-4CE0-94E7-E7A031B8DCF2}" type="sibTrans" cxnId="{3811C1FC-97DD-4C92-9933-CCC6B56E3A62}">
      <dgm:prSet/>
      <dgm:spPr/>
      <dgm:t>
        <a:bodyPr/>
        <a:lstStyle/>
        <a:p>
          <a:endParaRPr lang="ru-RU"/>
        </a:p>
      </dgm:t>
    </dgm:pt>
    <dgm:pt modelId="{F7CC08F0-6664-4A0A-B731-E72D5F4419F1}" type="pres">
      <dgm:prSet presAssocID="{1AF24981-C4B3-45A1-BCE1-40BD15970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8F15-2B0E-41B5-94D2-20F6F91AE215}" type="pres">
      <dgm:prSet presAssocID="{B185C2A5-4920-4CEF-8960-E55875D84B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1C1FC-97DD-4C92-9933-CCC6B56E3A62}" srcId="{1AF24981-C4B3-45A1-BCE1-40BD15970312}" destId="{B185C2A5-4920-4CEF-8960-E55875D84BA0}" srcOrd="0" destOrd="0" parTransId="{52E37B65-E2DB-4075-97D3-34B9BD8D3897}" sibTransId="{6ADAC96B-6566-4CE0-94E7-E7A031B8DCF2}"/>
    <dgm:cxn modelId="{9A4B6B83-253D-4131-ABFC-682EBC2D1455}" type="presOf" srcId="{1AF24981-C4B3-45A1-BCE1-40BD15970312}" destId="{F7CC08F0-6664-4A0A-B731-E72D5F4419F1}" srcOrd="0" destOrd="0" presId="urn:microsoft.com/office/officeart/2005/8/layout/vList2"/>
    <dgm:cxn modelId="{AA433766-1062-42B8-B7E8-454A06869037}" type="presOf" srcId="{B185C2A5-4920-4CEF-8960-E55875D84BA0}" destId="{CD7D8F15-2B0E-41B5-94D2-20F6F91AE215}" srcOrd="0" destOrd="0" presId="urn:microsoft.com/office/officeart/2005/8/layout/vList2"/>
    <dgm:cxn modelId="{1A28EF1E-7422-44AA-928A-53F59D04ABA9}" type="presParOf" srcId="{F7CC08F0-6664-4A0A-B731-E72D5F4419F1}" destId="{CD7D8F15-2B0E-41B5-94D2-20F6F91AE2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B4A1EF3-5B24-4A5E-A8F5-72AC926EE9F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877DC2-FC65-4C3B-9AE8-5B3BD7BC2B81}">
      <dgm:prSet custT="1"/>
      <dgm:spPr/>
      <dgm:t>
        <a:bodyPr/>
        <a:lstStyle/>
        <a:p>
          <a:pPr rtl="0"/>
          <a:r>
            <a:rPr lang="ru-RU" sz="1600" b="1" dirty="0" smtClean="0"/>
            <a:t>Муниципальный контроль создана с 01.09.2018 для своевременного и быстрого реагирования по предотвращению нарушений Правил благоустройства, а так же жилищного и земельного законодательства на территории городского округа «поселок Палана», группа насчитывает 245 участников</a:t>
          </a:r>
          <a:r>
            <a:rPr lang="ru-RU" sz="1600" dirty="0" smtClean="0"/>
            <a:t>. </a:t>
          </a:r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b="1" dirty="0" smtClean="0"/>
            <a:t>    </a:t>
          </a:r>
          <a:endParaRPr lang="ru-RU" sz="1400" dirty="0"/>
        </a:p>
      </dgm:t>
    </dgm:pt>
    <dgm:pt modelId="{03E95450-CA83-448C-BD2F-B32599DDD3F1}" type="parTrans" cxnId="{B7D6855C-1C67-4600-854A-4E4CBF263351}">
      <dgm:prSet/>
      <dgm:spPr/>
      <dgm:t>
        <a:bodyPr/>
        <a:lstStyle/>
        <a:p>
          <a:endParaRPr lang="ru-RU"/>
        </a:p>
      </dgm:t>
    </dgm:pt>
    <dgm:pt modelId="{1DBD338A-39A1-4C87-91AC-B7829D4EBBDF}" type="sibTrans" cxnId="{B7D6855C-1C67-4600-854A-4E4CBF263351}">
      <dgm:prSet/>
      <dgm:spPr/>
      <dgm:t>
        <a:bodyPr/>
        <a:lstStyle/>
        <a:p>
          <a:endParaRPr lang="ru-RU"/>
        </a:p>
      </dgm:t>
    </dgm:pt>
    <dgm:pt modelId="{F126AE24-9DE8-4074-9CB7-12B93DB44E16}" type="pres">
      <dgm:prSet presAssocID="{9B4A1EF3-5B24-4A5E-A8F5-72AC926EE9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568B16-401F-49EE-AF29-61ED8ECDDA59}" type="pres">
      <dgm:prSet presAssocID="{68877DC2-FC65-4C3B-9AE8-5B3BD7BC2B81}" presName="circle1" presStyleLbl="node1" presStyleIdx="0" presStyleCnt="1"/>
      <dgm:spPr/>
    </dgm:pt>
    <dgm:pt modelId="{CEAB3CEE-7198-44E9-881B-D6068861E6C6}" type="pres">
      <dgm:prSet presAssocID="{68877DC2-FC65-4C3B-9AE8-5B3BD7BC2B81}" presName="space" presStyleCnt="0"/>
      <dgm:spPr/>
    </dgm:pt>
    <dgm:pt modelId="{573FDD2A-A98E-4BD5-9E91-BBDAFF70BC31}" type="pres">
      <dgm:prSet presAssocID="{68877DC2-FC65-4C3B-9AE8-5B3BD7BC2B81}" presName="rect1" presStyleLbl="alignAcc1" presStyleIdx="0" presStyleCnt="1"/>
      <dgm:spPr/>
      <dgm:t>
        <a:bodyPr/>
        <a:lstStyle/>
        <a:p>
          <a:endParaRPr lang="ru-RU"/>
        </a:p>
      </dgm:t>
    </dgm:pt>
    <dgm:pt modelId="{08668446-5845-4057-9638-8090FDDDD355}" type="pres">
      <dgm:prSet presAssocID="{68877DC2-FC65-4C3B-9AE8-5B3BD7BC2B8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90C16-EC95-4E9F-AED7-CDD0B5C774F8}" type="presOf" srcId="{68877DC2-FC65-4C3B-9AE8-5B3BD7BC2B81}" destId="{573FDD2A-A98E-4BD5-9E91-BBDAFF70BC31}" srcOrd="0" destOrd="0" presId="urn:microsoft.com/office/officeart/2005/8/layout/target3"/>
    <dgm:cxn modelId="{B7D6855C-1C67-4600-854A-4E4CBF263351}" srcId="{9B4A1EF3-5B24-4A5E-A8F5-72AC926EE9F4}" destId="{68877DC2-FC65-4C3B-9AE8-5B3BD7BC2B81}" srcOrd="0" destOrd="0" parTransId="{03E95450-CA83-448C-BD2F-B32599DDD3F1}" sibTransId="{1DBD338A-39A1-4C87-91AC-B7829D4EBBDF}"/>
    <dgm:cxn modelId="{C64B1C2A-D478-40F3-AB45-1F12DC0A55E9}" type="presOf" srcId="{9B4A1EF3-5B24-4A5E-A8F5-72AC926EE9F4}" destId="{F126AE24-9DE8-4074-9CB7-12B93DB44E16}" srcOrd="0" destOrd="0" presId="urn:microsoft.com/office/officeart/2005/8/layout/target3"/>
    <dgm:cxn modelId="{57546C7C-ACCB-4B6B-91E8-9323C35DBB58}" type="presOf" srcId="{68877DC2-FC65-4C3B-9AE8-5B3BD7BC2B81}" destId="{08668446-5845-4057-9638-8090FDDDD355}" srcOrd="1" destOrd="0" presId="urn:microsoft.com/office/officeart/2005/8/layout/target3"/>
    <dgm:cxn modelId="{9F40FE41-292A-42FF-A546-AC8DCEA8C005}" type="presParOf" srcId="{F126AE24-9DE8-4074-9CB7-12B93DB44E16}" destId="{64568B16-401F-49EE-AF29-61ED8ECDDA59}" srcOrd="0" destOrd="0" presId="urn:microsoft.com/office/officeart/2005/8/layout/target3"/>
    <dgm:cxn modelId="{6FC476F6-C724-4DD1-B694-5A5AFBB55714}" type="presParOf" srcId="{F126AE24-9DE8-4074-9CB7-12B93DB44E16}" destId="{CEAB3CEE-7198-44E9-881B-D6068861E6C6}" srcOrd="1" destOrd="0" presId="urn:microsoft.com/office/officeart/2005/8/layout/target3"/>
    <dgm:cxn modelId="{7256E17D-6BC6-4B26-BA97-A4C1889481A8}" type="presParOf" srcId="{F126AE24-9DE8-4074-9CB7-12B93DB44E16}" destId="{573FDD2A-A98E-4BD5-9E91-BBDAFF70BC31}" srcOrd="2" destOrd="0" presId="urn:microsoft.com/office/officeart/2005/8/layout/target3"/>
    <dgm:cxn modelId="{F7B20AE5-80BF-4611-8313-F6AB15FB252B}" type="presParOf" srcId="{F126AE24-9DE8-4074-9CB7-12B93DB44E16}" destId="{08668446-5845-4057-9638-8090FDDDD35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459862B-87AB-4D3B-BDD4-1284F5F02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A8612-29A7-4FEC-BDA1-4E1E78C5584B}">
      <dgm:prSet custT="1"/>
      <dgm:spPr/>
      <dgm:t>
        <a:bodyPr/>
        <a:lstStyle/>
        <a:p>
          <a:pPr rtl="0"/>
          <a:r>
            <a:rPr lang="ru-RU" sz="1200" dirty="0" smtClean="0"/>
            <a:t>Участники группы пишут о возникшей проблеме,  прикрепляя к своим сообщениям фото и видеоматериалы. </a:t>
          </a:r>
          <a:endParaRPr lang="ru-RU" sz="1200" dirty="0"/>
        </a:p>
      </dgm:t>
    </dgm:pt>
    <dgm:pt modelId="{3C03DF0D-5E14-44B1-B0DC-71875707AD39}" type="parTrans" cxnId="{60C17D00-3004-4ADF-A2D6-E088F588F870}">
      <dgm:prSet/>
      <dgm:spPr/>
      <dgm:t>
        <a:bodyPr/>
        <a:lstStyle/>
        <a:p>
          <a:endParaRPr lang="ru-RU"/>
        </a:p>
      </dgm:t>
    </dgm:pt>
    <dgm:pt modelId="{39103668-F016-4ECC-A595-93D7E3D47BE3}" type="sibTrans" cxnId="{60C17D00-3004-4ADF-A2D6-E088F588F870}">
      <dgm:prSet/>
      <dgm:spPr/>
      <dgm:t>
        <a:bodyPr/>
        <a:lstStyle/>
        <a:p>
          <a:endParaRPr lang="ru-RU"/>
        </a:p>
      </dgm:t>
    </dgm:pt>
    <dgm:pt modelId="{F4302932-A59B-4ECE-A725-8789FD336F4F}">
      <dgm:prSet custT="1"/>
      <dgm:spPr/>
      <dgm:t>
        <a:bodyPr/>
        <a:lstStyle/>
        <a:p>
          <a:pPr rtl="0"/>
          <a:r>
            <a:rPr lang="ru-RU" sz="1200" dirty="0" smtClean="0"/>
            <a:t>Муниципальный инспектор на основании  обращений поступивших в группе  принимает меры, соответствующие  проблеме. О результатах в группе выкладывается информация.</a:t>
          </a:r>
          <a:endParaRPr lang="ru-RU" sz="1200" dirty="0"/>
        </a:p>
      </dgm:t>
    </dgm:pt>
    <dgm:pt modelId="{7F980BD5-B242-48BB-8FFD-4F2B109FC414}" type="parTrans" cxnId="{1CB83E06-A6F1-4732-B92F-B5AA99F012DB}">
      <dgm:prSet/>
      <dgm:spPr/>
      <dgm:t>
        <a:bodyPr/>
        <a:lstStyle/>
        <a:p>
          <a:endParaRPr lang="ru-RU"/>
        </a:p>
      </dgm:t>
    </dgm:pt>
    <dgm:pt modelId="{92ACE714-541D-4CE6-9170-61E26AF8E026}" type="sibTrans" cxnId="{1CB83E06-A6F1-4732-B92F-B5AA99F012DB}">
      <dgm:prSet/>
      <dgm:spPr/>
      <dgm:t>
        <a:bodyPr/>
        <a:lstStyle/>
        <a:p>
          <a:endParaRPr lang="ru-RU"/>
        </a:p>
      </dgm:t>
    </dgm:pt>
    <dgm:pt modelId="{4D7F5589-62F0-47B3-844A-E4CB199E7859}" type="pres">
      <dgm:prSet presAssocID="{F459862B-87AB-4D3B-BDD4-1284F5F02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D4258-BC7D-4E28-8FE8-C8164699C8B3}" type="pres">
      <dgm:prSet presAssocID="{DA9A8612-29A7-4FEC-BDA1-4E1E78C5584B}" presName="parentText" presStyleLbl="node1" presStyleIdx="0" presStyleCnt="2" custScaleY="64536" custLinFactY="-100000" custLinFactNeighborX="256" custLinFactNeighborY="-141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C4368-A975-4E1B-8210-A8B218845CB9}" type="pres">
      <dgm:prSet presAssocID="{39103668-F016-4ECC-A595-93D7E3D47BE3}" presName="spacer" presStyleCnt="0"/>
      <dgm:spPr/>
    </dgm:pt>
    <dgm:pt modelId="{E0977854-A7F4-47C0-A059-FEE3A75B6A30}" type="pres">
      <dgm:prSet presAssocID="{F4302932-A59B-4ECE-A725-8789FD336F4F}" presName="parentText" presStyleLbl="node1" presStyleIdx="1" presStyleCnt="2" custScaleY="75991" custLinFactY="-99194" custLinFactNeighborX="2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8F486-2DA0-4C2A-9090-2D67D78C7AF7}" type="presOf" srcId="{DA9A8612-29A7-4FEC-BDA1-4E1E78C5584B}" destId="{9EFD4258-BC7D-4E28-8FE8-C8164699C8B3}" srcOrd="0" destOrd="0" presId="urn:microsoft.com/office/officeart/2005/8/layout/vList2"/>
    <dgm:cxn modelId="{60C17D00-3004-4ADF-A2D6-E088F588F870}" srcId="{F459862B-87AB-4D3B-BDD4-1284F5F026A3}" destId="{DA9A8612-29A7-4FEC-BDA1-4E1E78C5584B}" srcOrd="0" destOrd="0" parTransId="{3C03DF0D-5E14-44B1-B0DC-71875707AD39}" sibTransId="{39103668-F016-4ECC-A595-93D7E3D47BE3}"/>
    <dgm:cxn modelId="{6AD827BF-D88C-4F3E-B166-2D4750D2E97A}" type="presOf" srcId="{F4302932-A59B-4ECE-A725-8789FD336F4F}" destId="{E0977854-A7F4-47C0-A059-FEE3A75B6A30}" srcOrd="0" destOrd="0" presId="urn:microsoft.com/office/officeart/2005/8/layout/vList2"/>
    <dgm:cxn modelId="{F686E77F-90DF-4128-978A-E6B217EAB202}" type="presOf" srcId="{F459862B-87AB-4D3B-BDD4-1284F5F026A3}" destId="{4D7F5589-62F0-47B3-844A-E4CB199E7859}" srcOrd="0" destOrd="0" presId="urn:microsoft.com/office/officeart/2005/8/layout/vList2"/>
    <dgm:cxn modelId="{1CB83E06-A6F1-4732-B92F-B5AA99F012DB}" srcId="{F459862B-87AB-4D3B-BDD4-1284F5F026A3}" destId="{F4302932-A59B-4ECE-A725-8789FD336F4F}" srcOrd="1" destOrd="0" parTransId="{7F980BD5-B242-48BB-8FFD-4F2B109FC414}" sibTransId="{92ACE714-541D-4CE6-9170-61E26AF8E026}"/>
    <dgm:cxn modelId="{DB34634D-C84F-4740-8B03-B5F292BB30B7}" type="presParOf" srcId="{4D7F5589-62F0-47B3-844A-E4CB199E7859}" destId="{9EFD4258-BC7D-4E28-8FE8-C8164699C8B3}" srcOrd="0" destOrd="0" presId="urn:microsoft.com/office/officeart/2005/8/layout/vList2"/>
    <dgm:cxn modelId="{0799C922-330A-4AF1-8557-3DE2A5D866A7}" type="presParOf" srcId="{4D7F5589-62F0-47B3-844A-E4CB199E7859}" destId="{9B8C4368-A975-4E1B-8210-A8B218845CB9}" srcOrd="1" destOrd="0" presId="urn:microsoft.com/office/officeart/2005/8/layout/vList2"/>
    <dgm:cxn modelId="{4DB41163-0F78-4634-985B-2C6B9EF50EBF}" type="presParOf" srcId="{4D7F5589-62F0-47B3-844A-E4CB199E7859}" destId="{E0977854-A7F4-47C0-A059-FEE3A75B6A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995DAC-8AFA-4830-96AA-1DF70890B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EDE7D19-5E52-4656-A0B2-72C29CD06052}">
      <dgm:prSet custT="1"/>
      <dgm:spPr/>
      <dgm:t>
        <a:bodyPr/>
        <a:lstStyle/>
        <a:p>
          <a:pPr rtl="0"/>
          <a:r>
            <a:rPr lang="ru-RU" sz="1200" b="1" dirty="0" smtClean="0"/>
            <a:t>Управляющие организации и предприятия ЖКХ уведомляют о предстоящих плановых работах</a:t>
          </a:r>
          <a:endParaRPr lang="ru-RU" sz="1200" dirty="0"/>
        </a:p>
      </dgm:t>
    </dgm:pt>
    <dgm:pt modelId="{3B9D638C-2E4E-455D-B791-7CCE1E2BA396}" type="parTrans" cxnId="{72CF2FEA-9472-46BD-8706-DBE95B4ACD95}">
      <dgm:prSet/>
      <dgm:spPr/>
      <dgm:t>
        <a:bodyPr/>
        <a:lstStyle/>
        <a:p>
          <a:endParaRPr lang="ru-RU"/>
        </a:p>
      </dgm:t>
    </dgm:pt>
    <dgm:pt modelId="{CF444FDC-3CDB-41CD-B059-559F1A33D8DD}" type="sibTrans" cxnId="{72CF2FEA-9472-46BD-8706-DBE95B4ACD95}">
      <dgm:prSet/>
      <dgm:spPr/>
      <dgm:t>
        <a:bodyPr/>
        <a:lstStyle/>
        <a:p>
          <a:endParaRPr lang="ru-RU"/>
        </a:p>
      </dgm:t>
    </dgm:pt>
    <dgm:pt modelId="{CE86D34E-D36F-4785-9F77-E4A3292CC378}" type="pres">
      <dgm:prSet presAssocID="{4B995DAC-8AFA-4830-96AA-1DF70890B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5B319A-D124-4137-9928-EDCFA8F426E9}" type="pres">
      <dgm:prSet presAssocID="{8EDE7D19-5E52-4656-A0B2-72C29CD060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8B356-EEBB-45E3-8103-DF78024F3654}" type="presOf" srcId="{8EDE7D19-5E52-4656-A0B2-72C29CD06052}" destId="{CE5B319A-D124-4137-9928-EDCFA8F426E9}" srcOrd="0" destOrd="0" presId="urn:microsoft.com/office/officeart/2005/8/layout/vList2"/>
    <dgm:cxn modelId="{D752CA99-D8FB-4370-8199-A9F0ED9F62BC}" type="presOf" srcId="{4B995DAC-8AFA-4830-96AA-1DF70890BB95}" destId="{CE86D34E-D36F-4785-9F77-E4A3292CC378}" srcOrd="0" destOrd="0" presId="urn:microsoft.com/office/officeart/2005/8/layout/vList2"/>
    <dgm:cxn modelId="{72CF2FEA-9472-46BD-8706-DBE95B4ACD95}" srcId="{4B995DAC-8AFA-4830-96AA-1DF70890BB95}" destId="{8EDE7D19-5E52-4656-A0B2-72C29CD06052}" srcOrd="0" destOrd="0" parTransId="{3B9D638C-2E4E-455D-B791-7CCE1E2BA396}" sibTransId="{CF444FDC-3CDB-41CD-B059-559F1A33D8DD}"/>
    <dgm:cxn modelId="{BE083AF5-F8BB-47EC-BA76-C37C91C22EE2}" type="presParOf" srcId="{CE86D34E-D36F-4785-9F77-E4A3292CC378}" destId="{CE5B319A-D124-4137-9928-EDCFA8F426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B1BC90-FF7D-4281-9786-E19C671FAC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09E86F-A139-41CD-97A5-A891288D6842}">
      <dgm:prSet custT="1"/>
      <dgm:spPr/>
      <dgm:t>
        <a:bodyPr/>
        <a:lstStyle/>
        <a:p>
          <a:pPr rtl="0"/>
          <a:r>
            <a:rPr lang="ru-RU" sz="1200" b="1" dirty="0" smtClean="0"/>
            <a:t>Предупреждают граждан о производимых аварийных работах</a:t>
          </a:r>
          <a:endParaRPr lang="ru-RU" sz="1200" dirty="0"/>
        </a:p>
      </dgm:t>
    </dgm:pt>
    <dgm:pt modelId="{BBFDE6AE-57CD-4DF4-A1FF-92638F7BEA3E}" type="parTrans" cxnId="{C541E0FE-19AD-4C01-A70D-2BF6CDCB465D}">
      <dgm:prSet/>
      <dgm:spPr/>
      <dgm:t>
        <a:bodyPr/>
        <a:lstStyle/>
        <a:p>
          <a:endParaRPr lang="ru-RU"/>
        </a:p>
      </dgm:t>
    </dgm:pt>
    <dgm:pt modelId="{2D579F45-2503-46F9-B0CA-9C7E3C7ADD3D}" type="sibTrans" cxnId="{C541E0FE-19AD-4C01-A70D-2BF6CDCB465D}">
      <dgm:prSet/>
      <dgm:spPr/>
      <dgm:t>
        <a:bodyPr/>
        <a:lstStyle/>
        <a:p>
          <a:endParaRPr lang="ru-RU"/>
        </a:p>
      </dgm:t>
    </dgm:pt>
    <dgm:pt modelId="{37FBFCA5-1D54-4E71-B3D4-342352793CE1}" type="pres">
      <dgm:prSet presAssocID="{47B1BC90-FF7D-4281-9786-E19C671FAC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D6760-D9EF-44AF-8139-2F7938621743}" type="pres">
      <dgm:prSet presAssocID="{A109E86F-A139-41CD-97A5-A891288D6842}" presName="parentText" presStyleLbl="node1" presStyleIdx="0" presStyleCnt="1" custLinFactY="-26844" custLinFactNeighborX="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41E0FE-19AD-4C01-A70D-2BF6CDCB465D}" srcId="{47B1BC90-FF7D-4281-9786-E19C671FAC14}" destId="{A109E86F-A139-41CD-97A5-A891288D6842}" srcOrd="0" destOrd="0" parTransId="{BBFDE6AE-57CD-4DF4-A1FF-92638F7BEA3E}" sibTransId="{2D579F45-2503-46F9-B0CA-9C7E3C7ADD3D}"/>
    <dgm:cxn modelId="{EC3E591A-92DB-430F-B3F4-B19ACE7D2F99}" type="presOf" srcId="{47B1BC90-FF7D-4281-9786-E19C671FAC14}" destId="{37FBFCA5-1D54-4E71-B3D4-342352793CE1}" srcOrd="0" destOrd="0" presId="urn:microsoft.com/office/officeart/2005/8/layout/vList2"/>
    <dgm:cxn modelId="{2186DF10-83A6-4F21-8AC6-94A9647A713B}" type="presOf" srcId="{A109E86F-A139-41CD-97A5-A891288D6842}" destId="{2C3D6760-D9EF-44AF-8139-2F7938621743}" srcOrd="0" destOrd="0" presId="urn:microsoft.com/office/officeart/2005/8/layout/vList2"/>
    <dgm:cxn modelId="{54B11959-9D23-4DA0-AB5F-7D472A5C0CBB}" type="presParOf" srcId="{37FBFCA5-1D54-4E71-B3D4-342352793CE1}" destId="{2C3D6760-D9EF-44AF-8139-2F79386217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1175633-0A3C-42BC-9DEB-33CEE69F917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B1191C-876B-419C-AA39-AF0C541C3E3D}">
      <dgm:prSet custT="1"/>
      <dgm:spPr/>
      <dgm:t>
        <a:bodyPr/>
        <a:lstStyle/>
        <a:p>
          <a:pPr rtl="0"/>
          <a:r>
            <a:rPr lang="ru-RU" sz="1600" b="1" dirty="0" smtClean="0"/>
            <a:t>Предприниматели – создана для тех, кто открыл или собирается открыть свой бизнес на территории городского округа «поселок Палана».  В группе  34 участника.</a:t>
          </a:r>
          <a:endParaRPr lang="ru-RU" sz="1600" dirty="0"/>
        </a:p>
      </dgm:t>
    </dgm:pt>
    <dgm:pt modelId="{F4C06CAE-980C-484C-89BD-C93AD5AD353B}" type="parTrans" cxnId="{806400FB-EDC4-4180-9B74-891A1FB91B1C}">
      <dgm:prSet/>
      <dgm:spPr/>
      <dgm:t>
        <a:bodyPr/>
        <a:lstStyle/>
        <a:p>
          <a:endParaRPr lang="ru-RU"/>
        </a:p>
      </dgm:t>
    </dgm:pt>
    <dgm:pt modelId="{FEE83D0C-7982-4240-ACA4-870EDEF851E3}" type="sibTrans" cxnId="{806400FB-EDC4-4180-9B74-891A1FB91B1C}">
      <dgm:prSet/>
      <dgm:spPr/>
      <dgm:t>
        <a:bodyPr/>
        <a:lstStyle/>
        <a:p>
          <a:endParaRPr lang="ru-RU"/>
        </a:p>
      </dgm:t>
    </dgm:pt>
    <dgm:pt modelId="{DEB8B7CA-7506-41E1-89C9-86736C03F812}" type="pres">
      <dgm:prSet presAssocID="{21175633-0A3C-42BC-9DEB-33CEE69F91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6037C2-7893-4B3A-9434-1E839DF8A685}" type="pres">
      <dgm:prSet presAssocID="{B0B1191C-876B-419C-AA39-AF0C541C3E3D}" presName="circle1" presStyleLbl="node1" presStyleIdx="0" presStyleCnt="1"/>
      <dgm:spPr/>
    </dgm:pt>
    <dgm:pt modelId="{5CA91550-8D00-40C8-8831-A9E5C826BB4F}" type="pres">
      <dgm:prSet presAssocID="{B0B1191C-876B-419C-AA39-AF0C541C3E3D}" presName="space" presStyleCnt="0"/>
      <dgm:spPr/>
    </dgm:pt>
    <dgm:pt modelId="{D6033035-4CD4-4A4E-BE1C-A241539819C6}" type="pres">
      <dgm:prSet presAssocID="{B0B1191C-876B-419C-AA39-AF0C541C3E3D}" presName="rect1" presStyleLbl="alignAcc1" presStyleIdx="0" presStyleCnt="1"/>
      <dgm:spPr/>
      <dgm:t>
        <a:bodyPr/>
        <a:lstStyle/>
        <a:p>
          <a:endParaRPr lang="ru-RU"/>
        </a:p>
      </dgm:t>
    </dgm:pt>
    <dgm:pt modelId="{77B3ECB9-0A96-432A-9CEF-9EED7F1BEE3C}" type="pres">
      <dgm:prSet presAssocID="{B0B1191C-876B-419C-AA39-AF0C541C3E3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1D03A-E490-44E1-B9B5-6D906412E4BF}" type="presOf" srcId="{B0B1191C-876B-419C-AA39-AF0C541C3E3D}" destId="{77B3ECB9-0A96-432A-9CEF-9EED7F1BEE3C}" srcOrd="1" destOrd="0" presId="urn:microsoft.com/office/officeart/2005/8/layout/target3"/>
    <dgm:cxn modelId="{544F44F4-307E-4B1D-BC05-0E79C007A302}" type="presOf" srcId="{B0B1191C-876B-419C-AA39-AF0C541C3E3D}" destId="{D6033035-4CD4-4A4E-BE1C-A241539819C6}" srcOrd="0" destOrd="0" presId="urn:microsoft.com/office/officeart/2005/8/layout/target3"/>
    <dgm:cxn modelId="{806400FB-EDC4-4180-9B74-891A1FB91B1C}" srcId="{21175633-0A3C-42BC-9DEB-33CEE69F917E}" destId="{B0B1191C-876B-419C-AA39-AF0C541C3E3D}" srcOrd="0" destOrd="0" parTransId="{F4C06CAE-980C-484C-89BD-C93AD5AD353B}" sibTransId="{FEE83D0C-7982-4240-ACA4-870EDEF851E3}"/>
    <dgm:cxn modelId="{839A5BF5-7054-45C0-90A3-46CBD2A4C3A6}" type="presOf" srcId="{21175633-0A3C-42BC-9DEB-33CEE69F917E}" destId="{DEB8B7CA-7506-41E1-89C9-86736C03F812}" srcOrd="0" destOrd="0" presId="urn:microsoft.com/office/officeart/2005/8/layout/target3"/>
    <dgm:cxn modelId="{38EAD901-A562-4EBE-A898-4547FA1B925A}" type="presParOf" srcId="{DEB8B7CA-7506-41E1-89C9-86736C03F812}" destId="{B46037C2-7893-4B3A-9434-1E839DF8A685}" srcOrd="0" destOrd="0" presId="urn:microsoft.com/office/officeart/2005/8/layout/target3"/>
    <dgm:cxn modelId="{15EEE39F-EB71-4DCC-8328-26C057DF9A85}" type="presParOf" srcId="{DEB8B7CA-7506-41E1-89C9-86736C03F812}" destId="{5CA91550-8D00-40C8-8831-A9E5C826BB4F}" srcOrd="1" destOrd="0" presId="urn:microsoft.com/office/officeart/2005/8/layout/target3"/>
    <dgm:cxn modelId="{924AD2BD-0A5B-48D1-816C-248B4547C588}" type="presParOf" srcId="{DEB8B7CA-7506-41E1-89C9-86736C03F812}" destId="{D6033035-4CD4-4A4E-BE1C-A241539819C6}" srcOrd="2" destOrd="0" presId="urn:microsoft.com/office/officeart/2005/8/layout/target3"/>
    <dgm:cxn modelId="{69E1AE8B-5894-4FE2-8396-52CEF22C9481}" type="presParOf" srcId="{DEB8B7CA-7506-41E1-89C9-86736C03F812}" destId="{77B3ECB9-0A96-432A-9CEF-9EED7F1BEE3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7338D36-0CA5-4425-A099-28AAA255AC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AB4FA-B564-4737-8BD1-50CA3B6842C9}">
      <dgm:prSet custT="1"/>
      <dgm:spPr/>
      <dgm:t>
        <a:bodyPr/>
        <a:lstStyle/>
        <a:p>
          <a:pPr algn="ctr" rtl="0"/>
          <a:r>
            <a:rPr lang="ru-RU" sz="1200" b="0" dirty="0" smtClean="0"/>
            <a:t>В группе налажен обмен информацией между предпринимателями и специалистом консультационного пункта, работающего в Администрации городского округа «поселок Палана»  с целью оказания  помощи предпринимателям в различных направлениях их деятельности </a:t>
          </a:r>
          <a:endParaRPr lang="ru-RU" sz="1200" b="0" dirty="0"/>
        </a:p>
      </dgm:t>
    </dgm:pt>
    <dgm:pt modelId="{06942B45-205A-4473-9199-709D556F4571}" type="parTrans" cxnId="{9F7AAB0C-86AC-47D7-BD78-4226DA3907E3}">
      <dgm:prSet/>
      <dgm:spPr/>
      <dgm:t>
        <a:bodyPr/>
        <a:lstStyle/>
        <a:p>
          <a:endParaRPr lang="ru-RU"/>
        </a:p>
      </dgm:t>
    </dgm:pt>
    <dgm:pt modelId="{82FB9F83-120C-4503-9DC7-217C8C3B60B5}" type="sibTrans" cxnId="{9F7AAB0C-86AC-47D7-BD78-4226DA3907E3}">
      <dgm:prSet/>
      <dgm:spPr/>
      <dgm:t>
        <a:bodyPr/>
        <a:lstStyle/>
        <a:p>
          <a:endParaRPr lang="ru-RU"/>
        </a:p>
      </dgm:t>
    </dgm:pt>
    <dgm:pt modelId="{E7415F9E-8EF3-41EB-BC9E-E985F5C47966}" type="pres">
      <dgm:prSet presAssocID="{87338D36-0CA5-4425-A099-28AAA255AC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520B5-D870-4B52-BD9F-23FA61CF202B}" type="pres">
      <dgm:prSet presAssocID="{33FAB4FA-B564-4737-8BD1-50CA3B6842C9}" presName="parentText" presStyleLbl="node1" presStyleIdx="0" presStyleCnt="1" custScaleY="373979" custLinFactNeighborX="256" custLinFactNeighborY="27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AAB0C-86AC-47D7-BD78-4226DA3907E3}" srcId="{87338D36-0CA5-4425-A099-28AAA255AC86}" destId="{33FAB4FA-B564-4737-8BD1-50CA3B6842C9}" srcOrd="0" destOrd="0" parTransId="{06942B45-205A-4473-9199-709D556F4571}" sibTransId="{82FB9F83-120C-4503-9DC7-217C8C3B60B5}"/>
    <dgm:cxn modelId="{CC680F05-01D8-4EA1-B03E-4743763C3C63}" type="presOf" srcId="{33FAB4FA-B564-4737-8BD1-50CA3B6842C9}" destId="{915520B5-D870-4B52-BD9F-23FA61CF202B}" srcOrd="0" destOrd="0" presId="urn:microsoft.com/office/officeart/2005/8/layout/vList2"/>
    <dgm:cxn modelId="{3424C144-44D2-4E41-8C19-C0A8A6D72EBA}" type="presOf" srcId="{87338D36-0CA5-4425-A099-28AAA255AC86}" destId="{E7415F9E-8EF3-41EB-BC9E-E985F5C47966}" srcOrd="0" destOrd="0" presId="urn:microsoft.com/office/officeart/2005/8/layout/vList2"/>
    <dgm:cxn modelId="{F3BFB340-3889-4954-8F9C-77CFF0F8765E}" type="presParOf" srcId="{E7415F9E-8EF3-41EB-BC9E-E985F5C47966}" destId="{915520B5-D870-4B52-BD9F-23FA61CF20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696CFA9-FDDD-4EC1-BFC0-0CC77800E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414B0-CDB1-40A9-B203-B265F4940A6E}">
      <dgm:prSet custT="1"/>
      <dgm:spPr/>
      <dgm:t>
        <a:bodyPr/>
        <a:lstStyle/>
        <a:p>
          <a:pPr algn="ctr" rtl="0"/>
          <a:r>
            <a:rPr lang="ru-RU" sz="1200" b="0" dirty="0" smtClean="0"/>
            <a:t>Участников группы информируют о значимых событиях  городского округа «поселок Палана», приглашают активнее принимать участие в жизни поселка. Посредством общения в группе  стало легче организовывать встречи  предпринимателей с представителями различных муниципальных и государственных организаций, включая контролирующие,  с целью разъяснения некоторых положений законодательства</a:t>
          </a:r>
          <a:endParaRPr lang="ru-RU" sz="1200" b="0" dirty="0"/>
        </a:p>
      </dgm:t>
    </dgm:pt>
    <dgm:pt modelId="{1F21E8FD-74D8-4A0C-A22B-7E1AAB1E7FDB}" type="parTrans" cxnId="{D24177EE-6636-4920-835E-7378F5BADEB1}">
      <dgm:prSet/>
      <dgm:spPr/>
      <dgm:t>
        <a:bodyPr/>
        <a:lstStyle/>
        <a:p>
          <a:endParaRPr lang="ru-RU"/>
        </a:p>
      </dgm:t>
    </dgm:pt>
    <dgm:pt modelId="{B37BE2D9-A221-46E6-BCF3-59BA209DD332}" type="sibTrans" cxnId="{D24177EE-6636-4920-835E-7378F5BADEB1}">
      <dgm:prSet/>
      <dgm:spPr/>
      <dgm:t>
        <a:bodyPr/>
        <a:lstStyle/>
        <a:p>
          <a:endParaRPr lang="ru-RU"/>
        </a:p>
      </dgm:t>
    </dgm:pt>
    <dgm:pt modelId="{A4F2A7AC-C97C-4EF1-BFDE-1F93CD1C5E34}" type="pres">
      <dgm:prSet presAssocID="{B696CFA9-FDDD-4EC1-BFC0-0CC77800EF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49857-1AA0-4E86-8677-DCE832280160}" type="pres">
      <dgm:prSet presAssocID="{899414B0-CDB1-40A9-B203-B265F4940A6E}" presName="parentText" presStyleLbl="node1" presStyleIdx="0" presStyleCnt="1" custScaleY="5036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B0A493-69EA-4A73-9A53-29AAAF011DE6}" type="presOf" srcId="{899414B0-CDB1-40A9-B203-B265F4940A6E}" destId="{AF949857-1AA0-4E86-8677-DCE832280160}" srcOrd="0" destOrd="0" presId="urn:microsoft.com/office/officeart/2005/8/layout/vList2"/>
    <dgm:cxn modelId="{704B832A-E3C7-41CB-83DD-F197170C0993}" type="presOf" srcId="{B696CFA9-FDDD-4EC1-BFC0-0CC77800EF2E}" destId="{A4F2A7AC-C97C-4EF1-BFDE-1F93CD1C5E34}" srcOrd="0" destOrd="0" presId="urn:microsoft.com/office/officeart/2005/8/layout/vList2"/>
    <dgm:cxn modelId="{D24177EE-6636-4920-835E-7378F5BADEB1}" srcId="{B696CFA9-FDDD-4EC1-BFC0-0CC77800EF2E}" destId="{899414B0-CDB1-40A9-B203-B265F4940A6E}" srcOrd="0" destOrd="0" parTransId="{1F21E8FD-74D8-4A0C-A22B-7E1AAB1E7FDB}" sibTransId="{B37BE2D9-A221-46E6-BCF3-59BA209DD332}"/>
    <dgm:cxn modelId="{4E186E20-7656-4502-A3C5-57CE5AAF5DED}" type="presParOf" srcId="{A4F2A7AC-C97C-4EF1-BFDE-1F93CD1C5E34}" destId="{AF949857-1AA0-4E86-8677-DCE8322801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1D8A481-A2B1-44C1-982A-1B5047793B6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1C8DF-E21D-419E-A6A7-03736C610C17}">
      <dgm:prSet/>
      <dgm:spPr/>
      <dgm:t>
        <a:bodyPr/>
        <a:lstStyle/>
        <a:p>
          <a:pPr rtl="0"/>
          <a:r>
            <a:rPr lang="ru-RU" b="1" dirty="0" smtClean="0"/>
            <a:t>МКД (многоквартирный дом) –создано 35 групп, целью создания  является– обеспечение оперативного реагирования  управляющих и ресурсных организаций на заявки жильцов,  оперативная связь между участниками группы при возникновении аварийных ситуаций </a:t>
          </a:r>
        </a:p>
        <a:p>
          <a:pPr rtl="0"/>
          <a:r>
            <a:rPr lang="ru-RU" b="1" dirty="0" smtClean="0"/>
            <a:t>в жилищном фонде.  </a:t>
          </a:r>
          <a:endParaRPr lang="ru-RU" dirty="0"/>
        </a:p>
      </dgm:t>
    </dgm:pt>
    <dgm:pt modelId="{6AC4DEB7-C56B-4026-81A5-09821B85F98A}" type="parTrans" cxnId="{A472A98F-BD8F-450A-993F-6BC564A381CA}">
      <dgm:prSet/>
      <dgm:spPr/>
      <dgm:t>
        <a:bodyPr/>
        <a:lstStyle/>
        <a:p>
          <a:endParaRPr lang="ru-RU"/>
        </a:p>
      </dgm:t>
    </dgm:pt>
    <dgm:pt modelId="{6B7DD654-2103-43D5-AA9C-56A0DD15B096}" type="sibTrans" cxnId="{A472A98F-BD8F-450A-993F-6BC564A381CA}">
      <dgm:prSet/>
      <dgm:spPr/>
      <dgm:t>
        <a:bodyPr/>
        <a:lstStyle/>
        <a:p>
          <a:endParaRPr lang="ru-RU"/>
        </a:p>
      </dgm:t>
    </dgm:pt>
    <dgm:pt modelId="{01C817C1-2FE7-486E-BC2C-28744A219391}" type="pres">
      <dgm:prSet presAssocID="{91D8A481-A2B1-44C1-982A-1B5047793B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81A72-5453-4019-A286-1AAC19FC3B75}" type="pres">
      <dgm:prSet presAssocID="{1751C8DF-E21D-419E-A6A7-03736C610C17}" presName="circle1" presStyleLbl="node1" presStyleIdx="0" presStyleCnt="1"/>
      <dgm:spPr/>
    </dgm:pt>
    <dgm:pt modelId="{7C37F580-CFA4-43ED-A664-BC9A371CD6E9}" type="pres">
      <dgm:prSet presAssocID="{1751C8DF-E21D-419E-A6A7-03736C610C17}" presName="space" presStyleCnt="0"/>
      <dgm:spPr/>
    </dgm:pt>
    <dgm:pt modelId="{FA59B5BB-3CAD-4D8D-9504-32022501AA8A}" type="pres">
      <dgm:prSet presAssocID="{1751C8DF-E21D-419E-A6A7-03736C610C17}" presName="rect1" presStyleLbl="alignAcc1" presStyleIdx="0" presStyleCnt="1"/>
      <dgm:spPr/>
      <dgm:t>
        <a:bodyPr/>
        <a:lstStyle/>
        <a:p>
          <a:endParaRPr lang="ru-RU"/>
        </a:p>
      </dgm:t>
    </dgm:pt>
    <dgm:pt modelId="{E2995961-911E-4273-8852-57D0FEE1D5CF}" type="pres">
      <dgm:prSet presAssocID="{1751C8DF-E21D-419E-A6A7-03736C610C1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2A98F-BD8F-450A-993F-6BC564A381CA}" srcId="{91D8A481-A2B1-44C1-982A-1B5047793B68}" destId="{1751C8DF-E21D-419E-A6A7-03736C610C17}" srcOrd="0" destOrd="0" parTransId="{6AC4DEB7-C56B-4026-81A5-09821B85F98A}" sibTransId="{6B7DD654-2103-43D5-AA9C-56A0DD15B096}"/>
    <dgm:cxn modelId="{F4DC22E1-B586-4374-8477-10181B624CEA}" type="presOf" srcId="{1751C8DF-E21D-419E-A6A7-03736C610C17}" destId="{E2995961-911E-4273-8852-57D0FEE1D5CF}" srcOrd="1" destOrd="0" presId="urn:microsoft.com/office/officeart/2005/8/layout/target3"/>
    <dgm:cxn modelId="{957B2DDB-067E-4B30-A518-12D45886C916}" type="presOf" srcId="{1751C8DF-E21D-419E-A6A7-03736C610C17}" destId="{FA59B5BB-3CAD-4D8D-9504-32022501AA8A}" srcOrd="0" destOrd="0" presId="urn:microsoft.com/office/officeart/2005/8/layout/target3"/>
    <dgm:cxn modelId="{B60E6092-CDE4-4687-9A41-0423608C45D3}" type="presOf" srcId="{91D8A481-A2B1-44C1-982A-1B5047793B68}" destId="{01C817C1-2FE7-486E-BC2C-28744A219391}" srcOrd="0" destOrd="0" presId="urn:microsoft.com/office/officeart/2005/8/layout/target3"/>
    <dgm:cxn modelId="{8B2EE4CD-9C25-450F-BCE0-13B0C09E8669}" type="presParOf" srcId="{01C817C1-2FE7-486E-BC2C-28744A219391}" destId="{DB681A72-5453-4019-A286-1AAC19FC3B75}" srcOrd="0" destOrd="0" presId="urn:microsoft.com/office/officeart/2005/8/layout/target3"/>
    <dgm:cxn modelId="{39B2AE3E-1BA1-4855-BBDE-AD6DB6F995C5}" type="presParOf" srcId="{01C817C1-2FE7-486E-BC2C-28744A219391}" destId="{7C37F580-CFA4-43ED-A664-BC9A371CD6E9}" srcOrd="1" destOrd="0" presId="urn:microsoft.com/office/officeart/2005/8/layout/target3"/>
    <dgm:cxn modelId="{6540B986-1E18-4E2F-821B-002B820D5299}" type="presParOf" srcId="{01C817C1-2FE7-486E-BC2C-28744A219391}" destId="{FA59B5BB-3CAD-4D8D-9504-32022501AA8A}" srcOrd="2" destOrd="0" presId="urn:microsoft.com/office/officeart/2005/8/layout/target3"/>
    <dgm:cxn modelId="{D2BD90BD-FC84-44FB-9ABA-FD2D8B2F5448}" type="presParOf" srcId="{01C817C1-2FE7-486E-BC2C-28744A219391}" destId="{E2995961-911E-4273-8852-57D0FEE1D5C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52CD0F2-3987-4D26-AB25-1AC3356A36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CF14E-C046-4CB7-9C9F-0D9EC28BEE76}">
      <dgm:prSet custT="1"/>
      <dgm:spPr/>
      <dgm:t>
        <a:bodyPr/>
        <a:lstStyle/>
        <a:p>
          <a:pPr rtl="0"/>
          <a:r>
            <a:rPr lang="ru-RU" sz="1200" b="0" dirty="0" smtClean="0"/>
            <a:t>Участниками групп являются жильцы домов, представители Управляющей организации,  Глава городского округа «поселок Палана», сотрудники курирующих направление ЖКХ структурных подразделений Администрации. </a:t>
          </a:r>
          <a:endParaRPr lang="ru-RU" sz="1000" dirty="0"/>
        </a:p>
      </dgm:t>
    </dgm:pt>
    <dgm:pt modelId="{8DFD841D-4AC9-4341-ABEE-30E8B843F262}" type="parTrans" cxnId="{66698A56-993E-4AA6-AC60-63C449AC0617}">
      <dgm:prSet/>
      <dgm:spPr/>
      <dgm:t>
        <a:bodyPr/>
        <a:lstStyle/>
        <a:p>
          <a:endParaRPr lang="ru-RU"/>
        </a:p>
      </dgm:t>
    </dgm:pt>
    <dgm:pt modelId="{F52367B4-78BE-4965-AD9D-EE3EC24ED722}" type="sibTrans" cxnId="{66698A56-993E-4AA6-AC60-63C449AC0617}">
      <dgm:prSet/>
      <dgm:spPr/>
      <dgm:t>
        <a:bodyPr/>
        <a:lstStyle/>
        <a:p>
          <a:endParaRPr lang="ru-RU"/>
        </a:p>
      </dgm:t>
    </dgm:pt>
    <dgm:pt modelId="{FB49FBB3-B046-4161-91E7-74EC3C294DBA}" type="pres">
      <dgm:prSet presAssocID="{C52CD0F2-3987-4D26-AB25-1AC3356A36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9599D-EBE9-401F-8EFE-85127E9C7F55}" type="pres">
      <dgm:prSet presAssocID="{43BCF14E-C046-4CB7-9C9F-0D9EC28BEE76}" presName="parentText" presStyleLbl="node1" presStyleIdx="0" presStyleCnt="1" custScaleY="402785" custLinFactY="-33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98A56-993E-4AA6-AC60-63C449AC0617}" srcId="{C52CD0F2-3987-4D26-AB25-1AC3356A36E0}" destId="{43BCF14E-C046-4CB7-9C9F-0D9EC28BEE76}" srcOrd="0" destOrd="0" parTransId="{8DFD841D-4AC9-4341-ABEE-30E8B843F262}" sibTransId="{F52367B4-78BE-4965-AD9D-EE3EC24ED722}"/>
    <dgm:cxn modelId="{889B83E1-341D-4728-A9AD-B30D43562F56}" type="presOf" srcId="{C52CD0F2-3987-4D26-AB25-1AC3356A36E0}" destId="{FB49FBB3-B046-4161-91E7-74EC3C294DBA}" srcOrd="0" destOrd="0" presId="urn:microsoft.com/office/officeart/2005/8/layout/vList2"/>
    <dgm:cxn modelId="{7F297F18-ADF1-41EA-A3AB-052CAB73542E}" type="presOf" srcId="{43BCF14E-C046-4CB7-9C9F-0D9EC28BEE76}" destId="{5939599D-EBE9-401F-8EFE-85127E9C7F55}" srcOrd="0" destOrd="0" presId="urn:microsoft.com/office/officeart/2005/8/layout/vList2"/>
    <dgm:cxn modelId="{4DDCAAAA-129D-409D-94E4-54987297F667}" type="presParOf" srcId="{FB49FBB3-B046-4161-91E7-74EC3C294DBA}" destId="{5939599D-EBE9-401F-8EFE-85127E9C7F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6AF7665-BD4F-4824-8329-974E81F830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C8185-9F01-4AF7-834F-05DC770772A9}">
      <dgm:prSet custT="1"/>
      <dgm:spPr/>
      <dgm:t>
        <a:bodyPr/>
        <a:lstStyle/>
        <a:p>
          <a:pPr rtl="0"/>
          <a:r>
            <a:rPr lang="ru-RU" sz="1200" b="0" dirty="0" smtClean="0"/>
            <a:t>Участники группы оперативно получают информацию в виде коротких сообщений о собраниях, текущих мероприятиях, и иных общедомовых событиях. По всем сообщениям, даётся оперативный ответ специалиста в рабочие часы и дни, либо обращение берется на контроль. При необходимости специалисты лично связываются с заявителями.</a:t>
          </a:r>
          <a:endParaRPr lang="ru-RU" sz="1000" dirty="0"/>
        </a:p>
      </dgm:t>
    </dgm:pt>
    <dgm:pt modelId="{EA0CAB6F-FDAD-40A2-98E2-82ABD4A94EF4}" type="parTrans" cxnId="{706DB9E6-9DE7-480F-88BF-B77CA8FFA0BE}">
      <dgm:prSet/>
      <dgm:spPr/>
      <dgm:t>
        <a:bodyPr/>
        <a:lstStyle/>
        <a:p>
          <a:endParaRPr lang="ru-RU"/>
        </a:p>
      </dgm:t>
    </dgm:pt>
    <dgm:pt modelId="{00072C90-DDB7-4734-B26F-FD5233386957}" type="sibTrans" cxnId="{706DB9E6-9DE7-480F-88BF-B77CA8FFA0BE}">
      <dgm:prSet/>
      <dgm:spPr/>
      <dgm:t>
        <a:bodyPr/>
        <a:lstStyle/>
        <a:p>
          <a:endParaRPr lang="ru-RU"/>
        </a:p>
      </dgm:t>
    </dgm:pt>
    <dgm:pt modelId="{D4E42E76-4F46-413E-A108-729452922B9E}" type="pres">
      <dgm:prSet presAssocID="{C6AF7665-BD4F-4824-8329-974E81F830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DF35B-19AC-422E-86F0-214C1C6946FA}" type="pres">
      <dgm:prSet presAssocID="{CD2C8185-9F01-4AF7-834F-05DC770772A9}" presName="parentText" presStyleLbl="node1" presStyleIdx="0" presStyleCnt="1" custScaleY="395514" custLinFactNeighborX="-25" custLinFactNeighborY="6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DB9E6-9DE7-480F-88BF-B77CA8FFA0BE}" srcId="{C6AF7665-BD4F-4824-8329-974E81F830F6}" destId="{CD2C8185-9F01-4AF7-834F-05DC770772A9}" srcOrd="0" destOrd="0" parTransId="{EA0CAB6F-FDAD-40A2-98E2-82ABD4A94EF4}" sibTransId="{00072C90-DDB7-4734-B26F-FD5233386957}"/>
    <dgm:cxn modelId="{411D9ABE-54C9-40E0-A901-097EA12BD12C}" type="presOf" srcId="{CD2C8185-9F01-4AF7-834F-05DC770772A9}" destId="{AA1DF35B-19AC-422E-86F0-214C1C6946FA}" srcOrd="0" destOrd="0" presId="urn:microsoft.com/office/officeart/2005/8/layout/vList2"/>
    <dgm:cxn modelId="{122D4AFC-5C51-4A98-849F-209E8880E2E0}" type="presOf" srcId="{C6AF7665-BD4F-4824-8329-974E81F830F6}" destId="{D4E42E76-4F46-413E-A108-729452922B9E}" srcOrd="0" destOrd="0" presId="urn:microsoft.com/office/officeart/2005/8/layout/vList2"/>
    <dgm:cxn modelId="{374F2D64-5DC0-42D5-9AE3-7CD283BD1460}" type="presParOf" srcId="{D4E42E76-4F46-413E-A108-729452922B9E}" destId="{AA1DF35B-19AC-422E-86F0-214C1C6946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87F9A-E3CD-4E05-A5B0-84F52C4ADA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0ACCD-FCA5-4E2B-B4D9-B0D9E4A5FFF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Общие сведения</a:t>
          </a:r>
          <a:endParaRPr lang="ru-RU" sz="2000" dirty="0"/>
        </a:p>
      </dgm:t>
    </dgm:pt>
    <dgm:pt modelId="{B3DC7EAF-02E2-4B61-BB6D-7C1160294B7D}" type="parTrans" cxnId="{2BBD40E3-E20C-4FCF-8BCA-308A85656D10}">
      <dgm:prSet/>
      <dgm:spPr/>
      <dgm:t>
        <a:bodyPr/>
        <a:lstStyle/>
        <a:p>
          <a:endParaRPr lang="ru-RU"/>
        </a:p>
      </dgm:t>
    </dgm:pt>
    <dgm:pt modelId="{1E1E168A-6452-424B-B70B-DDEB3BF31587}" type="sibTrans" cxnId="{2BBD40E3-E20C-4FCF-8BCA-308A85656D10}">
      <dgm:prSet/>
      <dgm:spPr/>
      <dgm:t>
        <a:bodyPr/>
        <a:lstStyle/>
        <a:p>
          <a:endParaRPr lang="ru-RU"/>
        </a:p>
      </dgm:t>
    </dgm:pt>
    <dgm:pt modelId="{BD701696-6A2D-47F9-8522-AF811CFA064D}" type="pres">
      <dgm:prSet presAssocID="{56F87F9A-E3CD-4E05-A5B0-84F52C4ADA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4EDDA-53C8-4325-8BBA-A4C844408B62}" type="pres">
      <dgm:prSet presAssocID="{4DA0ACCD-FCA5-4E2B-B4D9-B0D9E4A5FFF1}" presName="parentText" presStyleLbl="node1" presStyleIdx="0" presStyleCnt="1" custLinFactNeighborX="344" custLinFactNeighborY="-1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6ACEA-4D5A-47B2-9592-E4D0ECDB00C4}" type="presOf" srcId="{56F87F9A-E3CD-4E05-A5B0-84F52C4ADA75}" destId="{BD701696-6A2D-47F9-8522-AF811CFA064D}" srcOrd="0" destOrd="0" presId="urn:microsoft.com/office/officeart/2005/8/layout/vList2"/>
    <dgm:cxn modelId="{2BBD40E3-E20C-4FCF-8BCA-308A85656D10}" srcId="{56F87F9A-E3CD-4E05-A5B0-84F52C4ADA75}" destId="{4DA0ACCD-FCA5-4E2B-B4D9-B0D9E4A5FFF1}" srcOrd="0" destOrd="0" parTransId="{B3DC7EAF-02E2-4B61-BB6D-7C1160294B7D}" sibTransId="{1E1E168A-6452-424B-B70B-DDEB3BF31587}"/>
    <dgm:cxn modelId="{7576CBA8-7441-4B87-818D-901124A2F9D4}" type="presOf" srcId="{4DA0ACCD-FCA5-4E2B-B4D9-B0D9E4A5FFF1}" destId="{D1F4EDDA-53C8-4325-8BBA-A4C844408B62}" srcOrd="0" destOrd="0" presId="urn:microsoft.com/office/officeart/2005/8/layout/vList2"/>
    <dgm:cxn modelId="{ABA28506-687E-4EE9-B5C6-E5415FF97164}" type="presParOf" srcId="{BD701696-6A2D-47F9-8522-AF811CFA064D}" destId="{D1F4EDDA-53C8-4325-8BBA-A4C844408B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15CF230-C209-4BA3-9AAF-0ABBCFB81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EA5C5-67B5-4F8B-88B6-D3286BFAB4CA}">
      <dgm:prSet/>
      <dgm:spPr/>
      <dgm:t>
        <a:bodyPr/>
        <a:lstStyle/>
        <a:p>
          <a:pPr algn="just" rtl="0"/>
          <a:r>
            <a:rPr lang="ru-RU" b="0" dirty="0" smtClean="0"/>
            <a:t>Такой способ общения между жильцами и управляющими организациями существенно повысил качество обслуживания  населения управляющими организациями. Одной из причин является он-</a:t>
          </a:r>
          <a:r>
            <a:rPr lang="ru-RU" b="0" dirty="0" err="1" smtClean="0"/>
            <a:t>лайн</a:t>
          </a:r>
          <a:r>
            <a:rPr lang="ru-RU" b="0" dirty="0" smtClean="0"/>
            <a:t> контроль  за деятельностью УК, в связи с обязательностью участия в группе  Главы городского округа  и представителей  Администрации</a:t>
          </a:r>
          <a:endParaRPr lang="ru-RU" dirty="0"/>
        </a:p>
      </dgm:t>
    </dgm:pt>
    <dgm:pt modelId="{208976C0-1FCC-42F8-9F8D-A72099CC0204}" type="parTrans" cxnId="{F8CA2A17-A834-4375-8A4F-026BE0E2A2F1}">
      <dgm:prSet/>
      <dgm:spPr/>
      <dgm:t>
        <a:bodyPr/>
        <a:lstStyle/>
        <a:p>
          <a:endParaRPr lang="ru-RU"/>
        </a:p>
      </dgm:t>
    </dgm:pt>
    <dgm:pt modelId="{F8C4CC7C-EC6A-4B12-AEF1-08CF3451B508}" type="sibTrans" cxnId="{F8CA2A17-A834-4375-8A4F-026BE0E2A2F1}">
      <dgm:prSet/>
      <dgm:spPr/>
      <dgm:t>
        <a:bodyPr/>
        <a:lstStyle/>
        <a:p>
          <a:endParaRPr lang="ru-RU"/>
        </a:p>
      </dgm:t>
    </dgm:pt>
    <dgm:pt modelId="{80C0755D-78F9-423C-981C-CB251827D995}" type="pres">
      <dgm:prSet presAssocID="{015CF230-C209-4BA3-9AAF-0ABBCFB816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F9E76-0DDB-42FE-9834-2350F5A35FD9}" type="pres">
      <dgm:prSet presAssocID="{F28EA5C5-67B5-4F8B-88B6-D3286BFAB4CA}" presName="parentText" presStyleLbl="node1" presStyleIdx="0" presStyleCnt="1" custScaleY="72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79B8B-4E69-4653-8051-4641C58F6D6D}" type="presOf" srcId="{F28EA5C5-67B5-4F8B-88B6-D3286BFAB4CA}" destId="{C78F9E76-0DDB-42FE-9834-2350F5A35FD9}" srcOrd="0" destOrd="0" presId="urn:microsoft.com/office/officeart/2005/8/layout/vList2"/>
    <dgm:cxn modelId="{F8CA2A17-A834-4375-8A4F-026BE0E2A2F1}" srcId="{015CF230-C209-4BA3-9AAF-0ABBCFB8162D}" destId="{F28EA5C5-67B5-4F8B-88B6-D3286BFAB4CA}" srcOrd="0" destOrd="0" parTransId="{208976C0-1FCC-42F8-9F8D-A72099CC0204}" sibTransId="{F8C4CC7C-EC6A-4B12-AEF1-08CF3451B508}"/>
    <dgm:cxn modelId="{5430DA40-684F-4C94-B29C-8FC07294EAA5}" type="presOf" srcId="{015CF230-C209-4BA3-9AAF-0ABBCFB8162D}" destId="{80C0755D-78F9-423C-981C-CB251827D995}" srcOrd="0" destOrd="0" presId="urn:microsoft.com/office/officeart/2005/8/layout/vList2"/>
    <dgm:cxn modelId="{E86942D4-B404-4BE0-8605-E43592E13F7B}" type="presParOf" srcId="{80C0755D-78F9-423C-981C-CB251827D995}" destId="{C78F9E76-0DDB-42FE-9834-2350F5A35F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4711B58-38A8-4C74-B637-D49751DD5B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712894-E32C-4EA3-94E2-991AEF4962AA}">
      <dgm:prSet/>
      <dgm:spPr/>
      <dgm:t>
        <a:bodyPr/>
        <a:lstStyle/>
        <a:p>
          <a:pPr rtl="0"/>
          <a:r>
            <a:rPr lang="ru-RU" sz="1200" b="0" dirty="0" smtClean="0"/>
            <a:t>Так же в целях обеспечения безопасности граждан  регулярно публикуется информация о возможности вызова экстренных служб.</a:t>
          </a:r>
        </a:p>
        <a:p>
          <a:pPr algn="just" rtl="0"/>
          <a:r>
            <a:rPr lang="ru-RU" sz="1200" b="0" dirty="0" smtClean="0"/>
            <a:t>Прямое общение в группах привело к яркому положительному результату, количество жалоб и обращений по качеству услуг, предоставляемых УК резко сократилось в 2019 году по сравнению с 2018. </a:t>
          </a:r>
        </a:p>
      </dgm:t>
    </dgm:pt>
    <dgm:pt modelId="{58AFDFA5-6883-453E-9C80-6DC4307CB784}" type="parTrans" cxnId="{020999BA-B7C1-41C3-A598-F59B1CBE97E1}">
      <dgm:prSet/>
      <dgm:spPr/>
      <dgm:t>
        <a:bodyPr/>
        <a:lstStyle/>
        <a:p>
          <a:endParaRPr lang="ru-RU"/>
        </a:p>
      </dgm:t>
    </dgm:pt>
    <dgm:pt modelId="{049C0610-9B7B-42B1-9160-92D36B449155}" type="sibTrans" cxnId="{020999BA-B7C1-41C3-A598-F59B1CBE97E1}">
      <dgm:prSet/>
      <dgm:spPr/>
      <dgm:t>
        <a:bodyPr/>
        <a:lstStyle/>
        <a:p>
          <a:endParaRPr lang="ru-RU"/>
        </a:p>
      </dgm:t>
    </dgm:pt>
    <dgm:pt modelId="{9BA13937-0658-43FF-A164-7557706C9398}" type="pres">
      <dgm:prSet presAssocID="{94711B58-38A8-4C74-B637-D49751DD5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465696-9818-4AB5-A311-045F6EF48990}" type="pres">
      <dgm:prSet presAssocID="{A4712894-E32C-4EA3-94E2-991AEF4962AA}" presName="parentText" presStyleLbl="node1" presStyleIdx="0" presStyleCnt="1" custScaleY="89326" custLinFactNeighborX="-25" custLinFactNeighborY="-6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9F2C7-EA6D-4A5E-BF49-F9282B6FEA4A}" type="presOf" srcId="{94711B58-38A8-4C74-B637-D49751DD5BFD}" destId="{9BA13937-0658-43FF-A164-7557706C9398}" srcOrd="0" destOrd="0" presId="urn:microsoft.com/office/officeart/2005/8/layout/vList2"/>
    <dgm:cxn modelId="{4EECE452-8FA9-4380-9F3B-580486F77F49}" type="presOf" srcId="{A4712894-E32C-4EA3-94E2-991AEF4962AA}" destId="{CB465696-9818-4AB5-A311-045F6EF48990}" srcOrd="0" destOrd="0" presId="urn:microsoft.com/office/officeart/2005/8/layout/vList2"/>
    <dgm:cxn modelId="{020999BA-B7C1-41C3-A598-F59B1CBE97E1}" srcId="{94711B58-38A8-4C74-B637-D49751DD5BFD}" destId="{A4712894-E32C-4EA3-94E2-991AEF4962AA}" srcOrd="0" destOrd="0" parTransId="{58AFDFA5-6883-453E-9C80-6DC4307CB784}" sibTransId="{049C0610-9B7B-42B1-9160-92D36B449155}"/>
    <dgm:cxn modelId="{897D5145-83EF-4C98-B817-2D4E78A3FC04}" type="presParOf" srcId="{9BA13937-0658-43FF-A164-7557706C9398}" destId="{CB465696-9818-4AB5-A311-045F6EF489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F37032D-8367-4ECC-A6EE-EAF7761738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94D716-5938-499A-805A-8C2E40008BC2}">
      <dgm:prSet/>
      <dgm:spPr/>
      <dgm:t>
        <a:bodyPr/>
        <a:lstStyle/>
        <a:p>
          <a:pPr rtl="0"/>
          <a:r>
            <a:rPr lang="ru-RU" b="1" dirty="0" smtClean="0"/>
            <a:t>Характеристики муниципальной практики</a:t>
          </a:r>
          <a:endParaRPr lang="ru-RU" dirty="0"/>
        </a:p>
      </dgm:t>
    </dgm:pt>
    <dgm:pt modelId="{98133A5A-8AFC-48E6-A8BA-67B95D443717}" type="parTrans" cxnId="{07611826-FD69-4B01-8783-ECD669E07328}">
      <dgm:prSet/>
      <dgm:spPr/>
      <dgm:t>
        <a:bodyPr/>
        <a:lstStyle/>
        <a:p>
          <a:endParaRPr lang="ru-RU"/>
        </a:p>
      </dgm:t>
    </dgm:pt>
    <dgm:pt modelId="{FDBF50CC-F44D-4AF8-9C84-546065800684}" type="sibTrans" cxnId="{07611826-FD69-4B01-8783-ECD669E07328}">
      <dgm:prSet/>
      <dgm:spPr/>
      <dgm:t>
        <a:bodyPr/>
        <a:lstStyle/>
        <a:p>
          <a:endParaRPr lang="ru-RU"/>
        </a:p>
      </dgm:t>
    </dgm:pt>
    <dgm:pt modelId="{1FD5E981-1DBC-47CE-9203-859DE64EE352}" type="pres">
      <dgm:prSet presAssocID="{BF37032D-8367-4ECC-A6EE-EAF7761738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4696BC-854B-420E-B5EE-04AE9C5AA2EA}" type="pres">
      <dgm:prSet presAssocID="{4D94D716-5938-499A-805A-8C2E40008BC2}" presName="parentText" presStyleLbl="node1" presStyleIdx="0" presStyleCnt="1" custLinFactNeighborY="-11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50A12-D3A2-41C2-B8D9-193B6F99316B}" type="presOf" srcId="{BF37032D-8367-4ECC-A6EE-EAF7761738F4}" destId="{1FD5E981-1DBC-47CE-9203-859DE64EE352}" srcOrd="0" destOrd="0" presId="urn:microsoft.com/office/officeart/2005/8/layout/vList2"/>
    <dgm:cxn modelId="{ED6A6401-EFAA-40A6-8BA5-36507A5CCA38}" type="presOf" srcId="{4D94D716-5938-499A-805A-8C2E40008BC2}" destId="{264696BC-854B-420E-B5EE-04AE9C5AA2EA}" srcOrd="0" destOrd="0" presId="urn:microsoft.com/office/officeart/2005/8/layout/vList2"/>
    <dgm:cxn modelId="{07611826-FD69-4B01-8783-ECD669E07328}" srcId="{BF37032D-8367-4ECC-A6EE-EAF7761738F4}" destId="{4D94D716-5938-499A-805A-8C2E40008BC2}" srcOrd="0" destOrd="0" parTransId="{98133A5A-8AFC-48E6-A8BA-67B95D443717}" sibTransId="{FDBF50CC-F44D-4AF8-9C84-546065800684}"/>
    <dgm:cxn modelId="{608EFC2B-9BF0-43E1-BE1C-0AD76665B0B3}" type="presParOf" srcId="{1FD5E981-1DBC-47CE-9203-859DE64EE352}" destId="{264696BC-854B-420E-B5EE-04AE9C5AA2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6C58A30-6AD0-4C58-B3C1-30535509D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670F06-3B50-4638-98B8-72DF249E4C6E}">
      <dgm:prSet custT="1"/>
      <dgm:spPr/>
      <dgm:t>
        <a:bodyPr/>
        <a:lstStyle/>
        <a:p>
          <a:pPr rtl="0"/>
          <a:endParaRPr lang="ru-RU" sz="1200" dirty="0" smtClean="0"/>
        </a:p>
        <a:p>
          <a:pPr rtl="0"/>
          <a:r>
            <a:rPr lang="ru-RU" sz="1200" dirty="0" smtClean="0"/>
            <a:t>Основные направления реализации муниципальной практики это</a:t>
          </a:r>
        </a:p>
        <a:p>
          <a:pPr rtl="0"/>
          <a:r>
            <a:rPr lang="ru-RU" sz="1200" dirty="0" smtClean="0"/>
            <a:t>:- привлечение граждан и общественных организаций к открытому и гласному обсуждению различных аспектов развития городского округа</a:t>
          </a:r>
        </a:p>
        <a:p>
          <a:pPr rtl="0"/>
          <a:r>
            <a:rPr lang="ru-RU" sz="1200" dirty="0" smtClean="0"/>
            <a:t>- совершенствование механизма учета общественного мнения и обратной связи между гражданами и органами местного самоуправления;</a:t>
          </a:r>
        </a:p>
        <a:p>
          <a:pPr rtl="0"/>
          <a:r>
            <a:rPr lang="ru-RU" sz="1200" dirty="0" smtClean="0"/>
            <a:t>- вовлечение населения в процессы решения проблем городского округа, формирование у жителей городского округа «поселок Палана»  ответственного и бережного отношения к своему поселку, как месту своей жизнедеятельности</a:t>
          </a:r>
        </a:p>
        <a:p>
          <a:pPr rtl="0"/>
          <a:endParaRPr lang="ru-RU" sz="1200" dirty="0" smtClean="0"/>
        </a:p>
        <a:p>
          <a:pPr rtl="0"/>
          <a:endParaRPr lang="ru-RU" sz="500" dirty="0"/>
        </a:p>
      </dgm:t>
    </dgm:pt>
    <dgm:pt modelId="{520C5575-01FA-46B0-B787-3EB2E309717F}" type="parTrans" cxnId="{B202E732-692F-4D6F-8128-E8BCFB01120A}">
      <dgm:prSet/>
      <dgm:spPr/>
      <dgm:t>
        <a:bodyPr/>
        <a:lstStyle/>
        <a:p>
          <a:endParaRPr lang="ru-RU"/>
        </a:p>
      </dgm:t>
    </dgm:pt>
    <dgm:pt modelId="{49A56E95-F371-4A7C-8AEF-24BFD70053D5}" type="sibTrans" cxnId="{B202E732-692F-4D6F-8128-E8BCFB01120A}">
      <dgm:prSet/>
      <dgm:spPr/>
      <dgm:t>
        <a:bodyPr/>
        <a:lstStyle/>
        <a:p>
          <a:endParaRPr lang="ru-RU"/>
        </a:p>
      </dgm:t>
    </dgm:pt>
    <dgm:pt modelId="{54BBFAD8-9A18-4B8F-BDD5-49CC6CF9686D}">
      <dgm:prSet custT="1"/>
      <dgm:spPr/>
      <dgm:t>
        <a:bodyPr/>
        <a:lstStyle/>
        <a:p>
          <a:pPr rtl="0"/>
          <a:r>
            <a:rPr lang="ru-RU" sz="1200" b="1" u="sng" dirty="0" smtClean="0"/>
            <a:t>Сильные стороны практики  </a:t>
          </a:r>
        </a:p>
        <a:p>
          <a:pPr rtl="0"/>
          <a:r>
            <a:rPr lang="ru-RU" sz="1200" dirty="0" smtClean="0"/>
            <a:t>.- вовлечение населения в самостоятельное решение вопросов местного значения</a:t>
          </a:r>
        </a:p>
        <a:p>
          <a:pPr rtl="0"/>
          <a:r>
            <a:rPr lang="ru-RU" sz="1200" dirty="0" smtClean="0"/>
            <a:t>- улучшение информированности жителей о деятельности органов местного самоуправления;</a:t>
          </a:r>
        </a:p>
        <a:p>
          <a:pPr rtl="0"/>
          <a:r>
            <a:rPr lang="ru-RU" sz="1200" dirty="0" smtClean="0"/>
            <a:t>- повышение комфортности проживания на территории городского округа «поселок Палана»;</a:t>
          </a:r>
        </a:p>
        <a:p>
          <a:pPr rtl="0"/>
          <a:r>
            <a:rPr lang="ru-RU" sz="1200" b="1" u="sng" dirty="0" smtClean="0"/>
            <a:t>Слабые стороны практики</a:t>
          </a:r>
        </a:p>
        <a:p>
          <a:pPr rtl="0"/>
          <a:r>
            <a:rPr lang="ru-RU" sz="1200" dirty="0" smtClean="0"/>
            <a:t>- прямая зависимость от активности населения, которую нужно поддерживать</a:t>
          </a:r>
        </a:p>
        <a:p>
          <a:pPr rtl="0"/>
          <a:endParaRPr lang="ru-RU" sz="500" dirty="0" smtClean="0"/>
        </a:p>
        <a:p>
          <a:pPr rtl="0"/>
          <a:endParaRPr lang="ru-RU" sz="500" dirty="0"/>
        </a:p>
      </dgm:t>
    </dgm:pt>
    <dgm:pt modelId="{C44A1240-1C3F-4247-A2EC-21783D50CA45}" type="parTrans" cxnId="{4B5A9BF6-7B69-4561-96F8-618BDFE75E94}">
      <dgm:prSet/>
      <dgm:spPr/>
      <dgm:t>
        <a:bodyPr/>
        <a:lstStyle/>
        <a:p>
          <a:endParaRPr lang="ru-RU"/>
        </a:p>
      </dgm:t>
    </dgm:pt>
    <dgm:pt modelId="{62F6C97A-865C-4AAB-BE51-4CE615FE66E5}" type="sibTrans" cxnId="{4B5A9BF6-7B69-4561-96F8-618BDFE75E94}">
      <dgm:prSet/>
      <dgm:spPr/>
      <dgm:t>
        <a:bodyPr/>
        <a:lstStyle/>
        <a:p>
          <a:endParaRPr lang="ru-RU"/>
        </a:p>
      </dgm:t>
    </dgm:pt>
    <dgm:pt modelId="{BCD5C40B-05AC-46F4-A8EF-C221F8506234}" type="pres">
      <dgm:prSet presAssocID="{06C58A30-6AD0-4C58-B3C1-30535509D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817E8-9621-4099-8754-1CC7F1A6ECB4}" type="pres">
      <dgm:prSet presAssocID="{FA670F06-3B50-4638-98B8-72DF249E4C6E}" presName="parentText" presStyleLbl="node1" presStyleIdx="0" presStyleCnt="2" custScaleX="114428" custScaleY="118110" custLinFactY="-126138" custLinFactNeighborX="39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9FCF5-147E-486B-B3A1-EAE7F52B83A7}" type="pres">
      <dgm:prSet presAssocID="{49A56E95-F371-4A7C-8AEF-24BFD70053D5}" presName="spacer" presStyleCnt="0"/>
      <dgm:spPr/>
    </dgm:pt>
    <dgm:pt modelId="{DCAB586D-4B1D-46B2-900D-2A33059D4448}" type="pres">
      <dgm:prSet presAssocID="{54BBFAD8-9A18-4B8F-BDD5-49CC6CF9686D}" presName="parentText" presStyleLbl="node1" presStyleIdx="1" presStyleCnt="2" custScaleY="99798" custLinFactY="4283" custLinFactNeighborX="-68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2E732-692F-4D6F-8128-E8BCFB01120A}" srcId="{06C58A30-6AD0-4C58-B3C1-30535509D52A}" destId="{FA670F06-3B50-4638-98B8-72DF249E4C6E}" srcOrd="0" destOrd="0" parTransId="{520C5575-01FA-46B0-B787-3EB2E309717F}" sibTransId="{49A56E95-F371-4A7C-8AEF-24BFD70053D5}"/>
    <dgm:cxn modelId="{4B5A9BF6-7B69-4561-96F8-618BDFE75E94}" srcId="{06C58A30-6AD0-4C58-B3C1-30535509D52A}" destId="{54BBFAD8-9A18-4B8F-BDD5-49CC6CF9686D}" srcOrd="1" destOrd="0" parTransId="{C44A1240-1C3F-4247-A2EC-21783D50CA45}" sibTransId="{62F6C97A-865C-4AAB-BE51-4CE615FE66E5}"/>
    <dgm:cxn modelId="{CF7ACBD2-865C-403E-A07C-ADC5C720E19A}" type="presOf" srcId="{54BBFAD8-9A18-4B8F-BDD5-49CC6CF9686D}" destId="{DCAB586D-4B1D-46B2-900D-2A33059D4448}" srcOrd="0" destOrd="0" presId="urn:microsoft.com/office/officeart/2005/8/layout/vList2"/>
    <dgm:cxn modelId="{01F7F39B-FBB5-4D0A-87F2-97349C1651A7}" type="presOf" srcId="{FA670F06-3B50-4638-98B8-72DF249E4C6E}" destId="{7DF817E8-9621-4099-8754-1CC7F1A6ECB4}" srcOrd="0" destOrd="0" presId="urn:microsoft.com/office/officeart/2005/8/layout/vList2"/>
    <dgm:cxn modelId="{1CAF955F-E336-4835-84B0-E9B1DB2A96EB}" type="presOf" srcId="{06C58A30-6AD0-4C58-B3C1-30535509D52A}" destId="{BCD5C40B-05AC-46F4-A8EF-C221F8506234}" srcOrd="0" destOrd="0" presId="urn:microsoft.com/office/officeart/2005/8/layout/vList2"/>
    <dgm:cxn modelId="{F233C154-A6A2-460A-A14C-CC4126DDC192}" type="presParOf" srcId="{BCD5C40B-05AC-46F4-A8EF-C221F8506234}" destId="{7DF817E8-9621-4099-8754-1CC7F1A6ECB4}" srcOrd="0" destOrd="0" presId="urn:microsoft.com/office/officeart/2005/8/layout/vList2"/>
    <dgm:cxn modelId="{D4A48143-72BA-41DC-BADB-BC6146A1672A}" type="presParOf" srcId="{BCD5C40B-05AC-46F4-A8EF-C221F8506234}" destId="{C3A9FCF5-147E-486B-B3A1-EAE7F52B83A7}" srcOrd="1" destOrd="0" presId="urn:microsoft.com/office/officeart/2005/8/layout/vList2"/>
    <dgm:cxn modelId="{A17AEAF7-ADA7-4F20-B8C6-9C4D235C6D7F}" type="presParOf" srcId="{BCD5C40B-05AC-46F4-A8EF-C221F8506234}" destId="{DCAB586D-4B1D-46B2-900D-2A33059D44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9E584A3-41C8-4115-ADB6-62EDE359CD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14FC65-9E77-4F12-A666-E3AC420C77AC}">
      <dgm:prSet/>
      <dgm:spPr/>
      <dgm:t>
        <a:bodyPr/>
        <a:lstStyle/>
        <a:p>
          <a:pPr algn="ctr" rtl="0"/>
          <a:r>
            <a:rPr lang="ru-RU" b="1" dirty="0" smtClean="0"/>
            <a:t>Ресурсное обеспечение  реализации практики и результаты ее внедрения</a:t>
          </a:r>
          <a:endParaRPr lang="ru-RU" dirty="0"/>
        </a:p>
      </dgm:t>
    </dgm:pt>
    <dgm:pt modelId="{EC4FF1D6-6A3C-4632-A25B-45FE6EB3C07F}" type="parTrans" cxnId="{5AEAD2D9-F02B-4115-A4A1-95434B4C1C2F}">
      <dgm:prSet/>
      <dgm:spPr/>
      <dgm:t>
        <a:bodyPr/>
        <a:lstStyle/>
        <a:p>
          <a:endParaRPr lang="ru-RU"/>
        </a:p>
      </dgm:t>
    </dgm:pt>
    <dgm:pt modelId="{D08280BA-7C60-4335-9F6F-F0BA327D2E48}" type="sibTrans" cxnId="{5AEAD2D9-F02B-4115-A4A1-95434B4C1C2F}">
      <dgm:prSet/>
      <dgm:spPr/>
      <dgm:t>
        <a:bodyPr/>
        <a:lstStyle/>
        <a:p>
          <a:endParaRPr lang="ru-RU"/>
        </a:p>
      </dgm:t>
    </dgm:pt>
    <dgm:pt modelId="{7CF4BA63-D984-4556-A9B1-344BFAB56F13}" type="pres">
      <dgm:prSet presAssocID="{F9E584A3-41C8-4115-ADB6-62EDE359C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E40C6-966B-4CB5-8D70-45EA821DED68}" type="pres">
      <dgm:prSet presAssocID="{6A14FC65-9E77-4F12-A666-E3AC420C77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3CDA8-DD1B-4AC6-A75B-263A08D38FF0}" type="presOf" srcId="{F9E584A3-41C8-4115-ADB6-62EDE359CD39}" destId="{7CF4BA63-D984-4556-A9B1-344BFAB56F13}" srcOrd="0" destOrd="0" presId="urn:microsoft.com/office/officeart/2005/8/layout/vList2"/>
    <dgm:cxn modelId="{48959492-C3B9-45A0-8CED-F2A42F147D8A}" type="presOf" srcId="{6A14FC65-9E77-4F12-A666-E3AC420C77AC}" destId="{BD9E40C6-966B-4CB5-8D70-45EA821DED68}" srcOrd="0" destOrd="0" presId="urn:microsoft.com/office/officeart/2005/8/layout/vList2"/>
    <dgm:cxn modelId="{5AEAD2D9-F02B-4115-A4A1-95434B4C1C2F}" srcId="{F9E584A3-41C8-4115-ADB6-62EDE359CD39}" destId="{6A14FC65-9E77-4F12-A666-E3AC420C77AC}" srcOrd="0" destOrd="0" parTransId="{EC4FF1D6-6A3C-4632-A25B-45FE6EB3C07F}" sibTransId="{D08280BA-7C60-4335-9F6F-F0BA327D2E48}"/>
    <dgm:cxn modelId="{01F6BFCB-C5DB-4A6B-A563-E5357C82615D}" type="presParOf" srcId="{7CF4BA63-D984-4556-A9B1-344BFAB56F13}" destId="{BD9E40C6-966B-4CB5-8D70-45EA821DED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07CDC7D-964E-412D-83E2-CEE7BF2E13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AC83D-E96B-4AB2-B166-8CE3CA52C707}">
      <dgm:prSet custT="1"/>
      <dgm:spPr/>
      <dgm:t>
        <a:bodyPr/>
        <a:lstStyle/>
        <a:p>
          <a:pPr algn="ctr" rtl="0"/>
          <a:r>
            <a:rPr lang="ru-RU" sz="1200" dirty="0" smtClean="0"/>
            <a:t>Представленная практика  привлекательна тем, что для ее реализации требуется  абсолютный минимум материального  ресурса. Ответственным  сотрудникам требуется  доступ в Интернет, служебный или свой сотовый телефон, на стационарном рабочем месте желательно установить   версию  </a:t>
          </a:r>
          <a:r>
            <a:rPr lang="ru-RU" sz="1200" dirty="0" err="1" smtClean="0"/>
            <a:t>мессенджера</a:t>
          </a:r>
          <a:r>
            <a:rPr lang="ru-RU" sz="1200" dirty="0" smtClean="0"/>
            <a:t> для персонального компьютера.</a:t>
          </a:r>
          <a:endParaRPr lang="ru-RU" sz="1200" dirty="0"/>
        </a:p>
      </dgm:t>
    </dgm:pt>
    <dgm:pt modelId="{7923A029-E61E-42F3-A33C-12F0E8A5DBDA}" type="parTrans" cxnId="{E79C1E97-D2FF-48AF-814F-91336D68BA7A}">
      <dgm:prSet/>
      <dgm:spPr/>
      <dgm:t>
        <a:bodyPr/>
        <a:lstStyle/>
        <a:p>
          <a:endParaRPr lang="ru-RU"/>
        </a:p>
      </dgm:t>
    </dgm:pt>
    <dgm:pt modelId="{AF62D1DC-E60A-4CEC-8438-9E234EB7DE87}" type="sibTrans" cxnId="{E79C1E97-D2FF-48AF-814F-91336D68BA7A}">
      <dgm:prSet/>
      <dgm:spPr/>
      <dgm:t>
        <a:bodyPr/>
        <a:lstStyle/>
        <a:p>
          <a:endParaRPr lang="ru-RU"/>
        </a:p>
      </dgm:t>
    </dgm:pt>
    <dgm:pt modelId="{C84D565A-B433-498D-BA20-EC6DE2BF6957}">
      <dgm:prSet custT="1"/>
      <dgm:spPr/>
      <dgm:t>
        <a:bodyPr/>
        <a:lstStyle/>
        <a:p>
          <a:pPr algn="ctr" rtl="0"/>
          <a:r>
            <a:rPr lang="ru-RU" sz="1200" dirty="0" smtClean="0"/>
            <a:t>Для реализации данной практики  в большей мере требуется активная работа всех участников процесса ее внедрения , чем финансовые вложения. </a:t>
          </a:r>
          <a:endParaRPr lang="ru-RU" sz="1200" dirty="0"/>
        </a:p>
      </dgm:t>
    </dgm:pt>
    <dgm:pt modelId="{74266534-7B2A-4D01-95DF-C42906890B7D}" type="parTrans" cxnId="{A67ED09A-288C-4267-8185-607E0E2B9EE3}">
      <dgm:prSet/>
      <dgm:spPr/>
      <dgm:t>
        <a:bodyPr/>
        <a:lstStyle/>
        <a:p>
          <a:endParaRPr lang="ru-RU"/>
        </a:p>
      </dgm:t>
    </dgm:pt>
    <dgm:pt modelId="{366DC04F-AF27-4032-8A34-97BE40F3B1DB}" type="sibTrans" cxnId="{A67ED09A-288C-4267-8185-607E0E2B9EE3}">
      <dgm:prSet/>
      <dgm:spPr/>
      <dgm:t>
        <a:bodyPr/>
        <a:lstStyle/>
        <a:p>
          <a:endParaRPr lang="ru-RU"/>
        </a:p>
      </dgm:t>
    </dgm:pt>
    <dgm:pt modelId="{F56313B9-2E77-43AA-A5F5-6BD27CC96687}" type="pres">
      <dgm:prSet presAssocID="{D07CDC7D-964E-412D-83E2-CEE7BF2E1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BEFD8-EA30-43DC-8D0D-7DF372090F1A}" type="pres">
      <dgm:prSet presAssocID="{3CDAC83D-E96B-4AB2-B166-8CE3CA52C707}" presName="parentText" presStyleLbl="node1" presStyleIdx="0" presStyleCnt="2" custLinFactY="-32148" custLinFactNeighborX="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1E6E9-C4CF-4812-A2A1-EA4A78F800EC}" type="pres">
      <dgm:prSet presAssocID="{AF62D1DC-E60A-4CEC-8438-9E234EB7DE87}" presName="spacer" presStyleCnt="0"/>
      <dgm:spPr/>
    </dgm:pt>
    <dgm:pt modelId="{B7327552-B098-40DE-801C-0589940CA140}" type="pres">
      <dgm:prSet presAssocID="{C84D565A-B433-498D-BA20-EC6DE2BF6957}" presName="parentText" presStyleLbl="node1" presStyleIdx="1" presStyleCnt="2" custScaleY="52961" custLinFactY="36104" custLinFactNeighborX="3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4A4D7-FB30-4625-9594-EF4BD3A82B17}" type="presOf" srcId="{3CDAC83D-E96B-4AB2-B166-8CE3CA52C707}" destId="{E44BEFD8-EA30-43DC-8D0D-7DF372090F1A}" srcOrd="0" destOrd="0" presId="urn:microsoft.com/office/officeart/2005/8/layout/vList2"/>
    <dgm:cxn modelId="{BDF9BD1C-CE23-446F-B24F-C7A3AFA47AE3}" type="presOf" srcId="{D07CDC7D-964E-412D-83E2-CEE7BF2E13AE}" destId="{F56313B9-2E77-43AA-A5F5-6BD27CC96687}" srcOrd="0" destOrd="0" presId="urn:microsoft.com/office/officeart/2005/8/layout/vList2"/>
    <dgm:cxn modelId="{E79C1E97-D2FF-48AF-814F-91336D68BA7A}" srcId="{D07CDC7D-964E-412D-83E2-CEE7BF2E13AE}" destId="{3CDAC83D-E96B-4AB2-B166-8CE3CA52C707}" srcOrd="0" destOrd="0" parTransId="{7923A029-E61E-42F3-A33C-12F0E8A5DBDA}" sibTransId="{AF62D1DC-E60A-4CEC-8438-9E234EB7DE87}"/>
    <dgm:cxn modelId="{A67ED09A-288C-4267-8185-607E0E2B9EE3}" srcId="{D07CDC7D-964E-412D-83E2-CEE7BF2E13AE}" destId="{C84D565A-B433-498D-BA20-EC6DE2BF6957}" srcOrd="1" destOrd="0" parTransId="{74266534-7B2A-4D01-95DF-C42906890B7D}" sibTransId="{366DC04F-AF27-4032-8A34-97BE40F3B1DB}"/>
    <dgm:cxn modelId="{25D3FFB1-5FFD-4466-9648-5C3A17348A0B}" type="presOf" srcId="{C84D565A-B433-498D-BA20-EC6DE2BF6957}" destId="{B7327552-B098-40DE-801C-0589940CA140}" srcOrd="0" destOrd="0" presId="urn:microsoft.com/office/officeart/2005/8/layout/vList2"/>
    <dgm:cxn modelId="{A8A280F4-DAD5-420B-AD10-A050C767D278}" type="presParOf" srcId="{F56313B9-2E77-43AA-A5F5-6BD27CC96687}" destId="{E44BEFD8-EA30-43DC-8D0D-7DF372090F1A}" srcOrd="0" destOrd="0" presId="urn:microsoft.com/office/officeart/2005/8/layout/vList2"/>
    <dgm:cxn modelId="{B9185B76-9BDD-4BFD-A199-E912A8AFCD6C}" type="presParOf" srcId="{F56313B9-2E77-43AA-A5F5-6BD27CC96687}" destId="{BE71E6E9-C4CF-4812-A2A1-EA4A78F800EC}" srcOrd="1" destOrd="0" presId="urn:microsoft.com/office/officeart/2005/8/layout/vList2"/>
    <dgm:cxn modelId="{A84233D5-47EB-4A9F-AD38-E6F60B60F3F3}" type="presParOf" srcId="{F56313B9-2E77-43AA-A5F5-6BD27CC96687}" destId="{B7327552-B098-40DE-801C-0589940CA1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421F3EA-F315-45B6-AAEC-F03B1A5D1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CE2A45-A7B0-4F91-A107-F06546CCDE40}">
      <dgm:prSet custT="1"/>
      <dgm:spPr/>
      <dgm:t>
        <a:bodyPr/>
        <a:lstStyle/>
        <a:p>
          <a:pPr rtl="0"/>
          <a:r>
            <a:rPr lang="ru-RU" sz="1200" b="0" dirty="0" smtClean="0"/>
            <a:t>Представленная муниципальная практика наиболее  выгодно  зарекомендовала себя  в направлении управления многоквартирными жилыми домами  и при  проведении мероприятий  в рамках муниципального контроля.</a:t>
          </a:r>
          <a:endParaRPr lang="ru-RU" sz="1200" b="0" dirty="0"/>
        </a:p>
      </dgm:t>
    </dgm:pt>
    <dgm:pt modelId="{5163511F-C700-4399-89D4-B1902DCC8FA1}" type="parTrans" cxnId="{6BD4CC89-852B-4F67-AC64-1641B85A4C19}">
      <dgm:prSet/>
      <dgm:spPr/>
      <dgm:t>
        <a:bodyPr/>
        <a:lstStyle/>
        <a:p>
          <a:endParaRPr lang="ru-RU"/>
        </a:p>
      </dgm:t>
    </dgm:pt>
    <dgm:pt modelId="{EB6ED656-6373-4B9C-AA61-DBB4BAE81948}" type="sibTrans" cxnId="{6BD4CC89-852B-4F67-AC64-1641B85A4C19}">
      <dgm:prSet/>
      <dgm:spPr/>
      <dgm:t>
        <a:bodyPr/>
        <a:lstStyle/>
        <a:p>
          <a:endParaRPr lang="ru-RU"/>
        </a:p>
      </dgm:t>
    </dgm:pt>
    <dgm:pt modelId="{63615231-18E7-43AA-85CB-33617D190AD6}">
      <dgm:prSet custT="1"/>
      <dgm:spPr/>
      <dgm:t>
        <a:bodyPr/>
        <a:lstStyle/>
        <a:p>
          <a:pPr rtl="0"/>
          <a:r>
            <a:rPr lang="ru-RU" sz="1200" b="0" dirty="0" smtClean="0"/>
            <a:t>В связи с тем, что  общение в </a:t>
          </a:r>
          <a:r>
            <a:rPr lang="ru-RU" sz="1200" b="0" dirty="0" err="1" smtClean="0"/>
            <a:t>мессенджере</a:t>
          </a:r>
          <a:r>
            <a:rPr lang="ru-RU" sz="1200" b="0" dirty="0" smtClean="0"/>
            <a:t>  наиболее доступно гражданам, т.к. происходит в основном с применением  сотовых </a:t>
          </a:r>
          <a:r>
            <a:rPr lang="ru-RU" sz="1200" dirty="0" smtClean="0"/>
            <a:t>телефонов</a:t>
          </a:r>
          <a:r>
            <a:rPr lang="ru-RU" sz="1200" b="0" dirty="0" smtClean="0"/>
            <a:t>, которые всегда с собой, такая форма  обратной связи более оперативна  по сравнению с обратной связью на официальном сайте.</a:t>
          </a:r>
          <a:endParaRPr lang="ru-RU" sz="1200" b="0" dirty="0"/>
        </a:p>
      </dgm:t>
    </dgm:pt>
    <dgm:pt modelId="{A88AAA55-8C01-4527-8DE9-908049BB8FE9}" type="parTrans" cxnId="{CCD7A4C5-023E-416F-93DC-587BF6D7FAAE}">
      <dgm:prSet/>
      <dgm:spPr/>
      <dgm:t>
        <a:bodyPr/>
        <a:lstStyle/>
        <a:p>
          <a:endParaRPr lang="ru-RU"/>
        </a:p>
      </dgm:t>
    </dgm:pt>
    <dgm:pt modelId="{782B0EAC-6D9B-4041-A034-0DE22D7E06FB}" type="sibTrans" cxnId="{CCD7A4C5-023E-416F-93DC-587BF6D7FAAE}">
      <dgm:prSet/>
      <dgm:spPr/>
      <dgm:t>
        <a:bodyPr/>
        <a:lstStyle/>
        <a:p>
          <a:endParaRPr lang="ru-RU"/>
        </a:p>
      </dgm:t>
    </dgm:pt>
    <dgm:pt modelId="{084C61CC-1E5C-4DC7-800D-69DFCA78111C}">
      <dgm:prSet custT="1"/>
      <dgm:spPr/>
      <dgm:t>
        <a:bodyPr/>
        <a:lstStyle/>
        <a:p>
          <a:pPr rtl="0"/>
          <a:r>
            <a:rPr lang="ru-RU" sz="1200" b="0" i="0" dirty="0" smtClean="0"/>
            <a:t>Благодаря внедрению  практики общения с населением  с помощью  групп </a:t>
          </a:r>
          <a:r>
            <a:rPr lang="en-US" sz="1200" b="0" i="0" dirty="0" err="1" smtClean="0"/>
            <a:t>WhatsApp</a:t>
          </a:r>
          <a:r>
            <a:rPr lang="en-US" sz="1200" b="0" i="0" dirty="0" smtClean="0"/>
            <a:t> </a:t>
          </a:r>
          <a:r>
            <a:rPr lang="ru-RU" sz="1200" b="0" i="0" dirty="0" smtClean="0"/>
            <a:t>,  в городском округе «поселок Палана» наблюдается  повышение активности населения при </a:t>
          </a:r>
          <a:r>
            <a:rPr lang="ru-RU" sz="1200" dirty="0" smtClean="0"/>
            <a:t>решении</a:t>
          </a:r>
          <a:r>
            <a:rPr lang="ru-RU" sz="1200" b="0" i="0" dirty="0" smtClean="0"/>
            <a:t> общепоселковых вопросов,  активнее и с большим количеством участников проводятся поселковые мероприятия  как  торжественные, так и субботники. </a:t>
          </a:r>
          <a:endParaRPr lang="ru-RU" sz="1200" b="0" i="0" dirty="0"/>
        </a:p>
      </dgm:t>
    </dgm:pt>
    <dgm:pt modelId="{A19972B8-0212-436C-A9AE-A03CB9067781}" type="parTrans" cxnId="{F1C0293A-2C50-44B3-BAF0-4132FD9EF0C6}">
      <dgm:prSet/>
      <dgm:spPr/>
      <dgm:t>
        <a:bodyPr/>
        <a:lstStyle/>
        <a:p>
          <a:endParaRPr lang="ru-RU"/>
        </a:p>
      </dgm:t>
    </dgm:pt>
    <dgm:pt modelId="{3D36C98B-3454-456B-BBB9-36B6F99E3CCE}" type="sibTrans" cxnId="{F1C0293A-2C50-44B3-BAF0-4132FD9EF0C6}">
      <dgm:prSet/>
      <dgm:spPr/>
      <dgm:t>
        <a:bodyPr/>
        <a:lstStyle/>
        <a:p>
          <a:endParaRPr lang="ru-RU"/>
        </a:p>
      </dgm:t>
    </dgm:pt>
    <dgm:pt modelId="{3597CCEB-D1F3-4AAA-9334-94481DD4C90E}">
      <dgm:prSet custT="1"/>
      <dgm:spPr/>
      <dgm:t>
        <a:bodyPr/>
        <a:lstStyle/>
        <a:p>
          <a:pPr rtl="0"/>
          <a:r>
            <a:rPr lang="ru-RU" sz="1200" b="0" dirty="0" smtClean="0"/>
            <a:t>Практически прекратилось поступление в Администрацию жалоб населения на некачественное предоставление услуг управляющими организациями.</a:t>
          </a:r>
          <a:endParaRPr lang="ru-RU" sz="1200" b="0" dirty="0"/>
        </a:p>
      </dgm:t>
    </dgm:pt>
    <dgm:pt modelId="{AAE9E5C5-C3A2-4150-A679-CE908444469C}" type="parTrans" cxnId="{1EBA4F21-D9A5-4D86-9DBC-2793D14905E7}">
      <dgm:prSet/>
      <dgm:spPr/>
      <dgm:t>
        <a:bodyPr/>
        <a:lstStyle/>
        <a:p>
          <a:endParaRPr lang="ru-RU"/>
        </a:p>
      </dgm:t>
    </dgm:pt>
    <dgm:pt modelId="{6A255C1E-8EC0-4C90-8E85-9B06CA5ABA70}" type="sibTrans" cxnId="{1EBA4F21-D9A5-4D86-9DBC-2793D14905E7}">
      <dgm:prSet/>
      <dgm:spPr/>
      <dgm:t>
        <a:bodyPr/>
        <a:lstStyle/>
        <a:p>
          <a:endParaRPr lang="ru-RU"/>
        </a:p>
      </dgm:t>
    </dgm:pt>
    <dgm:pt modelId="{BA1397AD-C626-4DAC-ABD8-3C42C140A9D9}">
      <dgm:prSet custT="1"/>
      <dgm:spPr/>
      <dgm:t>
        <a:bodyPr/>
        <a:lstStyle/>
        <a:p>
          <a:pPr rtl="0"/>
          <a:r>
            <a:rPr lang="ru-RU" sz="1200" b="0" dirty="0" smtClean="0"/>
            <a:t>В связи с  более оперативным решением проблем возникающих в жилищном фонде, состояние  жилых домов, дворов и общественных территорий  улучшилось.</a:t>
          </a:r>
          <a:endParaRPr lang="ru-RU" sz="1200" b="0" dirty="0"/>
        </a:p>
      </dgm:t>
    </dgm:pt>
    <dgm:pt modelId="{D1D78231-D709-4016-B4C8-F92219F6BF62}" type="parTrans" cxnId="{4148B8CD-1533-4ADA-9BE0-C8B2C00CF7B3}">
      <dgm:prSet/>
      <dgm:spPr/>
      <dgm:t>
        <a:bodyPr/>
        <a:lstStyle/>
        <a:p>
          <a:endParaRPr lang="ru-RU"/>
        </a:p>
      </dgm:t>
    </dgm:pt>
    <dgm:pt modelId="{B0945C03-FD4A-407C-A8C8-512B895A963D}" type="sibTrans" cxnId="{4148B8CD-1533-4ADA-9BE0-C8B2C00CF7B3}">
      <dgm:prSet/>
      <dgm:spPr/>
      <dgm:t>
        <a:bodyPr/>
        <a:lstStyle/>
        <a:p>
          <a:endParaRPr lang="ru-RU"/>
        </a:p>
      </dgm:t>
    </dgm:pt>
    <dgm:pt modelId="{B6610AE5-1873-40B6-9C1F-DD86C5B02528}">
      <dgm:prSet custT="1"/>
      <dgm:spPr/>
      <dgm:t>
        <a:bodyPr/>
        <a:lstStyle/>
        <a:p>
          <a:pPr rtl="0"/>
          <a:r>
            <a:rPr lang="ru-RU" sz="1200" b="0" dirty="0" smtClean="0"/>
            <a:t>Повысилась исполнительская дисциплина сотрудников,  задействованных в реализации данной практики  муниципальных учреждений, организаций,  предприятий в том числе  УК.</a:t>
          </a:r>
          <a:endParaRPr lang="ru-RU" sz="1200" b="0" dirty="0"/>
        </a:p>
      </dgm:t>
    </dgm:pt>
    <dgm:pt modelId="{D4B8D716-5528-4EB5-A29D-0B7148014B74}" type="parTrans" cxnId="{64E8CBF2-49DC-4BC5-9E72-11108F7593F7}">
      <dgm:prSet/>
      <dgm:spPr/>
      <dgm:t>
        <a:bodyPr/>
        <a:lstStyle/>
        <a:p>
          <a:endParaRPr lang="ru-RU"/>
        </a:p>
      </dgm:t>
    </dgm:pt>
    <dgm:pt modelId="{AD595327-086C-4480-9188-6465A0D9E392}" type="sibTrans" cxnId="{64E8CBF2-49DC-4BC5-9E72-11108F7593F7}">
      <dgm:prSet/>
      <dgm:spPr/>
      <dgm:t>
        <a:bodyPr/>
        <a:lstStyle/>
        <a:p>
          <a:endParaRPr lang="ru-RU"/>
        </a:p>
      </dgm:t>
    </dgm:pt>
    <dgm:pt modelId="{2EE2E9AA-0F3F-4F81-8A9B-E36FE22465F7}">
      <dgm:prSet custT="1"/>
      <dgm:spPr/>
      <dgm:t>
        <a:bodyPr/>
        <a:lstStyle/>
        <a:p>
          <a:pPr rtl="0"/>
          <a:r>
            <a:rPr lang="ru-RU" sz="1200" b="0" dirty="0" smtClean="0"/>
            <a:t>Проведенный анализ внедрения практики показывает, что гражданам, принимающим  участие в данном проекте нравится такая форма мобильного общения.</a:t>
          </a:r>
          <a:endParaRPr lang="ru-RU" sz="1200" b="0" dirty="0"/>
        </a:p>
      </dgm:t>
    </dgm:pt>
    <dgm:pt modelId="{00CD95D7-7A3D-4DE0-AA59-CFF6E4B2F8D9}" type="parTrans" cxnId="{60436BAD-FC7B-4224-9222-66BCCF9018B1}">
      <dgm:prSet/>
      <dgm:spPr/>
      <dgm:t>
        <a:bodyPr/>
        <a:lstStyle/>
        <a:p>
          <a:endParaRPr lang="ru-RU"/>
        </a:p>
      </dgm:t>
    </dgm:pt>
    <dgm:pt modelId="{F567FA14-A2C5-4A30-9B08-29D3C1BCFF27}" type="sibTrans" cxnId="{60436BAD-FC7B-4224-9222-66BCCF9018B1}">
      <dgm:prSet/>
      <dgm:spPr/>
      <dgm:t>
        <a:bodyPr/>
        <a:lstStyle/>
        <a:p>
          <a:endParaRPr lang="ru-RU"/>
        </a:p>
      </dgm:t>
    </dgm:pt>
    <dgm:pt modelId="{B86BB4D4-E95A-45B9-B83F-9B41BA888AF1}" type="pres">
      <dgm:prSet presAssocID="{0421F3EA-F315-45B6-AAEC-F03B1A5D1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ED021-0CAA-4AEB-8507-25E8FCA96D9C}" type="pres">
      <dgm:prSet presAssocID="{A0CE2A45-A7B0-4F91-A107-F06546CCDE40}" presName="parentText" presStyleLbl="node1" presStyleIdx="0" presStyleCnt="7" custScaleY="114978" custLinFactY="-827924" custLinFactNeighborY="-9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AF1A4-B357-4A0C-A7C7-9492EC31EAB6}" type="pres">
      <dgm:prSet presAssocID="{EB6ED656-6373-4B9C-AA61-DBB4BAE81948}" presName="spacer" presStyleCnt="0"/>
      <dgm:spPr/>
    </dgm:pt>
    <dgm:pt modelId="{10E20443-8263-4B10-9F2A-C9C6C57A222C}" type="pres">
      <dgm:prSet presAssocID="{63615231-18E7-43AA-85CB-33617D190AD6}" presName="parentText" presStyleLbl="node1" presStyleIdx="1" presStyleCnt="7" custLinFactY="-81063" custLinFactNeighborX="13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1DEE2-B4D4-45B7-AEE8-5675396CF02E}" type="pres">
      <dgm:prSet presAssocID="{782B0EAC-6D9B-4041-A034-0DE22D7E06FB}" presName="spacer" presStyleCnt="0"/>
      <dgm:spPr/>
    </dgm:pt>
    <dgm:pt modelId="{81FC7311-9A77-4BEA-8A6B-E06196879497}" type="pres">
      <dgm:prSet presAssocID="{084C61CC-1E5C-4DC7-800D-69DFCA78111C}" presName="parentText" presStyleLbl="node1" presStyleIdx="2" presStyleCnt="7" custScaleY="126711" custLinFactY="-466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D6DCC-C8E0-47E1-8286-7B5D89BA8074}" type="pres">
      <dgm:prSet presAssocID="{3D36C98B-3454-456B-BBB9-36B6F99E3CCE}" presName="spacer" presStyleCnt="0"/>
      <dgm:spPr/>
    </dgm:pt>
    <dgm:pt modelId="{F8A6C4E6-9A0F-4417-8D23-A3CFC9281D2D}" type="pres">
      <dgm:prSet presAssocID="{3597CCEB-D1F3-4AAA-9334-94481DD4C90E}" presName="parentText" presStyleLbl="node1" presStyleIdx="3" presStyleCnt="7" custLinFactY="-192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7A4D-4AE5-4FD6-8DC4-7C899D388D8B}" type="pres">
      <dgm:prSet presAssocID="{6A255C1E-8EC0-4C90-8E85-9B06CA5ABA70}" presName="spacer" presStyleCnt="0"/>
      <dgm:spPr/>
    </dgm:pt>
    <dgm:pt modelId="{7B7BF06B-DA06-41DB-AA26-CEC76A47CE0F}" type="pres">
      <dgm:prSet presAssocID="{BA1397AD-C626-4DAC-ABD8-3C42C140A9D9}" presName="parentText" presStyleLbl="node1" presStyleIdx="4" presStyleCnt="7" custLinFactNeighborX="1333" custLinFactNeighborY="77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E45C9-ACF8-41E0-BDE7-A488B7FAE8C4}" type="pres">
      <dgm:prSet presAssocID="{B0945C03-FD4A-407C-A8C8-512B895A963D}" presName="spacer" presStyleCnt="0"/>
      <dgm:spPr/>
    </dgm:pt>
    <dgm:pt modelId="{4557987A-2574-46F1-9968-B0A78F3F17AC}" type="pres">
      <dgm:prSet presAssocID="{B6610AE5-1873-40B6-9C1F-DD86C5B02528}" presName="parentText" presStyleLbl="node1" presStyleIdx="5" presStyleCnt="7" custLinFactY="33820" custLinFactNeighborX="-2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C0145-9030-4AC0-8701-473537FD2318}" type="pres">
      <dgm:prSet presAssocID="{AD595327-086C-4480-9188-6465A0D9E392}" presName="spacer" presStyleCnt="0"/>
      <dgm:spPr/>
    </dgm:pt>
    <dgm:pt modelId="{656F4079-BBAE-4C6C-B314-38B75031EE24}" type="pres">
      <dgm:prSet presAssocID="{2EE2E9AA-0F3F-4F81-8A9B-E36FE22465F7}" presName="parentText" presStyleLbl="node1" presStyleIdx="6" presStyleCnt="7" custLinFactY="765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7A4C5-023E-416F-93DC-587BF6D7FAAE}" srcId="{0421F3EA-F315-45B6-AAEC-F03B1A5D130F}" destId="{63615231-18E7-43AA-85CB-33617D190AD6}" srcOrd="1" destOrd="0" parTransId="{A88AAA55-8C01-4527-8DE9-908049BB8FE9}" sibTransId="{782B0EAC-6D9B-4041-A034-0DE22D7E06FB}"/>
    <dgm:cxn modelId="{34C9C258-BD69-42E4-BA99-D150C9984D8F}" type="presOf" srcId="{63615231-18E7-43AA-85CB-33617D190AD6}" destId="{10E20443-8263-4B10-9F2A-C9C6C57A222C}" srcOrd="0" destOrd="0" presId="urn:microsoft.com/office/officeart/2005/8/layout/vList2"/>
    <dgm:cxn modelId="{CBA5A739-2825-4E95-91DF-5A6CE4BED5AA}" type="presOf" srcId="{084C61CC-1E5C-4DC7-800D-69DFCA78111C}" destId="{81FC7311-9A77-4BEA-8A6B-E06196879497}" srcOrd="0" destOrd="0" presId="urn:microsoft.com/office/officeart/2005/8/layout/vList2"/>
    <dgm:cxn modelId="{64E8CBF2-49DC-4BC5-9E72-11108F7593F7}" srcId="{0421F3EA-F315-45B6-AAEC-F03B1A5D130F}" destId="{B6610AE5-1873-40B6-9C1F-DD86C5B02528}" srcOrd="5" destOrd="0" parTransId="{D4B8D716-5528-4EB5-A29D-0B7148014B74}" sibTransId="{AD595327-086C-4480-9188-6465A0D9E392}"/>
    <dgm:cxn modelId="{5570B5AF-3FF6-430C-A81E-7C2518F10B32}" type="presOf" srcId="{3597CCEB-D1F3-4AAA-9334-94481DD4C90E}" destId="{F8A6C4E6-9A0F-4417-8D23-A3CFC9281D2D}" srcOrd="0" destOrd="0" presId="urn:microsoft.com/office/officeart/2005/8/layout/vList2"/>
    <dgm:cxn modelId="{0CAF6482-C63E-477C-A997-DE65A8ADA6FF}" type="presOf" srcId="{0421F3EA-F315-45B6-AAEC-F03B1A5D130F}" destId="{B86BB4D4-E95A-45B9-B83F-9B41BA888AF1}" srcOrd="0" destOrd="0" presId="urn:microsoft.com/office/officeart/2005/8/layout/vList2"/>
    <dgm:cxn modelId="{60436BAD-FC7B-4224-9222-66BCCF9018B1}" srcId="{0421F3EA-F315-45B6-AAEC-F03B1A5D130F}" destId="{2EE2E9AA-0F3F-4F81-8A9B-E36FE22465F7}" srcOrd="6" destOrd="0" parTransId="{00CD95D7-7A3D-4DE0-AA59-CFF6E4B2F8D9}" sibTransId="{F567FA14-A2C5-4A30-9B08-29D3C1BCFF27}"/>
    <dgm:cxn modelId="{24E28ECB-7528-46BF-88CE-8F1581BB147C}" type="presOf" srcId="{BA1397AD-C626-4DAC-ABD8-3C42C140A9D9}" destId="{7B7BF06B-DA06-41DB-AA26-CEC76A47CE0F}" srcOrd="0" destOrd="0" presId="urn:microsoft.com/office/officeart/2005/8/layout/vList2"/>
    <dgm:cxn modelId="{F1C0293A-2C50-44B3-BAF0-4132FD9EF0C6}" srcId="{0421F3EA-F315-45B6-AAEC-F03B1A5D130F}" destId="{084C61CC-1E5C-4DC7-800D-69DFCA78111C}" srcOrd="2" destOrd="0" parTransId="{A19972B8-0212-436C-A9AE-A03CB9067781}" sibTransId="{3D36C98B-3454-456B-BBB9-36B6F99E3CCE}"/>
    <dgm:cxn modelId="{6BD4CC89-852B-4F67-AC64-1641B85A4C19}" srcId="{0421F3EA-F315-45B6-AAEC-F03B1A5D130F}" destId="{A0CE2A45-A7B0-4F91-A107-F06546CCDE40}" srcOrd="0" destOrd="0" parTransId="{5163511F-C700-4399-89D4-B1902DCC8FA1}" sibTransId="{EB6ED656-6373-4B9C-AA61-DBB4BAE81948}"/>
    <dgm:cxn modelId="{891B22B4-A79B-4A4D-92CB-07C5CB051239}" type="presOf" srcId="{B6610AE5-1873-40B6-9C1F-DD86C5B02528}" destId="{4557987A-2574-46F1-9968-B0A78F3F17AC}" srcOrd="0" destOrd="0" presId="urn:microsoft.com/office/officeart/2005/8/layout/vList2"/>
    <dgm:cxn modelId="{C721780D-ADBF-4375-802F-6D6BC667DA90}" type="presOf" srcId="{2EE2E9AA-0F3F-4F81-8A9B-E36FE22465F7}" destId="{656F4079-BBAE-4C6C-B314-38B75031EE24}" srcOrd="0" destOrd="0" presId="urn:microsoft.com/office/officeart/2005/8/layout/vList2"/>
    <dgm:cxn modelId="{4148B8CD-1533-4ADA-9BE0-C8B2C00CF7B3}" srcId="{0421F3EA-F315-45B6-AAEC-F03B1A5D130F}" destId="{BA1397AD-C626-4DAC-ABD8-3C42C140A9D9}" srcOrd="4" destOrd="0" parTransId="{D1D78231-D709-4016-B4C8-F92219F6BF62}" sibTransId="{B0945C03-FD4A-407C-A8C8-512B895A963D}"/>
    <dgm:cxn modelId="{1EBA4F21-D9A5-4D86-9DBC-2793D14905E7}" srcId="{0421F3EA-F315-45B6-AAEC-F03B1A5D130F}" destId="{3597CCEB-D1F3-4AAA-9334-94481DD4C90E}" srcOrd="3" destOrd="0" parTransId="{AAE9E5C5-C3A2-4150-A679-CE908444469C}" sibTransId="{6A255C1E-8EC0-4C90-8E85-9B06CA5ABA70}"/>
    <dgm:cxn modelId="{38E03E91-CA0D-497E-AFC1-8D024ACFC89E}" type="presOf" srcId="{A0CE2A45-A7B0-4F91-A107-F06546CCDE40}" destId="{A51ED021-0CAA-4AEB-8507-25E8FCA96D9C}" srcOrd="0" destOrd="0" presId="urn:microsoft.com/office/officeart/2005/8/layout/vList2"/>
    <dgm:cxn modelId="{C075DDEB-B00D-4E8A-B6CF-D8E0C7279ED2}" type="presParOf" srcId="{B86BB4D4-E95A-45B9-B83F-9B41BA888AF1}" destId="{A51ED021-0CAA-4AEB-8507-25E8FCA96D9C}" srcOrd="0" destOrd="0" presId="urn:microsoft.com/office/officeart/2005/8/layout/vList2"/>
    <dgm:cxn modelId="{89BCE251-424B-4F4A-BDF3-69ABECF168C8}" type="presParOf" srcId="{B86BB4D4-E95A-45B9-B83F-9B41BA888AF1}" destId="{BFEAF1A4-B357-4A0C-A7C7-9492EC31EAB6}" srcOrd="1" destOrd="0" presId="urn:microsoft.com/office/officeart/2005/8/layout/vList2"/>
    <dgm:cxn modelId="{94F01092-F493-4AC1-8B9B-E13036E8178C}" type="presParOf" srcId="{B86BB4D4-E95A-45B9-B83F-9B41BA888AF1}" destId="{10E20443-8263-4B10-9F2A-C9C6C57A222C}" srcOrd="2" destOrd="0" presId="urn:microsoft.com/office/officeart/2005/8/layout/vList2"/>
    <dgm:cxn modelId="{470E6F9D-6D47-4DBC-8B6A-1474B17005CB}" type="presParOf" srcId="{B86BB4D4-E95A-45B9-B83F-9B41BA888AF1}" destId="{5261DEE2-B4D4-45B7-AEE8-5675396CF02E}" srcOrd="3" destOrd="0" presId="urn:microsoft.com/office/officeart/2005/8/layout/vList2"/>
    <dgm:cxn modelId="{5F3EAA3E-B378-494E-B6A8-A43F6588F93C}" type="presParOf" srcId="{B86BB4D4-E95A-45B9-B83F-9B41BA888AF1}" destId="{81FC7311-9A77-4BEA-8A6B-E06196879497}" srcOrd="4" destOrd="0" presId="urn:microsoft.com/office/officeart/2005/8/layout/vList2"/>
    <dgm:cxn modelId="{82AF4FEB-D285-491B-9DEE-04026BD9F3F5}" type="presParOf" srcId="{B86BB4D4-E95A-45B9-B83F-9B41BA888AF1}" destId="{653D6DCC-C8E0-47E1-8286-7B5D89BA8074}" srcOrd="5" destOrd="0" presId="urn:microsoft.com/office/officeart/2005/8/layout/vList2"/>
    <dgm:cxn modelId="{8F3C42C7-DE38-4F55-958F-C9BB62F50C8F}" type="presParOf" srcId="{B86BB4D4-E95A-45B9-B83F-9B41BA888AF1}" destId="{F8A6C4E6-9A0F-4417-8D23-A3CFC9281D2D}" srcOrd="6" destOrd="0" presId="urn:microsoft.com/office/officeart/2005/8/layout/vList2"/>
    <dgm:cxn modelId="{9BFB3DE4-1B1C-4658-B9D6-42A3610824E5}" type="presParOf" srcId="{B86BB4D4-E95A-45B9-B83F-9B41BA888AF1}" destId="{B4C77A4D-4AE5-4FD6-8DC4-7C899D388D8B}" srcOrd="7" destOrd="0" presId="urn:microsoft.com/office/officeart/2005/8/layout/vList2"/>
    <dgm:cxn modelId="{A2679E5B-9596-4E0A-A4D4-C4A560B23028}" type="presParOf" srcId="{B86BB4D4-E95A-45B9-B83F-9B41BA888AF1}" destId="{7B7BF06B-DA06-41DB-AA26-CEC76A47CE0F}" srcOrd="8" destOrd="0" presId="urn:microsoft.com/office/officeart/2005/8/layout/vList2"/>
    <dgm:cxn modelId="{B16D6A52-88E5-4B53-9AB3-B1C6503A791D}" type="presParOf" srcId="{B86BB4D4-E95A-45B9-B83F-9B41BA888AF1}" destId="{E17E45C9-ACF8-41E0-BDE7-A488B7FAE8C4}" srcOrd="9" destOrd="0" presId="urn:microsoft.com/office/officeart/2005/8/layout/vList2"/>
    <dgm:cxn modelId="{30E720AB-CC2F-4A73-8171-83F0F021A817}" type="presParOf" srcId="{B86BB4D4-E95A-45B9-B83F-9B41BA888AF1}" destId="{4557987A-2574-46F1-9968-B0A78F3F17AC}" srcOrd="10" destOrd="0" presId="urn:microsoft.com/office/officeart/2005/8/layout/vList2"/>
    <dgm:cxn modelId="{EACAD80E-7234-46AB-99AB-0676C1E51547}" type="presParOf" srcId="{B86BB4D4-E95A-45B9-B83F-9B41BA888AF1}" destId="{3FCC0145-9030-4AC0-8701-473537FD2318}" srcOrd="11" destOrd="0" presId="urn:microsoft.com/office/officeart/2005/8/layout/vList2"/>
    <dgm:cxn modelId="{894BA8C7-3C2D-4C87-A8C0-DAF037CF0AD5}" type="presParOf" srcId="{B86BB4D4-E95A-45B9-B83F-9B41BA888AF1}" destId="{656F4079-BBAE-4C6C-B314-38B75031EE2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FB83E-5F5B-4B39-84BD-0C2509A9D3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A66A76-9A8D-4D1B-8074-2C1D1958F89B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/>
            <a:t>Муниципальное образование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/>
            <a:t> городской округ «поселок Палана»  является  административным центром Корякского округа – административно-территориальной единицы Камчатского края с особым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 smtClean="0"/>
            <a:t>статусом, в соответствии с Законом Камчатского края № 46 от 29.04.2008 «Об административно-территориальном устройстве Камчатского края». </a:t>
          </a:r>
          <a:endParaRPr lang="ru-RU" sz="1050" dirty="0"/>
        </a:p>
      </dgm:t>
    </dgm:pt>
    <dgm:pt modelId="{D2DB8CA2-BD45-49DF-ADC2-6FEC8A0BA71E}" type="parTrans" cxnId="{C7031EB5-753A-45DD-937B-AF2513347CA1}">
      <dgm:prSet/>
      <dgm:spPr/>
      <dgm:t>
        <a:bodyPr/>
        <a:lstStyle/>
        <a:p>
          <a:endParaRPr lang="ru-RU"/>
        </a:p>
      </dgm:t>
    </dgm:pt>
    <dgm:pt modelId="{7999096C-3105-41FF-8FC3-9F826D7FA483}" type="sibTrans" cxnId="{C7031EB5-753A-45DD-937B-AF2513347CA1}">
      <dgm:prSet/>
      <dgm:spPr/>
      <dgm:t>
        <a:bodyPr/>
        <a:lstStyle/>
        <a:p>
          <a:endParaRPr lang="ru-RU"/>
        </a:p>
      </dgm:t>
    </dgm:pt>
    <dgm:pt modelId="{D12B0B48-783E-47A6-8187-50B55F5ACEC5}">
      <dgm:prSet custT="1"/>
      <dgm:spPr/>
      <dgm:t>
        <a:bodyPr/>
        <a:lstStyle/>
        <a:p>
          <a:pPr algn="ctr" rtl="0"/>
          <a:r>
            <a:rPr lang="ru-RU" sz="1050" b="1" dirty="0" smtClean="0"/>
            <a:t>Городской округ «поселок Палана» расположен на западном побережье Камчатского полуострова, в восьми километрах от берега Охотского моря, на правом берегу реки Палана. Расстояние до административного центра Камчатского края г. Петропавловска-Камчатского — 870 км, до административного центра </a:t>
          </a:r>
          <a:r>
            <a:rPr lang="ru-RU" sz="1050" b="1" dirty="0" err="1" smtClean="0"/>
            <a:t>Тигильского</a:t>
          </a:r>
          <a:r>
            <a:rPr lang="ru-RU" sz="1050" b="1" dirty="0" smtClean="0"/>
            <a:t> района - села Тигиль — 165 км. </a:t>
          </a:r>
        </a:p>
        <a:p>
          <a:pPr algn="ctr" rtl="0"/>
          <a:r>
            <a:rPr lang="ru-RU" sz="1050" b="1" dirty="0" smtClean="0"/>
            <a:t>Площадь территории городского округа -  4650,75 кв. км.</a:t>
          </a:r>
          <a:endParaRPr lang="ru-RU" sz="1050" dirty="0"/>
        </a:p>
      </dgm:t>
    </dgm:pt>
    <dgm:pt modelId="{216E86AC-04B7-420A-B195-AB00150B2806}" type="parTrans" cxnId="{AB9101ED-33AC-4852-BF02-CCC8E8821D14}">
      <dgm:prSet/>
      <dgm:spPr/>
      <dgm:t>
        <a:bodyPr/>
        <a:lstStyle/>
        <a:p>
          <a:endParaRPr lang="ru-RU"/>
        </a:p>
      </dgm:t>
    </dgm:pt>
    <dgm:pt modelId="{088D9FC0-ACB1-4A64-B40B-6976DE067518}" type="sibTrans" cxnId="{AB9101ED-33AC-4852-BF02-CCC8E8821D14}">
      <dgm:prSet/>
      <dgm:spPr/>
      <dgm:t>
        <a:bodyPr/>
        <a:lstStyle/>
        <a:p>
          <a:endParaRPr lang="ru-RU"/>
        </a:p>
      </dgm:t>
    </dgm:pt>
    <dgm:pt modelId="{9F05713B-55F3-4583-961C-7B25CECE9662}">
      <dgm:prSet custT="1"/>
      <dgm:spPr/>
      <dgm:t>
        <a:bodyPr/>
        <a:lstStyle/>
        <a:p>
          <a:pPr rtl="0"/>
          <a:r>
            <a:rPr lang="ru-RU" sz="1050" b="1" dirty="0" smtClean="0"/>
            <a:t>Численность населения обладающего избирательным правом  по состоянию на 01.01.2019 составляет 2339 человек. </a:t>
          </a:r>
        </a:p>
        <a:p>
          <a:pPr rtl="0"/>
          <a:r>
            <a:rPr lang="ru-RU" sz="1050" b="1" dirty="0" smtClean="0"/>
            <a:t>Структуру органов местного самоуправления составляют представительный орган  – Совет депутатов, Глава городского округа,  исполнительно-распорядительный орган - Администрация городского округа, контрольно-счетный орган – Контрольно-счетная комиссия городского округа.</a:t>
          </a:r>
          <a:r>
            <a:rPr lang="ru-RU" sz="1050" b="1" i="1" dirty="0" smtClean="0"/>
            <a:t>  </a:t>
          </a:r>
          <a:endParaRPr lang="ru-RU" sz="1050" b="1" dirty="0"/>
        </a:p>
      </dgm:t>
    </dgm:pt>
    <dgm:pt modelId="{3BDC32B7-6AC8-42CD-9A01-9833F7A9E673}" type="parTrans" cxnId="{CA9AA3E2-96BE-40F4-9DED-ECBE41A40DA6}">
      <dgm:prSet/>
      <dgm:spPr/>
      <dgm:t>
        <a:bodyPr/>
        <a:lstStyle/>
        <a:p>
          <a:endParaRPr lang="ru-RU"/>
        </a:p>
      </dgm:t>
    </dgm:pt>
    <dgm:pt modelId="{F69AD2D1-6ED9-444A-A3C8-1F45824F1248}" type="sibTrans" cxnId="{CA9AA3E2-96BE-40F4-9DED-ECBE41A40DA6}">
      <dgm:prSet/>
      <dgm:spPr/>
      <dgm:t>
        <a:bodyPr/>
        <a:lstStyle/>
        <a:p>
          <a:endParaRPr lang="ru-RU"/>
        </a:p>
      </dgm:t>
    </dgm:pt>
    <dgm:pt modelId="{A1CB4D21-A65E-43C0-BC3F-BC7691EB2BC4}" type="pres">
      <dgm:prSet presAssocID="{418FB83E-5F5B-4B39-84BD-0C2509A9D3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9B3D7-C3BE-488C-AA12-D29C95023655}" type="pres">
      <dgm:prSet presAssocID="{73A66A76-9A8D-4D1B-8074-2C1D1958F89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1D5FA-227E-486D-9A8C-7F099183947D}" type="pres">
      <dgm:prSet presAssocID="{7999096C-3105-41FF-8FC3-9F826D7FA483}" presName="spacer" presStyleCnt="0"/>
      <dgm:spPr/>
    </dgm:pt>
    <dgm:pt modelId="{95D6582A-A14B-44D1-9904-A89FE9620A52}" type="pres">
      <dgm:prSet presAssocID="{D12B0B48-783E-47A6-8187-50B55F5ACE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576F5-DDC7-4FEF-B584-F144BB8C3CD6}" type="pres">
      <dgm:prSet presAssocID="{088D9FC0-ACB1-4A64-B40B-6976DE067518}" presName="spacer" presStyleCnt="0"/>
      <dgm:spPr/>
    </dgm:pt>
    <dgm:pt modelId="{4180DFDB-2399-433B-90AF-E4A9069729E3}" type="pres">
      <dgm:prSet presAssocID="{9F05713B-55F3-4583-961C-7B25CECE96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214CE-1941-4471-942C-55DEE924FDF8}" type="presOf" srcId="{9F05713B-55F3-4583-961C-7B25CECE9662}" destId="{4180DFDB-2399-433B-90AF-E4A9069729E3}" srcOrd="0" destOrd="0" presId="urn:microsoft.com/office/officeart/2005/8/layout/vList2"/>
    <dgm:cxn modelId="{592C550C-1929-4065-A7A6-6669B240BA53}" type="presOf" srcId="{73A66A76-9A8D-4D1B-8074-2C1D1958F89B}" destId="{A1D9B3D7-C3BE-488C-AA12-D29C95023655}" srcOrd="0" destOrd="0" presId="urn:microsoft.com/office/officeart/2005/8/layout/vList2"/>
    <dgm:cxn modelId="{816BEEED-8A52-47D1-8106-8706AE189EED}" type="presOf" srcId="{D12B0B48-783E-47A6-8187-50B55F5ACEC5}" destId="{95D6582A-A14B-44D1-9904-A89FE9620A52}" srcOrd="0" destOrd="0" presId="urn:microsoft.com/office/officeart/2005/8/layout/vList2"/>
    <dgm:cxn modelId="{BC2F60C5-FFB7-4EB2-9AF6-FBA8BCB79010}" type="presOf" srcId="{418FB83E-5F5B-4B39-84BD-0C2509A9D32F}" destId="{A1CB4D21-A65E-43C0-BC3F-BC7691EB2BC4}" srcOrd="0" destOrd="0" presId="urn:microsoft.com/office/officeart/2005/8/layout/vList2"/>
    <dgm:cxn modelId="{CA9AA3E2-96BE-40F4-9DED-ECBE41A40DA6}" srcId="{418FB83E-5F5B-4B39-84BD-0C2509A9D32F}" destId="{9F05713B-55F3-4583-961C-7B25CECE9662}" srcOrd="2" destOrd="0" parTransId="{3BDC32B7-6AC8-42CD-9A01-9833F7A9E673}" sibTransId="{F69AD2D1-6ED9-444A-A3C8-1F45824F1248}"/>
    <dgm:cxn modelId="{C7031EB5-753A-45DD-937B-AF2513347CA1}" srcId="{418FB83E-5F5B-4B39-84BD-0C2509A9D32F}" destId="{73A66A76-9A8D-4D1B-8074-2C1D1958F89B}" srcOrd="0" destOrd="0" parTransId="{D2DB8CA2-BD45-49DF-ADC2-6FEC8A0BA71E}" sibTransId="{7999096C-3105-41FF-8FC3-9F826D7FA483}"/>
    <dgm:cxn modelId="{AB9101ED-33AC-4852-BF02-CCC8E8821D14}" srcId="{418FB83E-5F5B-4B39-84BD-0C2509A9D32F}" destId="{D12B0B48-783E-47A6-8187-50B55F5ACEC5}" srcOrd="1" destOrd="0" parTransId="{216E86AC-04B7-420A-B195-AB00150B2806}" sibTransId="{088D9FC0-ACB1-4A64-B40B-6976DE067518}"/>
    <dgm:cxn modelId="{0A018853-BD3A-4AFD-8C74-B59C86BD6EF6}" type="presParOf" srcId="{A1CB4D21-A65E-43C0-BC3F-BC7691EB2BC4}" destId="{A1D9B3D7-C3BE-488C-AA12-D29C95023655}" srcOrd="0" destOrd="0" presId="urn:microsoft.com/office/officeart/2005/8/layout/vList2"/>
    <dgm:cxn modelId="{BC5D7F79-EEE7-45B0-9879-D5B5EFAC69C1}" type="presParOf" srcId="{A1CB4D21-A65E-43C0-BC3F-BC7691EB2BC4}" destId="{4251D5FA-227E-486D-9A8C-7F099183947D}" srcOrd="1" destOrd="0" presId="urn:microsoft.com/office/officeart/2005/8/layout/vList2"/>
    <dgm:cxn modelId="{5E9C9FBA-DF9E-4FF7-8450-BD4F95FAE7D4}" type="presParOf" srcId="{A1CB4D21-A65E-43C0-BC3F-BC7691EB2BC4}" destId="{95D6582A-A14B-44D1-9904-A89FE9620A52}" srcOrd="2" destOrd="0" presId="urn:microsoft.com/office/officeart/2005/8/layout/vList2"/>
    <dgm:cxn modelId="{C2B18CD7-E600-4FDA-98DB-C7745D79B738}" type="presParOf" srcId="{A1CB4D21-A65E-43C0-BC3F-BC7691EB2BC4}" destId="{8A0576F5-DDC7-4FEF-B584-F144BB8C3CD6}" srcOrd="3" destOrd="0" presId="urn:microsoft.com/office/officeart/2005/8/layout/vList2"/>
    <dgm:cxn modelId="{90D064D6-5F45-41A1-83D1-304920CBF640}" type="presParOf" srcId="{A1CB4D21-A65E-43C0-BC3F-BC7691EB2BC4}" destId="{4180DFDB-2399-433B-90AF-E4A9069729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89654A-9CE7-4CAD-93F9-94D32F2526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586FBF-40D9-4E84-89CF-2AB67B4E753B}">
      <dgm:prSet/>
      <dgm:spPr/>
      <dgm:t>
        <a:bodyPr/>
        <a:lstStyle/>
        <a:p>
          <a:pPr algn="ctr" rtl="0"/>
          <a:r>
            <a:rPr lang="ru-RU" b="1" dirty="0" smtClean="0"/>
            <a:t>Основные социально-экономические индикаторы</a:t>
          </a:r>
          <a:endParaRPr lang="ru-RU" dirty="0"/>
        </a:p>
      </dgm:t>
    </dgm:pt>
    <dgm:pt modelId="{3FB0B677-EBF2-4D56-9635-DAAE7A3BCB8F}" type="parTrans" cxnId="{A9EE946E-9743-4776-90D1-083F18863978}">
      <dgm:prSet/>
      <dgm:spPr/>
      <dgm:t>
        <a:bodyPr/>
        <a:lstStyle/>
        <a:p>
          <a:endParaRPr lang="ru-RU"/>
        </a:p>
      </dgm:t>
    </dgm:pt>
    <dgm:pt modelId="{2A61E8AA-D1AB-47CC-8F4C-0CB21E69F363}" type="sibTrans" cxnId="{A9EE946E-9743-4776-90D1-083F18863978}">
      <dgm:prSet/>
      <dgm:spPr/>
      <dgm:t>
        <a:bodyPr/>
        <a:lstStyle/>
        <a:p>
          <a:endParaRPr lang="ru-RU"/>
        </a:p>
      </dgm:t>
    </dgm:pt>
    <dgm:pt modelId="{4794E19C-14D1-43D5-B3FB-32C9DDAFDC7A}" type="pres">
      <dgm:prSet presAssocID="{C889654A-9CE7-4CAD-93F9-94D32F2526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2DD38-4C1B-4AAB-B214-7758E98960E1}" type="pres">
      <dgm:prSet presAssocID="{ED586FBF-40D9-4E84-89CF-2AB67B4E75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E946E-9743-4776-90D1-083F18863978}" srcId="{C889654A-9CE7-4CAD-93F9-94D32F25263B}" destId="{ED586FBF-40D9-4E84-89CF-2AB67B4E753B}" srcOrd="0" destOrd="0" parTransId="{3FB0B677-EBF2-4D56-9635-DAAE7A3BCB8F}" sibTransId="{2A61E8AA-D1AB-47CC-8F4C-0CB21E69F363}"/>
    <dgm:cxn modelId="{8601EF0A-DF70-4C7B-B6CB-38DAACEC0E5B}" type="presOf" srcId="{C889654A-9CE7-4CAD-93F9-94D32F25263B}" destId="{4794E19C-14D1-43D5-B3FB-32C9DDAFDC7A}" srcOrd="0" destOrd="0" presId="urn:microsoft.com/office/officeart/2005/8/layout/vList2"/>
    <dgm:cxn modelId="{5D27CAF5-7FF5-4B49-96E3-F61FA0C7070E}" type="presOf" srcId="{ED586FBF-40D9-4E84-89CF-2AB67B4E753B}" destId="{D5B2DD38-4C1B-4AAB-B214-7758E98960E1}" srcOrd="0" destOrd="0" presId="urn:microsoft.com/office/officeart/2005/8/layout/vList2"/>
    <dgm:cxn modelId="{FA822565-7F9E-4A79-9E90-1FFA2312733D}" type="presParOf" srcId="{4794E19C-14D1-43D5-B3FB-32C9DDAFDC7A}" destId="{D5B2DD38-4C1B-4AAB-B214-7758E98960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C45BC-4768-4870-92E7-0231CCD5D2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C6D26-762A-4D82-9AC8-0A9846396340}">
      <dgm:prSet custT="1"/>
      <dgm:spPr/>
      <dgm:t>
        <a:bodyPr/>
        <a:lstStyle/>
        <a:p>
          <a:pPr algn="ctr" rtl="0"/>
          <a:r>
            <a:rPr lang="ru-RU" sz="1200" dirty="0" smtClean="0"/>
            <a:t>Согласно базовому варианту Прогноза социально-экономического развития городского округа «поселок Палана» на 2019 год и на плановый период до 2024 года (утв. распоряжением Администрации городского округа «поселок Палана» от 08.11.2018 № 214-р) (далее Прогноз),  среднемесячная номинальная начисленная заработная плата в 2019 году составит 77,1 тыс. рублей, в 2020 году – 82,4 тыс. рублей, в 2021 году – 88,2 тыс. рублей, с номинальным приростом к уровню средней оплаты труда 2017 года на 32,2%.</a:t>
          </a:r>
          <a:endParaRPr lang="ru-RU" sz="1200" dirty="0"/>
        </a:p>
      </dgm:t>
    </dgm:pt>
    <dgm:pt modelId="{0D4AD1B4-9979-4742-84D8-F7CE9FB58939}" type="parTrans" cxnId="{314376F4-AEF7-429F-BF56-1E0A8CC46464}">
      <dgm:prSet/>
      <dgm:spPr/>
      <dgm:t>
        <a:bodyPr/>
        <a:lstStyle/>
        <a:p>
          <a:endParaRPr lang="ru-RU"/>
        </a:p>
      </dgm:t>
    </dgm:pt>
    <dgm:pt modelId="{CDA6FF66-137E-459D-A3A2-4877435A5A71}" type="sibTrans" cxnId="{314376F4-AEF7-429F-BF56-1E0A8CC46464}">
      <dgm:prSet/>
      <dgm:spPr/>
      <dgm:t>
        <a:bodyPr/>
        <a:lstStyle/>
        <a:p>
          <a:endParaRPr lang="ru-RU"/>
        </a:p>
      </dgm:t>
    </dgm:pt>
    <dgm:pt modelId="{22D92D6D-BC16-42CC-A963-09BCC8DBFF3D}" type="pres">
      <dgm:prSet presAssocID="{4CCC45BC-4768-4870-92E7-0231CCD5D2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C4145-1CD6-4B94-B1F3-86439D499408}" type="pres">
      <dgm:prSet presAssocID="{195C6D26-762A-4D82-9AC8-0A9846396340}" presName="parentText" presStyleLbl="node1" presStyleIdx="0" presStyleCnt="1" custScaleX="50775" custScaleY="303725" custLinFactNeighborX="-2292" custLinFactNeighborY="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376F4-AEF7-429F-BF56-1E0A8CC46464}" srcId="{4CCC45BC-4768-4870-92E7-0231CCD5D228}" destId="{195C6D26-762A-4D82-9AC8-0A9846396340}" srcOrd="0" destOrd="0" parTransId="{0D4AD1B4-9979-4742-84D8-F7CE9FB58939}" sibTransId="{CDA6FF66-137E-459D-A3A2-4877435A5A71}"/>
    <dgm:cxn modelId="{2C4C3F27-2A52-45B2-9EE5-9B1B50BDC1F2}" type="presOf" srcId="{195C6D26-762A-4D82-9AC8-0A9846396340}" destId="{420C4145-1CD6-4B94-B1F3-86439D499408}" srcOrd="0" destOrd="0" presId="urn:microsoft.com/office/officeart/2005/8/layout/vList2"/>
    <dgm:cxn modelId="{EF6AEB4E-9A92-4F9A-A0E7-4D36F2435735}" type="presOf" srcId="{4CCC45BC-4768-4870-92E7-0231CCD5D228}" destId="{22D92D6D-BC16-42CC-A963-09BCC8DBFF3D}" srcOrd="0" destOrd="0" presId="urn:microsoft.com/office/officeart/2005/8/layout/vList2"/>
    <dgm:cxn modelId="{4E55E90D-2076-44A0-BD5A-100C1CF96767}" type="presParOf" srcId="{22D92D6D-BC16-42CC-A963-09BCC8DBFF3D}" destId="{420C4145-1CD6-4B94-B1F3-86439D4994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078CAF-A8D4-4022-8907-12628BF2E1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88540-E443-480C-9AD8-114F23D97730}">
      <dgm:prSet/>
      <dgm:spPr/>
      <dgm:t>
        <a:bodyPr/>
        <a:lstStyle/>
        <a:p>
          <a:r>
            <a:rPr lang="ru-RU" dirty="0" smtClean="0"/>
            <a:t>Согласно статистическим данным, размер среднемесячной номинальной  начисленной заработной платы работников организаций  в 2017 году составил 66 719,5 рублей, что на 8,9 % выше уровня 2016 года (2016 год – 61 289.4 рублей). По оценке периода январь-июнь 2018 года, среднемесячная номинальная  начисленная заработная плата  работников  организаций  составила 72 011,10 рублей, что на 7,9 % выше  показателя предыдущего года. </a:t>
          </a:r>
          <a:endParaRPr lang="ru-RU" dirty="0"/>
        </a:p>
      </dgm:t>
    </dgm:pt>
    <dgm:pt modelId="{69876CA4-2EAE-408E-AAA7-DD06F8757F6D}" type="parTrans" cxnId="{2C6B504B-4178-4EA6-A68F-CAD40CAD0270}">
      <dgm:prSet/>
      <dgm:spPr/>
      <dgm:t>
        <a:bodyPr/>
        <a:lstStyle/>
        <a:p>
          <a:endParaRPr lang="ru-RU"/>
        </a:p>
      </dgm:t>
    </dgm:pt>
    <dgm:pt modelId="{DAE2EC5B-2D50-4533-8413-35A590771435}" type="sibTrans" cxnId="{2C6B504B-4178-4EA6-A68F-CAD40CAD0270}">
      <dgm:prSet/>
      <dgm:spPr/>
      <dgm:t>
        <a:bodyPr/>
        <a:lstStyle/>
        <a:p>
          <a:endParaRPr lang="ru-RU"/>
        </a:p>
      </dgm:t>
    </dgm:pt>
    <dgm:pt modelId="{05E1FAE9-BE20-4A8A-A4FA-333F4BD5B494}">
      <dgm:prSet custT="1"/>
      <dgm:spPr/>
      <dgm:t>
        <a:bodyPr/>
        <a:lstStyle/>
        <a:p>
          <a:r>
            <a:rPr lang="ru-RU" sz="1200" dirty="0" smtClean="0"/>
            <a:t>В 2018 году на территории городского округа «поселок Палана» реализовывалось 17 муниципальных программ (в 2017 году - 11, в 2016 году - 12). Мероприятия муниципальных  программ выполнены в объеме 381352,024 тыс. рублей или 95,2 % от уточненных годовых назначений. От общей суммы расходов бюджета городского округа «поселок Палана» в 2018 году, этот показатель составил – 85,5% (в 2017 году- 84,2%, в 2016 году – 70,0 %).</a:t>
          </a:r>
          <a:endParaRPr lang="ru-RU" sz="1200" dirty="0"/>
        </a:p>
      </dgm:t>
    </dgm:pt>
    <dgm:pt modelId="{060CA0C5-A884-43EE-A284-A30BDFCE4FC4}" type="parTrans" cxnId="{F4EDEA0F-6F48-4815-AEDD-86D7EF3DF28A}">
      <dgm:prSet/>
      <dgm:spPr/>
      <dgm:t>
        <a:bodyPr/>
        <a:lstStyle/>
        <a:p>
          <a:endParaRPr lang="ru-RU"/>
        </a:p>
      </dgm:t>
    </dgm:pt>
    <dgm:pt modelId="{2F3A3536-558B-434E-AF76-34410843754A}" type="sibTrans" cxnId="{F4EDEA0F-6F48-4815-AEDD-86D7EF3DF28A}">
      <dgm:prSet/>
      <dgm:spPr/>
      <dgm:t>
        <a:bodyPr/>
        <a:lstStyle/>
        <a:p>
          <a:endParaRPr lang="ru-RU"/>
        </a:p>
      </dgm:t>
    </dgm:pt>
    <dgm:pt modelId="{5C585EF5-746B-4292-8087-F144F3A7162C}" type="pres">
      <dgm:prSet presAssocID="{CA078CAF-A8D4-4022-8907-12628BF2E1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EBCD7D-7476-41F7-93FE-1EDE8894E592}" type="pres">
      <dgm:prSet presAssocID="{05E1FAE9-BE20-4A8A-A4FA-333F4BD5B494}" presName="parentText" presStyleLbl="node1" presStyleIdx="0" presStyleCnt="2" custScaleY="88291" custLinFactY="-13611" custLinFactNeighborX="3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80F52-77A0-4514-A4B7-D9D2B2954569}" type="pres">
      <dgm:prSet presAssocID="{2F3A3536-558B-434E-AF76-34410843754A}" presName="spacer" presStyleCnt="0"/>
      <dgm:spPr/>
    </dgm:pt>
    <dgm:pt modelId="{73F5D109-137F-4C69-92C6-80DE60613AB9}" type="pres">
      <dgm:prSet presAssocID="{46188540-E443-480C-9AD8-114F23D97730}" presName="parentText" presStyleLbl="node1" presStyleIdx="1" presStyleCnt="2" custScaleY="83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6B504B-4178-4EA6-A68F-CAD40CAD0270}" srcId="{CA078CAF-A8D4-4022-8907-12628BF2E19A}" destId="{46188540-E443-480C-9AD8-114F23D97730}" srcOrd="1" destOrd="0" parTransId="{69876CA4-2EAE-408E-AAA7-DD06F8757F6D}" sibTransId="{DAE2EC5B-2D50-4533-8413-35A590771435}"/>
    <dgm:cxn modelId="{C6883791-E7ED-44EB-8FAE-FCCDBC0BD5E2}" type="presOf" srcId="{05E1FAE9-BE20-4A8A-A4FA-333F4BD5B494}" destId="{97EBCD7D-7476-41F7-93FE-1EDE8894E592}" srcOrd="0" destOrd="0" presId="urn:microsoft.com/office/officeart/2005/8/layout/vList2"/>
    <dgm:cxn modelId="{F4EDEA0F-6F48-4815-AEDD-86D7EF3DF28A}" srcId="{CA078CAF-A8D4-4022-8907-12628BF2E19A}" destId="{05E1FAE9-BE20-4A8A-A4FA-333F4BD5B494}" srcOrd="0" destOrd="0" parTransId="{060CA0C5-A884-43EE-A284-A30BDFCE4FC4}" sibTransId="{2F3A3536-558B-434E-AF76-34410843754A}"/>
    <dgm:cxn modelId="{287520F1-A224-4C52-AF3B-6FBAC91B78DC}" type="presOf" srcId="{CA078CAF-A8D4-4022-8907-12628BF2E19A}" destId="{5C585EF5-746B-4292-8087-F144F3A7162C}" srcOrd="0" destOrd="0" presId="urn:microsoft.com/office/officeart/2005/8/layout/vList2"/>
    <dgm:cxn modelId="{AF8E5BE9-15DE-4548-8E2B-E491D9C2FBFA}" type="presOf" srcId="{46188540-E443-480C-9AD8-114F23D97730}" destId="{73F5D109-137F-4C69-92C6-80DE60613AB9}" srcOrd="0" destOrd="0" presId="urn:microsoft.com/office/officeart/2005/8/layout/vList2"/>
    <dgm:cxn modelId="{70D5A632-7D84-418F-910D-4015F522BA20}" type="presParOf" srcId="{5C585EF5-746B-4292-8087-F144F3A7162C}" destId="{97EBCD7D-7476-41F7-93FE-1EDE8894E592}" srcOrd="0" destOrd="0" presId="urn:microsoft.com/office/officeart/2005/8/layout/vList2"/>
    <dgm:cxn modelId="{0E41495B-EDD1-4845-8BC5-7D7B98A595D9}" type="presParOf" srcId="{5C585EF5-746B-4292-8087-F144F3A7162C}" destId="{1CF80F52-77A0-4514-A4B7-D9D2B2954569}" srcOrd="1" destOrd="0" presId="urn:microsoft.com/office/officeart/2005/8/layout/vList2"/>
    <dgm:cxn modelId="{DDB92DF4-CCFB-4FC3-B486-A9445B8EA0E2}" type="presParOf" srcId="{5C585EF5-746B-4292-8087-F144F3A7162C}" destId="{73F5D109-137F-4C69-92C6-80DE60613A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8538B4-CB9F-4ED1-BE2B-DE9D7C8723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6608B1-930A-43A0-9C3B-8F81897226BC}">
      <dgm:prSet/>
      <dgm:spPr/>
      <dgm:t>
        <a:bodyPr/>
        <a:lstStyle/>
        <a:p>
          <a:pPr rtl="0"/>
          <a:r>
            <a:rPr lang="ru-RU" b="1" smtClean="0"/>
            <a:t>Исполнение бюджета городского округа «поселок Палана» в 2018 году осуществлялось в соответствии с Нормативным правовым актом от 01.12.2017 № 21-НПА/07-17 «О бюджете городского округа «поселок Палана» на  2018 год и на плановый период 2019 и 2020 годов».</a:t>
          </a:r>
          <a:endParaRPr lang="ru-RU"/>
        </a:p>
      </dgm:t>
    </dgm:pt>
    <dgm:pt modelId="{B9C1FD63-EE4B-4B79-B9D3-05E89413712E}" type="parTrans" cxnId="{95C615A7-842C-4CD6-95A6-56A9A3BBE996}">
      <dgm:prSet/>
      <dgm:spPr/>
      <dgm:t>
        <a:bodyPr/>
        <a:lstStyle/>
        <a:p>
          <a:endParaRPr lang="ru-RU"/>
        </a:p>
      </dgm:t>
    </dgm:pt>
    <dgm:pt modelId="{4494451F-99F5-46C5-A493-8C0A0304B6E7}" type="sibTrans" cxnId="{95C615A7-842C-4CD6-95A6-56A9A3BBE996}">
      <dgm:prSet/>
      <dgm:spPr/>
      <dgm:t>
        <a:bodyPr/>
        <a:lstStyle/>
        <a:p>
          <a:endParaRPr lang="ru-RU"/>
        </a:p>
      </dgm:t>
    </dgm:pt>
    <dgm:pt modelId="{17826109-2CF7-468D-AB48-E3FACAF912F2}" type="pres">
      <dgm:prSet presAssocID="{228538B4-CB9F-4ED1-BE2B-DE9D7C8723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F8CD5-E08F-4833-A902-08DD01D46E44}" type="pres">
      <dgm:prSet presAssocID="{CD6608B1-930A-43A0-9C3B-8F81897226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196FC-46E2-42AD-8EE1-B0AAC005A0E7}" type="presOf" srcId="{CD6608B1-930A-43A0-9C3B-8F81897226BC}" destId="{598F8CD5-E08F-4833-A902-08DD01D46E44}" srcOrd="0" destOrd="0" presId="urn:microsoft.com/office/officeart/2005/8/layout/vList2"/>
    <dgm:cxn modelId="{46E61F46-2EF6-4B5D-92A7-6BC795B1CE54}" type="presOf" srcId="{228538B4-CB9F-4ED1-BE2B-DE9D7C8723B3}" destId="{17826109-2CF7-468D-AB48-E3FACAF912F2}" srcOrd="0" destOrd="0" presId="urn:microsoft.com/office/officeart/2005/8/layout/vList2"/>
    <dgm:cxn modelId="{95C615A7-842C-4CD6-95A6-56A9A3BBE996}" srcId="{228538B4-CB9F-4ED1-BE2B-DE9D7C8723B3}" destId="{CD6608B1-930A-43A0-9C3B-8F81897226BC}" srcOrd="0" destOrd="0" parTransId="{B9C1FD63-EE4B-4B79-B9D3-05E89413712E}" sibTransId="{4494451F-99F5-46C5-A493-8C0A0304B6E7}"/>
    <dgm:cxn modelId="{348B290C-2DC5-4750-A9E6-BD17712BE951}" type="presParOf" srcId="{17826109-2CF7-468D-AB48-E3FACAF912F2}" destId="{598F8CD5-E08F-4833-A902-08DD01D46E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974F95-52CB-41D4-B369-342C7ADC0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031E9-4D9A-414D-99A5-44B5A24BC120}">
      <dgm:prSet custT="1"/>
      <dgm:spPr/>
      <dgm:t>
        <a:bodyPr/>
        <a:lstStyle/>
        <a:p>
          <a:pPr rtl="0"/>
          <a:r>
            <a:rPr lang="ru-RU" sz="1200" dirty="0" smtClean="0"/>
            <a:t>В целом объем доходов бюджета городского округа «поселок Палана» по итогам  2018  года  составил 469,033 млн. рублей, что на 95386,56 тыс. рублей или 25,53 %  выше уровня 2017 года, 2017 год - 373,647 млн. рублей по сравнению с исполнением за 2016 год уменьшился  на 46,2 %, что в абсолютных значениях составляет 172,8 млн. рублей. Объем доходов бюджета в прогнозном периоде согласно базовому варианту Прогноза в 2019 году составит 513,5 млн. рублей, 2020 – 396,1 млн. рублей, 2021 – 398,5  млн. рублей. </a:t>
          </a:r>
          <a:endParaRPr lang="ru-RU" sz="1200" dirty="0"/>
        </a:p>
      </dgm:t>
    </dgm:pt>
    <dgm:pt modelId="{ED8F129C-3CE5-4C8E-BDD1-EE4742FC4F94}" type="parTrans" cxnId="{39BD31E3-A7A5-4ACF-9491-C79826D87619}">
      <dgm:prSet/>
      <dgm:spPr/>
      <dgm:t>
        <a:bodyPr/>
        <a:lstStyle/>
        <a:p>
          <a:endParaRPr lang="ru-RU"/>
        </a:p>
      </dgm:t>
    </dgm:pt>
    <dgm:pt modelId="{3A0EFFA3-0149-471E-81D4-7A387EE859F0}" type="sibTrans" cxnId="{39BD31E3-A7A5-4ACF-9491-C79826D87619}">
      <dgm:prSet/>
      <dgm:spPr/>
      <dgm:t>
        <a:bodyPr/>
        <a:lstStyle/>
        <a:p>
          <a:endParaRPr lang="ru-RU"/>
        </a:p>
      </dgm:t>
    </dgm:pt>
    <dgm:pt modelId="{AE63999E-B552-473E-964C-BD441D4B9A77}">
      <dgm:prSet custT="1"/>
      <dgm:spPr/>
      <dgm:t>
        <a:bodyPr/>
        <a:lstStyle/>
        <a:p>
          <a:pPr rtl="0"/>
          <a:r>
            <a:rPr lang="ru-RU" sz="1200" dirty="0" smtClean="0"/>
            <a:t>Доля налоговых и неналоговых доходов бюджета городского округа «поселок Палана» в общем объеме собственных доходов (без учета субвенций) в 2018 составила 29,9 %, уровень 2017 года составлял 39,5 %, в 2016 году – 22,0 %,  В планируемом периоде к 2020 году планируется увеличить данный показатель до 45 %. </a:t>
          </a:r>
          <a:endParaRPr lang="ru-RU" sz="1200" dirty="0"/>
        </a:p>
      </dgm:t>
    </dgm:pt>
    <dgm:pt modelId="{80EA51A4-D658-423A-9C89-FB98E0EF4E19}" type="parTrans" cxnId="{4EC0F651-99E3-4BB3-A155-A67B30F54E4C}">
      <dgm:prSet/>
      <dgm:spPr/>
      <dgm:t>
        <a:bodyPr/>
        <a:lstStyle/>
        <a:p>
          <a:endParaRPr lang="ru-RU"/>
        </a:p>
      </dgm:t>
    </dgm:pt>
    <dgm:pt modelId="{230B7F0B-307D-4FC8-B240-5152D3C65D14}" type="sibTrans" cxnId="{4EC0F651-99E3-4BB3-A155-A67B30F54E4C}">
      <dgm:prSet/>
      <dgm:spPr/>
      <dgm:t>
        <a:bodyPr/>
        <a:lstStyle/>
        <a:p>
          <a:endParaRPr lang="ru-RU"/>
        </a:p>
      </dgm:t>
    </dgm:pt>
    <dgm:pt modelId="{B8765B30-DD1C-4D35-B699-CA9276CBF078}">
      <dgm:prSet custT="1"/>
      <dgm:spPr/>
      <dgm:t>
        <a:bodyPr/>
        <a:lstStyle/>
        <a:p>
          <a:pPr rtl="0"/>
          <a:r>
            <a:rPr lang="ru-RU" sz="1200" dirty="0" smtClean="0"/>
            <a:t>Плановые назначения по налоговым и неналоговым доходам в 2018 году в целом исполнены на 96,1 %.</a:t>
          </a:r>
          <a:endParaRPr lang="ru-RU" sz="1200" dirty="0"/>
        </a:p>
      </dgm:t>
    </dgm:pt>
    <dgm:pt modelId="{BE455DBD-D5BD-4231-B4A9-FE0A35974572}" type="parTrans" cxnId="{039A89AB-9736-4F85-9B8D-C534E016CC60}">
      <dgm:prSet/>
      <dgm:spPr/>
      <dgm:t>
        <a:bodyPr/>
        <a:lstStyle/>
        <a:p>
          <a:endParaRPr lang="ru-RU"/>
        </a:p>
      </dgm:t>
    </dgm:pt>
    <dgm:pt modelId="{AEEF5640-2186-4C96-A0C9-F757943DC59D}" type="sibTrans" cxnId="{039A89AB-9736-4F85-9B8D-C534E016CC60}">
      <dgm:prSet/>
      <dgm:spPr/>
      <dgm:t>
        <a:bodyPr/>
        <a:lstStyle/>
        <a:p>
          <a:endParaRPr lang="ru-RU"/>
        </a:p>
      </dgm:t>
    </dgm:pt>
    <dgm:pt modelId="{33EEB37F-5F8A-4130-83F9-FCD09FD6C682}" type="pres">
      <dgm:prSet presAssocID="{E9974F95-52CB-41D4-B369-342C7ADC0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F2A670-BB1F-4233-9494-E80ABC96B626}" type="pres">
      <dgm:prSet presAssocID="{405031E9-4D9A-414D-99A5-44B5A24BC120}" presName="parentText" presStyleLbl="node1" presStyleIdx="0" presStyleCnt="3" custScaleY="141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CBFE1-01EA-41AE-9523-232FF23E5095}" type="pres">
      <dgm:prSet presAssocID="{3A0EFFA3-0149-471E-81D4-7A387EE859F0}" presName="spacer" presStyleCnt="0"/>
      <dgm:spPr/>
    </dgm:pt>
    <dgm:pt modelId="{588C4D9B-8CE1-4775-BFD4-40913AC63E62}" type="pres">
      <dgm:prSet presAssocID="{AE63999E-B552-473E-964C-BD441D4B9A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E7A1D-3354-48AB-8679-9D81BE83CE5B}" type="pres">
      <dgm:prSet presAssocID="{230B7F0B-307D-4FC8-B240-5152D3C65D14}" presName="spacer" presStyleCnt="0"/>
      <dgm:spPr/>
    </dgm:pt>
    <dgm:pt modelId="{52178E4C-248B-4792-B74E-2AE279083613}" type="pres">
      <dgm:prSet presAssocID="{B8765B30-DD1C-4D35-B699-CA9276CBF0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A89AB-9736-4F85-9B8D-C534E016CC60}" srcId="{E9974F95-52CB-41D4-B369-342C7ADC0440}" destId="{B8765B30-DD1C-4D35-B699-CA9276CBF078}" srcOrd="2" destOrd="0" parTransId="{BE455DBD-D5BD-4231-B4A9-FE0A35974572}" sibTransId="{AEEF5640-2186-4C96-A0C9-F757943DC59D}"/>
    <dgm:cxn modelId="{2492D6DE-E77C-4C4F-A05F-69658AD4273D}" type="presOf" srcId="{E9974F95-52CB-41D4-B369-342C7ADC0440}" destId="{33EEB37F-5F8A-4130-83F9-FCD09FD6C682}" srcOrd="0" destOrd="0" presId="urn:microsoft.com/office/officeart/2005/8/layout/vList2"/>
    <dgm:cxn modelId="{E1BE9391-32E4-43B6-859D-C0E1E817C7FB}" type="presOf" srcId="{405031E9-4D9A-414D-99A5-44B5A24BC120}" destId="{A0F2A670-BB1F-4233-9494-E80ABC96B626}" srcOrd="0" destOrd="0" presId="urn:microsoft.com/office/officeart/2005/8/layout/vList2"/>
    <dgm:cxn modelId="{39BD31E3-A7A5-4ACF-9491-C79826D87619}" srcId="{E9974F95-52CB-41D4-B369-342C7ADC0440}" destId="{405031E9-4D9A-414D-99A5-44B5A24BC120}" srcOrd="0" destOrd="0" parTransId="{ED8F129C-3CE5-4C8E-BDD1-EE4742FC4F94}" sibTransId="{3A0EFFA3-0149-471E-81D4-7A387EE859F0}"/>
    <dgm:cxn modelId="{9D295F0C-FFD8-4929-AAA9-5B4D4AE3EA17}" type="presOf" srcId="{AE63999E-B552-473E-964C-BD441D4B9A77}" destId="{588C4D9B-8CE1-4775-BFD4-40913AC63E62}" srcOrd="0" destOrd="0" presId="urn:microsoft.com/office/officeart/2005/8/layout/vList2"/>
    <dgm:cxn modelId="{A38B816A-E5EA-48A3-8814-EE4D0BF503D0}" type="presOf" srcId="{B8765B30-DD1C-4D35-B699-CA9276CBF078}" destId="{52178E4C-248B-4792-B74E-2AE279083613}" srcOrd="0" destOrd="0" presId="urn:microsoft.com/office/officeart/2005/8/layout/vList2"/>
    <dgm:cxn modelId="{4EC0F651-99E3-4BB3-A155-A67B30F54E4C}" srcId="{E9974F95-52CB-41D4-B369-342C7ADC0440}" destId="{AE63999E-B552-473E-964C-BD441D4B9A77}" srcOrd="1" destOrd="0" parTransId="{80EA51A4-D658-423A-9C89-FB98E0EF4E19}" sibTransId="{230B7F0B-307D-4FC8-B240-5152D3C65D14}"/>
    <dgm:cxn modelId="{3C3C25FF-1CB5-460B-A317-6D9BB91F0DB9}" type="presParOf" srcId="{33EEB37F-5F8A-4130-83F9-FCD09FD6C682}" destId="{A0F2A670-BB1F-4233-9494-E80ABC96B626}" srcOrd="0" destOrd="0" presId="urn:microsoft.com/office/officeart/2005/8/layout/vList2"/>
    <dgm:cxn modelId="{F00F9DE5-FB81-45D2-AB99-447EB85C4DDC}" type="presParOf" srcId="{33EEB37F-5F8A-4130-83F9-FCD09FD6C682}" destId="{6FECBFE1-01EA-41AE-9523-232FF23E5095}" srcOrd="1" destOrd="0" presId="urn:microsoft.com/office/officeart/2005/8/layout/vList2"/>
    <dgm:cxn modelId="{A49E6CEB-7EDE-46C2-84F9-A4DBA907CBB9}" type="presParOf" srcId="{33EEB37F-5F8A-4130-83F9-FCD09FD6C682}" destId="{588C4D9B-8CE1-4775-BFD4-40913AC63E62}" srcOrd="2" destOrd="0" presId="urn:microsoft.com/office/officeart/2005/8/layout/vList2"/>
    <dgm:cxn modelId="{D4595556-3BB5-4804-BD50-F8F8A8E42EF9}" type="presParOf" srcId="{33EEB37F-5F8A-4130-83F9-FCD09FD6C682}" destId="{BEEE7A1D-3354-48AB-8679-9D81BE83CE5B}" srcOrd="3" destOrd="0" presId="urn:microsoft.com/office/officeart/2005/8/layout/vList2"/>
    <dgm:cxn modelId="{E9C610E1-BA12-409E-9E72-8B71CF12F2E3}" type="presParOf" srcId="{33EEB37F-5F8A-4130-83F9-FCD09FD6C682}" destId="{52178E4C-248B-4792-B74E-2AE2790836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50634-7BC4-4502-A4CB-BFB4ED89B1F1}">
      <dsp:nvSpPr>
        <dsp:cNvPr id="0" name=""/>
        <dsp:cNvSpPr/>
      </dsp:nvSpPr>
      <dsp:spPr>
        <a:xfrm>
          <a:off x="0" y="162413"/>
          <a:ext cx="6696744" cy="22674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Презентация конкурсной заявки</a:t>
          </a:r>
          <a:br>
            <a:rPr lang="ru-RU" sz="1700" b="1" kern="1200" dirty="0" smtClean="0">
              <a:solidFill>
                <a:srgbClr val="002060"/>
              </a:solidFill>
            </a:rPr>
          </a:br>
          <a:r>
            <a:rPr lang="ru-RU" sz="1700" b="1" kern="1200" dirty="0" smtClean="0">
              <a:solidFill>
                <a:srgbClr val="002060"/>
              </a:solidFill>
            </a:rPr>
            <a:t> муниципального  образования городской округ «поселок Палана»</a:t>
          </a:r>
          <a:br>
            <a:rPr lang="ru-RU" sz="1700" b="1" kern="1200" dirty="0" smtClean="0">
              <a:solidFill>
                <a:srgbClr val="002060"/>
              </a:solidFill>
            </a:rPr>
          </a:br>
          <a:r>
            <a:rPr lang="ru-RU" sz="1700" b="1" kern="1200" dirty="0" smtClean="0">
              <a:solidFill>
                <a:srgbClr val="002060"/>
              </a:solidFill>
            </a:rPr>
            <a:t>для участия во Всероссийском конкурсе  «Лучшая муниципальная практика» по номинации «Обеспечение эффективной «обратной связи» с жителями муниципальных образований, развитие территориального общественного самоуправления и привлечение граждан к осуществлению (участию в осуществлении) местного самоуправления в иных формах»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110688" y="273101"/>
        <a:ext cx="6475368" cy="2046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8F15-2B0E-41B5-94D2-20F6F91AE215}">
      <dsp:nvSpPr>
        <dsp:cNvPr id="0" name=""/>
        <dsp:cNvSpPr/>
      </dsp:nvSpPr>
      <dsp:spPr>
        <a:xfrm>
          <a:off x="0" y="5156"/>
          <a:ext cx="8424936" cy="2077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Привлечение   граждан  и  общественных  организаций  к открытому  и  гласному  обсуждению  различных  аспектов развития городского округа  "поселок  Палана"  в  форме оперативного  взаимодействия с органами  местного самоуправления и  подведомственными организациями</a:t>
          </a:r>
          <a:endParaRPr lang="ru-RU" sz="2400" kern="1200" dirty="0"/>
        </a:p>
      </dsp:txBody>
      <dsp:txXfrm>
        <a:off x="101436" y="106592"/>
        <a:ext cx="8222064" cy="18750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23BC-B045-414B-B458-18854E298775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A8B5-9A86-4C12-85C6-FFB29C0C4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 заметок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8B5-9A86-4C12-85C6-FFB29C0C41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2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8B5-9A86-4C12-85C6-FFB29C0C41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4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2158-AD6B-46A6-9813-F3571F49268E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2E19-C587-4738-AC00-7FA6F3404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2.jpeg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Data" Target="../diagrams/data26.xml"/><Relationship Id="rId18" Type="http://schemas.openxmlformats.org/officeDocument/2006/relationships/image" Target="../media/image14.jpeg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13.jpeg"/><Relationship Id="rId17" Type="http://schemas.microsoft.com/office/2007/relationships/diagramDrawing" Target="../diagrams/drawing26.xml"/><Relationship Id="rId2" Type="http://schemas.openxmlformats.org/officeDocument/2006/relationships/diagramData" Target="../diagrams/data24.xml"/><Relationship Id="rId16" Type="http://schemas.openxmlformats.org/officeDocument/2006/relationships/diagramColors" Target="../diagrams/colors2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QuickStyle" Target="../diagrams/quickStyle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Layout" Target="../diagrams/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17" Type="http://schemas.openxmlformats.org/officeDocument/2006/relationships/image" Target="../media/image15.jpeg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17.jpeg"/><Relationship Id="rId12" Type="http://schemas.microsoft.com/office/2007/relationships/diagramDrawing" Target="../diagrams/drawing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0.xml"/><Relationship Id="rId11" Type="http://schemas.openxmlformats.org/officeDocument/2006/relationships/diagramColors" Target="../diagrams/colors31.xml"/><Relationship Id="rId5" Type="http://schemas.openxmlformats.org/officeDocument/2006/relationships/diagramColors" Target="../diagrams/colors30.xml"/><Relationship Id="rId10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30.xml"/><Relationship Id="rId9" Type="http://schemas.openxmlformats.org/officeDocument/2006/relationships/diagramLayout" Target="../diagrams/layout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19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diagramLayout" Target="../diagrams/layout36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diagramData" Target="../diagrams/data36.xml"/><Relationship Id="rId2" Type="http://schemas.openxmlformats.org/officeDocument/2006/relationships/diagramData" Target="../diagrams/data34.xm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diagramColors" Target="../diagrams/colors36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diagramQuickStyle" Target="../diagrams/quickStyle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4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6.jp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0" Type="http://schemas.openxmlformats.org/officeDocument/2006/relationships/diagramLayout" Target="../diagrams/layout16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8491360"/>
              </p:ext>
            </p:extLst>
          </p:nvPr>
        </p:nvGraphicFramePr>
        <p:xfrm>
          <a:off x="971600" y="188642"/>
          <a:ext cx="6696744" cy="25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18116331"/>
              </p:ext>
            </p:extLst>
          </p:nvPr>
        </p:nvGraphicFramePr>
        <p:xfrm>
          <a:off x="395536" y="4149081"/>
          <a:ext cx="84249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8644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51038294"/>
              </p:ext>
            </p:extLst>
          </p:nvPr>
        </p:nvGraphicFramePr>
        <p:xfrm>
          <a:off x="457201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3"/>
            <a:ext cx="2673296" cy="4752527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67148803"/>
              </p:ext>
            </p:extLst>
          </p:nvPr>
        </p:nvGraphicFramePr>
        <p:xfrm>
          <a:off x="457201" y="1435101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0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6323911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47283546"/>
              </p:ext>
            </p:extLst>
          </p:nvPr>
        </p:nvGraphicFramePr>
        <p:xfrm>
          <a:off x="467544" y="1556792"/>
          <a:ext cx="4040188" cy="12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1802507" cy="3204458"/>
          </a:xfr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09859280"/>
              </p:ext>
            </p:extLst>
          </p:nvPr>
        </p:nvGraphicFramePr>
        <p:xfrm>
          <a:off x="4645026" y="1535112"/>
          <a:ext cx="4041775" cy="16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1719857" cy="3057525"/>
          </a:xfrm>
        </p:spPr>
      </p:pic>
    </p:spTree>
    <p:extLst>
      <p:ext uri="{BB962C8B-B14F-4D97-AF65-F5344CB8AC3E}">
        <p14:creationId xmlns:p14="http://schemas.microsoft.com/office/powerpoint/2010/main" val="407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853151005"/>
              </p:ext>
            </p:extLst>
          </p:nvPr>
        </p:nvGraphicFramePr>
        <p:xfrm>
          <a:off x="457200" y="404664"/>
          <a:ext cx="8229600" cy="101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7612273"/>
              </p:ext>
            </p:extLst>
          </p:nvPr>
        </p:nvGraphicFramePr>
        <p:xfrm>
          <a:off x="323528" y="1484784"/>
          <a:ext cx="417386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34519101"/>
              </p:ext>
            </p:extLst>
          </p:nvPr>
        </p:nvGraphicFramePr>
        <p:xfrm>
          <a:off x="4645026" y="1535112"/>
          <a:ext cx="4175446" cy="131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2222599" cy="3951288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quarter" idx="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2222599" cy="3951288"/>
          </a:xfrm>
        </p:spPr>
      </p:pic>
    </p:spTree>
    <p:extLst>
      <p:ext uri="{BB962C8B-B14F-4D97-AF65-F5344CB8AC3E}">
        <p14:creationId xmlns:p14="http://schemas.microsoft.com/office/powerpoint/2010/main" val="33660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36131234"/>
              </p:ext>
            </p:extLst>
          </p:nvPr>
        </p:nvGraphicFramePr>
        <p:xfrm>
          <a:off x="467544" y="548680"/>
          <a:ext cx="4040188" cy="177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21" y="2636838"/>
            <a:ext cx="1962745" cy="3489325"/>
          </a:xfr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07597637"/>
              </p:ext>
            </p:extLst>
          </p:nvPr>
        </p:nvGraphicFramePr>
        <p:xfrm>
          <a:off x="4645026" y="620688"/>
          <a:ext cx="404177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31" y="2708275"/>
            <a:ext cx="1922562" cy="3417888"/>
          </a:xfrm>
        </p:spPr>
      </p:pic>
    </p:spTree>
    <p:extLst>
      <p:ext uri="{BB962C8B-B14F-4D97-AF65-F5344CB8AC3E}">
        <p14:creationId xmlns:p14="http://schemas.microsoft.com/office/powerpoint/2010/main" val="39217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1286744"/>
              </p:ext>
            </p:extLst>
          </p:nvPr>
        </p:nvGraphicFramePr>
        <p:xfrm>
          <a:off x="467544" y="44624"/>
          <a:ext cx="300831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3865732" y="729953"/>
            <a:ext cx="4865821" cy="6128047"/>
            <a:chOff x="3925322" y="2369497"/>
            <a:chExt cx="4865821" cy="3528434"/>
          </a:xfrm>
        </p:grpSpPr>
        <p:sp>
          <p:nvSpPr>
            <p:cNvPr id="12" name="Полилиния 11"/>
            <p:cNvSpPr/>
            <p:nvPr/>
          </p:nvSpPr>
          <p:spPr>
            <a:xfrm>
              <a:off x="6250014" y="3002147"/>
              <a:ext cx="1826543" cy="2897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7460"/>
                  </a:lnTo>
                  <a:lnTo>
                    <a:pt x="1826543" y="197460"/>
                  </a:lnTo>
                  <a:lnTo>
                    <a:pt x="1826543" y="28975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250014" y="3002147"/>
              <a:ext cx="608847" cy="2897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7460"/>
                  </a:lnTo>
                  <a:lnTo>
                    <a:pt x="608847" y="197460"/>
                  </a:lnTo>
                  <a:lnTo>
                    <a:pt x="608847" y="28975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5641166" y="3002147"/>
              <a:ext cx="608847" cy="2897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8847" y="0"/>
                  </a:moveTo>
                  <a:lnTo>
                    <a:pt x="608847" y="197460"/>
                  </a:lnTo>
                  <a:lnTo>
                    <a:pt x="0" y="197460"/>
                  </a:lnTo>
                  <a:lnTo>
                    <a:pt x="0" y="28975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4423471" y="3002147"/>
              <a:ext cx="1826543" cy="2897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26543" y="0"/>
                  </a:moveTo>
                  <a:lnTo>
                    <a:pt x="1826543" y="197460"/>
                  </a:lnTo>
                  <a:lnTo>
                    <a:pt x="0" y="197460"/>
                  </a:lnTo>
                  <a:lnTo>
                    <a:pt x="0" y="28975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15"/>
            <p:cNvSpPr/>
            <p:nvPr/>
          </p:nvSpPr>
          <p:spPr>
            <a:xfrm>
              <a:off x="5751866" y="2369498"/>
              <a:ext cx="1605144" cy="6966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00" b="1" u="sng" dirty="0" smtClean="0"/>
                <a:t>Ответственные лица и структурные подразделения </a:t>
              </a:r>
              <a:r>
                <a:rPr lang="ru-RU" sz="1000" dirty="0" smtClean="0"/>
                <a:t>Создание групп в </a:t>
              </a:r>
              <a:r>
                <a:rPr lang="ru-RU" sz="1000" dirty="0" err="1" smtClean="0"/>
                <a:t>мессенджере</a:t>
              </a:r>
              <a:r>
                <a:rPr lang="ru-RU" sz="1000" dirty="0" smtClean="0"/>
                <a:t>, </a:t>
              </a:r>
              <a:endParaRPr lang="ru-RU" sz="10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254638" y="2369497"/>
              <a:ext cx="1171159" cy="632648"/>
            </a:xfrm>
            <a:custGeom>
              <a:avLst/>
              <a:gdLst>
                <a:gd name="connsiteX0" fmla="*/ 0 w 996296"/>
                <a:gd name="connsiteY0" fmla="*/ 63265 h 632648"/>
                <a:gd name="connsiteX1" fmla="*/ 63265 w 996296"/>
                <a:gd name="connsiteY1" fmla="*/ 0 h 632648"/>
                <a:gd name="connsiteX2" fmla="*/ 933031 w 996296"/>
                <a:gd name="connsiteY2" fmla="*/ 0 h 632648"/>
                <a:gd name="connsiteX3" fmla="*/ 996296 w 996296"/>
                <a:gd name="connsiteY3" fmla="*/ 63265 h 632648"/>
                <a:gd name="connsiteX4" fmla="*/ 996296 w 996296"/>
                <a:gd name="connsiteY4" fmla="*/ 569383 h 632648"/>
                <a:gd name="connsiteX5" fmla="*/ 933031 w 996296"/>
                <a:gd name="connsiteY5" fmla="*/ 632648 h 632648"/>
                <a:gd name="connsiteX6" fmla="*/ 63265 w 996296"/>
                <a:gd name="connsiteY6" fmla="*/ 632648 h 632648"/>
                <a:gd name="connsiteX7" fmla="*/ 0 w 996296"/>
                <a:gd name="connsiteY7" fmla="*/ 569383 h 632648"/>
                <a:gd name="connsiteX8" fmla="*/ 0 w 996296"/>
                <a:gd name="connsiteY8" fmla="*/ 63265 h 6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296" h="632648">
                  <a:moveTo>
                    <a:pt x="0" y="63265"/>
                  </a:moveTo>
                  <a:cubicBezTo>
                    <a:pt x="0" y="28325"/>
                    <a:pt x="28325" y="0"/>
                    <a:pt x="63265" y="0"/>
                  </a:cubicBezTo>
                  <a:lnTo>
                    <a:pt x="933031" y="0"/>
                  </a:lnTo>
                  <a:cubicBezTo>
                    <a:pt x="967971" y="0"/>
                    <a:pt x="996296" y="28325"/>
                    <a:pt x="996296" y="63265"/>
                  </a:cubicBezTo>
                  <a:lnTo>
                    <a:pt x="996296" y="569383"/>
                  </a:lnTo>
                  <a:cubicBezTo>
                    <a:pt x="996296" y="604323"/>
                    <a:pt x="967971" y="632648"/>
                    <a:pt x="933031" y="632648"/>
                  </a:cubicBezTo>
                  <a:lnTo>
                    <a:pt x="63265" y="632648"/>
                  </a:lnTo>
                  <a:cubicBezTo>
                    <a:pt x="28325" y="632648"/>
                    <a:pt x="0" y="604323"/>
                    <a:pt x="0" y="569383"/>
                  </a:cubicBezTo>
                  <a:lnTo>
                    <a:pt x="0" y="63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20" tIns="52820" rIns="52820" bIns="5282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u="sng" kern="1200" dirty="0" smtClean="0"/>
                <a:t>Администрация – </a:t>
              </a:r>
              <a:r>
                <a:rPr lang="ru-RU" sz="900" kern="1200" dirty="0" smtClean="0"/>
                <a:t>определение перечня направлений и ответственных лиц  и структурных подразделений</a:t>
              </a:r>
              <a:endParaRPr lang="ru-RU" sz="900" kern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925322" y="3291903"/>
              <a:ext cx="1121403" cy="6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4140805" y="4379638"/>
              <a:ext cx="996296" cy="564000"/>
            </a:xfrm>
            <a:custGeom>
              <a:avLst/>
              <a:gdLst>
                <a:gd name="connsiteX0" fmla="*/ 0 w 996296"/>
                <a:gd name="connsiteY0" fmla="*/ 63265 h 632648"/>
                <a:gd name="connsiteX1" fmla="*/ 63265 w 996296"/>
                <a:gd name="connsiteY1" fmla="*/ 0 h 632648"/>
                <a:gd name="connsiteX2" fmla="*/ 933031 w 996296"/>
                <a:gd name="connsiteY2" fmla="*/ 0 h 632648"/>
                <a:gd name="connsiteX3" fmla="*/ 996296 w 996296"/>
                <a:gd name="connsiteY3" fmla="*/ 63265 h 632648"/>
                <a:gd name="connsiteX4" fmla="*/ 996296 w 996296"/>
                <a:gd name="connsiteY4" fmla="*/ 569383 h 632648"/>
                <a:gd name="connsiteX5" fmla="*/ 933031 w 996296"/>
                <a:gd name="connsiteY5" fmla="*/ 632648 h 632648"/>
                <a:gd name="connsiteX6" fmla="*/ 63265 w 996296"/>
                <a:gd name="connsiteY6" fmla="*/ 632648 h 632648"/>
                <a:gd name="connsiteX7" fmla="*/ 0 w 996296"/>
                <a:gd name="connsiteY7" fmla="*/ 569383 h 632648"/>
                <a:gd name="connsiteX8" fmla="*/ 0 w 996296"/>
                <a:gd name="connsiteY8" fmla="*/ 63265 h 6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296" h="632648">
                  <a:moveTo>
                    <a:pt x="0" y="63265"/>
                  </a:moveTo>
                  <a:cubicBezTo>
                    <a:pt x="0" y="28325"/>
                    <a:pt x="28325" y="0"/>
                    <a:pt x="63265" y="0"/>
                  </a:cubicBezTo>
                  <a:lnTo>
                    <a:pt x="933031" y="0"/>
                  </a:lnTo>
                  <a:cubicBezTo>
                    <a:pt x="967971" y="0"/>
                    <a:pt x="996296" y="28325"/>
                    <a:pt x="996296" y="63265"/>
                  </a:cubicBezTo>
                  <a:lnTo>
                    <a:pt x="996296" y="569383"/>
                  </a:lnTo>
                  <a:cubicBezTo>
                    <a:pt x="996296" y="604323"/>
                    <a:pt x="967971" y="632648"/>
                    <a:pt x="933031" y="632648"/>
                  </a:cubicBezTo>
                  <a:lnTo>
                    <a:pt x="63265" y="632648"/>
                  </a:lnTo>
                  <a:cubicBezTo>
                    <a:pt x="28325" y="632648"/>
                    <a:pt x="0" y="604323"/>
                    <a:pt x="0" y="569383"/>
                  </a:cubicBezTo>
                  <a:lnTo>
                    <a:pt x="0" y="63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20" tIns="52820" rIns="52820" bIns="5282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u="sng" kern="1200" dirty="0" smtClean="0"/>
                <a:t>Участники групп </a:t>
              </a:r>
              <a:r>
                <a:rPr lang="ru-RU" sz="900" kern="1200" dirty="0" smtClean="0"/>
                <a:t>–  размещение сообщений, заявок, обращений  в группах</a:t>
              </a:r>
              <a:endParaRPr lang="ru-RU" sz="900" kern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143017" y="3291903"/>
              <a:ext cx="1106995" cy="6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596521" y="4332366"/>
              <a:ext cx="1632433" cy="658540"/>
            </a:xfrm>
            <a:custGeom>
              <a:avLst/>
              <a:gdLst>
                <a:gd name="connsiteX0" fmla="*/ 0 w 996296"/>
                <a:gd name="connsiteY0" fmla="*/ 63265 h 632648"/>
                <a:gd name="connsiteX1" fmla="*/ 63265 w 996296"/>
                <a:gd name="connsiteY1" fmla="*/ 0 h 632648"/>
                <a:gd name="connsiteX2" fmla="*/ 933031 w 996296"/>
                <a:gd name="connsiteY2" fmla="*/ 0 h 632648"/>
                <a:gd name="connsiteX3" fmla="*/ 996296 w 996296"/>
                <a:gd name="connsiteY3" fmla="*/ 63265 h 632648"/>
                <a:gd name="connsiteX4" fmla="*/ 996296 w 996296"/>
                <a:gd name="connsiteY4" fmla="*/ 569383 h 632648"/>
                <a:gd name="connsiteX5" fmla="*/ 933031 w 996296"/>
                <a:gd name="connsiteY5" fmla="*/ 632648 h 632648"/>
                <a:gd name="connsiteX6" fmla="*/ 63265 w 996296"/>
                <a:gd name="connsiteY6" fmla="*/ 632648 h 632648"/>
                <a:gd name="connsiteX7" fmla="*/ 0 w 996296"/>
                <a:gd name="connsiteY7" fmla="*/ 569383 h 632648"/>
                <a:gd name="connsiteX8" fmla="*/ 0 w 996296"/>
                <a:gd name="connsiteY8" fmla="*/ 63265 h 6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296" h="632648">
                  <a:moveTo>
                    <a:pt x="0" y="63265"/>
                  </a:moveTo>
                  <a:cubicBezTo>
                    <a:pt x="0" y="28325"/>
                    <a:pt x="28325" y="0"/>
                    <a:pt x="63265" y="0"/>
                  </a:cubicBezTo>
                  <a:lnTo>
                    <a:pt x="933031" y="0"/>
                  </a:lnTo>
                  <a:cubicBezTo>
                    <a:pt x="967971" y="0"/>
                    <a:pt x="996296" y="28325"/>
                    <a:pt x="996296" y="63265"/>
                  </a:cubicBezTo>
                  <a:lnTo>
                    <a:pt x="996296" y="569383"/>
                  </a:lnTo>
                  <a:cubicBezTo>
                    <a:pt x="996296" y="604323"/>
                    <a:pt x="967971" y="632648"/>
                    <a:pt x="933031" y="632648"/>
                  </a:cubicBezTo>
                  <a:lnTo>
                    <a:pt x="63265" y="632648"/>
                  </a:lnTo>
                  <a:cubicBezTo>
                    <a:pt x="28325" y="632648"/>
                    <a:pt x="0" y="604323"/>
                    <a:pt x="0" y="569383"/>
                  </a:cubicBezTo>
                  <a:lnTo>
                    <a:pt x="0" y="63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20" tIns="52820" rIns="52820" bIns="5282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/>
                <a:t>Направление  поручений об исполнении  заявок, заявлений, обращений в уполномоченные организации, включая структурные подразделения Администрации</a:t>
              </a:r>
              <a:endParaRPr lang="ru-RU" sz="900" kern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360713" y="3291903"/>
              <a:ext cx="1134285" cy="6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000" dirty="0" smtClean="0"/>
            </a:p>
            <a:p>
              <a:pPr algn="ctr"/>
              <a:r>
                <a:rPr lang="ru-RU" sz="1000" dirty="0" smtClean="0"/>
                <a:t>Мониторинг сообщений участников</a:t>
              </a:r>
              <a:endParaRPr lang="ru-RU" sz="1000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7578409" y="3291903"/>
              <a:ext cx="1212734" cy="6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000" dirty="0" smtClean="0"/>
                <a:t>Предоставление оперативной информации о выполнении обращений в группу</a:t>
              </a:r>
              <a:endParaRPr lang="ru-RU" sz="10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370702" y="5265283"/>
              <a:ext cx="1488159" cy="632648"/>
            </a:xfrm>
            <a:custGeom>
              <a:avLst/>
              <a:gdLst>
                <a:gd name="connsiteX0" fmla="*/ 0 w 996296"/>
                <a:gd name="connsiteY0" fmla="*/ 63265 h 632648"/>
                <a:gd name="connsiteX1" fmla="*/ 63265 w 996296"/>
                <a:gd name="connsiteY1" fmla="*/ 0 h 632648"/>
                <a:gd name="connsiteX2" fmla="*/ 933031 w 996296"/>
                <a:gd name="connsiteY2" fmla="*/ 0 h 632648"/>
                <a:gd name="connsiteX3" fmla="*/ 996296 w 996296"/>
                <a:gd name="connsiteY3" fmla="*/ 63265 h 632648"/>
                <a:gd name="connsiteX4" fmla="*/ 996296 w 996296"/>
                <a:gd name="connsiteY4" fmla="*/ 569383 h 632648"/>
                <a:gd name="connsiteX5" fmla="*/ 933031 w 996296"/>
                <a:gd name="connsiteY5" fmla="*/ 632648 h 632648"/>
                <a:gd name="connsiteX6" fmla="*/ 63265 w 996296"/>
                <a:gd name="connsiteY6" fmla="*/ 632648 h 632648"/>
                <a:gd name="connsiteX7" fmla="*/ 0 w 996296"/>
                <a:gd name="connsiteY7" fmla="*/ 569383 h 632648"/>
                <a:gd name="connsiteX8" fmla="*/ 0 w 996296"/>
                <a:gd name="connsiteY8" fmla="*/ 63265 h 63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296" h="632648">
                  <a:moveTo>
                    <a:pt x="0" y="63265"/>
                  </a:moveTo>
                  <a:cubicBezTo>
                    <a:pt x="0" y="28325"/>
                    <a:pt x="28325" y="0"/>
                    <a:pt x="63265" y="0"/>
                  </a:cubicBezTo>
                  <a:lnTo>
                    <a:pt x="933031" y="0"/>
                  </a:lnTo>
                  <a:cubicBezTo>
                    <a:pt x="967971" y="0"/>
                    <a:pt x="996296" y="28325"/>
                    <a:pt x="996296" y="63265"/>
                  </a:cubicBezTo>
                  <a:lnTo>
                    <a:pt x="996296" y="569383"/>
                  </a:lnTo>
                  <a:cubicBezTo>
                    <a:pt x="996296" y="604323"/>
                    <a:pt x="967971" y="632648"/>
                    <a:pt x="933031" y="632648"/>
                  </a:cubicBezTo>
                  <a:lnTo>
                    <a:pt x="63265" y="632648"/>
                  </a:lnTo>
                  <a:cubicBezTo>
                    <a:pt x="28325" y="632648"/>
                    <a:pt x="0" y="604323"/>
                    <a:pt x="0" y="569383"/>
                  </a:cubicBezTo>
                  <a:lnTo>
                    <a:pt x="0" y="6326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20" tIns="52820" rIns="52820" bIns="5282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u="sng" kern="1200" dirty="0" smtClean="0"/>
                <a:t>Администрация -</a:t>
              </a:r>
              <a:r>
                <a:rPr lang="ru-RU" sz="900" kern="1200" dirty="0" smtClean="0"/>
                <a:t> контроль за реализацией практики, обобщение и анализ информации, исполнение обращений и заявлений граждан – участников групп</a:t>
              </a:r>
              <a:endParaRPr lang="ru-RU" sz="900" kern="1200" dirty="0"/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0975330"/>
              </p:ext>
            </p:extLst>
          </p:nvPr>
        </p:nvGraphicFramePr>
        <p:xfrm>
          <a:off x="457201" y="764704"/>
          <a:ext cx="3322711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Стрелка вправо 25"/>
          <p:cNvSpPr/>
          <p:nvPr/>
        </p:nvSpPr>
        <p:spPr>
          <a:xfrm>
            <a:off x="5311112" y="1234546"/>
            <a:ext cx="264548" cy="178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65731" y="2484869"/>
            <a:ext cx="1066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white"/>
                </a:solidFill>
              </a:rPr>
              <a:t>Создание групп </a:t>
            </a:r>
            <a:endParaRPr lang="ru-RU" sz="1000" dirty="0" smtClean="0">
              <a:solidFill>
                <a:prstClr val="white"/>
              </a:solidFill>
            </a:endParaRPr>
          </a:p>
          <a:p>
            <a:r>
              <a:rPr lang="ru-RU" sz="1000" dirty="0" smtClean="0">
                <a:solidFill>
                  <a:prstClr val="white"/>
                </a:solidFill>
              </a:rPr>
              <a:t>в </a:t>
            </a:r>
            <a:r>
              <a:rPr lang="ru-RU" sz="1000" dirty="0" err="1" smtClean="0">
                <a:solidFill>
                  <a:prstClr val="white"/>
                </a:solidFill>
              </a:rPr>
              <a:t>мессенджере</a:t>
            </a:r>
            <a:r>
              <a:rPr lang="ru-RU" sz="1000" dirty="0" smtClean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77511" y="2493596"/>
            <a:ext cx="918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prstClr val="white"/>
                </a:solidFill>
              </a:rPr>
              <a:t>Привлечение</a:t>
            </a:r>
          </a:p>
          <a:p>
            <a:r>
              <a:rPr lang="ru-RU" sz="1000" dirty="0" smtClean="0">
                <a:solidFill>
                  <a:prstClr val="white"/>
                </a:solidFill>
              </a:rPr>
              <a:t> </a:t>
            </a:r>
            <a:r>
              <a:rPr lang="ru-RU" sz="1000" dirty="0">
                <a:solidFill>
                  <a:prstClr val="white"/>
                </a:solidFill>
              </a:rPr>
              <a:t>участников 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4579363" y="3473625"/>
            <a:ext cx="697789" cy="747463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3430710"/>
            <a:ext cx="62865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4579363" y="5200621"/>
            <a:ext cx="697789" cy="82066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301123" y="5282716"/>
            <a:ext cx="143085" cy="476526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865076" y="3473625"/>
            <a:ext cx="1260110" cy="2835695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63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7497796"/>
              </p:ext>
            </p:extLst>
          </p:nvPr>
        </p:nvGraphicFramePr>
        <p:xfrm>
          <a:off x="457201" y="273050"/>
          <a:ext cx="3008313" cy="106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5363103"/>
              </p:ext>
            </p:extLst>
          </p:nvPr>
        </p:nvGraphicFramePr>
        <p:xfrm>
          <a:off x="457201" y="1628799"/>
          <a:ext cx="3008313" cy="449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29929"/>
              </p:ext>
            </p:extLst>
          </p:nvPr>
        </p:nvGraphicFramePr>
        <p:xfrm>
          <a:off x="3563888" y="269428"/>
          <a:ext cx="5400600" cy="658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4311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95832628"/>
              </p:ext>
            </p:extLst>
          </p:nvPr>
        </p:nvGraphicFramePr>
        <p:xfrm>
          <a:off x="457201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196753"/>
            <a:ext cx="5364163" cy="357890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43258792"/>
              </p:ext>
            </p:extLst>
          </p:nvPr>
        </p:nvGraphicFramePr>
        <p:xfrm>
          <a:off x="457201" y="1435101"/>
          <a:ext cx="3008313" cy="51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546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0719502"/>
              </p:ext>
            </p:extLst>
          </p:nvPr>
        </p:nvGraphicFramePr>
        <p:xfrm>
          <a:off x="457201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766772"/>
              </p:ext>
            </p:extLst>
          </p:nvPr>
        </p:nvGraphicFramePr>
        <p:xfrm>
          <a:off x="3575050" y="273051"/>
          <a:ext cx="5111751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18537936"/>
              </p:ext>
            </p:extLst>
          </p:nvPr>
        </p:nvGraphicFramePr>
        <p:xfrm>
          <a:off x="457201" y="1435101"/>
          <a:ext cx="3008313" cy="523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604054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Структура налоговых и неналоговых доходов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013061"/>
              </p:ext>
            </p:extLst>
          </p:nvPr>
        </p:nvGraphicFramePr>
        <p:xfrm>
          <a:off x="4648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9739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36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33946301"/>
              </p:ext>
            </p:extLst>
          </p:nvPr>
        </p:nvGraphicFramePr>
        <p:xfrm>
          <a:off x="457201" y="273050"/>
          <a:ext cx="3008313" cy="85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68626"/>
              </p:ext>
            </p:extLst>
          </p:nvPr>
        </p:nvGraphicFramePr>
        <p:xfrm>
          <a:off x="3575050" y="273051"/>
          <a:ext cx="5111751" cy="553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9251009"/>
              </p:ext>
            </p:extLst>
          </p:nvPr>
        </p:nvGraphicFramePr>
        <p:xfrm>
          <a:off x="457201" y="1435101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974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>
              <a:lumMod val="85000"/>
              <a:lumOff val="15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9602780"/>
              </p:ext>
            </p:extLst>
          </p:nvPr>
        </p:nvGraphicFramePr>
        <p:xfrm>
          <a:off x="539552" y="332656"/>
          <a:ext cx="2997970" cy="52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5237797" cy="3456384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08854759"/>
              </p:ext>
            </p:extLst>
          </p:nvPr>
        </p:nvGraphicFramePr>
        <p:xfrm>
          <a:off x="457201" y="1435101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36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95152279"/>
              </p:ext>
            </p:extLst>
          </p:nvPr>
        </p:nvGraphicFramePr>
        <p:xfrm>
          <a:off x="457201" y="273050"/>
          <a:ext cx="289066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540060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2828445"/>
              </p:ext>
            </p:extLst>
          </p:nvPr>
        </p:nvGraphicFramePr>
        <p:xfrm>
          <a:off x="457201" y="1435101"/>
          <a:ext cx="3008313" cy="530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19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7170583"/>
              </p:ext>
            </p:extLst>
          </p:nvPr>
        </p:nvGraphicFramePr>
        <p:xfrm>
          <a:off x="457201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25447"/>
              </p:ext>
            </p:extLst>
          </p:nvPr>
        </p:nvGraphicFramePr>
        <p:xfrm>
          <a:off x="3575050" y="44624"/>
          <a:ext cx="5111751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30220346"/>
              </p:ext>
            </p:extLst>
          </p:nvPr>
        </p:nvGraphicFramePr>
        <p:xfrm>
          <a:off x="457201" y="1435101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409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3845860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7385557"/>
              </p:ext>
            </p:extLst>
          </p:nvPr>
        </p:nvGraphicFramePr>
        <p:xfrm>
          <a:off x="457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11983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1725</TotalTime>
  <Words>1999</Words>
  <Application>Microsoft Office PowerPoint</Application>
  <PresentationFormat>Экран (4:3)</PresentationFormat>
  <Paragraphs>97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Гофман Лариса Владимировна</cp:lastModifiedBy>
  <cp:revision>71</cp:revision>
  <dcterms:created xsi:type="dcterms:W3CDTF">2019-07-15T00:26:35Z</dcterms:created>
  <dcterms:modified xsi:type="dcterms:W3CDTF">2019-07-18T23:20:40Z</dcterms:modified>
</cp:coreProperties>
</file>