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623296"/>
        <c:axId val="101624832"/>
        <c:axId val="0"/>
      </c:bar3DChart>
      <c:catAx>
        <c:axId val="101623296"/>
        <c:scaling>
          <c:orientation val="minMax"/>
        </c:scaling>
        <c:delete val="1"/>
        <c:axPos val="b"/>
        <c:majorTickMark val="out"/>
        <c:minorTickMark val="none"/>
        <c:tickLblPos val="nextTo"/>
        <c:crossAx val="101624832"/>
        <c:crossesAt val="0"/>
        <c:auto val="1"/>
        <c:lblAlgn val="ctr"/>
        <c:lblOffset val="100"/>
        <c:noMultiLvlLbl val="0"/>
      </c:catAx>
      <c:valAx>
        <c:axId val="101624832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162329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915200"/>
        <c:axId val="4916736"/>
        <c:axId val="0"/>
      </c:bar3DChart>
      <c:catAx>
        <c:axId val="4915200"/>
        <c:scaling>
          <c:orientation val="minMax"/>
        </c:scaling>
        <c:delete val="1"/>
        <c:axPos val="b"/>
        <c:majorTickMark val="out"/>
        <c:minorTickMark val="none"/>
        <c:tickLblPos val="nextTo"/>
        <c:crossAx val="4916736"/>
        <c:crosses val="autoZero"/>
        <c:auto val="1"/>
        <c:lblAlgn val="ctr"/>
        <c:lblOffset val="100"/>
        <c:noMultiLvlLbl val="0"/>
      </c:catAx>
      <c:valAx>
        <c:axId val="491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915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4665984"/>
        <c:axId val="54667520"/>
        <c:axId val="0"/>
      </c:bar3DChart>
      <c:catAx>
        <c:axId val="54665984"/>
        <c:scaling>
          <c:orientation val="minMax"/>
        </c:scaling>
        <c:delete val="1"/>
        <c:axPos val="b"/>
        <c:majorTickMark val="out"/>
        <c:minorTickMark val="none"/>
        <c:tickLblPos val="nextTo"/>
        <c:crossAx val="54667520"/>
        <c:crosses val="autoZero"/>
        <c:auto val="1"/>
        <c:lblAlgn val="ctr"/>
        <c:lblOffset val="100"/>
        <c:noMultiLvlLbl val="0"/>
      </c:catAx>
      <c:valAx>
        <c:axId val="5466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466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Усть-Большерецкий МР</c:v>
                </c:pt>
                <c:pt idx="3">
                  <c:v>с. Ковран</c:v>
                </c:pt>
                <c:pt idx="4">
                  <c:v>Усть-Камчатский МР</c:v>
                </c:pt>
                <c:pt idx="5">
                  <c:v>с. Тигиль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7376"/>
        <c:axId val="54998912"/>
      </c:lineChart>
      <c:catAx>
        <c:axId val="54997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54998912"/>
        <c:crosses val="autoZero"/>
        <c:auto val="1"/>
        <c:lblAlgn val="ctr"/>
        <c:lblOffset val="100"/>
        <c:noMultiLvlLbl val="0"/>
      </c:catAx>
      <c:valAx>
        <c:axId val="5499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997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3"/>
                <c:pt idx="1">
                  <c:v>О переселении из ветхого и аварийного жилья</c:v>
                </c:pt>
                <c:pt idx="2">
                  <c:v>Вопросы ипотечного кредитования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7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в 1квартале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endParaRPr lang="ru-RU" sz="40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01.01.201</a:t>
            </a:r>
            <a:r>
              <a:rPr lang="en-US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.03.201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9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й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граждан</a:t>
            </a: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01.01. 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30.03.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01.01. 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31.03.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4697859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января по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марта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2018года</a:t>
            </a: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3367361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января по 31 марта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7143751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января по 30 июня 2016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6972193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января по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марта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года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523494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8430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107</Words>
  <Application>Microsoft Office PowerPoint</Application>
  <PresentationFormat>Экран (4:3)</PresentationFormat>
  <Paragraphs>24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 1квартале 2018года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01.01. по 30.03.2018 года  по сравнению с количеством обращений,  поступивших  с 01.01. по 31.03.2017 года </vt:lpstr>
      <vt:lpstr>Соотношение письменных и устных обращений поступивших  с  01 января по  30 марта 2018года</vt:lpstr>
      <vt:lpstr>Соотношение письменных и устных обращений поступивших  с 01 января по 31 марта  2017 года</vt:lpstr>
      <vt:lpstr>Количество обращений ,поступивших   с 01 января по 30 июня 2016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января по 30 марта 2018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87</cp:revision>
  <dcterms:created xsi:type="dcterms:W3CDTF">2011-04-11T00:21:11Z</dcterms:created>
  <dcterms:modified xsi:type="dcterms:W3CDTF">2018-03-30T01:47:33Z</dcterms:modified>
</cp:coreProperties>
</file>