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093" r:id="rId2"/>
    <p:sldId id="1111" r:id="rId3"/>
    <p:sldId id="1020" r:id="rId4"/>
    <p:sldId id="1112" r:id="rId5"/>
    <p:sldId id="1100" r:id="rId6"/>
    <p:sldId id="1094" r:id="rId7"/>
    <p:sldId id="1102" r:id="rId8"/>
    <p:sldId id="1103" r:id="rId9"/>
    <p:sldId id="1114" r:id="rId10"/>
    <p:sldId id="1113" r:id="rId11"/>
    <p:sldId id="1115" r:id="rId12"/>
    <p:sldId id="1107" r:id="rId13"/>
    <p:sldId id="1110" r:id="rId14"/>
    <p:sldId id="1098" r:id="rId15"/>
    <p:sldId id="1099" r:id="rId16"/>
    <p:sldId id="1105" r:id="rId17"/>
  </p:sldIdLst>
  <p:sldSz cx="9906000" cy="6858000" type="A4"/>
  <p:notesSz cx="6797675" cy="9928225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14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296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445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592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5740" algn="l" defTabSz="914296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2888" algn="l" defTabSz="914296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036" algn="l" defTabSz="914296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184" algn="l" defTabSz="914296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. Вводные слайды" id="{290A993B-9583-47E8-B3EB-7CBE622A9250}">
          <p14:sldIdLst>
            <p14:sldId id="1093"/>
            <p14:sldId id="1111"/>
            <p14:sldId id="1020"/>
            <p14:sldId id="1112"/>
            <p14:sldId id="1100"/>
            <p14:sldId id="1094"/>
            <p14:sldId id="1102"/>
            <p14:sldId id="1103"/>
            <p14:sldId id="1114"/>
            <p14:sldId id="1113"/>
            <p14:sldId id="1115"/>
            <p14:sldId id="1107"/>
            <p14:sldId id="1110"/>
            <p14:sldId id="1098"/>
            <p14:sldId id="1099"/>
            <p14:sldId id="110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53">
          <p15:clr>
            <a:srgbClr val="A4A3A4"/>
          </p15:clr>
        </p15:guide>
        <p15:guide id="2" orient="horz" pos="3803">
          <p15:clr>
            <a:srgbClr val="A4A3A4"/>
          </p15:clr>
        </p15:guide>
        <p15:guide id="3" orient="horz" pos="109">
          <p15:clr>
            <a:srgbClr val="A4A3A4"/>
          </p15:clr>
        </p15:guide>
        <p15:guide id="4" orient="horz" pos="2317">
          <p15:clr>
            <a:srgbClr val="A4A3A4"/>
          </p15:clr>
        </p15:guide>
        <p15:guide id="5" orient="horz" pos="4241">
          <p15:clr>
            <a:srgbClr val="A4A3A4"/>
          </p15:clr>
        </p15:guide>
        <p15:guide id="6" orient="horz" pos="2003">
          <p15:clr>
            <a:srgbClr val="A4A3A4"/>
          </p15:clr>
        </p15:guide>
        <p15:guide id="7" pos="366">
          <p15:clr>
            <a:srgbClr val="A4A3A4"/>
          </p15:clr>
        </p15:guide>
        <p15:guide id="8">
          <p15:clr>
            <a:srgbClr val="A4A3A4"/>
          </p15:clr>
        </p15:guide>
        <p15:guide id="9" pos="3245">
          <p15:clr>
            <a:srgbClr val="A4A3A4"/>
          </p15:clr>
        </p15:guide>
        <p15:guide id="10" pos="5885">
          <p15:clr>
            <a:srgbClr val="A4A3A4"/>
          </p15:clr>
        </p15:guide>
        <p15:guide id="11" pos="29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Билый Александр Викторович" initials="БАВ" lastIdx="1" clrIdx="0"/>
  <p:cmAuthor id="1" name="Якумов Николай Геннадьевич" initials="ЯНГ" lastIdx="4" clrIdx="1"/>
  <p:cmAuthor id="2" name="Бушуев Константин Александрович" initials="БКА" lastIdx="1" clrIdx="2"/>
  <p:cmAuthor id="3" name="Bushuev Konstantin" initials="KB" lastIdx="2" clrIdx="3"/>
  <p:cmAuthor id="4" name="Патлач Александр Иванович" initials="ПАИ" lastIdx="18" clrIdx="4"/>
  <p:cmAuthor id="5" name="Акшинов Юрий Владимирович" initials="АЮВ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A816"/>
    <a:srgbClr val="44643C"/>
    <a:srgbClr val="E82D1F"/>
    <a:srgbClr val="1969DF"/>
    <a:srgbClr val="959B3B"/>
    <a:srgbClr val="B3AC33"/>
    <a:srgbClr val="CAAF27"/>
    <a:srgbClr val="D79B37"/>
    <a:srgbClr val="9D3D1F"/>
    <a:srgbClr val="D75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8031" autoAdjust="0"/>
  </p:normalViewPr>
  <p:slideViewPr>
    <p:cSldViewPr snapToGrid="0">
      <p:cViewPr varScale="1">
        <p:scale>
          <a:sx n="116" d="100"/>
          <a:sy n="116" d="100"/>
        </p:scale>
        <p:origin x="-1236" y="-114"/>
      </p:cViewPr>
      <p:guideLst>
        <p:guide orient="horz" pos="53"/>
        <p:guide orient="horz" pos="3803"/>
        <p:guide orient="horz" pos="109"/>
        <p:guide orient="horz" pos="2325"/>
        <p:guide orient="horz" pos="4241"/>
        <p:guide orient="horz" pos="2003"/>
        <p:guide pos="366"/>
        <p:guide pos="5830"/>
        <p:guide pos="3245"/>
        <p:guide pos="5885"/>
        <p:guide pos="29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948" y="-768"/>
      </p:cViewPr>
      <p:guideLst>
        <p:guide orient="horz" pos="3128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5" tIns="45641" rIns="91285" bIns="45641" numCol="1" anchor="t" anchorCtr="0" compatLnSpc="1">
            <a:prstTxWarp prst="textNoShape">
              <a:avLst/>
            </a:prstTxWarp>
          </a:bodyPr>
          <a:lstStyle>
            <a:lvl1pPr defTabSz="911584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87" y="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5" tIns="45641" rIns="91285" bIns="45641" numCol="1" anchor="t" anchorCtr="0" compatLnSpc="1">
            <a:prstTxWarp prst="textNoShape">
              <a:avLst/>
            </a:prstTxWarp>
          </a:bodyPr>
          <a:lstStyle>
            <a:lvl1pPr algn="r" defTabSz="911584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29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2975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5" tIns="45641" rIns="91285" bIns="45641" numCol="1" anchor="b" anchorCtr="0" compatLnSpc="1">
            <a:prstTxWarp prst="textNoShape">
              <a:avLst/>
            </a:prstTxWarp>
          </a:bodyPr>
          <a:lstStyle>
            <a:lvl1pPr defTabSz="911584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29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87" y="942975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5" tIns="45641" rIns="91285" bIns="45641" numCol="1" anchor="b" anchorCtr="0" compatLnSpc="1">
            <a:prstTxWarp prst="textNoShape">
              <a:avLst/>
            </a:prstTxWarp>
          </a:bodyPr>
          <a:lstStyle>
            <a:lvl1pPr algn="r" defTabSz="911584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5F53A8BD-04D6-4F24-93AB-13A072359E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996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8" tIns="45338" rIns="90678" bIns="45338" numCol="1" anchor="t" anchorCtr="0" compatLnSpc="1">
            <a:prstTxWarp prst="textNoShape">
              <a:avLst/>
            </a:prstTxWarp>
          </a:bodyPr>
          <a:lstStyle>
            <a:lvl1pPr defTabSz="906997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87" y="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8" tIns="45338" rIns="90678" bIns="45338" numCol="1" anchor="t" anchorCtr="0" compatLnSpc="1">
            <a:prstTxWarp prst="textNoShape">
              <a:avLst/>
            </a:prstTxWarp>
          </a:bodyPr>
          <a:lstStyle>
            <a:lvl1pPr algn="r" defTabSz="906997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8025" y="741363"/>
            <a:ext cx="5383213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4" y="4718055"/>
            <a:ext cx="5441950" cy="446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8" tIns="45338" rIns="90678" bIns="453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2975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8" tIns="45338" rIns="90678" bIns="45338" numCol="1" anchor="b" anchorCtr="0" compatLnSpc="1">
            <a:prstTxWarp prst="textNoShape">
              <a:avLst/>
            </a:prstTxWarp>
          </a:bodyPr>
          <a:lstStyle>
            <a:lvl1pPr defTabSz="906997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87" y="9429757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8" tIns="45338" rIns="90678" bIns="45338" numCol="1" anchor="b" anchorCtr="0" compatLnSpc="1">
            <a:prstTxWarp prst="textNoShape">
              <a:avLst/>
            </a:prstTxWarp>
          </a:bodyPr>
          <a:lstStyle>
            <a:lvl1pPr algn="r" defTabSz="906997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579ADCE7-06EB-496E-AA3C-21814164CB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889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4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29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44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5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8025" y="741363"/>
            <a:ext cx="5383213" cy="3725862"/>
          </a:xfrm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42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7590"/>
            <a:ext cx="9906000" cy="2552183"/>
          </a:xfrm>
          <a:prstGeom prst="rect">
            <a:avLst/>
          </a:prstGeom>
        </p:spPr>
      </p:pic>
      <p:pic>
        <p:nvPicPr>
          <p:cNvPr id="78851" name="Picture 3" descr="P:\МСБ\Фотографии\Фото Агинский (11.2010)\_DSC7034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0" t="39850" b="25321"/>
          <a:stretch/>
        </p:blipFill>
        <p:spPr bwMode="auto">
          <a:xfrm>
            <a:off x="0" y="1339851"/>
            <a:ext cx="9906000" cy="318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892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10.0.0.6\pub\МСБ\Аметистовое\Фото\2014 октябрь\_DSC101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7" t="36603" r="34306" b="27391"/>
          <a:stretch/>
        </p:blipFill>
        <p:spPr bwMode="auto">
          <a:xfrm>
            <a:off x="-1" y="1202173"/>
            <a:ext cx="9906001" cy="346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81101" y="1162051"/>
            <a:ext cx="8134350" cy="4905375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lnSpc>
                <a:spcPct val="120000"/>
              </a:lnSpc>
              <a:spcBef>
                <a:spcPts val="390"/>
              </a:spcBef>
              <a:buClr>
                <a:srgbClr val="E2B700"/>
              </a:buClr>
              <a:buSzPct val="110000"/>
              <a:buFont typeface="Symbol" pitchFamily="18" charset="2"/>
              <a:buChar char=""/>
              <a:defRPr sz="1600">
                <a:solidFill>
                  <a:srgbClr val="000000"/>
                </a:solidFill>
              </a:defRPr>
            </a:lvl1pPr>
            <a:lvl2pPr marL="714293" indent="-352385">
              <a:lnSpc>
                <a:spcPct val="120000"/>
              </a:lnSpc>
              <a:spcBef>
                <a:spcPts val="390"/>
              </a:spcBef>
              <a:buClr>
                <a:srgbClr val="77520F"/>
              </a:buClr>
              <a:buSzPct val="130000"/>
              <a:buFont typeface="Arial" pitchFamily="34" charset="0"/>
              <a:buChar char="–"/>
              <a:defRPr sz="1400">
                <a:solidFill>
                  <a:srgbClr val="000000"/>
                </a:solidFill>
              </a:defRPr>
            </a:lvl2pPr>
            <a:lvl3pPr marL="1076202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400">
                <a:solidFill>
                  <a:srgbClr val="000000"/>
                </a:solidFill>
              </a:defRPr>
            </a:lvl3pPr>
            <a:lvl4pPr marL="1438111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400">
                <a:solidFill>
                  <a:srgbClr val="000000"/>
                </a:solidFill>
              </a:defRPr>
            </a:lvl4pPr>
            <a:lvl5pPr marL="1790497" indent="-352385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1109664" y="293688"/>
            <a:ext cx="8226425" cy="630237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/>
            </a:lvl1pPr>
          </a:lstStyle>
          <a:p>
            <a:endParaRPr lang="en-GB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775200" y="6397626"/>
            <a:ext cx="357188" cy="365125"/>
          </a:xfrm>
          <a:prstGeom prst="rect">
            <a:avLst/>
          </a:prstGeom>
          <a:ln/>
        </p:spPr>
        <p:txBody>
          <a:bodyPr lIns="91429" tIns="45715" rIns="91429" bIns="45715"/>
          <a:lstStyle>
            <a:lvl1pPr>
              <a:defRPr/>
            </a:lvl1pPr>
          </a:lstStyle>
          <a:p>
            <a:pPr>
              <a:defRPr/>
            </a:pPr>
            <a:fld id="{9D11E178-E890-4A12-9A1E-3DD6FCC3A9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1109664" y="293688"/>
            <a:ext cx="8226425" cy="630237"/>
          </a:xfrm>
          <a:prstGeom prst="rect">
            <a:avLst/>
          </a:prstGeom>
        </p:spPr>
        <p:txBody>
          <a:bodyPr lIns="107287" tIns="53643" rIns="107287" bIns="53643" anchor="b"/>
          <a:lstStyle>
            <a:lvl1pPr>
              <a:defRPr/>
            </a:lvl1pPr>
          </a:lstStyle>
          <a:p>
            <a:endParaRPr lang="en-GB" dirty="0" smtClean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81100" y="1200151"/>
            <a:ext cx="3886201" cy="4905375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lnSpc>
                <a:spcPct val="120000"/>
              </a:lnSpc>
              <a:spcBef>
                <a:spcPts val="390"/>
              </a:spcBef>
              <a:buClr>
                <a:srgbClr val="E2B700"/>
              </a:buClr>
              <a:buSzPct val="110000"/>
              <a:buFont typeface="Symbol" pitchFamily="18" charset="2"/>
              <a:buChar char=""/>
              <a:defRPr sz="1100">
                <a:solidFill>
                  <a:srgbClr val="000000"/>
                </a:solidFill>
              </a:defRPr>
            </a:lvl1pPr>
            <a:lvl2pPr marL="714293" indent="-352385">
              <a:lnSpc>
                <a:spcPct val="120000"/>
              </a:lnSpc>
              <a:spcBef>
                <a:spcPts val="390"/>
              </a:spcBef>
              <a:buClr>
                <a:srgbClr val="77520F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2pPr>
            <a:lvl3pPr marL="1076202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3pPr>
            <a:lvl4pPr marL="1438111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4pPr>
            <a:lvl5pPr marL="1790497" indent="-352385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422900" y="1200151"/>
            <a:ext cx="3886201" cy="4905375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lnSpc>
                <a:spcPct val="120000"/>
              </a:lnSpc>
              <a:spcBef>
                <a:spcPts val="390"/>
              </a:spcBef>
              <a:buClr>
                <a:srgbClr val="E2B700"/>
              </a:buClr>
              <a:buSzPct val="110000"/>
              <a:buFont typeface="Symbol" pitchFamily="18" charset="2"/>
              <a:buChar char=""/>
              <a:defRPr sz="1100">
                <a:solidFill>
                  <a:srgbClr val="000000"/>
                </a:solidFill>
              </a:defRPr>
            </a:lvl1pPr>
            <a:lvl2pPr marL="714293" indent="-352385">
              <a:lnSpc>
                <a:spcPct val="120000"/>
              </a:lnSpc>
              <a:spcBef>
                <a:spcPts val="390"/>
              </a:spcBef>
              <a:buClr>
                <a:srgbClr val="77520F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2pPr>
            <a:lvl3pPr marL="1076202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3pPr>
            <a:lvl4pPr marL="1438111" indent="-361909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4pPr>
            <a:lvl5pPr marL="1790497" indent="-352385">
              <a:lnSpc>
                <a:spcPct val="120000"/>
              </a:lnSpc>
              <a:spcBef>
                <a:spcPts val="390"/>
              </a:spcBef>
              <a:buClr>
                <a:srgbClr val="6F511B"/>
              </a:buClr>
              <a:buSzPct val="130000"/>
              <a:buFont typeface="Arial" pitchFamily="34" charset="0"/>
              <a:buChar char="–"/>
              <a:defRPr sz="11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4775200" y="6397626"/>
            <a:ext cx="357188" cy="365125"/>
          </a:xfrm>
          <a:prstGeom prst="rect">
            <a:avLst/>
          </a:prstGeom>
          <a:ln/>
        </p:spPr>
        <p:txBody>
          <a:bodyPr lIns="91429" tIns="45715" rIns="91429" bIns="45715"/>
          <a:lstStyle>
            <a:lvl1pPr>
              <a:defRPr/>
            </a:lvl1pPr>
          </a:lstStyle>
          <a:p>
            <a:pPr>
              <a:defRPr/>
            </a:pPr>
            <a:fld id="{E874EA19-90A0-433F-83F0-67E0AB85E5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917646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09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Picture 7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775200" y="6397626"/>
            <a:ext cx="357188" cy="365125"/>
          </a:xfrm>
          <a:prstGeom prst="rect">
            <a:avLst/>
          </a:prstGeom>
          <a:ln/>
        </p:spPr>
        <p:txBody>
          <a:bodyPr lIns="91429" tIns="45715" rIns="91429" bIns="45715"/>
          <a:lstStyle>
            <a:lvl1pPr>
              <a:defRPr/>
            </a:lvl1pPr>
          </a:lstStyle>
          <a:p>
            <a:pPr>
              <a:defRPr/>
            </a:pPr>
            <a:fld id="{39349561-0A5A-4BAA-88CD-6C345562BB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775200" y="6397626"/>
            <a:ext cx="357188" cy="365125"/>
          </a:xfrm>
          <a:prstGeom prst="rect">
            <a:avLst/>
          </a:prstGeom>
          <a:ln/>
        </p:spPr>
        <p:txBody>
          <a:bodyPr lIns="91429" tIns="45715" rIns="91429" bIns="45715"/>
          <a:lstStyle>
            <a:lvl1pPr>
              <a:defRPr/>
            </a:lvl1pPr>
          </a:lstStyle>
          <a:p>
            <a:pPr>
              <a:defRPr/>
            </a:pPr>
            <a:fld id="{D18902BD-07F9-4AD4-A566-8B499C2C86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1109663" y="293688"/>
            <a:ext cx="8226425" cy="630237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endParaRPr lang="en-GB" dirty="0" smtClean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775200" y="6397625"/>
            <a:ext cx="357188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035C4-3859-4CF1-B3A3-5C7704266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" name="Picture 618" descr="mountains_2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00150" y="4538969"/>
            <a:ext cx="8137525" cy="169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62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1109663" y="293688"/>
            <a:ext cx="8226425" cy="630237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endParaRPr lang="en-GB" dirty="0" smtClean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775200" y="6397625"/>
            <a:ext cx="357188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035C4-3859-4CF1-B3A3-5C7704266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" name="Picture 618" descr="mountains_2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00150" y="4538969"/>
            <a:ext cx="8137525" cy="169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6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03778251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86" name="think-cell Slide" r:id="rId13" imgW="360" imgH="360" progId="">
                  <p:embed/>
                </p:oleObj>
              </mc:Choice>
              <mc:Fallback>
                <p:oleObj name="think-cell Slide" r:id="rId13" imgW="360" imgH="360" progId="">
                  <p:embed/>
                  <p:pic>
                    <p:nvPicPr>
                      <p:cNvPr id="0" name="Picture 7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5773739" y="6270625"/>
            <a:ext cx="312102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defRPr/>
            </a:pPr>
            <a:endParaRPr lang="ru-RU" sz="1100" b="1" dirty="0">
              <a:solidFill>
                <a:srgbClr val="CC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965" y="6319254"/>
            <a:ext cx="1859597" cy="34597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 bwMode="gray">
          <a:xfrm>
            <a:off x="-1" y="243838"/>
            <a:ext cx="581025" cy="581025"/>
          </a:xfrm>
          <a:prstGeom prst="rect">
            <a:avLst/>
          </a:prstGeom>
          <a:solidFill>
            <a:srgbClr val="44643C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07287" tIns="53643" rIns="107287" bIns="53643" rtlCol="0" anchor="ctr"/>
          <a:lstStyle/>
          <a:p>
            <a:pPr marL="402325" marR="0" indent="-402325" algn="ctr" defTabSz="1072866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700" b="1" dirty="0" smtClean="0">
              <a:solidFill>
                <a:srgbClr val="C00000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 bwMode="auto">
          <a:xfrm>
            <a:off x="-90805" y="6126480"/>
            <a:ext cx="10120630" cy="0"/>
          </a:xfrm>
          <a:prstGeom prst="line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3" r:id="rId2"/>
    <p:sldLayoutId id="2147485297" r:id="rId3"/>
    <p:sldLayoutId id="2147485296" r:id="rId4"/>
    <p:sldLayoutId id="2147485295" r:id="rId5"/>
    <p:sldLayoutId id="2147485294" r:id="rId6"/>
    <p:sldLayoutId id="2147485293" r:id="rId7"/>
    <p:sldLayoutId id="2147485305" r:id="rId8"/>
    <p:sldLayoutId id="2147485306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5pPr>
      <a:lvl6pPr marL="457148" algn="l" rtl="0" fontAlgn="base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6pPr>
      <a:lvl7pPr marL="914296" algn="l" rtl="0" fontAlgn="base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7pPr>
      <a:lvl8pPr marL="1371445" algn="l" rtl="0" fontAlgn="base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8pPr>
      <a:lvl9pPr marL="1828592" algn="l" rtl="0" fontAlgn="base">
        <a:spcBef>
          <a:spcPct val="0"/>
        </a:spcBef>
        <a:spcAft>
          <a:spcPct val="0"/>
        </a:spcAft>
        <a:defRPr sz="2300" b="1">
          <a:solidFill>
            <a:schemeClr val="accent1"/>
          </a:solidFill>
          <a:latin typeface="Arial" pitchFamily="34" charset="0"/>
        </a:defRPr>
      </a:lvl9pPr>
    </p:titleStyle>
    <p:bodyStyle>
      <a:lvl1pPr marL="342861" indent="-34286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7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2pPr>
      <a:lvl3pPr marL="1142870" indent="-228574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Font typeface="Arial" charset="0"/>
        <a:buChar char="―"/>
        <a:defRPr sz="1400">
          <a:solidFill>
            <a:schemeClr val="tx1"/>
          </a:solidFill>
          <a:latin typeface="+mn-lt"/>
        </a:defRPr>
      </a:lvl3pPr>
      <a:lvl4pPr marL="1600017" indent="-228574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Font typeface="Arial" charset="0"/>
        <a:buChar char="―"/>
        <a:defRPr sz="1400">
          <a:solidFill>
            <a:schemeClr val="tx1"/>
          </a:solidFill>
          <a:latin typeface="+mn-lt"/>
        </a:defRPr>
      </a:lvl4pPr>
      <a:lvl5pPr marL="2057166" indent="-228574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5pPr>
      <a:lvl6pPr marL="2514314" indent="-228574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6pPr>
      <a:lvl7pPr marL="2971462" indent="-228574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7pPr>
      <a:lvl8pPr marL="3428610" indent="-228574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8pPr>
      <a:lvl9pPr marL="3885758" indent="-228574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7.jpeg"/><Relationship Id="rId2" Type="http://schemas.openxmlformats.org/officeDocument/2006/relationships/tags" Target="../tags/tag1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oleObject" Target="../embeddings/oleObject11.bin"/><Relationship Id="rId3" Type="http://schemas.openxmlformats.org/officeDocument/2006/relationships/tags" Target="../tags/tag18.xml"/><Relationship Id="rId21" Type="http://schemas.openxmlformats.org/officeDocument/2006/relationships/slideLayout" Target="../slideLayouts/slideLayout5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image" Target="../media/image29.emf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tags" Target="../tags/tag35.xml"/><Relationship Id="rId1" Type="http://schemas.openxmlformats.org/officeDocument/2006/relationships/vmlDrawing" Target="../drawings/vmlDrawing8.v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oleObject" Target="../embeddings/oleObject10.bin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image" Target="../media/image17.emf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tags" Target="../tags/tag60.xml"/><Relationship Id="rId39" Type="http://schemas.openxmlformats.org/officeDocument/2006/relationships/tags" Target="../tags/tag73.xml"/><Relationship Id="rId21" Type="http://schemas.openxmlformats.org/officeDocument/2006/relationships/tags" Target="../tags/tag55.xml"/><Relationship Id="rId34" Type="http://schemas.openxmlformats.org/officeDocument/2006/relationships/tags" Target="../tags/tag68.xml"/><Relationship Id="rId42" Type="http://schemas.openxmlformats.org/officeDocument/2006/relationships/tags" Target="../tags/tag76.xml"/><Relationship Id="rId47" Type="http://schemas.openxmlformats.org/officeDocument/2006/relationships/tags" Target="../tags/tag81.xml"/><Relationship Id="rId50" Type="http://schemas.openxmlformats.org/officeDocument/2006/relationships/tags" Target="../tags/tag84.xml"/><Relationship Id="rId55" Type="http://schemas.openxmlformats.org/officeDocument/2006/relationships/tags" Target="../tags/tag89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29" Type="http://schemas.openxmlformats.org/officeDocument/2006/relationships/tags" Target="../tags/tag63.xml"/><Relationship Id="rId41" Type="http://schemas.openxmlformats.org/officeDocument/2006/relationships/tags" Target="../tags/tag75.xml"/><Relationship Id="rId54" Type="http://schemas.openxmlformats.org/officeDocument/2006/relationships/tags" Target="../tags/tag88.xml"/><Relationship Id="rId1" Type="http://schemas.openxmlformats.org/officeDocument/2006/relationships/vmlDrawing" Target="../drawings/vmlDrawing9.v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tags" Target="../tags/tag58.xml"/><Relationship Id="rId32" Type="http://schemas.openxmlformats.org/officeDocument/2006/relationships/tags" Target="../tags/tag66.xml"/><Relationship Id="rId37" Type="http://schemas.openxmlformats.org/officeDocument/2006/relationships/tags" Target="../tags/tag71.xml"/><Relationship Id="rId40" Type="http://schemas.openxmlformats.org/officeDocument/2006/relationships/tags" Target="../tags/tag74.xml"/><Relationship Id="rId45" Type="http://schemas.openxmlformats.org/officeDocument/2006/relationships/tags" Target="../tags/tag79.xml"/><Relationship Id="rId53" Type="http://schemas.openxmlformats.org/officeDocument/2006/relationships/tags" Target="../tags/tag87.xml"/><Relationship Id="rId58" Type="http://schemas.openxmlformats.org/officeDocument/2006/relationships/oleObject" Target="../embeddings/oleObject12.bin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tags" Target="../tags/tag57.xml"/><Relationship Id="rId28" Type="http://schemas.openxmlformats.org/officeDocument/2006/relationships/tags" Target="../tags/tag62.xml"/><Relationship Id="rId36" Type="http://schemas.openxmlformats.org/officeDocument/2006/relationships/tags" Target="../tags/tag70.xml"/><Relationship Id="rId49" Type="http://schemas.openxmlformats.org/officeDocument/2006/relationships/tags" Target="../tags/tag83.xml"/><Relationship Id="rId57" Type="http://schemas.openxmlformats.org/officeDocument/2006/relationships/slideLayout" Target="../slideLayouts/slideLayout5.xml"/><Relationship Id="rId61" Type="http://schemas.openxmlformats.org/officeDocument/2006/relationships/image" Target="../media/image31.emf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31" Type="http://schemas.openxmlformats.org/officeDocument/2006/relationships/tags" Target="../tags/tag65.xml"/><Relationship Id="rId44" Type="http://schemas.openxmlformats.org/officeDocument/2006/relationships/tags" Target="../tags/tag78.xml"/><Relationship Id="rId52" Type="http://schemas.openxmlformats.org/officeDocument/2006/relationships/tags" Target="../tags/tag86.xml"/><Relationship Id="rId60" Type="http://schemas.openxmlformats.org/officeDocument/2006/relationships/oleObject" Target="../embeddings/oleObject13.bin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tags" Target="../tags/tag56.xml"/><Relationship Id="rId27" Type="http://schemas.openxmlformats.org/officeDocument/2006/relationships/tags" Target="../tags/tag61.xml"/><Relationship Id="rId30" Type="http://schemas.openxmlformats.org/officeDocument/2006/relationships/tags" Target="../tags/tag64.xml"/><Relationship Id="rId35" Type="http://schemas.openxmlformats.org/officeDocument/2006/relationships/tags" Target="../tags/tag69.xml"/><Relationship Id="rId43" Type="http://schemas.openxmlformats.org/officeDocument/2006/relationships/tags" Target="../tags/tag77.xml"/><Relationship Id="rId48" Type="http://schemas.openxmlformats.org/officeDocument/2006/relationships/tags" Target="../tags/tag82.xml"/><Relationship Id="rId56" Type="http://schemas.openxmlformats.org/officeDocument/2006/relationships/tags" Target="../tags/tag90.xml"/><Relationship Id="rId8" Type="http://schemas.openxmlformats.org/officeDocument/2006/relationships/tags" Target="../tags/tag42.xml"/><Relationship Id="rId51" Type="http://schemas.openxmlformats.org/officeDocument/2006/relationships/tags" Target="../tags/tag85.xml"/><Relationship Id="rId3" Type="http://schemas.openxmlformats.org/officeDocument/2006/relationships/tags" Target="../tags/tag37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tags" Target="../tags/tag59.xml"/><Relationship Id="rId33" Type="http://schemas.openxmlformats.org/officeDocument/2006/relationships/tags" Target="../tags/tag67.xml"/><Relationship Id="rId38" Type="http://schemas.openxmlformats.org/officeDocument/2006/relationships/tags" Target="../tags/tag72.xml"/><Relationship Id="rId46" Type="http://schemas.openxmlformats.org/officeDocument/2006/relationships/tags" Target="../tags/tag80.xml"/><Relationship Id="rId59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jpe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9.jpe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7.emf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tags" Target="../tags/tag9.xml"/><Relationship Id="rId11" Type="http://schemas.openxmlformats.org/officeDocument/2006/relationships/oleObject" Target="../embeddings/oleObject4.bin"/><Relationship Id="rId5" Type="http://schemas.openxmlformats.org/officeDocument/2006/relationships/tags" Target="../tags/tag8.xml"/><Relationship Id="rId15" Type="http://schemas.openxmlformats.org/officeDocument/2006/relationships/image" Target="../media/image18.emf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3.jpeg"/><Relationship Id="rId2" Type="http://schemas.openxmlformats.org/officeDocument/2006/relationships/tags" Target="../tags/tag1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" y="301702"/>
            <a:ext cx="3954975" cy="738771"/>
          </a:xfrm>
          <a:prstGeom prst="rect">
            <a:avLst/>
          </a:prstGeom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gray">
          <a:xfrm>
            <a:off x="209007" y="4648200"/>
            <a:ext cx="9370422" cy="210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>
              <a:spcBef>
                <a:spcPts val="320"/>
              </a:spcBef>
            </a:pPr>
            <a:r>
              <a:rPr lang="ru-RU" sz="3200" b="1" dirty="0" smtClean="0">
                <a:solidFill>
                  <a:srgbClr val="44643C"/>
                </a:solidFill>
                <a:latin typeface="Arial" panose="020B0604020202020204" pitchFamily="34" charset="0"/>
              </a:rPr>
              <a:t>Инвестиционный проект </a:t>
            </a:r>
          </a:p>
          <a:p>
            <a:pPr>
              <a:spcBef>
                <a:spcPts val="320"/>
              </a:spcBef>
            </a:pPr>
            <a:r>
              <a:rPr lang="ru-RU" sz="3200" b="1" dirty="0" smtClean="0">
                <a:solidFill>
                  <a:srgbClr val="44643C"/>
                </a:solidFill>
                <a:latin typeface="Arial" panose="020B0604020202020204" pitchFamily="34" charset="0"/>
              </a:rPr>
              <a:t>«Строительство ГОК «Аметистовый», объектов обеспечения и поверхностной инфраструктуры»</a:t>
            </a:r>
          </a:p>
        </p:txBody>
      </p:sp>
    </p:spTree>
    <p:extLst>
      <p:ext uri="{BB962C8B-B14F-4D97-AF65-F5344CB8AC3E}">
        <p14:creationId xmlns:p14="http://schemas.microsoft.com/office/powerpoint/2010/main" val="76797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10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Потребители продукции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gray">
          <a:xfrm>
            <a:off x="580599" y="1451915"/>
            <a:ext cx="4172906" cy="439314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/>
          <a:lstStyle/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b="1" dirty="0" smtClean="0">
                <a:ea typeface="LF_Kai"/>
              </a:rPr>
              <a:t>Потребители продукции. </a:t>
            </a:r>
            <a:r>
              <a:rPr lang="ru-RU" sz="1200" dirty="0" smtClean="0">
                <a:ea typeface="LF_Kai"/>
              </a:rPr>
              <a:t>Коммерческие банки.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b="1" dirty="0" smtClean="0">
                <a:ea typeface="LF_Kai"/>
              </a:rPr>
              <a:t>Объем сбыта. </a:t>
            </a:r>
            <a:r>
              <a:rPr lang="ru-RU" sz="1200" dirty="0" smtClean="0">
                <a:ea typeface="LF_Kai"/>
              </a:rPr>
              <a:t>100% готовой продукции.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b="1" dirty="0" smtClean="0">
                <a:ea typeface="LF_Kai"/>
              </a:rPr>
              <a:t>Цена. </a:t>
            </a:r>
            <a:r>
              <a:rPr lang="ru-RU" sz="1200" dirty="0" smtClean="0">
                <a:ea typeface="LF_Kai"/>
              </a:rPr>
              <a:t>Лондонский золотой фиксинг (</a:t>
            </a:r>
            <a:r>
              <a:rPr lang="en-US" sz="1200" dirty="0" smtClean="0">
                <a:ea typeface="LF_Kai"/>
              </a:rPr>
              <a:t>The London gold fixing</a:t>
            </a:r>
            <a:r>
              <a:rPr lang="ru-RU" sz="1200" dirty="0" smtClean="0">
                <a:ea typeface="LF_Kai"/>
              </a:rPr>
              <a:t>). Метод ежедневного определения цены на золото, используемый на Лондонском межбанковском рынке золота.</a:t>
            </a:r>
          </a:p>
          <a:p>
            <a:pPr marL="0" lvl="1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tabLst>
                <a:tab pos="539689" algn="l"/>
                <a:tab pos="4342905" algn="l"/>
              </a:tabLst>
            </a:pPr>
            <a:endParaRPr lang="ru-RU" sz="1100" b="1" dirty="0">
              <a:ea typeface="LF_Kai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gray">
          <a:xfrm>
            <a:off x="578015" y="1143138"/>
            <a:ext cx="4175489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Сведения о рынке сбыта</a:t>
            </a:r>
            <a:endParaRPr lang="en-US" sz="1200" b="1" dirty="0"/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4" y="3566909"/>
            <a:ext cx="4221517" cy="208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239" y="1143138"/>
            <a:ext cx="4571178" cy="45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2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267570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9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11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Ресурсы и инфраструктура ГОК «Аметистовое»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0" y="848102"/>
            <a:ext cx="4425327" cy="2439519"/>
          </a:xfrm>
          <a:prstGeom prst="rect">
            <a:avLst/>
          </a:prstGeom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1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79"/>
          <a:stretch/>
        </p:blipFill>
        <p:spPr bwMode="auto">
          <a:xfrm>
            <a:off x="215660" y="3552617"/>
            <a:ext cx="4425327" cy="243951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640987" y="899831"/>
            <a:ext cx="5093247" cy="109260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spcBef>
                <a:spcPts val="300"/>
              </a:spcBef>
              <a:buClr>
                <a:srgbClr val="E2A816"/>
              </a:buClr>
              <a:buSzPct val="125000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ГОК «Аметистовое» находится в труднодоступном районе Камчатского края. Реализация проекта осложняется</a:t>
            </a:r>
            <a:r>
              <a:rPr lang="en-US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28575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Отсутствием круглогодичной сухопутной связи с месторождением</a:t>
            </a:r>
          </a:p>
          <a:p>
            <a:pPr marL="28575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Перебоями в доставке вахты авиатранспортом из-за ограниченных возможностей аэропорта п. Тиличики принимать самолеты в условиях непогоды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40987" y="3956768"/>
            <a:ext cx="5048550" cy="16312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just">
              <a:spcBef>
                <a:spcPts val="300"/>
              </a:spcBef>
              <a:buClr>
                <a:srgbClr val="E2A816"/>
              </a:buClr>
              <a:buSzPct val="125000"/>
              <a:defRPr/>
            </a:pP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Значительные затраты на транспорт и логистику снижают финансовые показатели и увеличивают риски реализации проекта</a:t>
            </a:r>
            <a:r>
              <a:rPr lang="en-US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solidFill>
                <a:srgbClr val="080808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spcBef>
                <a:spcPts val="300"/>
              </a:spcBef>
              <a:buClr>
                <a:srgbClr val="E2A816"/>
              </a:buClr>
              <a:buSzPct val="125000"/>
              <a:defRPr/>
            </a:pP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Для обеспечения стабильной и бесперебойной работы предприятия требуется реализация следующих инфраструктурных объектов</a:t>
            </a:r>
            <a:r>
              <a:rPr lang="en-US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lvl="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Строительство зимника продленного действия п. Тиличики-Аметистовое-п. Каменское</a:t>
            </a:r>
          </a:p>
          <a:p>
            <a:pPr marL="285750" lvl="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Реконструкция аэропорта в п. </a:t>
            </a: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Тиличики</a:t>
            </a:r>
          </a:p>
          <a:p>
            <a:pPr lvl="0" algn="just">
              <a:spcBef>
                <a:spcPts val="300"/>
              </a:spcBef>
              <a:buClr>
                <a:srgbClr val="E2A816"/>
              </a:buClr>
              <a:buSzPct val="125000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Реализация проекта строительства зимника продленного действия поддерживается Министерством РФ по развитию Дальнего Востока.</a:t>
            </a:r>
            <a:endParaRPr lang="ru-RU" sz="1000" dirty="0">
              <a:solidFill>
                <a:srgbClr val="08080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40987" y="2077756"/>
            <a:ext cx="509324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300"/>
              </a:spcBef>
              <a:buClr>
                <a:srgbClr val="E2A816"/>
              </a:buClr>
              <a:buSzPct val="125000"/>
              <a:defRPr/>
            </a:pP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Значительные </a:t>
            </a: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дефицит кадров требуемой квалификации вынуждает привлекать около 70% специалистов из других регионов РФ, что увеличивает затраты на перевозку работников. Стоимость перевозки 1 работника по маршруту Петропавловск-Камчатский – Тиличики составляет:</a:t>
            </a:r>
          </a:p>
          <a:p>
            <a:pPr marL="28575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10 870 </a:t>
            </a: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рублей для специалистов, имеющих постоянную регистрацию в КК</a:t>
            </a:r>
          </a:p>
          <a:p>
            <a:pPr marL="285750" indent="-285750" algn="just">
              <a:spcBef>
                <a:spcPts val="30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21 700 </a:t>
            </a:r>
            <a:r>
              <a:rPr lang="ru-RU" sz="1000" dirty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рублей для специалистов, не имеющих постоянной регистрации в КК</a:t>
            </a:r>
          </a:p>
        </p:txBody>
      </p:sp>
    </p:spTree>
    <p:extLst>
      <p:ext uri="{BB962C8B-B14F-4D97-AF65-F5344CB8AC3E}">
        <p14:creationId xmlns:p14="http://schemas.microsoft.com/office/powerpoint/2010/main" val="148398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12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Аметистовое: График проекта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6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8636" y="1004887"/>
            <a:ext cx="9914636" cy="192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318052" y="2955236"/>
            <a:ext cx="9369286" cy="3044420"/>
            <a:chOff x="185530" y="3028675"/>
            <a:chExt cx="9276522" cy="3492419"/>
          </a:xfrm>
        </p:grpSpPr>
        <p:grpSp>
          <p:nvGrpSpPr>
            <p:cNvPr id="5" name="Group 3"/>
            <p:cNvGrpSpPr/>
            <p:nvPr/>
          </p:nvGrpSpPr>
          <p:grpSpPr>
            <a:xfrm>
              <a:off x="185530" y="3854070"/>
              <a:ext cx="9263025" cy="2667024"/>
              <a:chOff x="546081" y="3208736"/>
              <a:chExt cx="8073571" cy="1747025"/>
            </a:xfrm>
          </p:grpSpPr>
          <p:sp>
            <p:nvSpPr>
              <p:cNvPr id="6" name="Скругленный прямоугольник 17"/>
              <p:cNvSpPr/>
              <p:nvPr/>
            </p:nvSpPr>
            <p:spPr bwMode="auto">
              <a:xfrm>
                <a:off x="4181071" y="3208736"/>
                <a:ext cx="2081828" cy="189811"/>
              </a:xfrm>
              <a:prstGeom prst="roundRect">
                <a:avLst/>
              </a:prstGeom>
              <a:solidFill>
                <a:srgbClr val="E2A81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  <a:defRPr/>
                </a:pPr>
                <a:endParaRPr lang="ru-RU" sz="1000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46081" y="3226702"/>
                <a:ext cx="3634990" cy="141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Строительство объектов 1 очереди</a:t>
                </a:r>
                <a:endParaRPr lang="ru-RU" sz="1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46081" y="4666667"/>
                <a:ext cx="8073571" cy="2890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250" b="1" dirty="0" smtClean="0">
                    <a:latin typeface="Arial"/>
                  </a:rPr>
                  <a:t>Строительство ведется на основании проектно-сметной документации, получившей положительное заключение ГГЭ от 05.05.10 № 349-10/ГГЭ-6230/15</a:t>
                </a:r>
                <a:endParaRPr lang="ru-RU" sz="1250" i="1" dirty="0">
                  <a:latin typeface="Arial"/>
                </a:endParaRPr>
              </a:p>
            </p:txBody>
          </p:sp>
        </p:grpSp>
        <p:grpSp>
          <p:nvGrpSpPr>
            <p:cNvPr id="8" name="Group 151"/>
            <p:cNvGrpSpPr/>
            <p:nvPr/>
          </p:nvGrpSpPr>
          <p:grpSpPr>
            <a:xfrm>
              <a:off x="4361717" y="3028675"/>
              <a:ext cx="5100335" cy="651514"/>
              <a:chOff x="1624233" y="907488"/>
              <a:chExt cx="4103452" cy="426770"/>
            </a:xfrm>
          </p:grpSpPr>
          <p:sp>
            <p:nvSpPr>
              <p:cNvPr id="9" name="Up Arrow 152"/>
              <p:cNvSpPr/>
              <p:nvPr/>
            </p:nvSpPr>
            <p:spPr bwMode="auto">
              <a:xfrm rot="5400000">
                <a:off x="5489566" y="1096139"/>
                <a:ext cx="216000" cy="260238"/>
              </a:xfrm>
              <a:prstGeom prst="upArrow">
                <a:avLst>
                  <a:gd name="adj1" fmla="val 100000"/>
                  <a:gd name="adj2" fmla="val 4706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0" name="Rectangle 167"/>
              <p:cNvSpPr/>
              <p:nvPr/>
            </p:nvSpPr>
            <p:spPr bwMode="auto">
              <a:xfrm>
                <a:off x="4819448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4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1" name="Rectangle 168"/>
              <p:cNvSpPr/>
              <p:nvPr/>
            </p:nvSpPr>
            <p:spPr bwMode="auto">
              <a:xfrm>
                <a:off x="3541362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2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2" name="Rectangle 169"/>
              <p:cNvSpPr/>
              <p:nvPr/>
            </p:nvSpPr>
            <p:spPr bwMode="auto">
              <a:xfrm>
                <a:off x="4180405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3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3" name="Rectangle 170"/>
              <p:cNvSpPr/>
              <p:nvPr/>
            </p:nvSpPr>
            <p:spPr bwMode="auto">
              <a:xfrm>
                <a:off x="2902319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1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4" name="Rectangle 171"/>
              <p:cNvSpPr/>
              <p:nvPr/>
            </p:nvSpPr>
            <p:spPr bwMode="auto">
              <a:xfrm>
                <a:off x="2263276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4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5" name="Rectangle 172"/>
              <p:cNvSpPr/>
              <p:nvPr/>
            </p:nvSpPr>
            <p:spPr bwMode="auto">
              <a:xfrm>
                <a:off x="1624233" y="1118256"/>
                <a:ext cx="648000" cy="21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ru-RU" sz="1200" b="1" kern="0" dirty="0" smtClean="0">
                    <a:solidFill>
                      <a:srgbClr val="FFFFFF"/>
                    </a:solidFill>
                    <a:latin typeface="Arial"/>
                  </a:rPr>
                  <a:t>Кв.</a:t>
                </a:r>
                <a:r>
                  <a:rPr lang="en-US" sz="1200" b="1" kern="0" dirty="0" smtClean="0">
                    <a:solidFill>
                      <a:srgbClr val="FFFFFF"/>
                    </a:solidFill>
                    <a:latin typeface="Arial"/>
                  </a:rPr>
                  <a:t>3</a:t>
                </a:r>
                <a:endParaRPr lang="ru-RU" sz="1200" b="1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6" name="Rectangle 178"/>
              <p:cNvSpPr/>
              <p:nvPr/>
            </p:nvSpPr>
            <p:spPr bwMode="auto">
              <a:xfrm>
                <a:off x="1624233" y="907488"/>
                <a:ext cx="648000" cy="216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en-US" sz="1200" i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2014</a:t>
                </a:r>
                <a:endParaRPr lang="ru-RU" sz="1200" i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  <p:sp>
            <p:nvSpPr>
              <p:cNvPr id="17" name="Rectangle 179"/>
              <p:cNvSpPr/>
              <p:nvPr/>
            </p:nvSpPr>
            <p:spPr bwMode="auto">
              <a:xfrm>
                <a:off x="2902319" y="907488"/>
                <a:ext cx="648000" cy="21600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r>
                  <a:rPr lang="en-US" sz="1200" i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2015</a:t>
                </a:r>
                <a:endParaRPr lang="ru-RU" sz="1200" i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18" name="Group 11"/>
            <p:cNvGrpSpPr/>
            <p:nvPr/>
          </p:nvGrpSpPr>
          <p:grpSpPr>
            <a:xfrm>
              <a:off x="185530" y="4297466"/>
              <a:ext cx="6290775" cy="274791"/>
              <a:chOff x="546081" y="3458614"/>
              <a:chExt cx="5482983" cy="180000"/>
            </a:xfrm>
          </p:grpSpPr>
          <p:sp>
            <p:nvSpPr>
              <p:cNvPr id="19" name="Скругленный прямоугольник 46"/>
              <p:cNvSpPr/>
              <p:nvPr/>
            </p:nvSpPr>
            <p:spPr bwMode="auto">
              <a:xfrm>
                <a:off x="4186009" y="3458614"/>
                <a:ext cx="1843055" cy="180000"/>
              </a:xfrm>
              <a:prstGeom prst="roundRect">
                <a:avLst/>
              </a:prstGeom>
              <a:solidFill>
                <a:srgbClr val="CAAF2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endParaRPr lang="ru-RU" sz="1000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46081" y="3471670"/>
                <a:ext cx="3517919" cy="141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Монтаж оборудования</a:t>
                </a:r>
                <a:endParaRPr lang="ru-RU" sz="1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21" name="Group 12"/>
            <p:cNvGrpSpPr/>
            <p:nvPr/>
          </p:nvGrpSpPr>
          <p:grpSpPr>
            <a:xfrm>
              <a:off x="185530" y="4725868"/>
              <a:ext cx="7353348" cy="274791"/>
              <a:chOff x="546081" y="3698677"/>
              <a:chExt cx="6409113" cy="180000"/>
            </a:xfrm>
          </p:grpSpPr>
          <p:sp>
            <p:nvSpPr>
              <p:cNvPr id="22" name="Скругленный прямоугольник 67"/>
              <p:cNvSpPr/>
              <p:nvPr/>
            </p:nvSpPr>
            <p:spPr bwMode="auto">
              <a:xfrm>
                <a:off x="5585224" y="3698677"/>
                <a:ext cx="1369970" cy="180000"/>
              </a:xfrm>
              <a:prstGeom prst="roundRect">
                <a:avLst/>
              </a:prstGeom>
              <a:solidFill>
                <a:srgbClr val="B3AC3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endParaRPr lang="ru-RU" sz="1000" kern="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6081" y="3711733"/>
                <a:ext cx="3517919" cy="141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Настройка и тестирование</a:t>
                </a:r>
                <a:endParaRPr lang="ru-RU" sz="1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24" name="Group 13"/>
            <p:cNvGrpSpPr/>
            <p:nvPr/>
          </p:nvGrpSpPr>
          <p:grpSpPr>
            <a:xfrm>
              <a:off x="185530" y="5154270"/>
              <a:ext cx="8850339" cy="274791"/>
              <a:chOff x="546081" y="3938742"/>
              <a:chExt cx="7713877" cy="180000"/>
            </a:xfrm>
          </p:grpSpPr>
          <p:sp>
            <p:nvSpPr>
              <p:cNvPr id="25" name="Скругленный прямоугольник 68"/>
              <p:cNvSpPr/>
              <p:nvPr/>
            </p:nvSpPr>
            <p:spPr bwMode="auto">
              <a:xfrm>
                <a:off x="6955194" y="3938742"/>
                <a:ext cx="1304764" cy="180000"/>
              </a:xfrm>
              <a:prstGeom prst="roundRect">
                <a:avLst/>
              </a:prstGeom>
              <a:solidFill>
                <a:srgbClr val="959B3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marL="342900" indent="-342900" algn="ctr">
                  <a:spcBef>
                    <a:spcPct val="20000"/>
                  </a:spcBef>
                </a:pPr>
                <a:endParaRPr lang="ru-RU" sz="10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46081" y="3951798"/>
                <a:ext cx="4832369" cy="141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Запуск фабрики, первый слиток</a:t>
                </a:r>
                <a:endParaRPr lang="ru-RU" sz="1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>
            <a:xfrm>
              <a:off x="185530" y="5582670"/>
              <a:ext cx="9263025" cy="274791"/>
              <a:chOff x="546081" y="4174840"/>
              <a:chExt cx="8073571" cy="180000"/>
            </a:xfrm>
          </p:grpSpPr>
          <p:grpSp>
            <p:nvGrpSpPr>
              <p:cNvPr id="28" name="Group 132"/>
              <p:cNvGrpSpPr/>
              <p:nvPr/>
            </p:nvGrpSpPr>
            <p:grpSpPr>
              <a:xfrm>
                <a:off x="8259959" y="4174840"/>
                <a:ext cx="359693" cy="180000"/>
                <a:chOff x="5395648" y="2404760"/>
                <a:chExt cx="332023" cy="180000"/>
              </a:xfrm>
            </p:grpSpPr>
            <p:sp>
              <p:nvSpPr>
                <p:cNvPr id="30" name="Скругленный прямоугольник 73"/>
                <p:cNvSpPr/>
                <p:nvPr/>
              </p:nvSpPr>
              <p:spPr bwMode="auto">
                <a:xfrm>
                  <a:off x="5395648" y="2404760"/>
                  <a:ext cx="201902" cy="179999"/>
                </a:xfrm>
                <a:prstGeom prst="roundRect">
                  <a:avLst/>
                </a:prstGeom>
                <a:solidFill>
                  <a:srgbClr val="44643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marL="342900" indent="-342900" algn="ctr">
                    <a:spcBef>
                      <a:spcPct val="20000"/>
                    </a:spcBef>
                  </a:pPr>
                  <a:endParaRPr lang="ru-RU" sz="1000" kern="0" dirty="0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  <p:sp>
              <p:nvSpPr>
                <p:cNvPr id="31" name="Up Arrow 143"/>
                <p:cNvSpPr/>
                <p:nvPr/>
              </p:nvSpPr>
              <p:spPr bwMode="auto">
                <a:xfrm rot="5400000">
                  <a:off x="5547671" y="2404760"/>
                  <a:ext cx="180000" cy="180000"/>
                </a:xfrm>
                <a:prstGeom prst="upArrow">
                  <a:avLst>
                    <a:gd name="adj1" fmla="val 100000"/>
                    <a:gd name="adj2" fmla="val 47061"/>
                  </a:avLst>
                </a:prstGeom>
                <a:solidFill>
                  <a:srgbClr val="44643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marL="342900" indent="-342900" algn="ctr">
                    <a:spcBef>
                      <a:spcPct val="20000"/>
                    </a:spcBef>
                  </a:pPr>
                  <a:endParaRPr lang="ru-RU" sz="1000" b="1" kern="0" dirty="0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546081" y="4187895"/>
                <a:ext cx="4832369" cy="141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Переход в промышленную эксплуатаци</a:t>
                </a:r>
                <a:r>
                  <a:rPr lang="ru-RU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ю</a:t>
                </a:r>
                <a:endParaRPr lang="ru-RU" sz="1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</a:endParaRPr>
              </a:p>
            </p:txBody>
          </p:sp>
        </p:grpSp>
      </p:grpSp>
      <p:sp>
        <p:nvSpPr>
          <p:cNvPr id="32" name="Rectangle 181"/>
          <p:cNvSpPr/>
          <p:nvPr/>
        </p:nvSpPr>
        <p:spPr bwMode="gray">
          <a:xfrm>
            <a:off x="8293226" y="2705987"/>
            <a:ext cx="1530798" cy="200025"/>
          </a:xfrm>
          <a:prstGeom prst="rect">
            <a:avLst/>
          </a:prstGeom>
          <a:solidFill>
            <a:schemeClr val="bg1">
              <a:alpha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ru-RU" sz="600" b="1" dirty="0" smtClean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93227" y="2688826"/>
            <a:ext cx="1530797" cy="232575"/>
          </a:xfrm>
          <a:prstGeom prst="rect">
            <a:avLst/>
          </a:prstGeom>
          <a:noFill/>
        </p:spPr>
        <p:txBody>
          <a:bodyPr wrap="square" lIns="77925" tIns="38963" rIns="77925" bIns="38963" anchor="ctr">
            <a:spAutoFit/>
          </a:bodyPr>
          <a:lstStyle/>
          <a:p>
            <a:pPr marL="0" lvl="1" algn="ctr" defTabSz="868541" eaLnBrk="0" hangingPunct="0">
              <a:spcBef>
                <a:spcPts val="0"/>
              </a:spcBef>
              <a:buClr>
                <a:srgbClr val="E2A816"/>
              </a:buClr>
              <a:buSzPct val="92000"/>
              <a:tabLst>
                <a:tab pos="459975" algn="l"/>
                <a:tab pos="3701445" algn="l"/>
              </a:tabLst>
              <a:defRPr/>
            </a:pPr>
            <a:r>
              <a:rPr lang="ru-RU" sz="1000" b="1" dirty="0" smtClean="0">
                <a:latin typeface="Arial"/>
                <a:ea typeface="LF_Kai"/>
              </a:rPr>
              <a:t>Вахтовый поселок</a:t>
            </a:r>
            <a:endParaRPr lang="ru-RU" sz="1000" b="1" i="1" dirty="0">
              <a:latin typeface="Arial"/>
              <a:ea typeface="LF_Kai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 bwMode="auto">
          <a:xfrm flipH="1">
            <a:off x="6259735" y="3623663"/>
            <a:ext cx="11244" cy="1763128"/>
          </a:xfrm>
          <a:prstGeom prst="line">
            <a:avLst/>
          </a:prstGeom>
          <a:noFill/>
          <a:ln w="381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82034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640057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1" name="think-cell Slide" r:id="rId22" imgW="360" imgH="360" progId="">
                  <p:embed/>
                </p:oleObj>
              </mc:Choice>
              <mc:Fallback>
                <p:oleObj name="think-cell Slide" r:id="rId22" imgW="360" imgH="360" progId="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ru-RU" sz="1200" b="1" dirty="0" smtClean="0">
              <a:solidFill>
                <a:srgbClr val="C00000"/>
              </a:solidFill>
              <a:latin typeface="Arial"/>
              <a:sym typeface="Arial"/>
            </a:endParaRPr>
          </a:p>
        </p:txBody>
      </p:sp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13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Объем инвестиций и структура финансирования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4" name="Объект 33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56884041"/>
              </p:ext>
            </p:extLst>
          </p:nvPr>
        </p:nvGraphicFramePr>
        <p:xfrm>
          <a:off x="457200" y="1295400"/>
          <a:ext cx="5257908" cy="441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2" name="Диаграмма" r:id="rId24" imgW="5257908" imgH="4410175" progId="MSGraph.Chart.8">
                  <p:embed followColorScheme="full"/>
                </p:oleObj>
              </mc:Choice>
              <mc:Fallback>
                <p:oleObj name="Диаграмма" r:id="rId24" imgW="5257908" imgH="4410175" progId="MSGraph.Chart.8">
                  <p:embed followColorScheme="full"/>
                  <p:pic>
                    <p:nvPicPr>
                      <p:cNvPr id="0" name="Picture 128"/>
                      <p:cNvPicPr>
                        <a:picLocks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95400"/>
                        <a:ext cx="5257908" cy="441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" name="Прямоугольник 120"/>
          <p:cNvSpPr/>
          <p:nvPr>
            <p:custDataLst>
              <p:tags r:id="rId5"/>
            </p:custDataLst>
          </p:nvPr>
        </p:nvSpPr>
        <p:spPr bwMode="auto">
          <a:xfrm>
            <a:off x="5102225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F081F7FD-BA84-4A86-995D-F6E0A8CE6AED}" type="datetime'''''''''2''''''0''''''''''''''''''''''''''''''18'">
              <a:rPr lang="en-US" sz="1000">
                <a:latin typeface="+mn-lt"/>
                <a:sym typeface="+mn-lt"/>
              </a:rPr>
              <a:pPr algn="ctr"/>
              <a:t>2018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20" name="Прямоугольник 119"/>
          <p:cNvSpPr/>
          <p:nvPr>
            <p:custDataLst>
              <p:tags r:id="rId6"/>
            </p:custDataLst>
          </p:nvPr>
        </p:nvSpPr>
        <p:spPr bwMode="auto">
          <a:xfrm>
            <a:off x="4383088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4EEF238E-C804-47E4-8AA8-7481BF4A58F7}" type="datetime'''''''''''''2''''''0''''1''''''7'''''''''''''''''''">
              <a:rPr lang="en-US" sz="1000">
                <a:latin typeface="+mn-lt"/>
                <a:sym typeface="+mn-lt"/>
              </a:rPr>
              <a:pPr algn="ctr"/>
              <a:t>2017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19" name="Прямоугольник 118"/>
          <p:cNvSpPr/>
          <p:nvPr>
            <p:custDataLst>
              <p:tags r:id="rId7"/>
            </p:custDataLst>
          </p:nvPr>
        </p:nvSpPr>
        <p:spPr bwMode="auto">
          <a:xfrm>
            <a:off x="3663950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420FB19E-A036-4CC8-9BB8-4B623B71161A}" type="datetime'''''''''''''''''2''''''''0''''''''''''''''''''1''''''6'">
              <a:rPr lang="en-US" sz="1000">
                <a:latin typeface="+mn-lt"/>
                <a:sym typeface="+mn-lt"/>
              </a:rPr>
              <a:pPr algn="ctr"/>
              <a:t>2016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18" name="Прямоугольник 117"/>
          <p:cNvSpPr/>
          <p:nvPr>
            <p:custDataLst>
              <p:tags r:id="rId8"/>
            </p:custDataLst>
          </p:nvPr>
        </p:nvSpPr>
        <p:spPr bwMode="auto">
          <a:xfrm>
            <a:off x="2944813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153F3773-4D83-41E5-A18A-C6665EA0A1B1}" type="datetime'''''''''2''0''''''''''''''''''''''''''''15'''''''''''''''''">
              <a:rPr lang="en-US" sz="1000">
                <a:latin typeface="+mn-lt"/>
                <a:sym typeface="+mn-lt"/>
              </a:rPr>
              <a:pPr algn="ctr"/>
              <a:t>2015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17" name="Прямоугольник 116"/>
          <p:cNvSpPr/>
          <p:nvPr>
            <p:custDataLst>
              <p:tags r:id="rId9"/>
            </p:custDataLst>
          </p:nvPr>
        </p:nvSpPr>
        <p:spPr bwMode="auto">
          <a:xfrm>
            <a:off x="2225675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781A5A2C-A65E-400E-A5D5-DB108AFDF796}" type="datetime'''''''''''''''''''20''''''''''''''''1''''''''''4'''''''">
              <a:rPr lang="en-US" sz="1000">
                <a:latin typeface="+mn-lt"/>
                <a:sym typeface="+mn-lt"/>
              </a:rPr>
              <a:pPr algn="ctr"/>
              <a:t>2014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16" name="Прямоугольник 115"/>
          <p:cNvSpPr/>
          <p:nvPr>
            <p:custDataLst>
              <p:tags r:id="rId10"/>
            </p:custDataLst>
          </p:nvPr>
        </p:nvSpPr>
        <p:spPr bwMode="auto">
          <a:xfrm>
            <a:off x="1506538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84233825-887F-4C10-A202-B3496114BAA4}" type="datetime'''20''''''1''''''3'''''">
              <a:rPr lang="en-US" sz="1000">
                <a:latin typeface="+mn-lt"/>
                <a:sym typeface="+mn-lt"/>
              </a:rPr>
              <a:pPr algn="ctr"/>
              <a:t>2013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15" name="Прямоугольник 114"/>
          <p:cNvSpPr/>
          <p:nvPr>
            <p:custDataLst>
              <p:tags r:id="rId11"/>
            </p:custDataLst>
          </p:nvPr>
        </p:nvSpPr>
        <p:spPr bwMode="auto">
          <a:xfrm>
            <a:off x="787400" y="5718175"/>
            <a:ext cx="292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09C7D310-368E-40A9-991A-40C0E3BCD4EA}" type="datetime'''2''''''''''''''''''''''''''''''0''1''''''''''''2'''''''">
              <a:rPr lang="en-US" sz="1000">
                <a:latin typeface="+mn-lt"/>
                <a:sym typeface="+mn-lt"/>
              </a:rPr>
              <a:pPr algn="ctr"/>
              <a:t>2012</a:t>
            </a:fld>
            <a:endParaRPr lang="ru-RU" sz="1000" dirty="0" smtClean="0">
              <a:latin typeface="+mn-lt"/>
              <a:sym typeface="+mn-lt"/>
            </a:endParaRPr>
          </a:p>
        </p:txBody>
      </p:sp>
      <p:sp>
        <p:nvSpPr>
          <p:cNvPr id="181" name="TextBox 7"/>
          <p:cNvSpPr txBox="1">
            <a:spLocks noChangeArrowheads="1"/>
          </p:cNvSpPr>
          <p:nvPr/>
        </p:nvSpPr>
        <p:spPr bwMode="gray">
          <a:xfrm>
            <a:off x="580599" y="1197215"/>
            <a:ext cx="5053806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График инвестиций по годам, млн. руб.</a:t>
            </a:r>
          </a:p>
        </p:txBody>
      </p:sp>
      <p:graphicFrame>
        <p:nvGraphicFramePr>
          <p:cNvPr id="39" name="Объект 38"/>
          <p:cNvGraphicFramePr>
            <a:graphicFrameLocks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502499086"/>
              </p:ext>
            </p:extLst>
          </p:nvPr>
        </p:nvGraphicFramePr>
        <p:xfrm>
          <a:off x="6096001" y="1905000"/>
          <a:ext cx="3371831" cy="3352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83" name="Диаграмма" r:id="rId26" imgW="3371831" imgH="3352845" progId="MSGraph.Chart.8">
                  <p:embed followColorScheme="full"/>
                </p:oleObj>
              </mc:Choice>
              <mc:Fallback>
                <p:oleObj name="Диаграмма" r:id="rId26" imgW="3371831" imgH="3352845" progId="MSGraph.Chart.8">
                  <p:embed followColorScheme="full"/>
                  <p:pic>
                    <p:nvPicPr>
                      <p:cNvPr id="0" name="Picture 129"/>
                      <p:cNvPicPr>
                        <a:picLocks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1" y="1905000"/>
                        <a:ext cx="3371831" cy="33528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40"/>
          <p:cNvSpPr/>
          <p:nvPr>
            <p:custDataLst>
              <p:tags r:id="rId13"/>
            </p:custDataLst>
          </p:nvPr>
        </p:nvSpPr>
        <p:spPr bwMode="auto">
          <a:xfrm>
            <a:off x="6083300" y="1870075"/>
            <a:ext cx="131286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pPr algn="r"/>
            <a:r>
              <a:rPr lang="ru-RU" sz="1000" b="1" dirty="0" smtClean="0">
                <a:latin typeface="+mn-lt"/>
                <a:sym typeface="+mn-lt"/>
              </a:rPr>
              <a:t>Банковские кредиты</a:t>
            </a:r>
          </a:p>
        </p:txBody>
      </p:sp>
      <p:sp>
        <p:nvSpPr>
          <p:cNvPr id="43" name="Прямоугольник 42"/>
          <p:cNvSpPr/>
          <p:nvPr>
            <p:custDataLst>
              <p:tags r:id="rId14"/>
            </p:custDataLst>
          </p:nvPr>
        </p:nvSpPr>
        <p:spPr bwMode="gray">
          <a:xfrm>
            <a:off x="6710363" y="2427288"/>
            <a:ext cx="34925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E78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rtlCol="0" anchor="ctr"/>
          <a:lstStyle/>
          <a:p>
            <a:pPr algn="ctr"/>
            <a:fld id="{4C0377CB-258E-43EE-8FDA-2FCE3187D17A}" type="datetime'''4'' 4''''''''''''''''2''''''''''''''''0'''''''''">
              <a:rPr lang="en-US" sz="1000" b="1">
                <a:solidFill>
                  <a:schemeClr val="bg1"/>
                </a:solidFill>
                <a:latin typeface="+mn-lt"/>
                <a:sym typeface="+mn-lt"/>
              </a:rPr>
              <a:pPr algn="ctr"/>
              <a:t>4 420</a:t>
            </a:fld>
            <a:endParaRPr lang="ru-RU" sz="10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40" name="Прямоугольник 39"/>
          <p:cNvSpPr/>
          <p:nvPr>
            <p:custDataLst>
              <p:tags r:id="rId15"/>
            </p:custDataLst>
          </p:nvPr>
        </p:nvSpPr>
        <p:spPr bwMode="auto">
          <a:xfrm>
            <a:off x="6381750" y="5146675"/>
            <a:ext cx="129381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pPr algn="r"/>
            <a:r>
              <a:rPr lang="ru-RU" sz="1000" b="1" dirty="0" smtClean="0">
                <a:latin typeface="+mn-lt"/>
                <a:sym typeface="+mn-lt"/>
              </a:rPr>
              <a:t>Средства</a:t>
            </a:r>
            <a:r>
              <a:rPr lang="ru-RU" sz="1000" dirty="0" smtClean="0">
                <a:latin typeface="+mn-lt"/>
                <a:sym typeface="+mn-lt"/>
              </a:rPr>
              <a:t> </a:t>
            </a:r>
            <a:r>
              <a:rPr lang="ru-RU" sz="1000" b="1" dirty="0" smtClean="0">
                <a:latin typeface="+mn-lt"/>
                <a:sym typeface="+mn-lt"/>
              </a:rPr>
              <a:t>инвестора</a:t>
            </a:r>
          </a:p>
        </p:txBody>
      </p:sp>
      <p:sp>
        <p:nvSpPr>
          <p:cNvPr id="44" name="Прямоугольник 43"/>
          <p:cNvSpPr/>
          <p:nvPr>
            <p:custDataLst>
              <p:tags r:id="rId16"/>
            </p:custDataLst>
          </p:nvPr>
        </p:nvSpPr>
        <p:spPr bwMode="gray">
          <a:xfrm>
            <a:off x="8453438" y="4527550"/>
            <a:ext cx="4191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463" tIns="0" rIns="17463" bIns="0" rtlCol="0" anchor="ctr"/>
          <a:lstStyle/>
          <a:p>
            <a:pPr algn="ctr"/>
            <a:fld id="{871A593C-21D1-46A1-B0DC-C5CE80DE7D7C}" type="datetime'''''''''''''1''''5'''''' ''''''''349'''''''">
              <a:rPr lang="en-US" sz="1000" b="1">
                <a:solidFill>
                  <a:schemeClr val="bg1"/>
                </a:solidFill>
              </a:rPr>
              <a:pPr algn="ctr"/>
              <a:t>15 349</a:t>
            </a:fld>
            <a:endParaRPr lang="ru-RU" sz="10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78" name="TextBox 7"/>
          <p:cNvSpPr txBox="1">
            <a:spLocks noChangeArrowheads="1"/>
          </p:cNvSpPr>
          <p:nvPr/>
        </p:nvSpPr>
        <p:spPr bwMode="gray">
          <a:xfrm>
            <a:off x="5830432" y="1197215"/>
            <a:ext cx="3924299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Структура финансирования, млн. руб.</a:t>
            </a:r>
            <a:endParaRPr lang="en-US" sz="1200" b="1" dirty="0"/>
          </a:p>
        </p:txBody>
      </p:sp>
      <p:sp>
        <p:nvSpPr>
          <p:cNvPr id="14" name="Rectangle 13"/>
          <p:cNvSpPr/>
          <p:nvPr>
            <p:custDataLst>
              <p:tags r:id="rId17"/>
            </p:custDataLst>
          </p:nvPr>
        </p:nvSpPr>
        <p:spPr bwMode="auto">
          <a:xfrm>
            <a:off x="3573463" y="2065338"/>
            <a:ext cx="179387" cy="133350"/>
          </a:xfrm>
          <a:prstGeom prst="rect">
            <a:avLst/>
          </a:prstGeom>
          <a:solidFill>
            <a:srgbClr val="44643C"/>
          </a:solidFill>
          <a:ln w="9525" algn="ctr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>
            <p:custDataLst>
              <p:tags r:id="rId18"/>
            </p:custDataLst>
          </p:nvPr>
        </p:nvSpPr>
        <p:spPr bwMode="auto">
          <a:xfrm>
            <a:off x="3573463" y="2268538"/>
            <a:ext cx="179387" cy="133350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>
            <p:custDataLst>
              <p:tags r:id="rId19"/>
            </p:custDataLst>
          </p:nvPr>
        </p:nvSpPr>
        <p:spPr bwMode="auto">
          <a:xfrm>
            <a:off x="3803650" y="2265363"/>
            <a:ext cx="1760538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B1BE985A-55DD-4F51-9B44-51BEA540ED0B}" type="datetime'Ос''ущ''''''ествле''нны''''''е и''н''ве''с''ти''''ции'''''''''">
              <a:rPr lang="en-US" sz="1000">
                <a:latin typeface="+mn-lt"/>
                <a:sym typeface="+mn-lt"/>
              </a:rPr>
              <a:pPr/>
              <a:t>Осуществленные инвестиции</a:t>
            </a:fld>
            <a:endParaRPr lang="en-US" sz="1000" dirty="0" smtClean="0">
              <a:latin typeface="+mn-lt"/>
              <a:sym typeface="+mn-lt"/>
            </a:endParaRPr>
          </a:p>
        </p:txBody>
      </p:sp>
      <p:sp>
        <p:nvSpPr>
          <p:cNvPr id="8" name="Rectangle 7"/>
          <p:cNvSpPr/>
          <p:nvPr>
            <p:custDataLst>
              <p:tags r:id="rId20"/>
            </p:custDataLst>
          </p:nvPr>
        </p:nvSpPr>
        <p:spPr bwMode="auto">
          <a:xfrm>
            <a:off x="3803650" y="2062163"/>
            <a:ext cx="125571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9BB082F1-C50E-42CA-B818-80831AF73E12}" type="datetime'Б''у''ду''''''щи''е'''' ''''инв''ес''ти''''''''''ции'''''''''">
              <a:rPr lang="en-US" sz="1000">
                <a:latin typeface="Arial"/>
                <a:sym typeface="Arial"/>
              </a:rPr>
              <a:pPr/>
              <a:t>Будущие инвестиции</a:t>
            </a:fld>
            <a:endParaRPr lang="en-US" sz="1000" dirty="0" smtClean="0"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952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14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Показатели экономической эффективности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964122"/>
              </p:ext>
            </p:extLst>
          </p:nvPr>
        </p:nvGraphicFramePr>
        <p:xfrm>
          <a:off x="594703" y="1568648"/>
          <a:ext cx="8509540" cy="2754588"/>
        </p:xfrm>
        <a:graphic>
          <a:graphicData uri="http://schemas.openxmlformats.org/drawingml/2006/table">
            <a:tbl>
              <a:tblPr/>
              <a:tblGrid>
                <a:gridCol w="5526491"/>
                <a:gridCol w="1435452"/>
                <a:gridCol w="1547597"/>
              </a:tblGrid>
              <a:tr h="38433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ЭКОНОМИЧЕСКАЯ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ЭФФЕКТИВНОСТЬ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Чистая приведенная стоимость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NPV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)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*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млн.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Ставка дисконтирования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15,0%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Внутренняя норма прибыли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IRR)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16,5%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1107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Ожидаемая ежегодная прибыль по проекту (до налогообложения) при выходе на максимальный запланированный объем производства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Полные инвестиционные затраты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TIC)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19 769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Дисконтированный срок окупаемости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DPP)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лет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9,56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Срок окупаемости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PP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лет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6,04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7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Индекс рентабельности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PI)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10"/>
          <p:cNvSpPr/>
          <p:nvPr/>
        </p:nvSpPr>
        <p:spPr>
          <a:xfrm>
            <a:off x="528321" y="5528361"/>
            <a:ext cx="85882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baseline="30000" dirty="0" smtClean="0">
                <a:latin typeface="Arial" pitchFamily="34" charset="0"/>
              </a:rPr>
              <a:t>* </a:t>
            </a:r>
            <a:r>
              <a:rPr lang="ru-RU" sz="1000" dirty="0" smtClean="0">
                <a:latin typeface="Arial" pitchFamily="34" charset="0"/>
              </a:rPr>
              <a:t>С учетом предоставления льготы по налогу на имущество организаций </a:t>
            </a:r>
            <a:endParaRPr lang="en-US" sz="1000" i="1" dirty="0">
              <a:latin typeface="Arial" pitchFamily="34" charset="0"/>
            </a:endParaRPr>
          </a:p>
        </p:txBody>
      </p:sp>
      <p:sp>
        <p:nvSpPr>
          <p:cNvPr id="6" name="Rectangle 110"/>
          <p:cNvSpPr/>
          <p:nvPr/>
        </p:nvSpPr>
        <p:spPr>
          <a:xfrm>
            <a:off x="502965" y="4932013"/>
            <a:ext cx="85882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b="1" dirty="0" smtClean="0">
                <a:latin typeface="Arial" pitchFamily="34" charset="0"/>
              </a:rPr>
              <a:t>Планируемый срок эксплуатации месторождения и реализации проекта – 22 года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95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Объект 18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67769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10" name="think-cell Slide" r:id="rId58" imgW="360" imgH="360" progId="">
                  <p:embed/>
                </p:oleObj>
              </mc:Choice>
              <mc:Fallback>
                <p:oleObj name="think-cell Slide" r:id="rId58" imgW="360" imgH="360" progId="">
                  <p:embed/>
                  <p:pic>
                    <p:nvPicPr>
                      <p:cNvPr id="0" name="Picture 206"/>
                      <p:cNvPicPr>
                        <a:picLocks noChangeArrowheads="1"/>
                      </p:cNvPicPr>
                      <p:nvPr/>
                    </p:nvPicPr>
                    <p:blipFill>
                      <a:blip r:embed="rId5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en-US" sz="1200" b="1" dirty="0" smtClean="0">
              <a:solidFill>
                <a:srgbClr val="C00000"/>
              </a:solidFill>
              <a:latin typeface="Arial"/>
              <a:sym typeface="Arial"/>
            </a:endParaRPr>
          </a:p>
        </p:txBody>
      </p:sp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15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Бюджетная и социальная эффективность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980972"/>
              </p:ext>
            </p:extLst>
          </p:nvPr>
        </p:nvGraphicFramePr>
        <p:xfrm>
          <a:off x="645048" y="890909"/>
          <a:ext cx="8754983" cy="2582983"/>
        </p:xfrm>
        <a:graphic>
          <a:graphicData uri="http://schemas.openxmlformats.org/drawingml/2006/table">
            <a:tbl>
              <a:tblPr/>
              <a:tblGrid>
                <a:gridCol w="5685893"/>
                <a:gridCol w="1476855"/>
                <a:gridCol w="1592235"/>
              </a:tblGrid>
              <a:tr h="28853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БЮДЖЕТНАЯ ЭФФЕКТИВНОСТЬ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Общие налоговые поступления и иные платежи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71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Налоговые поступления и иные платежи в  консолидированный бюджет Камчатского края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688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Льготы по налогу на имущество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259,6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692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СОЦИАЛЬНАЯ ЭФФЕКТИВНОСТЬ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2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Количество вновь созданных рабочих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мест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ед.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1 212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10668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Доходы от дополнительных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авиарейсов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млн. руб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Повышение среднего уровня доходов населения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3531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Возможность обучения с последующим трудоустройством на предприятии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Объект 19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02387838"/>
              </p:ext>
            </p:extLst>
          </p:nvPr>
        </p:nvGraphicFramePr>
        <p:xfrm>
          <a:off x="533400" y="4000500"/>
          <a:ext cx="8963117" cy="1914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11" name="Диаграмма" r:id="rId60" imgW="8963117" imgH="1914639" progId="MSGraph.Chart.8">
                  <p:embed followColorScheme="full"/>
                </p:oleObj>
              </mc:Choice>
              <mc:Fallback>
                <p:oleObj name="Диаграмма" r:id="rId60" imgW="8963117" imgH="1914639" progId="MSGraph.Chart.8">
                  <p:embed followColorScheme="full"/>
                  <p:pic>
                    <p:nvPicPr>
                      <p:cNvPr id="0" name="Picture 207"/>
                      <p:cNvPicPr>
                        <a:picLocks noChangeArrowheads="1"/>
                      </p:cNvPicPr>
                      <p:nvPr/>
                    </p:nvPicPr>
                    <p:blipFill>
                      <a:blip r:embed="rId6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000500"/>
                        <a:ext cx="8963117" cy="19146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9" name="Прямая соединительная линия 98"/>
          <p:cNvCxnSpPr/>
          <p:nvPr>
            <p:custDataLst>
              <p:tags r:id="rId5"/>
            </p:custDataLst>
          </p:nvPr>
        </p:nvCxnSpPr>
        <p:spPr bwMode="auto">
          <a:xfrm flipH="1">
            <a:off x="1543050" y="5243513"/>
            <a:ext cx="9525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Прямая соединительная линия 99"/>
          <p:cNvCxnSpPr/>
          <p:nvPr>
            <p:custDataLst>
              <p:tags r:id="rId6"/>
            </p:custDataLst>
          </p:nvPr>
        </p:nvCxnSpPr>
        <p:spPr bwMode="auto">
          <a:xfrm flipH="1">
            <a:off x="1543050" y="5629275"/>
            <a:ext cx="9525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Прямоугольник 78"/>
          <p:cNvSpPr/>
          <p:nvPr>
            <p:custDataLst>
              <p:tags r:id="rId7"/>
            </p:custDataLst>
          </p:nvPr>
        </p:nvSpPr>
        <p:spPr bwMode="gray">
          <a:xfrm>
            <a:off x="1638300" y="5568950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fld id="{831354FD-7463-44D4-AD37-1E63CC6917A3}" type="datetime'''''''''''''''4''''''''''''''''''''''''''''''''''''''6'''">
              <a:rPr lang="en-US" sz="800" b="1">
                <a:latin typeface="+mn-lt"/>
                <a:sym typeface="+mn-lt"/>
              </a:rPr>
              <a:pPr/>
              <a:t>46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81" name="Прямоугольник 80"/>
          <p:cNvSpPr/>
          <p:nvPr>
            <p:custDataLst>
              <p:tags r:id="rId8"/>
            </p:custDataLst>
          </p:nvPr>
        </p:nvSpPr>
        <p:spPr bwMode="gray">
          <a:xfrm>
            <a:off x="1638300" y="5183188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fld id="{71099FD6-5A27-4D69-909B-2D051AA26156}" type="datetime'''''''''''''''''''''''''''''''''''''''37'''''''''''''''">
              <a:rPr lang="en-US" sz="800" b="1">
                <a:latin typeface="+mn-lt"/>
                <a:sym typeface="+mn-lt"/>
              </a:rPr>
              <a:pPr/>
              <a:t>37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22" name="Прямоугольник 21"/>
          <p:cNvSpPr/>
          <p:nvPr>
            <p:custDataLst>
              <p:tags r:id="rId9"/>
            </p:custDataLst>
          </p:nvPr>
        </p:nvSpPr>
        <p:spPr bwMode="auto">
          <a:xfrm>
            <a:off x="2349500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FAC50B4C-C93D-4C01-B2AE-9BEC38AA2AF4}" type="datetime'''20''''''''''''''''''''1''''''6'''''''''''''''''''''">
              <a:rPr lang="en-US" sz="1200">
                <a:latin typeface="+mn-lt"/>
                <a:sym typeface="+mn-lt"/>
              </a:rPr>
              <a:pPr algn="ctr"/>
              <a:t>2016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21" name="Прямоугольник 20"/>
          <p:cNvSpPr/>
          <p:nvPr>
            <p:custDataLst>
              <p:tags r:id="rId10"/>
            </p:custDataLst>
          </p:nvPr>
        </p:nvSpPr>
        <p:spPr bwMode="auto">
          <a:xfrm>
            <a:off x="1096963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A14DBAC1-E1B5-4D02-81C0-3515CE2A4B0D}" type="datetime'''''''20''1''''''''''''''''''5'''''''''''''''''''''''">
              <a:rPr lang="en-US" sz="1200">
                <a:latin typeface="+mn-lt"/>
                <a:sym typeface="+mn-lt"/>
              </a:rPr>
              <a:pPr algn="ctr"/>
              <a:t>2015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23" name="Прямоугольник 22"/>
          <p:cNvSpPr/>
          <p:nvPr>
            <p:custDataLst>
              <p:tags r:id="rId11"/>
            </p:custDataLst>
          </p:nvPr>
        </p:nvSpPr>
        <p:spPr bwMode="auto">
          <a:xfrm>
            <a:off x="3602038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3B632BEB-AAAE-4852-9387-F488B68E435D}" type="datetime'''''''''''''2''''''0''''''''''17'''">
              <a:rPr lang="en-US" sz="1200">
                <a:latin typeface="+mn-lt"/>
                <a:sym typeface="+mn-lt"/>
              </a:rPr>
              <a:pPr algn="ctr"/>
              <a:t>2017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80" name="Прямоугольник 79"/>
          <p:cNvSpPr/>
          <p:nvPr>
            <p:custDataLst>
              <p:tags r:id="rId12"/>
            </p:custDataLst>
          </p:nvPr>
        </p:nvSpPr>
        <p:spPr bwMode="gray">
          <a:xfrm>
            <a:off x="1171575" y="5373688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8CC24488-A996-4FAB-967A-4D388D0E4492}" type="datetime'''''''2''''''''6''''''''''''''''''''''''''''''''4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264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27" name="Прямоугольник 26"/>
          <p:cNvSpPr/>
          <p:nvPr>
            <p:custDataLst>
              <p:tags r:id="rId13"/>
            </p:custDataLst>
          </p:nvPr>
        </p:nvSpPr>
        <p:spPr bwMode="gray">
          <a:xfrm>
            <a:off x="1125538" y="5011738"/>
            <a:ext cx="293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ED7E8CA8-6790-4588-BFCD-29B3E5359308}" type="datetime'''''''''''''4''''7''''0'''''''''''''''''''''''''''''''''''">
              <a:rPr lang="en-US" sz="1200" b="1"/>
              <a:pPr algn="ctr"/>
              <a:t>470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82" name="Прямоугольник 81"/>
          <p:cNvSpPr/>
          <p:nvPr>
            <p:custDataLst>
              <p:tags r:id="rId14"/>
            </p:custDataLst>
          </p:nvPr>
        </p:nvSpPr>
        <p:spPr bwMode="gray">
          <a:xfrm>
            <a:off x="2424113" y="5440363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C0E450A0-6E31-4298-84AD-8EDDCB830574}" type="datetime'''18''''''''9'''''''''''''">
              <a:rPr lang="en-US" sz="800" b="1">
                <a:latin typeface="+mn-lt"/>
                <a:sym typeface="+mn-lt"/>
              </a:rPr>
              <a:pPr algn="ctr"/>
              <a:t>189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83" name="Прямоугольник 82"/>
          <p:cNvSpPr/>
          <p:nvPr>
            <p:custDataLst>
              <p:tags r:id="rId15"/>
            </p:custDataLst>
          </p:nvPr>
        </p:nvSpPr>
        <p:spPr bwMode="gray">
          <a:xfrm>
            <a:off x="2452688" y="4559300"/>
            <a:ext cx="142875" cy="12223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092C7BB9-9CCA-410F-AB3C-A1C70B3A5328}" type="datetime'''''''''''''''''''''''''''''''''''''7''''5'''">
              <a:rPr lang="en-US" sz="800" b="1">
                <a:latin typeface="+mn-lt"/>
                <a:sym typeface="+mn-lt"/>
              </a:rPr>
              <a:pPr algn="ctr"/>
              <a:t>75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28" name="Прямоугольник 27"/>
          <p:cNvSpPr/>
          <p:nvPr>
            <p:custDataLst>
              <p:tags r:id="rId16"/>
            </p:custDataLst>
          </p:nvPr>
        </p:nvSpPr>
        <p:spPr bwMode="gray">
          <a:xfrm>
            <a:off x="2378075" y="4364038"/>
            <a:ext cx="293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A3286AD3-80BC-4E11-94D3-296B4FDB775A}" type="datetime'9''''''''''''''9''''''''3'''''''''''''">
              <a:rPr lang="en-US" sz="1200" b="1"/>
              <a:pPr algn="ctr"/>
              <a:t>993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32" name="Прямоугольник 31"/>
          <p:cNvSpPr/>
          <p:nvPr>
            <p:custDataLst>
              <p:tags r:id="rId17"/>
            </p:custDataLst>
          </p:nvPr>
        </p:nvSpPr>
        <p:spPr bwMode="gray">
          <a:xfrm>
            <a:off x="3676650" y="47212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C22420DA-3757-4F91-AFF7-64996DA02717}" type="datetime'''''''''''''''''''8''''''''''''''''''''9''''''''''''9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899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84" name="Прямоугольник 83"/>
          <p:cNvSpPr/>
          <p:nvPr>
            <p:custDataLst>
              <p:tags r:id="rId18"/>
            </p:custDataLst>
          </p:nvPr>
        </p:nvSpPr>
        <p:spPr bwMode="gray">
          <a:xfrm>
            <a:off x="3705225" y="4111625"/>
            <a:ext cx="142875" cy="12223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C77E16C1-E087-4635-983D-216D7CD7B7BB}" type="datetime'''''''''''''''''7''''''''''''''''''9'''''''''">
              <a:rPr lang="en-US" sz="800" b="1">
                <a:latin typeface="+mn-lt"/>
                <a:sym typeface="+mn-lt"/>
              </a:rPr>
              <a:pPr algn="ctr"/>
              <a:t>79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29" name="Прямоугольник 28"/>
          <p:cNvSpPr/>
          <p:nvPr>
            <p:custDataLst>
              <p:tags r:id="rId19"/>
            </p:custDataLst>
          </p:nvPr>
        </p:nvSpPr>
        <p:spPr bwMode="gray">
          <a:xfrm>
            <a:off x="3567113" y="3916363"/>
            <a:ext cx="420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F904FFDC-E646-45B8-85D1-718375DE72A6}" type="datetime'''''''''1'''''''''''' ''''''''''''''''''3''''''''''4''8'">
              <a:rPr lang="en-US" sz="1200" b="1"/>
              <a:pPr algn="ctr"/>
              <a:t>1 348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31" name="Прямоугольник 30"/>
          <p:cNvSpPr/>
          <p:nvPr>
            <p:custDataLst>
              <p:tags r:id="rId20"/>
            </p:custDataLst>
          </p:nvPr>
        </p:nvSpPr>
        <p:spPr bwMode="gray">
          <a:xfrm>
            <a:off x="2424113" y="4964113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3B409425-04C2-4388-B824-049650C8EA85}" type="datetime'''''''''''''''''5''''''''''''7''''4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574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9" name="Прямоугольник 68"/>
          <p:cNvSpPr/>
          <p:nvPr>
            <p:custDataLst>
              <p:tags r:id="rId21"/>
            </p:custDataLst>
          </p:nvPr>
        </p:nvSpPr>
        <p:spPr bwMode="gray">
          <a:xfrm>
            <a:off x="3676650" y="5411788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A0AF3C2B-C752-4DFE-9AF0-5B78C6BDC140}" type="datetime'''''20''4'''''''''''''''''''''''''''''''''''''''''''''''">
              <a:rPr lang="en-US" sz="800" b="1">
                <a:latin typeface="+mn-lt"/>
                <a:sym typeface="+mn-lt"/>
              </a:rPr>
              <a:pPr algn="ctr"/>
              <a:t>204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57" name="Прямоугольник 56"/>
          <p:cNvSpPr/>
          <p:nvPr>
            <p:custDataLst>
              <p:tags r:id="rId22"/>
            </p:custDataLst>
          </p:nvPr>
        </p:nvSpPr>
        <p:spPr bwMode="gray">
          <a:xfrm>
            <a:off x="4924425" y="56356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B0CC9683-2804-4725-962D-23EEB08E11CF}" type="datetime'1''''''''''''''''''''8''''''''''''''2'''''''''''''''''''''''''">
              <a:rPr lang="en-US" sz="800" b="1">
                <a:solidFill>
                  <a:schemeClr val="bg1"/>
                </a:solidFill>
              </a:rPr>
              <a:pPr algn="ctr"/>
              <a:t>182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45" name="Прямоугольник 44"/>
          <p:cNvSpPr/>
          <p:nvPr>
            <p:custDataLst>
              <p:tags r:id="rId23"/>
            </p:custDataLst>
          </p:nvPr>
        </p:nvSpPr>
        <p:spPr bwMode="gray">
          <a:xfrm>
            <a:off x="3676650" y="5645150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A93C5683-BACA-4C22-A093-F5FA87270867}" type="datetime'1''''''''''''''6''''''''''''''''5'">
              <a:rPr lang="en-US" sz="800" b="1">
                <a:solidFill>
                  <a:schemeClr val="bg1"/>
                </a:solidFill>
              </a:rPr>
              <a:pPr algn="ctr"/>
              <a:t>165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44" name="Прямоугольник 43"/>
          <p:cNvSpPr/>
          <p:nvPr>
            <p:custDataLst>
              <p:tags r:id="rId24"/>
            </p:custDataLst>
          </p:nvPr>
        </p:nvSpPr>
        <p:spPr bwMode="gray">
          <a:xfrm>
            <a:off x="2424113" y="565467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B4669E3A-F194-4A86-AF61-BCC748D1673F}" type="datetime'''1''''''''5''''''''''''5'''''''''''''''''''''''''''''">
              <a:rPr lang="en-US" sz="800" b="1">
                <a:solidFill>
                  <a:schemeClr val="bg1"/>
                </a:solidFill>
              </a:rPr>
              <a:pPr algn="ctr"/>
              <a:t>155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59" name="Прямоугольник 58"/>
          <p:cNvSpPr/>
          <p:nvPr>
            <p:custDataLst>
              <p:tags r:id="rId25"/>
            </p:custDataLst>
          </p:nvPr>
        </p:nvSpPr>
        <p:spPr bwMode="gray">
          <a:xfrm>
            <a:off x="7424738" y="5630863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E7491F1C-5917-449B-AD28-C71F435BBE3F}" type="datetime'''''''''''''''''''''''''''''''''1''8''''''''8'''''''">
              <a:rPr lang="en-US" sz="800" b="1">
                <a:solidFill>
                  <a:schemeClr val="bg1"/>
                </a:solidFill>
              </a:rPr>
              <a:pPr algn="ctr"/>
              <a:t>188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0" name="Прямоугольник 59"/>
          <p:cNvSpPr/>
          <p:nvPr>
            <p:custDataLst>
              <p:tags r:id="rId26"/>
            </p:custDataLst>
          </p:nvPr>
        </p:nvSpPr>
        <p:spPr bwMode="gray">
          <a:xfrm>
            <a:off x="8677275" y="56356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8D039438-1E28-4A35-85B3-1686CEAC9C37}" type="datetime'''''1''''''''''''''''''''''''''''8''''''''''''5'''''''''''">
              <a:rPr lang="en-US" sz="800" b="1">
                <a:solidFill>
                  <a:schemeClr val="bg1"/>
                </a:solidFill>
              </a:rPr>
              <a:pPr algn="ctr"/>
              <a:t>185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1" name="Прямоугольник 60"/>
          <p:cNvSpPr/>
          <p:nvPr>
            <p:custDataLst>
              <p:tags r:id="rId27"/>
            </p:custDataLst>
          </p:nvPr>
        </p:nvSpPr>
        <p:spPr bwMode="gray">
          <a:xfrm>
            <a:off x="4924425" y="4821238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C80FFFB7-AFCA-4498-8986-C0B697D39485}" type="datetime'7''''''''''''''''''''''5''''''''''''''''''''''''9''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759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90" name="Прямоугольник 89"/>
          <p:cNvSpPr/>
          <p:nvPr>
            <p:custDataLst>
              <p:tags r:id="rId28"/>
            </p:custDataLst>
          </p:nvPr>
        </p:nvSpPr>
        <p:spPr bwMode="gray">
          <a:xfrm>
            <a:off x="8705850" y="4368800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72BAB24B-7163-414B-82F5-43E3E48A51F1}" type="datetime'''''''''''8''''''''''''''''''''8'''''''''''''''''''">
              <a:rPr lang="en-US" sz="800" b="1">
                <a:latin typeface="+mn-lt"/>
                <a:sym typeface="+mn-lt"/>
              </a:rPr>
              <a:pPr algn="ctr"/>
              <a:t>88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55" name="Прямоугольник 54"/>
          <p:cNvSpPr/>
          <p:nvPr>
            <p:custDataLst>
              <p:tags r:id="rId29"/>
            </p:custDataLst>
          </p:nvPr>
        </p:nvSpPr>
        <p:spPr bwMode="gray">
          <a:xfrm>
            <a:off x="7315200" y="4087813"/>
            <a:ext cx="420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2506F4F8-E0A3-4E24-B400-2910899E133A}" type="datetime'''''''''''1'''' ''''''''''''''''''''''''''''21''4'''''''''''">
              <a:rPr lang="en-US" sz="1200" b="1"/>
              <a:pPr algn="ctr"/>
              <a:t>1 214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43" name="Прямоугольник 42"/>
          <p:cNvSpPr/>
          <p:nvPr>
            <p:custDataLst>
              <p:tags r:id="rId30"/>
            </p:custDataLst>
          </p:nvPr>
        </p:nvSpPr>
        <p:spPr bwMode="gray">
          <a:xfrm>
            <a:off x="1171575" y="56737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0C2EDB77-1C49-4DC4-A546-377E8F16DB85}" type="datetime'''''''''''''''''''''''''''''''''''''1''''''''2''''''''''''2'">
              <a:rPr lang="en-US" sz="800" b="1">
                <a:solidFill>
                  <a:schemeClr val="bg1"/>
                </a:solidFill>
              </a:rPr>
              <a:pPr algn="ctr"/>
              <a:t>122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2" name="Прямоугольник 61"/>
          <p:cNvSpPr/>
          <p:nvPr>
            <p:custDataLst>
              <p:tags r:id="rId31"/>
            </p:custDataLst>
          </p:nvPr>
        </p:nvSpPr>
        <p:spPr bwMode="gray">
          <a:xfrm>
            <a:off x="6172200" y="47974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D48F9EF5-7926-4477-ABD1-B90DCACC4ED2}" type="datetime'''''7''''''''''''''''76''''''''''''''''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776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54" name="Прямоугольник 53"/>
          <p:cNvSpPr/>
          <p:nvPr>
            <p:custDataLst>
              <p:tags r:id="rId32"/>
            </p:custDataLst>
          </p:nvPr>
        </p:nvSpPr>
        <p:spPr bwMode="gray">
          <a:xfrm>
            <a:off x="6062663" y="4059238"/>
            <a:ext cx="420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27C6E65F-0248-4250-BAB1-157180E0A736}" type="datetime'''''''1'''''' ''''''2''''32'''''''''''''''''''''''''''''''''''">
              <a:rPr lang="en-US" sz="1200" b="1"/>
              <a:pPr algn="ctr"/>
              <a:t>1 232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37" name="Прямоугольник 36"/>
          <p:cNvSpPr/>
          <p:nvPr>
            <p:custDataLst>
              <p:tags r:id="rId33"/>
            </p:custDataLst>
          </p:nvPr>
        </p:nvSpPr>
        <p:spPr bwMode="auto">
          <a:xfrm>
            <a:off x="8602663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89FCD979-3C9C-404D-83DD-6E29CA52A209}" type="datetime'''''''2''''''''''''''0''''''''''''''''''''''2''1'''''''''''">
              <a:rPr lang="en-US" sz="1200">
                <a:latin typeface="+mn-lt"/>
                <a:sym typeface="+mn-lt"/>
              </a:rPr>
              <a:pPr algn="ctr"/>
              <a:t>2021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63" name="Прямоугольник 62"/>
          <p:cNvSpPr/>
          <p:nvPr>
            <p:custDataLst>
              <p:tags r:id="rId34"/>
            </p:custDataLst>
          </p:nvPr>
        </p:nvSpPr>
        <p:spPr bwMode="gray">
          <a:xfrm>
            <a:off x="7424738" y="4811713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25676DF0-3CDF-44E3-A2C2-646C2DA5CC20}" type="datetime'''''7''''''''''''''''''''''5''''''''''''''''5''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755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89" name="Прямоугольник 88"/>
          <p:cNvSpPr/>
          <p:nvPr>
            <p:custDataLst>
              <p:tags r:id="rId35"/>
            </p:custDataLst>
          </p:nvPr>
        </p:nvSpPr>
        <p:spPr bwMode="gray">
          <a:xfrm>
            <a:off x="7453313" y="4287838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B08893F6-347A-4576-B5A0-2D777D0A976B}" type="datetime'''''''''''''''''''87'''''''''''''''''''''''''''''''''''''''">
              <a:rPr lang="en-US" sz="800" b="1">
                <a:latin typeface="+mn-lt"/>
                <a:sym typeface="+mn-lt"/>
              </a:rPr>
              <a:pPr algn="ctr"/>
              <a:t>87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85" name="Прямоугольник 84"/>
          <p:cNvSpPr/>
          <p:nvPr>
            <p:custDataLst>
              <p:tags r:id="rId36"/>
            </p:custDataLst>
          </p:nvPr>
        </p:nvSpPr>
        <p:spPr bwMode="gray">
          <a:xfrm>
            <a:off x="4924425" y="54070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A9675F08-B029-4288-A6C6-7135084EDF6E}" type="datetime'''''''''''''''''''''''1''''8''''''''''''2'''''''''">
              <a:rPr lang="en-US" sz="800" b="1">
                <a:latin typeface="+mn-lt"/>
                <a:sym typeface="+mn-lt"/>
              </a:rPr>
              <a:pPr algn="ctr"/>
              <a:t>182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71" name="Прямоугольник 70"/>
          <p:cNvSpPr/>
          <p:nvPr>
            <p:custDataLst>
              <p:tags r:id="rId37"/>
            </p:custDataLst>
          </p:nvPr>
        </p:nvSpPr>
        <p:spPr bwMode="gray">
          <a:xfrm>
            <a:off x="6172200" y="5402263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FDD63C20-4496-4522-B360-EA246AED2673}" type="datetime'18''''5'''''''''''''''''''''">
              <a:rPr lang="en-US" sz="800" b="1">
                <a:latin typeface="+mn-lt"/>
                <a:sym typeface="+mn-lt"/>
              </a:rPr>
              <a:pPr algn="ctr"/>
              <a:t>185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87" name="Прямоугольник 86"/>
          <p:cNvSpPr/>
          <p:nvPr>
            <p:custDataLst>
              <p:tags r:id="rId38"/>
            </p:custDataLst>
          </p:nvPr>
        </p:nvSpPr>
        <p:spPr bwMode="gray">
          <a:xfrm>
            <a:off x="6200775" y="4259263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9835D6B4-A629-438E-A715-C8E4A279ECD4}" type="datetime'''''''''''''''''''''''''8''''''''''''''''6'">
              <a:rPr lang="en-US" sz="800" b="1">
                <a:latin typeface="+mn-lt"/>
                <a:sym typeface="+mn-lt"/>
              </a:rPr>
              <a:pPr algn="ctr"/>
              <a:t>86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56" name="Прямоугольник 55"/>
          <p:cNvSpPr/>
          <p:nvPr>
            <p:custDataLst>
              <p:tags r:id="rId39"/>
            </p:custDataLst>
          </p:nvPr>
        </p:nvSpPr>
        <p:spPr bwMode="gray">
          <a:xfrm>
            <a:off x="8567738" y="4164013"/>
            <a:ext cx="420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83235559-4987-4E09-B701-40FD16BB88B8}" type="datetime'''''''''''''''''1'''' 15''''''''''''''''''''''''''''''''0'''">
              <a:rPr lang="en-US" sz="1200" b="1"/>
              <a:pPr algn="ctr"/>
              <a:t>1 150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35" name="Прямоугольник 34"/>
          <p:cNvSpPr/>
          <p:nvPr>
            <p:custDataLst>
              <p:tags r:id="rId40"/>
            </p:custDataLst>
          </p:nvPr>
        </p:nvSpPr>
        <p:spPr bwMode="auto">
          <a:xfrm>
            <a:off x="7350125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707163EB-80AB-4232-8CDC-54535E12FE16}" type="datetime'''''''''''''''''2''''''''''''''''0''2''''''''''''0'''''">
              <a:rPr lang="en-US" sz="1200">
                <a:latin typeface="+mn-lt"/>
                <a:sym typeface="+mn-lt"/>
              </a:rPr>
              <a:pPr algn="ctr"/>
              <a:t>2020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86" name="Прямоугольник 85"/>
          <p:cNvSpPr/>
          <p:nvPr>
            <p:custDataLst>
              <p:tags r:id="rId41"/>
            </p:custDataLst>
          </p:nvPr>
        </p:nvSpPr>
        <p:spPr bwMode="gray">
          <a:xfrm>
            <a:off x="4953000" y="4297363"/>
            <a:ext cx="14287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994488D5-A496-421B-8153-ACBBCE5C307E}" type="datetime'''''''''''''8''''''''''''''''''''''''4'''''">
              <a:rPr lang="en-US" sz="800" b="1">
                <a:latin typeface="+mn-lt"/>
                <a:sym typeface="+mn-lt"/>
              </a:rPr>
              <a:pPr algn="ctr"/>
              <a:t>84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58" name="Прямоугольник 57"/>
          <p:cNvSpPr/>
          <p:nvPr>
            <p:custDataLst>
              <p:tags r:id="rId42"/>
            </p:custDataLst>
          </p:nvPr>
        </p:nvSpPr>
        <p:spPr bwMode="gray">
          <a:xfrm>
            <a:off x="6172200" y="5635625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B68AB543-FF41-4065-9362-3A845D8D9A0D}" type="datetime'''''''''''''''''''''''''''''''1''''''''85'''''''''''''''">
              <a:rPr lang="en-US" sz="800" b="1">
                <a:solidFill>
                  <a:schemeClr val="bg1"/>
                </a:solidFill>
              </a:rPr>
              <a:pPr algn="ctr"/>
              <a:t>185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53" name="Прямоугольник 52"/>
          <p:cNvSpPr/>
          <p:nvPr>
            <p:custDataLst>
              <p:tags r:id="rId43"/>
            </p:custDataLst>
          </p:nvPr>
        </p:nvSpPr>
        <p:spPr bwMode="gray">
          <a:xfrm>
            <a:off x="4814888" y="4097338"/>
            <a:ext cx="420688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638" tIns="0" rIns="20638" bIns="0" rtlCol="0" anchor="b"/>
          <a:lstStyle/>
          <a:p>
            <a:pPr algn="ctr"/>
            <a:fld id="{671DD903-AB6A-473F-BEB8-F2424AA4A3C0}" type="datetime'''''''''''''''''''1'' ''''''2''''''''0''6'''''''''''''''''''''">
              <a:rPr lang="en-US" sz="1200" b="1"/>
              <a:pPr algn="ctr"/>
              <a:t>1 206</a:t>
            </a:fld>
            <a:endParaRPr lang="en-US" sz="1200" b="1" dirty="0" smtClean="0">
              <a:latin typeface="+mn-lt"/>
              <a:sym typeface="+mn-lt"/>
            </a:endParaRPr>
          </a:p>
        </p:txBody>
      </p:sp>
      <p:sp>
        <p:nvSpPr>
          <p:cNvPr id="64" name="Прямоугольник 63"/>
          <p:cNvSpPr/>
          <p:nvPr>
            <p:custDataLst>
              <p:tags r:id="rId44"/>
            </p:custDataLst>
          </p:nvPr>
        </p:nvSpPr>
        <p:spPr bwMode="gray">
          <a:xfrm>
            <a:off x="8677275" y="4864100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94917666-829F-4744-9F19-C0DF24798C3B}" type="datetime'''''7''''''''''''''''''''''''''0''''''''''''''''''''''''''3'''">
              <a:rPr lang="en-US" sz="800" b="1">
                <a:solidFill>
                  <a:schemeClr val="bg1"/>
                </a:solidFill>
                <a:latin typeface="+mn-lt"/>
                <a:sym typeface="+mn-lt"/>
              </a:rPr>
              <a:pPr algn="ctr"/>
              <a:t>703</a:t>
            </a:fld>
            <a:endParaRPr lang="en-US" sz="800" b="1" dirty="0" smtClean="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73" name="Прямоугольник 72"/>
          <p:cNvSpPr/>
          <p:nvPr>
            <p:custDataLst>
              <p:tags r:id="rId45"/>
            </p:custDataLst>
          </p:nvPr>
        </p:nvSpPr>
        <p:spPr bwMode="gray">
          <a:xfrm>
            <a:off x="8677275" y="5411788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271FC80D-0B46-4657-A79C-B6EA97F24711}" type="datetime'''''''''''''''''''''''''''''''''1''''''''''7''''4'">
              <a:rPr lang="en-US" sz="800" b="1">
                <a:latin typeface="+mn-lt"/>
                <a:sym typeface="+mn-lt"/>
              </a:rPr>
              <a:pPr algn="ctr"/>
              <a:t>174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88" name="Прямоугольник 87"/>
          <p:cNvSpPr/>
          <p:nvPr>
            <p:custDataLst>
              <p:tags r:id="rId46"/>
            </p:custDataLst>
          </p:nvPr>
        </p:nvSpPr>
        <p:spPr bwMode="gray">
          <a:xfrm>
            <a:off x="7424738" y="5397500"/>
            <a:ext cx="200025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4288" tIns="0" rIns="14288" bIns="0" rtlCol="0" anchor="ctr"/>
          <a:lstStyle/>
          <a:p>
            <a:pPr algn="ctr"/>
            <a:fld id="{52A3D2AD-0DC2-4A74-8E2E-6ABCFFCD643D}" type="datetime'''''1''''''''''''''''8''''''''''''''''''4'''''''''''''''''">
              <a:rPr lang="en-US" sz="800" b="1">
                <a:latin typeface="+mn-lt"/>
                <a:sym typeface="+mn-lt"/>
              </a:rPr>
              <a:pPr algn="ctr"/>
              <a:t>184</a:t>
            </a:fld>
            <a:endParaRPr lang="en-US" sz="800" b="1" dirty="0" smtClean="0">
              <a:latin typeface="+mn-lt"/>
              <a:sym typeface="+mn-lt"/>
            </a:endParaRPr>
          </a:p>
        </p:txBody>
      </p:sp>
      <p:sp>
        <p:nvSpPr>
          <p:cNvPr id="33" name="Прямоугольник 32"/>
          <p:cNvSpPr/>
          <p:nvPr>
            <p:custDataLst>
              <p:tags r:id="rId47"/>
            </p:custDataLst>
          </p:nvPr>
        </p:nvSpPr>
        <p:spPr bwMode="auto">
          <a:xfrm>
            <a:off x="4849813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C23BFF89-9E2F-42A3-B8EF-E0EF6E775836}" type="datetime'2''''''''''''''''''''''''''''''''''''''''''''''01''8'''''''">
              <a:rPr lang="en-US" sz="1200">
                <a:latin typeface="+mn-lt"/>
                <a:sym typeface="+mn-lt"/>
              </a:rPr>
              <a:pPr algn="ctr"/>
              <a:t>2018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34" name="Прямоугольник 33"/>
          <p:cNvSpPr/>
          <p:nvPr>
            <p:custDataLst>
              <p:tags r:id="rId48"/>
            </p:custDataLst>
          </p:nvPr>
        </p:nvSpPr>
        <p:spPr bwMode="auto">
          <a:xfrm>
            <a:off x="6097588" y="5949950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00047F2F-0651-4142-8358-15E4F99F103C}" type="datetime'2''0''''''''''1''''''''''''''''''''9'''''''''">
              <a:rPr lang="en-US" sz="1200">
                <a:latin typeface="+mn-lt"/>
                <a:sym typeface="+mn-lt"/>
              </a:rPr>
              <a:pPr algn="ctr"/>
              <a:t>2019</a:t>
            </a:fld>
            <a:endParaRPr lang="en-US" sz="1200" dirty="0" smtClean="0">
              <a:latin typeface="+mn-lt"/>
              <a:sym typeface="+mn-lt"/>
            </a:endParaRPr>
          </a:p>
        </p:txBody>
      </p:sp>
      <p:sp>
        <p:nvSpPr>
          <p:cNvPr id="95" name="Прямоугольник 94"/>
          <p:cNvSpPr/>
          <p:nvPr>
            <p:custDataLst>
              <p:tags r:id="rId49"/>
            </p:custDataLst>
          </p:nvPr>
        </p:nvSpPr>
        <p:spPr bwMode="auto">
          <a:xfrm>
            <a:off x="392113" y="4164013"/>
            <a:ext cx="179388" cy="133350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96" name="Прямоугольник 95"/>
          <p:cNvSpPr/>
          <p:nvPr>
            <p:custDataLst>
              <p:tags r:id="rId50"/>
            </p:custDataLst>
          </p:nvPr>
        </p:nvSpPr>
        <p:spPr bwMode="auto">
          <a:xfrm>
            <a:off x="392113" y="4367213"/>
            <a:ext cx="179388" cy="133350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97" name="Прямоугольник 96"/>
          <p:cNvSpPr/>
          <p:nvPr>
            <p:custDataLst>
              <p:tags r:id="rId51"/>
            </p:custDataLst>
          </p:nvPr>
        </p:nvSpPr>
        <p:spPr bwMode="auto">
          <a:xfrm>
            <a:off x="392113" y="4570413"/>
            <a:ext cx="179388" cy="133350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94" name="Прямоугольник 93"/>
          <p:cNvSpPr/>
          <p:nvPr>
            <p:custDataLst>
              <p:tags r:id="rId52"/>
            </p:custDataLst>
          </p:nvPr>
        </p:nvSpPr>
        <p:spPr bwMode="auto">
          <a:xfrm>
            <a:off x="392113" y="3960813"/>
            <a:ext cx="179388" cy="1333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rtlCol="0" anchor="ctr"/>
          <a:lstStyle/>
          <a:p>
            <a:pPr marL="342900" marR="0" indent="-34290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en-US" sz="600" b="1" dirty="0" smtClean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>
            <p:custDataLst>
              <p:tags r:id="rId53"/>
            </p:custDataLst>
          </p:nvPr>
        </p:nvSpPr>
        <p:spPr bwMode="auto">
          <a:xfrm>
            <a:off x="622300" y="4160838"/>
            <a:ext cx="1533525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293AA4DF-1F13-4378-A3F5-0082CEA86881}" type="datetime'Бю''дже''т Кам''''чат''''''ско''''г''''''''о'' ''к''рая'''''">
              <a:rPr lang="en-US" sz="1000">
                <a:latin typeface="Arial"/>
                <a:sym typeface="Arial"/>
              </a:rPr>
              <a:pPr/>
              <a:t>Бюджет Камчатского края</a:t>
            </a:fld>
            <a:endParaRPr lang="en-US" sz="1000" dirty="0" smtClean="0">
              <a:latin typeface="Arial"/>
              <a:sym typeface="Arial"/>
            </a:endParaRPr>
          </a:p>
        </p:txBody>
      </p:sp>
      <p:sp>
        <p:nvSpPr>
          <p:cNvPr id="24" name="Прямоугольник 23"/>
          <p:cNvSpPr/>
          <p:nvPr>
            <p:custDataLst>
              <p:tags r:id="rId54"/>
            </p:custDataLst>
          </p:nvPr>
        </p:nvSpPr>
        <p:spPr bwMode="auto">
          <a:xfrm>
            <a:off x="622300" y="3957638"/>
            <a:ext cx="1550988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87D722A4-10EA-4493-97F3-338A6C7103FB}" type="datetime'Мун''''''иципал''''''''''ьн''ы''е ''б''''ю''''''д''''же''ты'">
              <a:rPr lang="en-US" sz="1000">
                <a:latin typeface="Arial"/>
                <a:sym typeface="Arial"/>
              </a:rPr>
              <a:pPr/>
              <a:t>Муниципальные бюджеты</a:t>
            </a:fld>
            <a:endParaRPr lang="en-US" sz="1000" dirty="0" smtClean="0">
              <a:latin typeface="Arial"/>
              <a:sym typeface="Arial"/>
            </a:endParaRPr>
          </a:p>
        </p:txBody>
      </p:sp>
      <p:sp>
        <p:nvSpPr>
          <p:cNvPr id="26" name="Прямоугольник 25"/>
          <p:cNvSpPr/>
          <p:nvPr>
            <p:custDataLst>
              <p:tags r:id="rId55"/>
            </p:custDataLst>
          </p:nvPr>
        </p:nvSpPr>
        <p:spPr bwMode="auto">
          <a:xfrm>
            <a:off x="622300" y="4364038"/>
            <a:ext cx="1317625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DE404B93-AAFA-47E2-A9BA-C1FB8327FC48}" type="datetime'''Ф''е''д''''''ер''''а''ль''''ны''й'''''' ''''бю''дже''''''т'">
              <a:rPr lang="en-US" sz="1000">
                <a:latin typeface="Arial"/>
                <a:sym typeface="Arial"/>
              </a:rPr>
              <a:pPr/>
              <a:t>Федеральный бюджет</a:t>
            </a:fld>
            <a:endParaRPr lang="en-US" sz="1000" dirty="0" smtClean="0">
              <a:latin typeface="Arial"/>
              <a:sym typeface="Arial"/>
            </a:endParaRPr>
          </a:p>
        </p:txBody>
      </p:sp>
      <p:sp>
        <p:nvSpPr>
          <p:cNvPr id="42" name="Прямоугольник 41"/>
          <p:cNvSpPr/>
          <p:nvPr>
            <p:custDataLst>
              <p:tags r:id="rId56"/>
            </p:custDataLst>
          </p:nvPr>
        </p:nvSpPr>
        <p:spPr bwMode="auto">
          <a:xfrm>
            <a:off x="622300" y="4567238"/>
            <a:ext cx="71596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rtlCol="0" anchor="ctr"/>
          <a:lstStyle/>
          <a:p>
            <a:fld id="{50EAA48B-75D5-4AC2-995E-702443A79236}" type="datetime'''''''''''С''о''''''ц''. ''''фо''н''''''''''''''д''''ы'''">
              <a:rPr lang="en-US" sz="1000">
                <a:latin typeface="+mn-lt"/>
                <a:sym typeface="+mn-lt"/>
              </a:rPr>
              <a:pPr/>
              <a:t>Соц. фонды</a:t>
            </a:fld>
            <a:endParaRPr lang="en-US" sz="1000" dirty="0" smtClean="0">
              <a:latin typeface="+mn-lt"/>
              <a:sym typeface="+mn-lt"/>
            </a:endParaRPr>
          </a:p>
        </p:txBody>
      </p:sp>
      <p:sp>
        <p:nvSpPr>
          <p:cNvPr id="98" name="TextBox 7"/>
          <p:cNvSpPr txBox="1">
            <a:spLocks noChangeArrowheads="1"/>
          </p:cNvSpPr>
          <p:nvPr/>
        </p:nvSpPr>
        <p:spPr bwMode="gray">
          <a:xfrm>
            <a:off x="622300" y="3579652"/>
            <a:ext cx="8777732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000" b="1" dirty="0" smtClean="0"/>
              <a:t>Ожидаемые налоговые платежи в бюджеты РФ и внебюджетные фонды, млн. руб.</a:t>
            </a:r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171995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16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Меры государственной поддержки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2658" y="3217712"/>
            <a:ext cx="4753426" cy="3071814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Получение налоговых льгот в рамках статуса особозначимого инвестиционного проекта Камчатского края</a:t>
            </a:r>
          </a:p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Получение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государственных гарантий Камчатского края по обеспечению возврата заемных денежных средств, привлекаемых для реализации особо значимых инвестиционных проектов Камчатского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края</a:t>
            </a:r>
          </a:p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Получение субсидий за счет средств краевого бюджета для возмещения части затрат на уплату процентов по кредитам, привлеченным в российских кредитных организациях</a:t>
            </a:r>
          </a:p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Административная поддержка по вопросам землепользования и аренды земельных участков</a:t>
            </a:r>
          </a:p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Получение льгот на осуществление внутрирегиональных авиаперевозок по Камчатскому краю для сотрудников предприятия</a:t>
            </a:r>
          </a:p>
          <a:p>
            <a:pPr marL="153396" indent="-153396" algn="just">
              <a:lnSpc>
                <a:spcPct val="130000"/>
              </a:lnSpc>
              <a:spcBef>
                <a:spcPts val="180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Поддержка привлечения бюджетного финансирования для строительства объектов инфраструктуры</a:t>
            </a:r>
          </a:p>
        </p:txBody>
      </p:sp>
      <p:pic>
        <p:nvPicPr>
          <p:cNvPr id="6" name="Picture 1" descr="P:\МСБ\Аметистовое\Фото\2014 октябрь\_DSC099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b="7880"/>
          <a:stretch/>
        </p:blipFill>
        <p:spPr bwMode="auto">
          <a:xfrm>
            <a:off x="4312" y="939800"/>
            <a:ext cx="9906000" cy="187960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gray">
          <a:xfrm>
            <a:off x="5142658" y="2934248"/>
            <a:ext cx="4758384" cy="24938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000" b="1" dirty="0" smtClean="0"/>
              <a:t>Меры государственной поддержки</a:t>
            </a:r>
            <a:endParaRPr lang="en-US" sz="1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624" y="3217712"/>
            <a:ext cx="4753426" cy="1909958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Сложные природно-климатические условия реализации проекта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Удаленность региона, сложная логистика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Отсутствие централизованного энергоснабжения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Крайне высокая стоимость материалов 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>
                <a:solidFill>
                  <a:srgbClr val="080808"/>
                </a:solidFill>
              </a:rPr>
              <a:t>Значительный дефицит кадров требуемой </a:t>
            </a:r>
            <a:r>
              <a:rPr lang="ru-RU" sz="1000" dirty="0" smtClean="0">
                <a:solidFill>
                  <a:srgbClr val="080808"/>
                </a:solidFill>
              </a:rPr>
              <a:t>квалификации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</a:rPr>
              <a:t>Существенные ограничения в части охраны окружающей среды и экологии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00" dirty="0" smtClean="0">
                <a:solidFill>
                  <a:srgbClr val="080808"/>
                </a:solidFill>
                <a:latin typeface="Arial" pitchFamily="34" charset="0"/>
                <a:cs typeface="Arial" pitchFamily="34" charset="0"/>
              </a:rPr>
              <a:t>Значительные колебания цены на золото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gray">
          <a:xfrm>
            <a:off x="4312" y="2934248"/>
            <a:ext cx="4758384" cy="24938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000" b="1" dirty="0" smtClean="0"/>
              <a:t>Необходимость государственной поддержки</a:t>
            </a:r>
            <a:endParaRPr lang="en-US" sz="1000" b="1" dirty="0"/>
          </a:p>
        </p:txBody>
      </p:sp>
      <p:sp>
        <p:nvSpPr>
          <p:cNvPr id="13" name="Rectangle 56"/>
          <p:cNvSpPr/>
          <p:nvPr/>
        </p:nvSpPr>
        <p:spPr>
          <a:xfrm>
            <a:off x="66290" y="5274594"/>
            <a:ext cx="475407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 defTabSz="1019059" eaLnBrk="0" hangingPunct="0">
              <a:lnSpc>
                <a:spcPct val="114000"/>
              </a:lnSpc>
              <a:spcBef>
                <a:spcPts val="600"/>
              </a:spcBef>
              <a:buClr>
                <a:srgbClr val="E2A816"/>
              </a:buClr>
              <a:buSzPct val="92000"/>
              <a:tabLst>
                <a:tab pos="539689" algn="l"/>
                <a:tab pos="4342905" algn="l"/>
              </a:tabLst>
            </a:pPr>
            <a:r>
              <a:rPr lang="ru-RU" sz="1000" b="1" i="1" dirty="0" smtClean="0">
                <a:ea typeface="LF_Kai"/>
              </a:rPr>
              <a:t>Данные факторы обусловливают необходимость государственной поддержки для обеспечения прибыльной работы предприятия и осуществления дальнейших инвестиций в экономику Камчатского края</a:t>
            </a:r>
            <a:endParaRPr lang="ru-RU" sz="1000" b="1" i="1" dirty="0">
              <a:ea typeface="LF_Kai"/>
            </a:endParaRPr>
          </a:p>
        </p:txBody>
      </p:sp>
    </p:spTree>
    <p:extLst>
      <p:ext uri="{BB962C8B-B14F-4D97-AF65-F5344CB8AC3E}">
        <p14:creationId xmlns:p14="http://schemas.microsoft.com/office/powerpoint/2010/main" val="133058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7"/>
          <p:cNvSpPr txBox="1">
            <a:spLocks noChangeArrowheads="1"/>
          </p:cNvSpPr>
          <p:nvPr/>
        </p:nvSpPr>
        <p:spPr bwMode="gray">
          <a:xfrm>
            <a:off x="581290" y="1172735"/>
            <a:ext cx="4566325" cy="36576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z="1400" dirty="0" smtClean="0">
                <a:solidFill>
                  <a:schemeClr val="tx1"/>
                </a:solidFill>
              </a:rPr>
              <a:t>Ключевые сведения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1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2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Информация о предприятии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sp>
        <p:nvSpPr>
          <p:cNvPr id="43" name="TextBox 7"/>
          <p:cNvSpPr txBox="1">
            <a:spLocks noChangeArrowheads="1"/>
          </p:cNvSpPr>
          <p:nvPr/>
        </p:nvSpPr>
        <p:spPr bwMode="gray">
          <a:xfrm>
            <a:off x="580598" y="1670575"/>
            <a:ext cx="4567017" cy="408478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 anchor="ctr"/>
          <a:lstStyle/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Инвестор –</a:t>
            </a:r>
            <a:r>
              <a:rPr lang="en-US" sz="1400" b="1" dirty="0" smtClean="0">
                <a:latin typeface="+mn-lt"/>
                <a:ea typeface="LF_Kai"/>
              </a:rPr>
              <a:t> </a:t>
            </a:r>
            <a:r>
              <a:rPr lang="ru-RU" sz="1400" dirty="0" smtClean="0">
                <a:latin typeface="+mn-lt"/>
                <a:ea typeface="LF_Kai"/>
              </a:rPr>
              <a:t>Закрытое Акционерное Общество «Аметистовое» (ЗАО «Аметистовое»)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Руководитель </a:t>
            </a:r>
            <a:r>
              <a:rPr lang="ru-RU" sz="1400" b="1" dirty="0">
                <a:ea typeface="LF_Kai"/>
              </a:rPr>
              <a:t>–</a:t>
            </a:r>
            <a:r>
              <a:rPr lang="ru-RU" sz="1400" b="1" dirty="0" smtClean="0">
                <a:latin typeface="+mn-lt"/>
                <a:ea typeface="LF_Kai"/>
              </a:rPr>
              <a:t> </a:t>
            </a:r>
            <a:r>
              <a:rPr lang="ru-RU" sz="1400" dirty="0" smtClean="0">
                <a:latin typeface="+mn-lt"/>
                <a:ea typeface="LF_Kai"/>
              </a:rPr>
              <a:t>Генеральный директор ООО «Интерминералс» Радько Виктор Васильевич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Численность работников </a:t>
            </a:r>
            <a:r>
              <a:rPr lang="ru-RU" sz="1400" dirty="0" smtClean="0">
                <a:latin typeface="+mn-lt"/>
                <a:ea typeface="LF_Kai"/>
              </a:rPr>
              <a:t> </a:t>
            </a:r>
            <a:r>
              <a:rPr lang="ru-RU" sz="1400" b="1" dirty="0" smtClean="0">
                <a:latin typeface="+mn-lt"/>
                <a:ea typeface="LF_Kai"/>
              </a:rPr>
              <a:t>на конец 2014 г. </a:t>
            </a:r>
            <a:r>
              <a:rPr lang="ru-RU" sz="1400" dirty="0" smtClean="0">
                <a:latin typeface="+mn-lt"/>
                <a:ea typeface="LF_Kai"/>
              </a:rPr>
              <a:t>– 433 чел.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Численность работников после выхода предприятия на проектную мощность </a:t>
            </a:r>
            <a:r>
              <a:rPr lang="ru-RU" sz="1400" dirty="0" smtClean="0">
                <a:latin typeface="+mn-lt"/>
                <a:ea typeface="LF_Kai"/>
              </a:rPr>
              <a:t>– 1212 чел.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Основным видом деятельности </a:t>
            </a:r>
            <a:r>
              <a:rPr lang="ru-RU" sz="1400" dirty="0" smtClean="0">
                <a:latin typeface="+mn-lt"/>
                <a:ea typeface="LF_Kai"/>
              </a:rPr>
              <a:t>является добыча драгоценных металлов (золото, серебро)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b="1" dirty="0" smtClean="0">
                <a:latin typeface="+mn-lt"/>
                <a:ea typeface="LF_Kai"/>
              </a:rPr>
              <a:t>Выпускаемая продукция. </a:t>
            </a:r>
            <a:r>
              <a:rPr lang="ru-RU" sz="1400" dirty="0" smtClean="0">
                <a:latin typeface="+mn-lt"/>
                <a:ea typeface="LF_Kai"/>
              </a:rPr>
              <a:t>Сплав Доре – золото-серебряный сплав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5204034" y="976061"/>
            <a:ext cx="4489178" cy="5152588"/>
            <a:chOff x="5204034" y="976061"/>
            <a:chExt cx="4489178" cy="5152588"/>
          </a:xfrm>
        </p:grpSpPr>
        <p:pic>
          <p:nvPicPr>
            <p:cNvPr id="46" name="Picture 1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53"/>
            <a:stretch/>
          </p:blipFill>
          <p:spPr bwMode="auto">
            <a:xfrm>
              <a:off x="6675873" y="976061"/>
              <a:ext cx="2459667" cy="4633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4034" y="5047750"/>
              <a:ext cx="1779704" cy="10159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Oval 47"/>
            <p:cNvSpPr/>
            <p:nvPr/>
          </p:nvSpPr>
          <p:spPr bwMode="gray">
            <a:xfrm>
              <a:off x="7196188" y="4291944"/>
              <a:ext cx="125067" cy="125067"/>
            </a:xfrm>
            <a:prstGeom prst="ellipse">
              <a:avLst/>
            </a:prstGeom>
            <a:solidFill>
              <a:srgbClr val="E2A816"/>
            </a:solidFill>
            <a:ln w="28575" algn="ctr">
              <a:solidFill>
                <a:srgbClr val="E2A816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 bwMode="gray">
            <a:xfrm>
              <a:off x="6983738" y="4190645"/>
              <a:ext cx="125067" cy="125067"/>
            </a:xfrm>
            <a:prstGeom prst="ellipse">
              <a:avLst/>
            </a:prstGeom>
            <a:solidFill>
              <a:srgbClr val="E2A816"/>
            </a:solidFill>
            <a:ln w="28575" algn="ctr">
              <a:solidFill>
                <a:srgbClr val="E2A816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 bwMode="gray">
            <a:xfrm>
              <a:off x="7319649" y="4159360"/>
              <a:ext cx="125067" cy="125067"/>
            </a:xfrm>
            <a:prstGeom prst="ellipse">
              <a:avLst/>
            </a:prstGeom>
            <a:solidFill>
              <a:srgbClr val="1969DF"/>
            </a:solidFill>
            <a:ln w="28575" algn="ctr">
              <a:solidFill>
                <a:srgbClr val="1969DF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1" name="Oval 50"/>
            <p:cNvSpPr/>
            <p:nvPr/>
          </p:nvSpPr>
          <p:spPr bwMode="gray">
            <a:xfrm>
              <a:off x="6944887" y="4415733"/>
              <a:ext cx="125067" cy="125067"/>
            </a:xfrm>
            <a:prstGeom prst="ellipse">
              <a:avLst/>
            </a:prstGeom>
            <a:solidFill>
              <a:srgbClr val="1969DF"/>
            </a:solidFill>
            <a:ln w="28575" algn="ctr">
              <a:solidFill>
                <a:srgbClr val="1969DF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 bwMode="gray">
            <a:xfrm>
              <a:off x="7616848" y="3735714"/>
              <a:ext cx="125067" cy="125067"/>
            </a:xfrm>
            <a:prstGeom prst="ellipse">
              <a:avLst/>
            </a:prstGeom>
            <a:noFill/>
            <a:ln w="28575" algn="ctr">
              <a:solidFill>
                <a:srgbClr val="1969DF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 bwMode="gray">
            <a:xfrm>
              <a:off x="7785851" y="1868804"/>
              <a:ext cx="125067" cy="125067"/>
            </a:xfrm>
            <a:prstGeom prst="ellipse">
              <a:avLst/>
            </a:prstGeom>
            <a:noFill/>
            <a:ln w="28575" algn="ctr">
              <a:solidFill>
                <a:srgbClr val="E2A816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 bwMode="gray">
            <a:xfrm>
              <a:off x="7785851" y="2228529"/>
              <a:ext cx="125067" cy="125067"/>
            </a:xfrm>
            <a:prstGeom prst="ellipse">
              <a:avLst/>
            </a:prstGeom>
            <a:noFill/>
            <a:ln w="28575" algn="ctr">
              <a:solidFill>
                <a:srgbClr val="1969DF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 bwMode="gray">
            <a:xfrm>
              <a:off x="7910918" y="2111301"/>
              <a:ext cx="125067" cy="125067"/>
            </a:xfrm>
            <a:prstGeom prst="ellipse">
              <a:avLst/>
            </a:prstGeom>
            <a:noFill/>
            <a:ln w="28575" algn="ctr">
              <a:solidFill>
                <a:srgbClr val="1969DF"/>
              </a:solidFill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6" name="Rectangle 9"/>
            <p:cNvSpPr>
              <a:spLocks noChangeArrowheads="1"/>
            </p:cNvSpPr>
            <p:nvPr/>
          </p:nvSpPr>
          <p:spPr bwMode="auto">
            <a:xfrm>
              <a:off x="5576026" y="2069487"/>
              <a:ext cx="1579052" cy="479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algn="ctr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>
                <a:spcBef>
                  <a:spcPts val="0"/>
                </a:spcBef>
              </a:pPr>
              <a:r>
                <a:rPr lang="ru-RU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Аметистовое</a:t>
              </a:r>
              <a:endPara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gray">
            <a:xfrm>
              <a:off x="7321254" y="4842690"/>
              <a:ext cx="125067" cy="1250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marL="342900" marR="0" indent="-34290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ru-RU" sz="6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360137" y="4847101"/>
              <a:ext cx="15039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Петропавловск-Камчатский</a:t>
              </a:r>
            </a:p>
            <a:p>
              <a:pPr>
                <a:spcBef>
                  <a:spcPts val="0"/>
                </a:spcBef>
              </a:pPr>
              <a:r>
                <a:rPr lang="en-US" sz="8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Petropavlovsk-Kamchatsky</a:t>
              </a:r>
              <a:endParaRPr lang="en-US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endParaRPr>
            </a:p>
          </p:txBody>
        </p:sp>
        <p:cxnSp>
          <p:nvCxnSpPr>
            <p:cNvPr id="59" name="Elbow Connector 58"/>
            <p:cNvCxnSpPr>
              <a:stCxn id="56" idx="3"/>
              <a:endCxn id="53" idx="2"/>
            </p:cNvCxnSpPr>
            <p:nvPr/>
          </p:nvCxnSpPr>
          <p:spPr bwMode="auto">
            <a:xfrm flipV="1">
              <a:off x="7155078" y="1931338"/>
              <a:ext cx="630773" cy="377961"/>
            </a:xfrm>
            <a:prstGeom prst="bentConnector3">
              <a:avLst>
                <a:gd name="adj1" fmla="val 50000"/>
              </a:avLst>
            </a:prstGeom>
            <a:noFill/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6726668" y="4060556"/>
              <a:ext cx="1092669" cy="0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6852590" y="4704338"/>
              <a:ext cx="764258" cy="0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7497367" y="3524180"/>
              <a:ext cx="382129" cy="0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 flipV="1">
              <a:off x="7497367" y="3508830"/>
              <a:ext cx="0" cy="551726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 bwMode="auto">
            <a:xfrm flipV="1">
              <a:off x="8335276" y="1694210"/>
              <a:ext cx="0" cy="443868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7743774" y="1694210"/>
              <a:ext cx="591502" cy="0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 flipV="1">
              <a:off x="7616848" y="2291062"/>
              <a:ext cx="0" cy="249077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7616848" y="2540139"/>
              <a:ext cx="125067" cy="0"/>
            </a:xfrm>
            <a:prstGeom prst="line">
              <a:avLst/>
            </a:prstGeom>
            <a:noFill/>
            <a:ln w="12700" cap="flat" cmpd="sng" algn="ctr">
              <a:solidFill>
                <a:srgbClr val="44643C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Rectangle 67"/>
            <p:cNvSpPr/>
            <p:nvPr/>
          </p:nvSpPr>
          <p:spPr>
            <a:xfrm>
              <a:off x="7848600" y="1649760"/>
              <a:ext cx="110459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Северный </a:t>
              </a:r>
            </a:p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узел</a:t>
              </a:r>
              <a:endParaRPr lang="ru-RU" sz="6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852590" y="4665317"/>
              <a:ext cx="110055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Центральный </a:t>
              </a:r>
            </a:p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узел</a:t>
              </a:r>
              <a:endParaRPr lang="ru-RU" sz="6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26226" y="3511226"/>
              <a:ext cx="110055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Восточный</a:t>
              </a:r>
            </a:p>
            <a:p>
              <a:pPr>
                <a:spcBef>
                  <a:spcPts val="0"/>
                </a:spcBef>
              </a:pPr>
              <a:r>
                <a:rPr lang="ru-RU" sz="600" b="1" dirty="0" smtClean="0">
                  <a:solidFill>
                    <a:schemeClr val="bg1"/>
                  </a:solidFill>
                  <a:latin typeface="Arial" pitchFamily="34" charset="0"/>
                </a:rPr>
                <a:t>узел</a:t>
              </a:r>
              <a:endParaRPr lang="ru-RU" sz="600" b="1" dirty="0">
                <a:solidFill>
                  <a:schemeClr val="bg1"/>
                </a:solidFill>
                <a:latin typeface="Arial" pitchFamily="34" charset="0"/>
              </a:endParaRPr>
            </a:p>
            <a:p>
              <a:pPr>
                <a:spcBef>
                  <a:spcPts val="0"/>
                </a:spcBef>
              </a:pPr>
              <a:endParaRPr lang="en-US" sz="600" b="1" i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7876489" y="5267602"/>
              <a:ext cx="1646649" cy="215444"/>
              <a:chOff x="539937" y="3529543"/>
              <a:chExt cx="1646649" cy="215444"/>
            </a:xfrm>
          </p:grpSpPr>
          <p:sp>
            <p:nvSpPr>
              <p:cNvPr id="81" name="Oval 80"/>
              <p:cNvSpPr/>
              <p:nvPr/>
            </p:nvSpPr>
            <p:spPr bwMode="gray">
              <a:xfrm>
                <a:off x="539937" y="3586896"/>
                <a:ext cx="100738" cy="100738"/>
              </a:xfrm>
              <a:prstGeom prst="ellipse">
                <a:avLst/>
              </a:prstGeom>
              <a:solidFill>
                <a:srgbClr val="E2A816"/>
              </a:solidFill>
              <a:ln w="28575" algn="ctr">
                <a:solidFill>
                  <a:srgbClr val="E2A816"/>
                </a:solidFill>
                <a:miter lim="800000"/>
                <a:headEnd/>
                <a:tailEnd/>
              </a:ln>
              <a:effectLst/>
            </p:spPr>
            <p:txBody>
              <a:bodyPr rtlCol="0" anchor="ctr"/>
              <a:lstStyle/>
              <a:p>
                <a:pPr marL="342900" marR="0" indent="-342900" algn="ctr" defTabSz="914400" eaLnBrk="1" latinLnBrk="0" hangingPunct="1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endParaRPr lang="ru-RU" sz="6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746768" y="3529543"/>
                <a:ext cx="1439818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ru-RU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Производство / </a:t>
                </a:r>
                <a:r>
                  <a:rPr lang="en-US" sz="800" i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Production</a:t>
                </a:r>
                <a:endPara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7876489" y="5482803"/>
              <a:ext cx="1776491" cy="215444"/>
              <a:chOff x="539937" y="3718925"/>
              <a:chExt cx="1776491" cy="215444"/>
            </a:xfrm>
          </p:grpSpPr>
          <p:sp>
            <p:nvSpPr>
              <p:cNvPr id="79" name="Oval 78"/>
              <p:cNvSpPr/>
              <p:nvPr/>
            </p:nvSpPr>
            <p:spPr bwMode="gray">
              <a:xfrm>
                <a:off x="539937" y="3776278"/>
                <a:ext cx="100738" cy="100738"/>
              </a:xfrm>
              <a:prstGeom prst="ellipse">
                <a:avLst/>
              </a:prstGeom>
              <a:noFill/>
              <a:ln w="28575" algn="ctr">
                <a:solidFill>
                  <a:srgbClr val="E2A816"/>
                </a:solidFill>
                <a:miter lim="800000"/>
                <a:headEnd/>
                <a:tailEnd/>
              </a:ln>
              <a:effectLst/>
            </p:spPr>
            <p:txBody>
              <a:bodyPr rtlCol="0" anchor="ctr"/>
              <a:lstStyle/>
              <a:p>
                <a:pPr marL="342900" marR="0" indent="-342900" algn="ctr" defTabSz="914400" eaLnBrk="1" latinLnBrk="0" hangingPunct="1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endParaRPr lang="ru-RU" sz="6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746768" y="3718925"/>
                <a:ext cx="156966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ru-RU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Строительство</a:t>
                </a:r>
                <a:r>
                  <a:rPr lang="en-US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 </a:t>
                </a:r>
                <a:r>
                  <a:rPr lang="ru-RU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/ </a:t>
                </a:r>
                <a:r>
                  <a:rPr lang="en-US" sz="800" i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Construction</a:t>
                </a:r>
                <a:endPara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7876489" y="5698004"/>
              <a:ext cx="1656423" cy="215444"/>
              <a:chOff x="536575" y="3918164"/>
              <a:chExt cx="1656423" cy="215444"/>
            </a:xfrm>
          </p:grpSpPr>
          <p:sp>
            <p:nvSpPr>
              <p:cNvPr id="77" name="Oval 76"/>
              <p:cNvSpPr/>
              <p:nvPr/>
            </p:nvSpPr>
            <p:spPr bwMode="gray">
              <a:xfrm>
                <a:off x="536575" y="3975517"/>
                <a:ext cx="100738" cy="100738"/>
              </a:xfrm>
              <a:prstGeom prst="ellipse">
                <a:avLst/>
              </a:prstGeom>
              <a:solidFill>
                <a:srgbClr val="1969DF"/>
              </a:solidFill>
              <a:ln w="28575" algn="ctr">
                <a:solidFill>
                  <a:srgbClr val="1969DF"/>
                </a:solidFill>
                <a:miter lim="800000"/>
                <a:headEnd/>
                <a:tailEnd/>
              </a:ln>
              <a:effectLst/>
            </p:spPr>
            <p:txBody>
              <a:bodyPr rtlCol="0" anchor="ctr"/>
              <a:lstStyle/>
              <a:p>
                <a:pPr marL="342900" marR="0" indent="-342900" algn="ctr" defTabSz="914400" eaLnBrk="1" latinLnBrk="0" hangingPunct="1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endParaRPr lang="ru-RU" sz="6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746768" y="3918164"/>
                <a:ext cx="144623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ru-RU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Проектирование / </a:t>
                </a:r>
                <a:r>
                  <a:rPr lang="en-US" sz="800" i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Planned</a:t>
                </a:r>
                <a:endPara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876489" y="5913205"/>
              <a:ext cx="1816723" cy="215444"/>
              <a:chOff x="536575" y="4108160"/>
              <a:chExt cx="1816723" cy="215444"/>
            </a:xfrm>
          </p:grpSpPr>
          <p:sp>
            <p:nvSpPr>
              <p:cNvPr id="75" name="Oval 74"/>
              <p:cNvSpPr/>
              <p:nvPr/>
            </p:nvSpPr>
            <p:spPr bwMode="gray">
              <a:xfrm>
                <a:off x="536575" y="4165513"/>
                <a:ext cx="100738" cy="100738"/>
              </a:xfrm>
              <a:prstGeom prst="ellipse">
                <a:avLst/>
              </a:prstGeom>
              <a:noFill/>
              <a:ln w="28575" algn="ctr">
                <a:solidFill>
                  <a:srgbClr val="1969DF"/>
                </a:solidFill>
                <a:miter lim="800000"/>
                <a:headEnd/>
                <a:tailEnd/>
              </a:ln>
              <a:effectLst/>
            </p:spPr>
            <p:txBody>
              <a:bodyPr rtlCol="0" anchor="ctr"/>
              <a:lstStyle/>
              <a:p>
                <a:pPr marL="342900" marR="0" indent="-342900" algn="ctr" defTabSz="914400" eaLnBrk="1" latinLnBrk="0" hangingPunct="1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endParaRPr lang="ru-RU" sz="6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746768" y="4108160"/>
                <a:ext cx="160653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ru-RU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Геологоразведка / </a:t>
                </a:r>
                <a:r>
                  <a:rPr lang="en-US" sz="800" i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</a:rPr>
                  <a:t>Exploration</a:t>
                </a:r>
                <a:endPara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54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6218314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78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2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0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3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7" name="TextBox 7"/>
          <p:cNvSpPr txBox="1">
            <a:spLocks noChangeArrowheads="1"/>
          </p:cNvSpPr>
          <p:nvPr/>
        </p:nvSpPr>
        <p:spPr bwMode="gray">
          <a:xfrm>
            <a:off x="580599" y="1172736"/>
            <a:ext cx="4172906" cy="473081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 anchor="ctr"/>
          <a:lstStyle/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dirty="0">
                <a:latin typeface="+mn-lt"/>
                <a:ea typeface="LF_Kai"/>
              </a:rPr>
              <a:t>ЗАО «Аметистовое» реализует проект  по строительству ГОК «Аметистовый», объектов обеспечения и поверхностной инфраструктуры. 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dirty="0" smtClean="0">
                <a:latin typeface="+mn-lt"/>
                <a:ea typeface="LF_Kai"/>
              </a:rPr>
              <a:t>Проектом предусматривается добыча золотосеребряной руды, переработка на золотоизвлекательной фабрике с получением лигатурного золотосеребряного сплава (сплава Доре). Далее аффинаж сплава Доре и получение слитков золота  с последующей реализацией коммерческим банкам.</a:t>
            </a:r>
            <a:endParaRPr lang="ru-RU" sz="1400" dirty="0">
              <a:latin typeface="+mn-lt"/>
              <a:ea typeface="LF_Kai"/>
            </a:endParaRP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dirty="0">
                <a:latin typeface="+mn-lt"/>
                <a:ea typeface="LF_Kai"/>
              </a:rPr>
              <a:t>ГОК «Аметистовый» станет крупнейшим золотодобывающим предприятием в Камчатском крае с запасами 52,6 тонн </a:t>
            </a:r>
            <a:r>
              <a:rPr lang="ru-RU" sz="1400" dirty="0" smtClean="0">
                <a:latin typeface="+mn-lt"/>
                <a:ea typeface="LF_Kai"/>
              </a:rPr>
              <a:t>золота</a:t>
            </a:r>
            <a:r>
              <a:rPr lang="ru-RU" sz="1400" dirty="0">
                <a:latin typeface="+mn-lt"/>
                <a:ea typeface="LF_Kai"/>
              </a:rPr>
              <a:t>.</a:t>
            </a:r>
            <a:endParaRPr lang="ru-RU" sz="1400" dirty="0">
              <a:latin typeface="+mn-lt"/>
              <a:ea typeface="LF_Kai"/>
            </a:endParaRP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400" dirty="0" smtClean="0">
                <a:latin typeface="+mn-lt"/>
                <a:ea typeface="LF_Kai"/>
              </a:rPr>
              <a:t>Инвестиции </a:t>
            </a:r>
            <a:r>
              <a:rPr lang="ru-RU" sz="1400" dirty="0">
                <a:latin typeface="+mn-lt"/>
                <a:ea typeface="LF_Kai"/>
              </a:rPr>
              <a:t>в 2010-14 гг. </a:t>
            </a:r>
            <a:r>
              <a:rPr lang="ru-RU" sz="1400" dirty="0" smtClean="0">
                <a:latin typeface="+mn-lt"/>
                <a:ea typeface="LF_Kai"/>
              </a:rPr>
              <a:t>составили более 10 </a:t>
            </a:r>
            <a:r>
              <a:rPr lang="ru-RU" sz="1400" dirty="0">
                <a:latin typeface="+mn-lt"/>
                <a:ea typeface="LF_Kai"/>
              </a:rPr>
              <a:t>млрд. руб. Планируемые инвестиции в </a:t>
            </a:r>
            <a:r>
              <a:rPr lang="ru-RU" sz="1400" dirty="0" smtClean="0">
                <a:latin typeface="+mn-lt"/>
                <a:ea typeface="LF_Kai"/>
              </a:rPr>
              <a:t>2015-18 </a:t>
            </a:r>
            <a:r>
              <a:rPr lang="ru-RU" sz="1400" dirty="0">
                <a:latin typeface="+mn-lt"/>
                <a:ea typeface="LF_Kai"/>
              </a:rPr>
              <a:t>гг. – свыше </a:t>
            </a:r>
            <a:r>
              <a:rPr lang="ru-RU" sz="1400" dirty="0" smtClean="0">
                <a:latin typeface="+mn-lt"/>
                <a:ea typeface="LF_Kai"/>
              </a:rPr>
              <a:t>9,5 </a:t>
            </a:r>
            <a:r>
              <a:rPr lang="ru-RU" sz="1400" dirty="0">
                <a:latin typeface="+mn-lt"/>
                <a:ea typeface="LF_Kai"/>
              </a:rPr>
              <a:t>млрд. руб</a:t>
            </a:r>
            <a:r>
              <a:rPr lang="ru-RU" sz="1400" dirty="0" smtClean="0">
                <a:latin typeface="+mn-lt"/>
                <a:ea typeface="LF_Kai"/>
              </a:rPr>
              <a:t>.</a:t>
            </a:r>
            <a:endParaRPr lang="ru-RU" sz="1400" dirty="0">
              <a:latin typeface="+mn-lt"/>
              <a:ea typeface="LF_Kai"/>
            </a:endParaRPr>
          </a:p>
        </p:txBody>
      </p:sp>
      <p:sp>
        <p:nvSpPr>
          <p:cNvPr id="30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Бизнес-идея инвестиционного проекта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45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1" t="24632" r="22825" b="21638"/>
          <a:stretch/>
        </p:blipFill>
        <p:spPr>
          <a:xfrm>
            <a:off x="5470154" y="1172735"/>
            <a:ext cx="3753346" cy="229118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46" name="Picture 8" descr="C:\Users\a.patlach\Dropbox\IM\Проекты\01 - Аметистовое\10 - Фотоотчеты и презентации\2014-06-29 Еженедельный фотоотчет Аметистовое\Главный корпус ЗИФ\Участок CIP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" t="1" r="1" b="17678"/>
          <a:stretch/>
        </p:blipFill>
        <p:spPr bwMode="auto">
          <a:xfrm>
            <a:off x="5470154" y="3612361"/>
            <a:ext cx="3753346" cy="2291190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06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4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0" y="208122"/>
            <a:ext cx="9377679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Краткая характеристика муниципального образования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131074" name="Picture 2" descr="C:\Users\y.akshinov\Desktop\100px-Coat_of_Arms_of_Oyutarski_rayon_(Kamchatka_krai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99" y="3572689"/>
            <a:ext cx="699561" cy="8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075" name="Picture 3" descr="C:\Users\y.akshinov\Desktop\Coat_of_Arms_of_Penzhinsky_rayon_(Kamchatka_krai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99" y="1595121"/>
            <a:ext cx="699561" cy="87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7"/>
          <p:cNvSpPr txBox="1">
            <a:spLocks noChangeArrowheads="1"/>
          </p:cNvSpPr>
          <p:nvPr/>
        </p:nvSpPr>
        <p:spPr bwMode="gray">
          <a:xfrm>
            <a:off x="1373048" y="1668349"/>
            <a:ext cx="5281702" cy="3657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just"/>
            <a:r>
              <a:rPr lang="ru-RU" sz="1200" dirty="0">
                <a:solidFill>
                  <a:schemeClr val="tx1"/>
                </a:solidFill>
              </a:rPr>
              <a:t>Пенжинский </a:t>
            </a:r>
            <a:r>
              <a:rPr lang="ru-RU" sz="1200" dirty="0" smtClean="0">
                <a:solidFill>
                  <a:schemeClr val="tx1"/>
                </a:solidFill>
              </a:rPr>
              <a:t>район Камчатского края (район расположения золотосеребряного месторождения Аметистовое)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gray">
          <a:xfrm>
            <a:off x="1399552" y="3576197"/>
            <a:ext cx="5255198" cy="3657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Олюторский район </a:t>
            </a:r>
            <a:r>
              <a:rPr lang="ru-RU" sz="1200" dirty="0">
                <a:solidFill>
                  <a:schemeClr val="tx1"/>
                </a:solidFill>
              </a:rPr>
              <a:t>Камчатского </a:t>
            </a:r>
            <a:r>
              <a:rPr lang="ru-RU" sz="1200" dirty="0" smtClean="0">
                <a:solidFill>
                  <a:schemeClr val="tx1"/>
                </a:solidFill>
              </a:rPr>
              <a:t>края (район расположения «входной» базы в п. Тиличики)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gray">
          <a:xfrm>
            <a:off x="1399552" y="3982715"/>
            <a:ext cx="5064858" cy="134466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/>
          <a:lstStyle/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Расположен в северо-восточной части Камчатского края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>
                <a:ea typeface="LF_Kai"/>
              </a:rPr>
              <a:t>Площадь </a:t>
            </a:r>
            <a:r>
              <a:rPr lang="ru-RU" sz="1200" dirty="0" smtClean="0">
                <a:ea typeface="LF_Kai"/>
              </a:rPr>
              <a:t>72 </a:t>
            </a:r>
            <a:r>
              <a:rPr lang="ru-RU" sz="1200" dirty="0">
                <a:ea typeface="LF_Kai"/>
              </a:rPr>
              <a:t>тыс. </a:t>
            </a:r>
            <a:r>
              <a:rPr lang="ru-RU" sz="1200" dirty="0"/>
              <a:t>км</a:t>
            </a:r>
            <a:r>
              <a:rPr lang="ru-RU" sz="1200" baseline="30000" dirty="0"/>
              <a:t>2</a:t>
            </a:r>
            <a:endParaRPr lang="ru-RU" sz="1200" dirty="0">
              <a:ea typeface="LF_Kai"/>
            </a:endParaRP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Административный центр – село Тиличики</a:t>
            </a:r>
          </a:p>
          <a:p>
            <a:pPr marL="179980" lvl="1" indent="-179980" algn="just" defTabSz="1019059" eaLnBrk="0" hangingPunct="0">
              <a:lnSpc>
                <a:spcPct val="114000"/>
              </a:lnSpc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Численность населения района – около 4 тыс. человек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gray">
          <a:xfrm>
            <a:off x="1399552" y="2123309"/>
            <a:ext cx="5281702" cy="152754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/>
          <a:lstStyle/>
          <a:p>
            <a:pPr marL="179980" lvl="1" indent="-179980" algn="just" defTabSz="1019059" eaLnBrk="0" hangingPunct="0"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/>
              <a:t>Р</a:t>
            </a:r>
            <a:r>
              <a:rPr lang="ru-RU" sz="1200" dirty="0" smtClean="0"/>
              <a:t>асположен </a:t>
            </a:r>
            <a:r>
              <a:rPr lang="ru-RU" sz="1200" dirty="0"/>
              <a:t>в северной части Камчатского края </a:t>
            </a:r>
            <a:endParaRPr lang="ru-RU" sz="1200" dirty="0" smtClean="0"/>
          </a:p>
          <a:p>
            <a:pPr marL="179980" lvl="1" indent="-179980" algn="just" defTabSz="1019059" eaLnBrk="0" hangingPunct="0"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Площадь 116 тыс. </a:t>
            </a:r>
            <a:r>
              <a:rPr lang="ru-RU" sz="1200" dirty="0">
                <a:latin typeface="+mn-lt"/>
              </a:rPr>
              <a:t>км</a:t>
            </a:r>
            <a:r>
              <a:rPr lang="ru-RU" sz="1200" baseline="30000" dirty="0">
                <a:latin typeface="+mn-lt"/>
              </a:rPr>
              <a:t>2</a:t>
            </a:r>
            <a:endParaRPr lang="ru-RU" sz="1200" dirty="0" smtClean="0">
              <a:latin typeface="+mn-lt"/>
              <a:ea typeface="LF_Kai"/>
            </a:endParaRPr>
          </a:p>
          <a:p>
            <a:pPr marL="179980" lvl="1" indent="-179980" algn="just" defTabSz="1019059" eaLnBrk="0" hangingPunct="0"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Административный центр – село Каменское</a:t>
            </a:r>
          </a:p>
          <a:p>
            <a:pPr marL="179980" lvl="1" indent="-179980" algn="just" defTabSz="1019059" eaLnBrk="0" hangingPunct="0">
              <a:spcBef>
                <a:spcPts val="1200"/>
              </a:spcBef>
              <a:buClr>
                <a:srgbClr val="E2A816"/>
              </a:buClr>
              <a:buSzPct val="92000"/>
              <a:buFont typeface="Wingdings"/>
              <a:buChar char="n"/>
              <a:tabLst>
                <a:tab pos="539689" algn="l"/>
                <a:tab pos="4342905" algn="l"/>
              </a:tabLst>
            </a:pPr>
            <a:r>
              <a:rPr lang="ru-RU" sz="1200" dirty="0" smtClean="0">
                <a:latin typeface="+mn-lt"/>
                <a:ea typeface="LF_Kai"/>
              </a:rPr>
              <a:t>Численность населения района – около 2 тыс. человек</a:t>
            </a:r>
          </a:p>
        </p:txBody>
      </p:sp>
      <p:pic>
        <p:nvPicPr>
          <p:cNvPr id="131076" name="Picture 4" descr="C:\Users\y.akshinov\Desktop\Location_Penzhinsky_District_Kamchatka_Krai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254" y="1595121"/>
            <a:ext cx="2319571" cy="184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077" name="Picture 5" descr="C:\Users\y.akshinov\Desktop\Location_Olyutorsky_District_Kamchatka_Krai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254" y="3572689"/>
            <a:ext cx="2319572" cy="21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7"/>
          <p:cNvSpPr txBox="1">
            <a:spLocks noChangeArrowheads="1"/>
          </p:cNvSpPr>
          <p:nvPr/>
        </p:nvSpPr>
        <p:spPr bwMode="gray">
          <a:xfrm>
            <a:off x="581290" y="1172735"/>
            <a:ext cx="8419535" cy="36576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1429" tIns="45715" rIns="91429" bIns="45715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z="1400" dirty="0" smtClean="0">
                <a:solidFill>
                  <a:schemeClr val="tx1"/>
                </a:solidFill>
              </a:rPr>
              <a:t>Основные сведения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о районах, в которых осуществляется реализация проекта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gray">
          <a:xfrm>
            <a:off x="581290" y="5367416"/>
            <a:ext cx="6073459" cy="77536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45715" rIns="91429" bIns="45715"/>
          <a:lstStyle/>
          <a:p>
            <a:pPr marL="0" lvl="1" algn="just" defTabSz="1019059" eaLnBrk="0" hangingPunct="0">
              <a:lnSpc>
                <a:spcPct val="150000"/>
              </a:lnSpc>
              <a:spcBef>
                <a:spcPts val="0"/>
              </a:spcBef>
              <a:buClr>
                <a:srgbClr val="E2A816"/>
              </a:buClr>
              <a:buSzPct val="92000"/>
              <a:tabLst>
                <a:tab pos="539689" algn="l"/>
                <a:tab pos="4342905" algn="l"/>
              </a:tabLst>
            </a:pPr>
            <a:r>
              <a:rPr lang="ru-RU" sz="1100" dirty="0">
                <a:latin typeface="+mn-lt"/>
                <a:ea typeface="LF_Kai"/>
              </a:rPr>
              <a:t>Промышленный потенциал </a:t>
            </a:r>
            <a:r>
              <a:rPr lang="ru-RU" sz="1100" dirty="0" smtClean="0">
                <a:latin typeface="+mn-lt"/>
                <a:ea typeface="LF_Kai"/>
              </a:rPr>
              <a:t>районов незначителен</a:t>
            </a:r>
            <a:r>
              <a:rPr lang="ru-RU" sz="1100" dirty="0">
                <a:latin typeface="+mn-lt"/>
                <a:ea typeface="LF_Kai"/>
              </a:rPr>
              <a:t>, в отличие от природно-ресурсного. Слабо развито оленеводство, добыча </a:t>
            </a:r>
            <a:r>
              <a:rPr lang="ru-RU" sz="1100" dirty="0" smtClean="0">
                <a:latin typeface="+mn-lt"/>
                <a:ea typeface="LF_Kai"/>
              </a:rPr>
              <a:t>и переработка рыбы</a:t>
            </a:r>
            <a:r>
              <a:rPr lang="ru-RU" sz="1100" dirty="0">
                <a:latin typeface="+mn-lt"/>
                <a:ea typeface="LF_Kai"/>
              </a:rPr>
              <a:t>, добыча </a:t>
            </a:r>
            <a:r>
              <a:rPr lang="ru-RU" sz="1100" dirty="0" smtClean="0">
                <a:latin typeface="+mn-lt"/>
                <a:ea typeface="LF_Kai"/>
              </a:rPr>
              <a:t>драгоценных металлов.</a:t>
            </a:r>
            <a:endParaRPr lang="ru-RU" sz="1100" dirty="0">
              <a:latin typeface="+mn-lt"/>
              <a:ea typeface="LF_Kai"/>
            </a:endParaRPr>
          </a:p>
        </p:txBody>
      </p:sp>
    </p:spTree>
    <p:extLst>
      <p:ext uri="{BB962C8B-B14F-4D97-AF65-F5344CB8AC3E}">
        <p14:creationId xmlns:p14="http://schemas.microsoft.com/office/powerpoint/2010/main" val="21518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Информация о месторождении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5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7793" y="3681666"/>
            <a:ext cx="4236293" cy="2769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200" b="1" dirty="0" smtClean="0"/>
              <a:t>Резервы</a:t>
            </a:r>
            <a:r>
              <a:rPr lang="ru-RU" sz="1200" baseline="30000" dirty="0" smtClean="0"/>
              <a:t>1</a:t>
            </a:r>
            <a:r>
              <a:rPr lang="ru-RU" sz="1200" b="1" dirty="0" smtClean="0"/>
              <a:t> и ресурсы</a:t>
            </a:r>
            <a:r>
              <a:rPr lang="ru-RU" sz="1200" baseline="30000" dirty="0" smtClean="0"/>
              <a:t>2</a:t>
            </a:r>
            <a:r>
              <a:rPr lang="en-US" sz="1200" b="1" dirty="0" smtClean="0"/>
              <a:t> </a:t>
            </a:r>
            <a:r>
              <a:rPr lang="ru-RU" sz="1200" b="1" dirty="0" smtClean="0"/>
              <a:t>месторождения</a:t>
            </a:r>
            <a:endParaRPr lang="ru-RU" sz="1200" b="1" dirty="0"/>
          </a:p>
        </p:txBody>
      </p:sp>
      <p:graphicFrame>
        <p:nvGraphicFramePr>
          <p:cNvPr id="5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644197"/>
              </p:ext>
            </p:extLst>
          </p:nvPr>
        </p:nvGraphicFramePr>
        <p:xfrm>
          <a:off x="5337793" y="4293515"/>
          <a:ext cx="4236294" cy="12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544"/>
                <a:gridCol w="1152250"/>
                <a:gridCol w="1152250"/>
                <a:gridCol w="1152250"/>
              </a:tblGrid>
              <a:tr h="180000"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Руда млн. т</a:t>
                      </a:r>
                      <a:endParaRPr lang="ru-RU" sz="11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Содержание, г/т</a:t>
                      </a:r>
                      <a:endParaRPr lang="ru-RU" sz="1100" b="1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Золото, 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С1+С2</a:t>
                      </a:r>
                      <a:endParaRPr lang="ru-RU" sz="11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4 826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10,9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52,6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P</a:t>
                      </a:r>
                      <a:r>
                        <a:rPr lang="ru-RU" sz="11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1+</a:t>
                      </a:r>
                      <a:r>
                        <a:rPr lang="en-US" sz="11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P</a:t>
                      </a:r>
                      <a:r>
                        <a:rPr lang="ru-RU" sz="1100" b="0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2</a:t>
                      </a:r>
                      <a:endParaRPr lang="ru-RU" sz="11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952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10,4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9,9</a:t>
                      </a:r>
                      <a:endParaRPr lang="ru-RU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00">
                <a:tc>
                  <a:txBody>
                    <a:bodyPr/>
                    <a:lstStyle/>
                    <a:p>
                      <a:r>
                        <a:rPr lang="ru-RU" sz="1100" b="1" i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Всего</a:t>
                      </a:r>
                      <a:endParaRPr lang="ru-RU" sz="1100" b="1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5 778</a:t>
                      </a:r>
                      <a:endParaRPr lang="ru-RU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10,8</a:t>
                      </a:r>
                      <a:endParaRPr lang="ru-RU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62,5</a:t>
                      </a:r>
                      <a:endParaRPr lang="ru-RU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36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110"/>
          <p:cNvSpPr/>
          <p:nvPr/>
        </p:nvSpPr>
        <p:spPr>
          <a:xfrm>
            <a:off x="5337792" y="5658059"/>
            <a:ext cx="42362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800" baseline="30000" dirty="0" smtClean="0">
                <a:latin typeface="Arial" pitchFamily="34" charset="0"/>
              </a:rPr>
              <a:t>1</a:t>
            </a:r>
            <a:r>
              <a:rPr lang="en-US" sz="800" dirty="0" smtClean="0">
                <a:latin typeface="Arial" pitchFamily="34" charset="0"/>
              </a:rPr>
              <a:t> </a:t>
            </a:r>
            <a:r>
              <a:rPr lang="ru-RU" sz="800" dirty="0">
                <a:latin typeface="Arial" pitchFamily="34" charset="0"/>
              </a:rPr>
              <a:t>С1+С2 </a:t>
            </a:r>
            <a:r>
              <a:rPr lang="ru-RU" sz="800" dirty="0" smtClean="0">
                <a:latin typeface="Arial" pitchFamily="34" charset="0"/>
              </a:rPr>
              <a:t>по классификации ГКЗ</a:t>
            </a:r>
          </a:p>
          <a:p>
            <a:pPr>
              <a:spcBef>
                <a:spcPts val="0"/>
              </a:spcBef>
            </a:pPr>
            <a:r>
              <a:rPr lang="en-US" sz="800" baseline="30000" dirty="0" smtClean="0">
                <a:latin typeface="Arial" pitchFamily="34" charset="0"/>
              </a:rPr>
              <a:t>2</a:t>
            </a:r>
            <a:r>
              <a:rPr lang="en-US" sz="800" dirty="0" smtClean="0">
                <a:latin typeface="Arial" pitchFamily="34" charset="0"/>
              </a:rPr>
              <a:t> P</a:t>
            </a:r>
            <a:r>
              <a:rPr lang="ru-RU" sz="800" dirty="0" smtClean="0">
                <a:latin typeface="Arial" pitchFamily="34" charset="0"/>
              </a:rPr>
              <a:t>1+</a:t>
            </a:r>
            <a:r>
              <a:rPr lang="en-US" sz="800" dirty="0" smtClean="0">
                <a:latin typeface="Arial" pitchFamily="34" charset="0"/>
              </a:rPr>
              <a:t>P</a:t>
            </a:r>
            <a:r>
              <a:rPr lang="ru-RU" sz="800" dirty="0" smtClean="0">
                <a:latin typeface="Arial" pitchFamily="34" charset="0"/>
              </a:rPr>
              <a:t>2</a:t>
            </a:r>
            <a:r>
              <a:rPr lang="en-US" sz="800" dirty="0" smtClean="0">
                <a:latin typeface="Arial" pitchFamily="34" charset="0"/>
              </a:rPr>
              <a:t> </a:t>
            </a:r>
            <a:r>
              <a:rPr lang="ru-RU" sz="800" dirty="0">
                <a:latin typeface="Arial" pitchFamily="34" charset="0"/>
              </a:rPr>
              <a:t>по классификации </a:t>
            </a:r>
            <a:r>
              <a:rPr lang="ru-RU" sz="800" dirty="0" smtClean="0">
                <a:latin typeface="Arial" pitchFamily="34" charset="0"/>
              </a:rPr>
              <a:t>ГКЗ</a:t>
            </a:r>
            <a:endParaRPr lang="en-US" sz="800" i="1" dirty="0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910" y="1457570"/>
            <a:ext cx="4497835" cy="1970167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Месторождение относится к эпитермальному типу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Жильные крутопадающие рудные тела различной ориентировки и размеров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Протяженность рудных тел от 75 до 1000 м, средняя мощность – 0,9 – 1,2 м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Вертикальный размах оруденения – 100 – 300 м, падение рудных тел – 60 – 90°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Граница зоны окисленных руд –70 – 80 м от поверхности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gray">
          <a:xfrm>
            <a:off x="580599" y="1174106"/>
            <a:ext cx="4395054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Геологическое строение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9223" y="3961959"/>
            <a:ext cx="4493521" cy="2190227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Комбинированный (открытый и подземный) способ отработки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Открытые горные работы – с 2012 по 2022 гг., подземные – с 2016 по 2030 гг.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Четыре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технологических участка: Северный, Северо-западный, Центральный и Южный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Транспортная система открытых горных работ с внешним и внутренним размещением породных отвалов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Вскрытие подземной части месторождения двумя штольнями – Северной и Южной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gray">
          <a:xfrm>
            <a:off x="584910" y="3678495"/>
            <a:ext cx="4390743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Система вскрытия и разработки</a:t>
            </a:r>
            <a:endParaRPr lang="en-US" sz="1200" b="1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37793" y="1174106"/>
            <a:ext cx="4236293" cy="21164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886616" y="3031943"/>
            <a:ext cx="1634795" cy="2017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77925" tIns="38963" rIns="77925" bIns="38963" anchor="ctr">
            <a:spAutoFit/>
          </a:bodyPr>
          <a:lstStyle/>
          <a:p>
            <a:pPr marL="0" lvl="1" algn="ctr" defTabSz="868541" eaLnBrk="0" hangingPunct="0">
              <a:spcBef>
                <a:spcPts val="0"/>
              </a:spcBef>
              <a:buClr>
                <a:srgbClr val="E2A816"/>
              </a:buClr>
              <a:buSzPct val="92000"/>
              <a:tabLst>
                <a:tab pos="459975" algn="l"/>
                <a:tab pos="3701445" algn="l"/>
              </a:tabLst>
              <a:defRPr/>
            </a:pPr>
            <a:r>
              <a:rPr lang="ru-RU" sz="800" b="1" dirty="0" smtClean="0">
                <a:latin typeface="Arial"/>
                <a:ea typeface="LF_Kai"/>
              </a:rPr>
              <a:t>Открытые горные работы</a:t>
            </a:r>
            <a:endParaRPr lang="ru-RU" sz="1000" i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LF_Kai"/>
            </a:endParaRPr>
          </a:p>
        </p:txBody>
      </p:sp>
    </p:spTree>
    <p:extLst>
      <p:ext uri="{BB962C8B-B14F-4D97-AF65-F5344CB8AC3E}">
        <p14:creationId xmlns:p14="http://schemas.microsoft.com/office/powerpoint/2010/main" val="38773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49290120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6" name="think-cell Slide" r:id="rId11" imgW="360" imgH="360" progId="">
                  <p:embed/>
                </p:oleObj>
              </mc:Choice>
              <mc:Fallback>
                <p:oleObj name="think-cell Slide" r:id="rId11" imgW="360" imgH="360" progId="">
                  <p:embed/>
                  <p:pic>
                    <p:nvPicPr>
                      <p:cNvPr id="0" name="Picture 338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ru-RU" sz="1200" b="1" dirty="0" smtClean="0">
              <a:solidFill>
                <a:srgbClr val="C00000"/>
              </a:solidFill>
              <a:latin typeface="Arial"/>
              <a:sym typeface="Arial"/>
            </a:endParaRPr>
          </a:p>
        </p:txBody>
      </p:sp>
      <p:sp>
        <p:nvSpPr>
          <p:cNvPr id="11" name="Прямоугольник 10" hidden="1"/>
          <p:cNvSpPr/>
          <p:nvPr/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ru-RU" sz="1200" b="1" dirty="0" smtClean="0">
              <a:solidFill>
                <a:srgbClr val="C00000"/>
              </a:solidFill>
              <a:latin typeface="Arial"/>
              <a:sym typeface="Arial"/>
            </a:endParaRPr>
          </a:p>
        </p:txBody>
      </p:sp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6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Производственные показатели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6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599" y="1265256"/>
            <a:ext cx="4825357" cy="4320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2943" y="1548720"/>
            <a:ext cx="4034137" cy="1772997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Производительность ГОК</a:t>
            </a:r>
            <a:r>
              <a:rPr lang="en-US" sz="1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– до 600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тыс. тонн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руды в год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Производство золота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>
                <a:latin typeface="Arial" pitchFamily="34" charset="0"/>
                <a:cs typeface="Arial" pitchFamily="34" charset="0"/>
              </a:rPr>
              <a:t>~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4 тонн в год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Производство серебра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>
                <a:latin typeface="Arial" pitchFamily="34" charset="0"/>
                <a:cs typeface="Arial" pitchFamily="34" charset="0"/>
              </a:rPr>
              <a:t>~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10 тонн в год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Обеспеченность запасами – до 2030 года с возможностью их доразведки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Высокое качество разведанных запасов – 8,5 г золота на тонну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руды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68695" y="5294306"/>
            <a:ext cx="1634795" cy="232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77925" tIns="38963" rIns="77925" bIns="38963" anchor="ctr">
            <a:spAutoFit/>
          </a:bodyPr>
          <a:lstStyle/>
          <a:p>
            <a:pPr marL="0" lvl="1" algn="ctr" defTabSz="868541" eaLnBrk="0" hangingPunct="0">
              <a:spcBef>
                <a:spcPts val="0"/>
              </a:spcBef>
              <a:buClr>
                <a:srgbClr val="E2A816"/>
              </a:buClr>
              <a:buSzPct val="92000"/>
              <a:tabLst>
                <a:tab pos="459975" algn="l"/>
                <a:tab pos="3701445" algn="l"/>
              </a:tabLst>
              <a:defRPr/>
            </a:pPr>
            <a:r>
              <a:rPr lang="ru-RU" sz="1000" b="1" dirty="0">
                <a:latin typeface="Arial"/>
                <a:ea typeface="LF_Kai"/>
              </a:rPr>
              <a:t>Монтаж</a:t>
            </a:r>
            <a:r>
              <a:rPr lang="ru-RU" sz="1000" dirty="0" smtClean="0">
                <a:latin typeface="Arial"/>
                <a:ea typeface="LF_Kai"/>
              </a:rPr>
              <a:t> </a:t>
            </a:r>
            <a:r>
              <a:rPr lang="ru-RU" sz="1000" b="1" dirty="0">
                <a:latin typeface="Arial"/>
                <a:ea typeface="LF_Kai"/>
              </a:rPr>
              <a:t>оборудования</a:t>
            </a:r>
            <a:r>
              <a:rPr lang="ru-RU" sz="1000" dirty="0" smtClean="0">
                <a:latin typeface="Arial"/>
                <a:ea typeface="LF_Kai"/>
              </a:rPr>
              <a:t> </a:t>
            </a:r>
            <a:endParaRPr lang="ru-RU" sz="1000" i="1" dirty="0">
              <a:latin typeface="Arial"/>
              <a:ea typeface="LF_Kai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gray">
          <a:xfrm>
            <a:off x="5558630" y="1265256"/>
            <a:ext cx="4038449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Основные характеристики</a:t>
            </a:r>
            <a:endParaRPr lang="en-US" sz="1200" b="1" dirty="0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gray">
          <a:xfrm>
            <a:off x="5555456" y="3300667"/>
            <a:ext cx="4041624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График производства золота, кг</a:t>
            </a:r>
            <a:endParaRPr lang="en-US" sz="1200" i="1" dirty="0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06007612"/>
              </p:ext>
            </p:extLst>
          </p:nvPr>
        </p:nvGraphicFramePr>
        <p:xfrm>
          <a:off x="5448301" y="3505200"/>
          <a:ext cx="4076647" cy="188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7" name="Диаграмма" r:id="rId14" imgW="4076647" imgH="1886026" progId="MSGraph.Chart.8">
                  <p:embed followColorScheme="full"/>
                </p:oleObj>
              </mc:Choice>
              <mc:Fallback>
                <p:oleObj name="Диаграмма" r:id="rId14" imgW="4076647" imgH="1886026" progId="MSGraph.Chart.8">
                  <p:embed followColorScheme="full"/>
                  <p:pic>
                    <p:nvPicPr>
                      <p:cNvPr id="0" name="Picture 339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1" y="3505200"/>
                        <a:ext cx="4076647" cy="18860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Прямоугольник 31"/>
          <p:cNvSpPr/>
          <p:nvPr>
            <p:custDataLst>
              <p:tags r:id="rId5"/>
            </p:custDataLst>
          </p:nvPr>
        </p:nvSpPr>
        <p:spPr bwMode="auto">
          <a:xfrm>
            <a:off x="8859838" y="5426075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AFCAAE4C-9D06-42A6-B155-9287C6BA380C}" type="datetime'''''''''2''''''''''''''''''''0''1''''''''''9'''''''''">
              <a:rPr lang="en-US" sz="1200" smtClean="0">
                <a:latin typeface="Arial"/>
                <a:sym typeface="Arial"/>
              </a:rPr>
              <a:pPr algn="ctr"/>
              <a:t>2019</a:t>
            </a:fld>
            <a:endParaRPr lang="en-US" sz="1200" dirty="0" smtClean="0">
              <a:latin typeface="Arial"/>
              <a:sym typeface="Arial"/>
            </a:endParaRPr>
          </a:p>
        </p:txBody>
      </p:sp>
      <p:sp>
        <p:nvSpPr>
          <p:cNvPr id="31" name="Прямоугольник 30"/>
          <p:cNvSpPr/>
          <p:nvPr>
            <p:custDataLst>
              <p:tags r:id="rId6"/>
            </p:custDataLst>
          </p:nvPr>
        </p:nvSpPr>
        <p:spPr bwMode="auto">
          <a:xfrm>
            <a:off x="8083550" y="5426075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E87256C2-FC04-4496-888D-CC92DAF39D8A}" type="datetime'2''''''''''''''''''''0''''1''''''''8'''''">
              <a:rPr lang="en-US" sz="1200" smtClean="0">
                <a:latin typeface="Arial"/>
                <a:sym typeface="Arial"/>
              </a:rPr>
              <a:pPr algn="ctr"/>
              <a:t>2018</a:t>
            </a:fld>
            <a:endParaRPr lang="en-US" sz="1200" dirty="0" smtClean="0">
              <a:latin typeface="Arial"/>
              <a:sym typeface="Arial"/>
            </a:endParaRPr>
          </a:p>
        </p:txBody>
      </p:sp>
      <p:sp>
        <p:nvSpPr>
          <p:cNvPr id="18" name="Прямоугольник 17"/>
          <p:cNvSpPr/>
          <p:nvPr>
            <p:custDataLst>
              <p:tags r:id="rId7"/>
            </p:custDataLst>
          </p:nvPr>
        </p:nvSpPr>
        <p:spPr bwMode="auto">
          <a:xfrm>
            <a:off x="7307263" y="5426075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46890D8F-7877-4318-8827-09C16D1D2845}" type="datetime'2''''''''''''''''''0''''1''''''''''''''''''''''''''''''7'''''">
              <a:rPr lang="en-US" sz="1200" smtClean="0">
                <a:latin typeface="Arial"/>
                <a:sym typeface="Arial"/>
              </a:rPr>
              <a:pPr algn="ctr"/>
              <a:t>2017</a:t>
            </a:fld>
            <a:endParaRPr lang="en-US" sz="1200" dirty="0" smtClean="0">
              <a:latin typeface="Arial"/>
              <a:sym typeface="Arial"/>
            </a:endParaRPr>
          </a:p>
        </p:txBody>
      </p:sp>
      <p:sp>
        <p:nvSpPr>
          <p:cNvPr id="17" name="Прямоугольник 16"/>
          <p:cNvSpPr/>
          <p:nvPr>
            <p:custDataLst>
              <p:tags r:id="rId8"/>
            </p:custDataLst>
          </p:nvPr>
        </p:nvSpPr>
        <p:spPr bwMode="auto">
          <a:xfrm>
            <a:off x="6530975" y="5426075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E9AF46A2-550B-4505-9210-99AB4F5A1A67}" type="datetime'2''''''''''0''''''''''''1''''''''''6'''''''''''''''''''''''''">
              <a:rPr lang="en-US" sz="1200" smtClean="0">
                <a:latin typeface="Arial"/>
                <a:sym typeface="Arial"/>
              </a:rPr>
              <a:pPr algn="ctr"/>
              <a:t>2016</a:t>
            </a:fld>
            <a:endParaRPr lang="en-US" sz="1200" dirty="0" smtClean="0">
              <a:latin typeface="Arial"/>
              <a:sym typeface="Arial"/>
            </a:endParaRPr>
          </a:p>
        </p:txBody>
      </p:sp>
      <p:sp>
        <p:nvSpPr>
          <p:cNvPr id="7" name="Прямоугольник 6"/>
          <p:cNvSpPr/>
          <p:nvPr>
            <p:custDataLst>
              <p:tags r:id="rId9"/>
            </p:custDataLst>
          </p:nvPr>
        </p:nvSpPr>
        <p:spPr bwMode="auto">
          <a:xfrm>
            <a:off x="5754688" y="5426075"/>
            <a:ext cx="349250" cy="18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 anchor="t"/>
          <a:lstStyle/>
          <a:p>
            <a:pPr algn="ctr"/>
            <a:fld id="{DDC4755E-FC8D-4FFE-8100-0D83A7920199}" type="datetime'''''''''''''''''''2''0''1''''''''''5'''">
              <a:rPr lang="en-US" sz="1200" smtClean="0">
                <a:latin typeface="Arial"/>
                <a:sym typeface="Arial"/>
              </a:rPr>
              <a:pPr algn="ctr"/>
              <a:t>2015</a:t>
            </a:fld>
            <a:endParaRPr lang="en-US" sz="1200" dirty="0" smtClean="0"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97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7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Объекты производственной инфраструктуры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124930" name="Picture 2" descr="C:\Users\Alex P\Dropbox\IM\Проекты\01 - Аметистовое\10 - Фотоотчеты и презентации\2014-08-22 Фотоотчет для презентация\P11402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092960"/>
            <a:ext cx="9906000" cy="23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Elbow Connector 40"/>
          <p:cNvCxnSpPr>
            <a:stCxn id="6" idx="3"/>
          </p:cNvCxnSpPr>
          <p:nvPr/>
        </p:nvCxnSpPr>
        <p:spPr bwMode="auto">
          <a:xfrm>
            <a:off x="1435558" y="1260490"/>
            <a:ext cx="747068" cy="1655430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6" name="TextBox 5"/>
          <p:cNvSpPr txBox="1">
            <a:spLocks noChangeArrowheads="1"/>
          </p:cNvSpPr>
          <p:nvPr/>
        </p:nvSpPr>
        <p:spPr bwMode="gray">
          <a:xfrm>
            <a:off x="101601" y="1118900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Главный корпус ЗИФ</a:t>
            </a:r>
            <a:endParaRPr lang="en-US" sz="800" b="1" dirty="0"/>
          </a:p>
        </p:txBody>
      </p:sp>
      <p:cxnSp>
        <p:nvCxnSpPr>
          <p:cNvPr id="12" name="Elbow Connector 40"/>
          <p:cNvCxnSpPr>
            <a:stCxn id="16" idx="1"/>
          </p:cNvCxnSpPr>
          <p:nvPr/>
        </p:nvCxnSpPr>
        <p:spPr bwMode="auto">
          <a:xfrm rot="10800000">
            <a:off x="289957" y="3148952"/>
            <a:ext cx="558713" cy="2732389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16" name="TextBox 15"/>
          <p:cNvSpPr txBox="1">
            <a:spLocks noChangeArrowheads="1"/>
          </p:cNvSpPr>
          <p:nvPr/>
        </p:nvSpPr>
        <p:spPr bwMode="gray">
          <a:xfrm>
            <a:off x="848669" y="5739750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Цех нестандартного оборудования</a:t>
            </a:r>
            <a:endParaRPr lang="en-US" sz="800" b="1" dirty="0"/>
          </a:p>
        </p:txBody>
      </p:sp>
      <p:cxnSp>
        <p:nvCxnSpPr>
          <p:cNvPr id="19" name="Elbow Connector 40"/>
          <p:cNvCxnSpPr>
            <a:stCxn id="21" idx="1"/>
          </p:cNvCxnSpPr>
          <p:nvPr/>
        </p:nvCxnSpPr>
        <p:spPr bwMode="auto">
          <a:xfrm rot="10800000" flipV="1">
            <a:off x="2773681" y="974376"/>
            <a:ext cx="276111" cy="2137874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1" name="TextBox 20"/>
          <p:cNvSpPr txBox="1">
            <a:spLocks noChangeArrowheads="1"/>
          </p:cNvSpPr>
          <p:nvPr/>
        </p:nvSpPr>
        <p:spPr bwMode="gray">
          <a:xfrm>
            <a:off x="3049791" y="832786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Административно-бытовой корпус</a:t>
            </a:r>
            <a:endParaRPr lang="en-US" sz="800" b="1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gray">
          <a:xfrm>
            <a:off x="8413839" y="5489657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Вахтовый поселок</a:t>
            </a:r>
            <a:endParaRPr lang="en-US" sz="800" b="1" dirty="0"/>
          </a:p>
        </p:txBody>
      </p:sp>
      <p:cxnSp>
        <p:nvCxnSpPr>
          <p:cNvPr id="24" name="Elbow Connector 40"/>
          <p:cNvCxnSpPr>
            <a:stCxn id="23" idx="1"/>
          </p:cNvCxnSpPr>
          <p:nvPr/>
        </p:nvCxnSpPr>
        <p:spPr bwMode="auto">
          <a:xfrm rot="10800000">
            <a:off x="7961039" y="3860801"/>
            <a:ext cx="452800" cy="1770447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9" name="Elbow Connector 40"/>
          <p:cNvCxnSpPr>
            <a:stCxn id="35" idx="1"/>
          </p:cNvCxnSpPr>
          <p:nvPr/>
        </p:nvCxnSpPr>
        <p:spPr bwMode="auto">
          <a:xfrm rot="10800000">
            <a:off x="2286000" y="3276472"/>
            <a:ext cx="1527581" cy="2496364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35" name="TextBox 34"/>
          <p:cNvSpPr txBox="1">
            <a:spLocks noChangeArrowheads="1"/>
          </p:cNvSpPr>
          <p:nvPr/>
        </p:nvSpPr>
        <p:spPr bwMode="gray">
          <a:xfrm>
            <a:off x="3813580" y="5631246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Автономная тепло-электростанция</a:t>
            </a:r>
            <a:endParaRPr lang="en-US" sz="800" b="1" dirty="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gray">
          <a:xfrm>
            <a:off x="7746861" y="958289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Хвостохранилище</a:t>
            </a:r>
            <a:endParaRPr lang="en-US" sz="800" b="1" dirty="0"/>
          </a:p>
        </p:txBody>
      </p:sp>
      <p:cxnSp>
        <p:nvCxnSpPr>
          <p:cNvPr id="41" name="Elbow Connector 40"/>
          <p:cNvCxnSpPr>
            <a:stCxn id="40" idx="1"/>
          </p:cNvCxnSpPr>
          <p:nvPr/>
        </p:nvCxnSpPr>
        <p:spPr bwMode="auto">
          <a:xfrm rot="10800000" flipV="1">
            <a:off x="7508241" y="1099878"/>
            <a:ext cx="238621" cy="1471901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44" name="Elbow Connector 40"/>
          <p:cNvCxnSpPr>
            <a:stCxn id="45" idx="1"/>
          </p:cNvCxnSpPr>
          <p:nvPr/>
        </p:nvCxnSpPr>
        <p:spPr bwMode="auto">
          <a:xfrm rot="10800000" flipV="1">
            <a:off x="5726658" y="1383058"/>
            <a:ext cx="201408" cy="1765894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45" name="TextBox 44"/>
          <p:cNvSpPr txBox="1">
            <a:spLocks noChangeArrowheads="1"/>
          </p:cNvSpPr>
          <p:nvPr/>
        </p:nvSpPr>
        <p:spPr bwMode="gray">
          <a:xfrm>
            <a:off x="5928066" y="1241468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Руда для переработки</a:t>
            </a:r>
            <a:endParaRPr lang="en-US" sz="800" b="1" dirty="0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gray">
          <a:xfrm>
            <a:off x="3989885" y="1241469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Дробильное отделение</a:t>
            </a:r>
            <a:endParaRPr lang="en-US" sz="800" b="1" dirty="0"/>
          </a:p>
        </p:txBody>
      </p:sp>
      <p:cxnSp>
        <p:nvCxnSpPr>
          <p:cNvPr id="55" name="Elbow Connector 40"/>
          <p:cNvCxnSpPr>
            <a:stCxn id="54" idx="1"/>
          </p:cNvCxnSpPr>
          <p:nvPr/>
        </p:nvCxnSpPr>
        <p:spPr bwMode="auto">
          <a:xfrm rot="10800000" flipV="1">
            <a:off x="3505201" y="1383058"/>
            <a:ext cx="484685" cy="1765893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61" name="TextBox 60"/>
          <p:cNvSpPr txBox="1">
            <a:spLocks noChangeArrowheads="1"/>
          </p:cNvSpPr>
          <p:nvPr/>
        </p:nvSpPr>
        <p:spPr bwMode="gray">
          <a:xfrm>
            <a:off x="5513297" y="5010829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800" b="1" dirty="0" smtClean="0"/>
              <a:t>Склад дробленой руды</a:t>
            </a:r>
            <a:endParaRPr lang="en-US" sz="800" b="1" dirty="0"/>
          </a:p>
        </p:txBody>
      </p:sp>
      <p:cxnSp>
        <p:nvCxnSpPr>
          <p:cNvPr id="62" name="Elbow Connector 40"/>
          <p:cNvCxnSpPr>
            <a:stCxn id="61" idx="1"/>
          </p:cNvCxnSpPr>
          <p:nvPr/>
        </p:nvCxnSpPr>
        <p:spPr bwMode="auto">
          <a:xfrm rot="10800000">
            <a:off x="3049793" y="3276473"/>
            <a:ext cx="2463505" cy="1875946"/>
          </a:xfrm>
          <a:prstGeom prst="bentConnector3">
            <a:avLst>
              <a:gd name="adj1" fmla="val 100315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8868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:\Users\Alex P\Dropbox\(!) Consult Outsource\2014-11-04 ИММ - Арсений\Презентация для комиссии\Screenshot 2015-01-13 01.11.1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6"/>
          <a:stretch/>
        </p:blipFill>
        <p:spPr bwMode="auto">
          <a:xfrm>
            <a:off x="3301155" y="1342826"/>
            <a:ext cx="5874169" cy="475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" name="Объект 34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811361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90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1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8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dirty="0" smtClean="0">
                <a:solidFill>
                  <a:srgbClr val="44643C"/>
                </a:solidFill>
                <a:latin typeface="Arial" panose="020B0604020202020204" pitchFamily="34" charset="0"/>
              </a:rPr>
              <a:t>Технологическая схема золотоизвлекательной фабрики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cxnSp>
        <p:nvCxnSpPr>
          <p:cNvPr id="5" name="Elbow Connector 40"/>
          <p:cNvCxnSpPr>
            <a:stCxn id="6" idx="3"/>
          </p:cNvCxnSpPr>
          <p:nvPr/>
        </p:nvCxnSpPr>
        <p:spPr bwMode="auto">
          <a:xfrm>
            <a:off x="1750910" y="4395554"/>
            <a:ext cx="3976789" cy="32884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6" name="TextBox 5"/>
          <p:cNvSpPr txBox="1">
            <a:spLocks noChangeArrowheads="1"/>
          </p:cNvSpPr>
          <p:nvPr/>
        </p:nvSpPr>
        <p:spPr bwMode="gray">
          <a:xfrm>
            <a:off x="416953" y="4253964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1000" b="1"/>
            </a:lvl1pPr>
          </a:lstStyle>
          <a:p>
            <a:r>
              <a:rPr lang="ru-RU" dirty="0"/>
              <a:t>Отделение </a:t>
            </a:r>
            <a:r>
              <a:rPr lang="en-US" dirty="0"/>
              <a:t>CIC</a:t>
            </a:r>
            <a:endParaRPr lang="en-US" dirty="0"/>
          </a:p>
        </p:txBody>
      </p:sp>
      <p:cxnSp>
        <p:nvCxnSpPr>
          <p:cNvPr id="10" name="Elbow Connector 40"/>
          <p:cNvCxnSpPr>
            <a:stCxn id="11" idx="3"/>
          </p:cNvCxnSpPr>
          <p:nvPr/>
        </p:nvCxnSpPr>
        <p:spPr bwMode="auto">
          <a:xfrm flipV="1">
            <a:off x="2952402" y="5175545"/>
            <a:ext cx="3456089" cy="522590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gray">
          <a:xfrm>
            <a:off x="1194485" y="5556545"/>
            <a:ext cx="175791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1000" b="1"/>
            </a:lvl1pPr>
          </a:lstStyle>
          <a:p>
            <a:r>
              <a:rPr lang="ru-RU" dirty="0"/>
              <a:t>Отделение измельчения</a:t>
            </a:r>
            <a:endParaRPr lang="en-US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gray">
          <a:xfrm>
            <a:off x="939114" y="3047620"/>
            <a:ext cx="1478775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000" b="1" dirty="0" smtClean="0"/>
              <a:t>Отделение сгущения</a:t>
            </a:r>
            <a:endParaRPr lang="en-US" sz="1000" b="1" dirty="0"/>
          </a:p>
        </p:txBody>
      </p:sp>
      <p:cxnSp>
        <p:nvCxnSpPr>
          <p:cNvPr id="17" name="Elbow Connector 40"/>
          <p:cNvCxnSpPr>
            <a:stCxn id="16" idx="3"/>
          </p:cNvCxnSpPr>
          <p:nvPr/>
        </p:nvCxnSpPr>
        <p:spPr bwMode="auto">
          <a:xfrm>
            <a:off x="2417889" y="3189210"/>
            <a:ext cx="2903411" cy="530203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2" name="Elbow Connector 40"/>
          <p:cNvCxnSpPr>
            <a:stCxn id="23" idx="1"/>
          </p:cNvCxnSpPr>
          <p:nvPr/>
        </p:nvCxnSpPr>
        <p:spPr bwMode="auto">
          <a:xfrm rot="10800000" flipV="1">
            <a:off x="7150100" y="2051798"/>
            <a:ext cx="1218556" cy="805701"/>
          </a:xfrm>
          <a:prstGeom prst="bentConnector3">
            <a:avLst>
              <a:gd name="adj1" fmla="val 98984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gray">
          <a:xfrm>
            <a:off x="8368656" y="1910209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1000" b="1"/>
            </a:lvl1pPr>
          </a:lstStyle>
          <a:p>
            <a:r>
              <a:rPr lang="ru-RU" dirty="0"/>
              <a:t>Отделение </a:t>
            </a:r>
            <a:r>
              <a:rPr lang="en-US" dirty="0"/>
              <a:t>CI</a:t>
            </a:r>
            <a:r>
              <a:rPr lang="en-US" dirty="0"/>
              <a:t>P</a:t>
            </a:r>
          </a:p>
        </p:txBody>
      </p:sp>
      <p:cxnSp>
        <p:nvCxnSpPr>
          <p:cNvPr id="26" name="Elbow Connector 40"/>
          <p:cNvCxnSpPr>
            <a:stCxn id="27" idx="1"/>
          </p:cNvCxnSpPr>
          <p:nvPr/>
        </p:nvCxnSpPr>
        <p:spPr bwMode="auto">
          <a:xfrm rot="10800000">
            <a:off x="7429503" y="3819359"/>
            <a:ext cx="567777" cy="1435577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7" name="TextBox 26"/>
          <p:cNvSpPr txBox="1">
            <a:spLocks noChangeArrowheads="1"/>
          </p:cNvSpPr>
          <p:nvPr/>
        </p:nvSpPr>
        <p:spPr bwMode="gray">
          <a:xfrm>
            <a:off x="7997279" y="5113345"/>
            <a:ext cx="1583325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1000" b="1"/>
            </a:lvl1pPr>
          </a:lstStyle>
          <a:p>
            <a:r>
              <a:rPr lang="ru-RU" dirty="0"/>
              <a:t>Отделение десорбции</a:t>
            </a:r>
            <a:endParaRPr lang="en-US" dirty="0"/>
          </a:p>
        </p:txBody>
      </p:sp>
      <p:cxnSp>
        <p:nvCxnSpPr>
          <p:cNvPr id="32" name="Elbow Connector 40"/>
          <p:cNvCxnSpPr>
            <a:stCxn id="33" idx="1"/>
          </p:cNvCxnSpPr>
          <p:nvPr/>
        </p:nvCxnSpPr>
        <p:spPr bwMode="auto">
          <a:xfrm rot="10800000" flipV="1">
            <a:off x="6238240" y="1235320"/>
            <a:ext cx="1429377" cy="796680"/>
          </a:xfrm>
          <a:prstGeom prst="bentConnector3">
            <a:avLst>
              <a:gd name="adj1" fmla="val 101533"/>
            </a:avLst>
          </a:prstGeom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33" name="TextBox 32"/>
          <p:cNvSpPr txBox="1">
            <a:spLocks noChangeArrowheads="1"/>
          </p:cNvSpPr>
          <p:nvPr/>
        </p:nvSpPr>
        <p:spPr bwMode="gray">
          <a:xfrm>
            <a:off x="7667616" y="1093730"/>
            <a:ext cx="1333957" cy="2831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>
            <a:defPPr>
              <a:defRPr lang="en-US"/>
            </a:defPPr>
            <a:lvl1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  <a:defRPr sz="1000" b="1"/>
            </a:lvl1pPr>
          </a:lstStyle>
          <a:p>
            <a:r>
              <a:rPr lang="ru-RU" dirty="0"/>
              <a:t>Отделение фильтрации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31762" y="1231138"/>
            <a:ext cx="4464528" cy="1852699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50" dirty="0">
                <a:latin typeface="Arial" pitchFamily="34" charset="0"/>
                <a:cs typeface="Arial" pitchFamily="34" charset="0"/>
              </a:rPr>
              <a:t>Дробление и измельчение золотоносной руды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Технология прямого цианирования руды с последующей сорбцией на активированный уголь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Использование замкнутого внутреннего водооборота с подпиткой свежей воды в пределах водного баланса</a:t>
            </a:r>
          </a:p>
          <a:p>
            <a:pPr marL="153396" indent="-153396" algn="just">
              <a:lnSpc>
                <a:spcPct val="13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Обезвреживание хвостов, обезвоживание на пресс-фильтрах и складирование на специально обустроенном полигоне, оборудованном противофильтрационным экраном.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gray">
          <a:xfrm>
            <a:off x="180456" y="947674"/>
            <a:ext cx="4415833" cy="2493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77925" tIns="38963" rIns="77925" bIns="38963" anchor="ctr"/>
          <a:lstStyle/>
          <a:p>
            <a:pPr>
              <a:spcBef>
                <a:spcPct val="20000"/>
              </a:spcBef>
              <a:buClr>
                <a:schemeClr val="folHlink"/>
              </a:buClr>
              <a:tabLst>
                <a:tab pos="3701445" algn="l"/>
              </a:tabLst>
            </a:pPr>
            <a:r>
              <a:rPr lang="ru-RU" sz="1200" b="1" dirty="0" smtClean="0"/>
              <a:t>Технологические характеристики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3678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Объект 22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7694178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6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6"/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lIns="0" tIns="0" rIns="0" bIns="0" rtlCol="0" anchor="ctr"/>
          <a:lstStyle/>
          <a:p>
            <a:pPr algn="ctr"/>
            <a:endParaRPr lang="en-US" sz="1200" b="1" dirty="0" smtClean="0">
              <a:solidFill>
                <a:srgbClr val="C00000"/>
              </a:solidFill>
              <a:latin typeface="Arial"/>
              <a:sym typeface="Arial"/>
            </a:endParaRPr>
          </a:p>
        </p:txBody>
      </p:sp>
      <p:sp>
        <p:nvSpPr>
          <p:cNvPr id="2" name="Номер слайда 3"/>
          <p:cNvSpPr txBox="1">
            <a:spLocks/>
          </p:cNvSpPr>
          <p:nvPr/>
        </p:nvSpPr>
        <p:spPr bwMode="auto">
          <a:xfrm>
            <a:off x="-691" y="254000"/>
            <a:ext cx="581290" cy="5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1" i="1" kern="1200">
                <a:solidFill>
                  <a:srgbClr val="474747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2400" i="0">
                <a:solidFill>
                  <a:schemeClr val="bg1"/>
                </a:solidFill>
                <a:latin typeface="+mj-lt"/>
              </a:rPr>
              <a:pPr/>
              <a:t>9</a:t>
            </a:fld>
            <a:endParaRPr lang="ru-RU" sz="2400" i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10"/>
          <p:cNvSpPr txBox="1">
            <a:spLocks/>
          </p:cNvSpPr>
          <p:nvPr/>
        </p:nvSpPr>
        <p:spPr bwMode="auto">
          <a:xfrm>
            <a:off x="528321" y="208122"/>
            <a:ext cx="8135938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r>
              <a:rPr lang="ru-RU" kern="0" dirty="0" smtClean="0">
                <a:solidFill>
                  <a:srgbClr val="44643C"/>
                </a:solidFill>
                <a:latin typeface="Arial" panose="020B0604020202020204" pitchFamily="34" charset="0"/>
              </a:rPr>
              <a:t>Охрана окружающей среды</a:t>
            </a:r>
            <a:endParaRPr lang="en-US" kern="0" dirty="0">
              <a:solidFill>
                <a:srgbClr val="44643C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004887"/>
            <a:ext cx="9906000" cy="248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10880" y="3095953"/>
            <a:ext cx="1379273" cy="3864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77925" tIns="38963" rIns="77925" bIns="38963" anchor="ctr">
            <a:spAutoFit/>
          </a:bodyPr>
          <a:lstStyle/>
          <a:p>
            <a:pPr marL="0" lvl="1" algn="ctr" defTabSz="868541" eaLnBrk="0" hangingPunct="0">
              <a:spcBef>
                <a:spcPts val="0"/>
              </a:spcBef>
              <a:buClr>
                <a:srgbClr val="E2A816"/>
              </a:buClr>
              <a:buSzPct val="92000"/>
              <a:tabLst>
                <a:tab pos="459975" algn="l"/>
                <a:tab pos="3701445" algn="l"/>
              </a:tabLst>
              <a:defRPr/>
            </a:pPr>
            <a:r>
              <a:rPr lang="ru-RU" sz="1000" b="1" dirty="0" smtClean="0">
                <a:latin typeface="Arial"/>
                <a:ea typeface="LF_Kai"/>
              </a:rPr>
              <a:t>Река Ичигинваям </a:t>
            </a:r>
          </a:p>
          <a:p>
            <a:pPr marL="0" lvl="1" algn="ctr" defTabSz="868541" eaLnBrk="0" hangingPunct="0">
              <a:spcBef>
                <a:spcPts val="0"/>
              </a:spcBef>
              <a:buClr>
                <a:srgbClr val="E2A816"/>
              </a:buClr>
              <a:buSzPct val="92000"/>
              <a:tabLst>
                <a:tab pos="459975" algn="l"/>
                <a:tab pos="3701445" algn="l"/>
              </a:tabLst>
              <a:defRPr/>
            </a:pPr>
            <a:r>
              <a:rPr lang="ru-RU" sz="1000" b="1" dirty="0" smtClean="0">
                <a:latin typeface="Arial"/>
                <a:ea typeface="LF_Kai"/>
              </a:rPr>
              <a:t>на месторождении</a:t>
            </a:r>
            <a:endParaRPr lang="ru-RU" sz="1000" b="1" dirty="0">
              <a:latin typeface="Arial"/>
              <a:ea typeface="LF_Ka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954" y="3530781"/>
            <a:ext cx="9362046" cy="2739480"/>
          </a:xfrm>
          <a:prstGeom prst="rect">
            <a:avLst/>
          </a:prstGeom>
          <a:noFill/>
        </p:spPr>
        <p:txBody>
          <a:bodyPr wrap="square" lIns="77925" tIns="38963" rIns="77925" bIns="38963">
            <a:spAutoFit/>
          </a:bodyPr>
          <a:lstStyle/>
          <a:p>
            <a:pPr marL="153396" indent="-153396" algn="just">
              <a:lnSpc>
                <a:spcPct val="15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350" dirty="0" smtClean="0">
                <a:latin typeface="Arial" pitchFamily="34" charset="0"/>
                <a:cs typeface="Arial" pitchFamily="34" charset="0"/>
              </a:rPr>
              <a:t>Строительство объектов ведется с учетом особенностей природной среды в районе работ.</a:t>
            </a:r>
          </a:p>
          <a:p>
            <a:pPr marL="153396" indent="-153396" algn="just">
              <a:lnSpc>
                <a:spcPct val="15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350" dirty="0" smtClean="0">
                <a:latin typeface="Arial" pitchFamily="34" charset="0"/>
                <a:cs typeface="Arial" pitchFamily="34" charset="0"/>
              </a:rPr>
              <a:t>Приоритетом является применение наилучших доступных технологий горной добычи и переработки минерального сырья.</a:t>
            </a:r>
          </a:p>
          <a:p>
            <a:pPr marL="153396" indent="-153396" algn="just">
              <a:lnSpc>
                <a:spcPct val="15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350" dirty="0" smtClean="0">
                <a:latin typeface="Arial" pitchFamily="34" charset="0"/>
                <a:cs typeface="Arial" pitchFamily="34" charset="0"/>
              </a:rPr>
              <a:t>Специализированные объекты размещения отходов оборудуются </a:t>
            </a:r>
            <a:r>
              <a:rPr lang="ru-RU" sz="1350" dirty="0" smtClean="0"/>
              <a:t>противофильтрационным экраном с использованием геосинтетических материалов.</a:t>
            </a:r>
          </a:p>
          <a:p>
            <a:pPr marL="153396" indent="-153396" algn="just">
              <a:lnSpc>
                <a:spcPct val="150000"/>
              </a:lnSpc>
              <a:spcBef>
                <a:spcPts val="256"/>
              </a:spcBef>
              <a:buClr>
                <a:srgbClr val="E2A816"/>
              </a:buClr>
              <a:buSzPct val="125000"/>
              <a:buFont typeface="Wingdings" panose="05000000000000000000" pitchFamily="2" charset="2"/>
              <a:buChar char="§"/>
              <a:defRPr/>
            </a:pPr>
            <a:r>
              <a:rPr lang="ru-RU" sz="1350" dirty="0" smtClean="0">
                <a:latin typeface="Arial" pitchFamily="34" charset="0"/>
                <a:cs typeface="Arial" pitchFamily="34" charset="0"/>
              </a:rPr>
              <a:t>Предусмотрено проведение мероприятий по охране атмосферного воздуха, водных ресурсов, почв, растительного покрова и животного мира, а также комплексный экологический мониторинг и производственный экологический контроль.</a:t>
            </a:r>
            <a:endParaRPr lang="ru-RU" sz="13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P_5B2022E9DADE46C5B19FB49F50ECDA7E" val="39303.7470023148"/>
  <p:tag name="LP_F0347D860AA8490CAE65BF493DF250CF" val="39303.7662037037"/>
  <p:tag name="LP_4AD419739F3840ABBFAD5A4B7BA9A72C" val="39303.7813888889"/>
  <p:tag name="LP_A90C3AA9696442CF9DF18E4A5BE9A7BE" val="39303.8128240741"/>
  <p:tag name="LP_481673C243FA48159E6B2DD515BAC797" val="39303.8132986111"/>
  <p:tag name="MMPROD_NEXTUNIQUEID" val="10014"/>
  <p:tag name="MMPROD_UIDATA" val="&lt;database version=&quot;7.0&quot;&gt;&lt;object type=&quot;1&quot; unique_id=&quot;10001&quot;&gt;&lt;object type=&quot;2&quot; unique_id=&quot;28471&quot;&gt;&lt;object type=&quot;3&quot; unique_id=&quot;28472&quot;&gt;&lt;property id=&quot;20148&quot; value=&quot;5&quot;/&gt;&lt;property id=&quot;20300&quot; value=&quot;Slide 1&quot;/&gt;&lt;property id=&quot;20307&quot; value=&quot;673&quot;/&gt;&lt;/object&gt;&lt;object type=&quot;3&quot; unique_id=&quot;28473&quot;&gt;&lt;property id=&quot;20148&quot; value=&quot;5&quot;/&gt;&lt;property id=&quot;20300&quot; value=&quot;Slide 2 - &amp;quot;Kamchatka Gold overview&amp;quot;&quot;/&gt;&lt;property id=&quot;20307&quot; value=&quot;949&quot;/&gt;&lt;/object&gt;&lt;object type=&quot;3&quot; unique_id=&quot;28474&quot;&gt;&lt;property id=&quot;20148&quot; value=&quot;5&quot;/&gt;&lt;property id=&quot;20300&quot; value=&quot;Slide 3 - &amp;quot;Kamchatka Gold – a unique investment opportunity&amp;quot;&quot;/&gt;&lt;property id=&quot;20307&quot; value=&quot;933&quot;/&gt;&lt;/object&gt;&lt;object type=&quot;3&quot; unique_id=&quot;28475&quot;&gt;&lt;property id=&quot;20148&quot; value=&quot;5&quot;/&gt;&lt;property id=&quot;20300&quot; value=&quot;Slide 4 - &amp;quot;Kamchatka Gold – a unique investment opportunity&amp;quot;&quot;/&gt;&lt;property id=&quot;20307&quot; value=&quot;942&quot;/&gt;&lt;/object&gt;&lt;object type=&quot;3&quot; unique_id=&quot;28476&quot;&gt;&lt;property id=&quot;20148&quot; value=&quot;5&quot;/&gt;&lt;property id=&quot;20300&quot; value=&quot;Slide 5 - &amp;quot;Attractive industry fundamentals&amp;quot;&quot;/&gt;&lt;property id=&quot;20307&quot; value=&quot;934&quot;/&gt;&lt;/object&gt;&lt;object type=&quot;3&quot; unique_id=&quot;28477&quot;&gt;&lt;property id=&quot;20148&quot; value=&quot;5&quot;/&gt;&lt;property id=&quot;20300&quot; value=&quot;Slide 6 - &amp;quot;Emerging gold producer of scale in Russia&amp;quot;&quot;/&gt;&lt;property id=&quot;20307&quot; value=&quot;935&quot;/&gt;&lt;/object&gt;&lt;object type=&quot;3&quot; unique_id=&quot;28478&quot;&gt;&lt;property id=&quot;20148&quot; value=&quot;5&quot;/&gt;&lt;property id=&quot;20300&quot; value=&quot;Slide 7 - &amp;quot;High-quality asset base&amp;quot;&quot;/&gt;&lt;property id=&quot;20307&quot; value=&quot;936&quot;/&gt;&lt;/object&gt;&lt;object type=&quot;3&quot; unique_id=&quot;28479&quot;&gt;&lt;property id=&quot;20148&quot; value=&quot;5&quot;/&gt;&lt;property id=&quot;20300&quot; value=&quot;Slide 8 - &amp;quot;Strong operating and financial performance&amp;quot;&quot;/&gt;&lt;property id=&quot;20307&quot; value=&quot;948&quot;/&gt;&lt;/object&gt;&lt;object type=&quot;3&quot; unique_id=&quot;28480&quot;&gt;&lt;property id=&quot;20148&quot; value=&quot;5&quot;/&gt;&lt;property id=&quot;20300&quot; value=&quot;Slide 9 - &amp;quot;Strong operating and financial performance&amp;quot;&quot;/&gt;&lt;property id=&quot;20307&quot; value=&quot;951&quot;/&gt;&lt;/object&gt;&lt;object type=&quot;3&quot; unique_id=&quot;28481&quot;&gt;&lt;property id=&quot;20148&quot; value=&quot;5&quot;/&gt;&lt;property id=&quot;20300&quot; value=&quot;Slide 10 - &amp;quot;Multi-layered, highly visible development strategy&amp;quot;&quot;/&gt;&lt;property id=&quot;20307&quot; value=&quot;938&quot;/&gt;&lt;/object&gt;&lt;object type=&quot;3&quot; unique_id=&quot;28482&quot;&gt;&lt;property id=&quot;20148&quot; value=&quot;5&quot;/&gt;&lt;property id=&quot;20300&quot; value=&quot;Slide 11 - &amp;quot;Supportive shareholders, strong management and best-in-class employee base&amp;quot;&quot;/&gt;&lt;property id=&quot;20307&quot; value=&quot;950&quot;/&gt;&lt;/object&gt;&lt;object type=&quot;3&quot; unique_id=&quot;28483&quot;&gt;&lt;property id=&quot;20148&quot; value=&quot;5&quot;/&gt;&lt;property id=&quot;20300&quot; value=&quot;Slide 12 - &amp;quot;Overview of gold ore deposits&amp;quot;&quot;/&gt;&lt;property id=&quot;20307&quot; value=&quot;940&quot;/&gt;&lt;/object&gt;&lt;object type=&quot;3&quot; unique_id=&quot;28484&quot;&gt;&lt;property id=&quot;20148&quot; value=&quot;5&quot;/&gt;&lt;property id=&quot;20300&quot; value=&quot;Slide 13 - &amp;quot;Financial summary&amp;quot;&quot;/&gt;&lt;property id=&quot;20307&quot; value=&quot;941&quot;/&gt;&lt;/object&gt;&lt;object type=&quot;3&quot; unique_id=&quot;28485&quot;&gt;&lt;property id=&quot;20148&quot; value=&quot;5&quot;/&gt;&lt;property id=&quot;20300&quot; value=&quot;Slide 14 - &amp;quot;Organisational chart&amp;quot;&quot;/&gt;&lt;property id=&quot;20307&quot; value=&quot;944&quot;/&gt;&lt;/object&gt;&lt;object type=&quot;3&quot; unique_id=&quot;28486&quot;&gt;&lt;property id=&quot;20148&quot; value=&quot;5&quot;/&gt;&lt;property id=&quot;20300&quot; value=&quot;Slide 15 - &amp;quot;Organisational chart – ALTERNATIVE&amp;quot;&quot;/&gt;&lt;property id=&quot;20307&quot; value=&quot;945&quot;/&gt;&lt;/object&gt;&lt;object type=&quot;3&quot; unique_id=&quot;28487&quot;&gt;&lt;property id=&quot;20148&quot; value=&quot;5&quot;/&gt;&lt;property id=&quot;20300&quot; value=&quot;Slide 16 - &amp;quot;Organisational chart - ALTERNATIVE&amp;quot;&quot;/&gt;&lt;property id=&quot;20307&quot; value=&quot;947&quot;/&gt;&lt;/object&gt;&lt;object type=&quot;3&quot; unique_id=&quot;28488&quot;&gt;&lt;property id=&quot;20148&quot; value=&quot;5&quot;/&gt;&lt;property id=&quot;20300&quot; value=&quot;Slide 17 - &amp;quot;Colour palette&amp;quot;&quot;/&gt;&lt;property id=&quot;20307&quot; value=&quot;943&quot;/&gt;&lt;/object&gt;&lt;/object&gt;&lt;object type=&quot;8&quot; unique_id=&quot;28507&quot;&gt;&lt;/object&gt;&lt;/object&gt;&lt;/database&gt;"/>
  <p:tag name="SECTOMILLISECCONVERTED" val="1"/>
  <p:tag name="THINKCELLPRESENTATIONDONOTDELETE" val="&lt;?xml version=&quot;1.0&quot; encoding=&quot;UTF-16&quot; standalone=&quot;yes&quot;?&gt;&#10;&lt;root reqver=&quot;21047&quot;&gt;&lt;version val=&quot;22244&quot;/&gt;&lt;CPresentation id=&quot;1&quot;&gt;&lt;m_precDefaultNumber/&gt;&lt;m_precDefaultPercent/&gt;&lt;m_precDefaultDate/&gt;&lt;m_precDefaultYear/&gt;&lt;m_precDefaultQuarter/&gt;&lt;m_precDefaultMonth/&gt;&lt;m_precDefaultWeek/&gt;&lt;m_precDefaultDay/&gt;&lt;m_mruColor&gt;&lt;m_vecMRU length=&quot;1&quot;&gt;&lt;elem m_fUsage=&quot;2.71000000000000000000E+000&quot;&gt;&lt;m_ppcolschidx val=&quot;0&quot;/&gt;&lt;m_rgb r=&quot;44&quot; g=&quot;64&quot; b=&quot;3c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0.mO1Gz0Sbg5YwFpuxN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.CvmJSq0ESD_V38.WBTx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dMLLUaYykGwHb79ctMIY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mL3pcx9fEiN7PJJgJ_xk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_TD5jEzW0uEWyGnWsybx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8_LXCWCEUCZqZaQKoG0W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FnLoHPoGUW_cgPPzcgSv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kSKlCXfxEu.cm_gp.BWE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gi_2OvS0u9rUm7H3PmM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QHdc0vwTUCMJc_Ukhpm7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4ZRxoAgwUual4QeZ0Alp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QmC6uDUkE2BXRRYU7yX1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b6cqwFlQEi9jXaRsulsb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sD0eQWCs06KackcjItyk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E.uEYuu0KF1vHfRFNQu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GYFfhtPREOxwRNaSZt8G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6FQ_Fiuw02xQvqpe.KO7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u3RMuoJeU2Pf2QwQmxVI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2zomM.dHUOzkRhsflLIz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XT4G0Z5RU6QkY7Q28L.G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gUrS.l9FEWGDmRRW_T9Q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NG_cnyFxECXCp6b7lh_P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99U92SDe0iYZaZxgJqvf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JSN_uu4tUyzjKYJTJWjV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2o1JWG2sUKMkdjypdSy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ySaI3b80ka..DVrcK_iO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DZqrpOeUS_UxFaXkr_x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WlnThD40uk5Q6Luf3Hx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0rGtIWt1UWDKOE4.Ne00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M0yaoklyEGAD7UStbmfG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Gl7sDTavEyNoQBRheEyh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ZzQj2it0qfWs2hMfhAb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dILSGgAEGDXCfI6xgxU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yFBBqU60EG6_oc4azRa.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ygNNPPJ00yEcqTBqtTIi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lLw1aJtnUapW.QG6EfY_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XLzHhgCD0y_z3d7glSDI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ursT4j.mUWU1ccZ_kQK3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hvlsPuY0iCBUpdfWO4h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.csOh8.3UWJIsP5zgOVU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gTzwS1gvUGc1Ktq2qMdq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w8rGJjLrU6VwftAGlEH7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eKmL3QqBkyloJ9eZkkiI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8tdM9olpE2R2tj70mQ8K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yAVn9zDTUOV41YjlXesG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q108CuM0CmSeRUjDuXG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9B5t1btBE6jUH.OKqEyF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nOI72ICbUCdqD3OdbOy4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qQuH6DEeUu2VV5F.qwUc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.lZBrL.iEGPlDjtp7vTP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CMyjnsu.Emj4mV_Kr4F8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xxTc0n8c0CICrzmZjkAf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kvV7IETk2VwAXUbeyA8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MILKVHm0KsWBmsxlsIv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U42T_vp0.huOqT39o0Z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PhPTqHWwEWvA2HrDGdP0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W6BN7dcaE2paw8tfRYvv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tLvzAX_YUiRuqm6mE_kW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Ci9LlKCkUuXcZV_J_9Bl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rWCdJ.ztkWET.G9Svrxw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pJT0_mTEqjWjbcAEjBQ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_uop0RcpEmQOsrFqo0e5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PBMIVb_kGwxQEPBzV7I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s38BUWCRkC2.zrKzd_9h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D.9rjUWjEChOpiC1FeSC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A9eP3_S9kWtGRfVPFFai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tYrgLBYkmXX3iisGbzQ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DrmRPvvHU6XQ8EsH1VS9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kOFm3ebjkO4wEX58mvXJ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Bs38ypTe0q.1GNVSeYe6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IdbxT.w02fSOrmWhKcQ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YBAEKfz1UqkGWETcbDdp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9G56j401kK3KL9Bp..xMA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XRsMDbzTE.v5Q.RfHZ4aA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JhlC8HtskG1_pa7pBLQ1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40h2nIpOkKJAz4LWPoBe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MOJkioNWkyxiW8SqrYqa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Tc9SqcxQEeIo2bgnDEYU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1qKOPM1DUeMexjUm0d82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fmAyc3N0CLraZ6HpcGDg"/>
</p:tagLst>
</file>

<file path=ppt/theme/theme1.xml><?xml version="1.0" encoding="utf-8"?>
<a:theme xmlns:a="http://schemas.openxmlformats.org/drawingml/2006/main" name="Default Design">
  <a:themeElements>
    <a:clrScheme name="KAMCHATKA GOLD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E2B700"/>
      </a:accent1>
      <a:accent2>
        <a:srgbClr val="A48500"/>
      </a:accent2>
      <a:accent3>
        <a:srgbClr val="A50021"/>
      </a:accent3>
      <a:accent4>
        <a:srgbClr val="8AAC97"/>
      </a:accent4>
      <a:accent5>
        <a:srgbClr val="898989"/>
      </a:accent5>
      <a:accent6>
        <a:srgbClr val="AECFF4"/>
      </a:accent6>
      <a:hlink>
        <a:srgbClr val="C0C0C0"/>
      </a:hlink>
      <a:folHlink>
        <a:srgbClr val="4C13B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6"/>
        </a:solidFill>
        <a:ln w="9525" algn="ctr">
          <a:solidFill>
            <a:srgbClr val="C00000"/>
          </a:solidFill>
          <a:miter lim="800000"/>
          <a:headEnd/>
          <a:tailEnd/>
        </a:ln>
        <a:effectLst/>
      </a:spPr>
      <a:bodyPr anchor="ctr"/>
      <a:lstStyle>
        <a:defPPr marL="342900" marR="0" indent="-342900" algn="ctr" defTabSz="914400" eaLnBrk="1" latinLnBrk="0" hangingPunct="1">
          <a:lnSpc>
            <a:spcPct val="100000"/>
          </a:lnSpc>
          <a:buClrTx/>
          <a:buSzTx/>
          <a:buFontTx/>
          <a:buNone/>
          <a:tabLst/>
          <a:defRPr sz="600" b="1" dirty="0" smtClean="0">
            <a:solidFill>
              <a:srgbClr val="C00000"/>
            </a:solidFill>
          </a:defRPr>
        </a:defPPr>
      </a:lstStyle>
    </a:spDef>
    <a:lnDef>
      <a:spPr bwMode="auto"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BE6432"/>
        </a:dk2>
        <a:lt2>
          <a:srgbClr val="A50021"/>
        </a:lt2>
        <a:accent1>
          <a:srgbClr val="80808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E70000"/>
        </a:accent6>
        <a:hlink>
          <a:srgbClr val="C0C0C0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969696"/>
        </a:dk1>
        <a:lt1>
          <a:srgbClr val="FFFFFF"/>
        </a:lt1>
        <a:dk2>
          <a:srgbClr val="BE6432"/>
        </a:dk2>
        <a:lt2>
          <a:srgbClr val="A50021"/>
        </a:lt2>
        <a:accent1>
          <a:srgbClr val="808080"/>
        </a:accent1>
        <a:accent2>
          <a:srgbClr val="FF0000"/>
        </a:accent2>
        <a:accent3>
          <a:srgbClr val="FFFFFF"/>
        </a:accent3>
        <a:accent4>
          <a:srgbClr val="7F7F7F"/>
        </a:accent4>
        <a:accent5>
          <a:srgbClr val="C0C0C0"/>
        </a:accent5>
        <a:accent6>
          <a:srgbClr val="E70000"/>
        </a:accent6>
        <a:hlink>
          <a:srgbClr val="C0C0C0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116760</TotalTime>
  <Words>1411</Words>
  <Application>Microsoft Office PowerPoint</Application>
  <PresentationFormat>Лист A4 (210x297 мм)</PresentationFormat>
  <Paragraphs>292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Default Design</vt:lpstr>
      <vt:lpstr>think-cell Slide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Brunswick UBS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Irina Hajretdinova</dc:creator>
  <cp:lastModifiedBy>Леликова Ирина Сергеевна</cp:lastModifiedBy>
  <cp:revision>4497</cp:revision>
  <cp:lastPrinted>2014-11-05T18:50:00Z</cp:lastPrinted>
  <dcterms:created xsi:type="dcterms:W3CDTF">2007-06-04T13:54:01Z</dcterms:created>
  <dcterms:modified xsi:type="dcterms:W3CDTF">2015-02-23T22:52:16Z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GlobalPowerPoint</vt:lpwstr>
  </property>
  <property fmtid="{D5CDD505-2E9C-101B-9397-08002B2CF9AE}" pid="3" name="Version">
    <vt:lpwstr>Version 2.91 (20060406)</vt:lpwstr>
  </property>
  <property fmtid="{D5CDD505-2E9C-101B-9397-08002B2CF9AE}" pid="4" name="Design">
    <vt:lpwstr>CIB_Pres.pot</vt:lpwstr>
  </property>
  <property fmtid="{D5CDD505-2E9C-101B-9397-08002B2CF9AE}" pid="5" name="VersionCurrent">
    <vt:lpwstr>3.5.0</vt:lpwstr>
  </property>
</Properties>
</file>