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29" autoAdjust="0"/>
  </p:normalViewPr>
  <p:slideViewPr>
    <p:cSldViewPr snapToGrid="0">
      <p:cViewPr varScale="1">
        <p:scale>
          <a:sx n="108" d="100"/>
          <a:sy n="108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6CE52-1A9C-4126-83B9-C8AB5701E133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AA38C3-19FA-4CDE-96AD-13EBB3818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729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AA38C3-19FA-4CDE-96AD-13EBB3818DF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03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42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65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55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60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8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05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6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79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98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38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12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2F61-583F-4F8A-8781-E74803B64AB5}" type="datetimeFigureOut">
              <a:rPr lang="ru-RU" smtClean="0"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AB182-B477-4CC6-A4DD-D86E3DBF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07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2.png"/><Relationship Id="rId7" Type="http://schemas.openxmlformats.org/officeDocument/2006/relationships/image" Target="../media/image14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eg"/><Relationship Id="rId9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9520" y="3975994"/>
            <a:ext cx="7730661" cy="2018406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+mn-lt"/>
              </a:rPr>
              <a:t>РЕАЛИЗАЦИИ ПРОЕКТА</a:t>
            </a:r>
            <a:br>
              <a:rPr lang="ru-RU" sz="2800" b="1" dirty="0">
                <a:latin typeface="+mn-lt"/>
              </a:rPr>
            </a:br>
            <a:r>
              <a:rPr lang="ru-RU" sz="2800" b="1" dirty="0">
                <a:latin typeface="+mn-lt"/>
              </a:rPr>
              <a:t>«СТРОИТЕЛЬСТВО РЫБОПЕРЕРАБАТЫВАЮЩЕГО ЗАВОДА ПРОИЗВОДИТЕЛЬНОСТЬЮ ДО 100 ТОНН В СУТКИ ПО СЫРЬЮ</a:t>
            </a:r>
            <a:br>
              <a:rPr lang="ru-RU" sz="2800" b="1" dirty="0">
                <a:latin typeface="+mn-lt"/>
              </a:rPr>
            </a:br>
            <a:r>
              <a:rPr lang="ru-RU" sz="2800" b="1" dirty="0">
                <a:latin typeface="+mn-lt"/>
              </a:rPr>
              <a:t>В ОЛЮТОРСКОМ РАЙОНЕ КАМЧАТСКОГО КРАЯ»</a:t>
            </a:r>
            <a:r>
              <a:rPr lang="ru-RU" sz="2800" b="1" dirty="0" smtClean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endParaRPr lang="ru-RU" sz="2800" b="1" dirty="0">
              <a:latin typeface="+mn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0" y="308234"/>
            <a:ext cx="1380624" cy="106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98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0" y="5441132"/>
            <a:ext cx="12192000" cy="147865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-21418" y="0"/>
            <a:ext cx="12213418" cy="1984145"/>
          </a:xfrm>
          <a:prstGeom prst="rect">
            <a:avLst/>
          </a:prstGeom>
          <a:gradFill>
            <a:gsLst>
              <a:gs pos="19000">
                <a:srgbClr val="F8FBFD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45325" y="1741095"/>
            <a:ext cx="61013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СПАСИБО ЗА ВНИМАНИЕ!</a:t>
            </a:r>
            <a:endParaRPr lang="ru-RU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0" y="308234"/>
            <a:ext cx="1380624" cy="106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4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V="1">
            <a:off x="0" y="3799839"/>
            <a:ext cx="12192000" cy="305815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457" y="4114800"/>
            <a:ext cx="11673015" cy="2451401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Цели проекта: </a:t>
            </a:r>
            <a:br>
              <a:rPr lang="ru-RU" sz="2400" b="1" dirty="0" smtClean="0"/>
            </a:br>
            <a:r>
              <a:rPr lang="ru-RU" sz="2400" b="1" dirty="0" smtClean="0"/>
              <a:t>Обеспечение </a:t>
            </a:r>
            <a:r>
              <a:rPr lang="ru-RU" sz="2400" b="1" dirty="0"/>
              <a:t>потребностей населения Камчатского края и других регионов РФ свежей </a:t>
            </a:r>
            <a:r>
              <a:rPr lang="ru-RU" sz="2400" b="1" dirty="0" err="1"/>
              <a:t>рыбопродукцией</a:t>
            </a:r>
            <a:r>
              <a:rPr lang="ru-RU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br>
              <a:rPr lang="ru-RU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400" b="1" dirty="0"/>
              <a:t>Развитие </a:t>
            </a:r>
            <a:r>
              <a:rPr lang="ru-RU" sz="2400" b="1" dirty="0" err="1"/>
              <a:t>рыбоперерабатывающей</a:t>
            </a:r>
            <a:r>
              <a:rPr lang="ru-RU" sz="2400" b="1" dirty="0"/>
              <a:t> отрасли региона на новом технологическом уровне, создание в регионе перерабатывающей базы для добытчиков </a:t>
            </a:r>
            <a:r>
              <a:rPr lang="ru-RU" sz="2400" b="1" dirty="0" smtClean="0"/>
              <a:t>ВБР.</a:t>
            </a:r>
            <a:br>
              <a:rPr lang="ru-RU" sz="2400" b="1" dirty="0" smtClean="0"/>
            </a:br>
            <a:r>
              <a:rPr lang="ru-RU" sz="2400" b="1" dirty="0"/>
              <a:t>Создание дополнительных рабочих мест и улучшение условий труда людей, работающих в </a:t>
            </a:r>
            <a:r>
              <a:rPr lang="ru-RU" sz="2400" b="1" dirty="0" err="1"/>
              <a:t>рыбоперерабатывающей</a:t>
            </a:r>
            <a:r>
              <a:rPr lang="ru-RU" sz="2400" b="1" dirty="0"/>
              <a:t> </a:t>
            </a:r>
            <a:r>
              <a:rPr lang="ru-RU" sz="2400" b="1" dirty="0" smtClean="0"/>
              <a:t>отрасли</a:t>
            </a:r>
            <a:endParaRPr lang="ru-RU" sz="24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1036" y="0"/>
            <a:ext cx="12213036" cy="43992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8458" y="1396823"/>
            <a:ext cx="11673015" cy="7730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Организация </a:t>
            </a:r>
            <a:r>
              <a:rPr lang="ru-RU" sz="24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рыбоперерабатывающего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завода производительностью 100 тонн в сутки по сырью в </a:t>
            </a:r>
            <a:r>
              <a:rPr lang="ru-RU" sz="24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Олюторском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районе Камчатского края.</a:t>
            </a:r>
            <a:endParaRPr lang="ru-RU" sz="2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084" y="518810"/>
            <a:ext cx="3886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ЦЕЛЬ ПРОЕКТА</a:t>
            </a:r>
            <a:endParaRPr lang="ru-RU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0" y="308234"/>
            <a:ext cx="1380624" cy="106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9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0" y="308234"/>
            <a:ext cx="1380624" cy="10674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084" y="518810"/>
            <a:ext cx="70823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ОБЪЕКТЫ И ОБОРУДОВАНИЕ</a:t>
            </a:r>
            <a:endParaRPr lang="ru-RU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274" y="1877258"/>
            <a:ext cx="11673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рамках Проекта будет создана производственная система, в которую входит: </a:t>
            </a:r>
            <a:endParaRPr lang="ru-RU" sz="2400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21274" y="2338923"/>
            <a:ext cx="11755830" cy="2200147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1. </a:t>
            </a:r>
            <a:r>
              <a:rPr lang="ru-RU" sz="2400" dirty="0"/>
              <a:t>Строительство Производственного цеха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2. </a:t>
            </a:r>
            <a:r>
              <a:rPr lang="ru-RU" sz="2400" dirty="0"/>
              <a:t>Строительство Холодильного склада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;</a:t>
            </a:r>
            <a:b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3.</a:t>
            </a:r>
            <a:r>
              <a:rPr lang="ru-RU" sz="24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400" dirty="0"/>
              <a:t>Строительство здания АБК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;</a:t>
            </a:r>
            <a:b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4.</a:t>
            </a:r>
            <a:r>
              <a:rPr lang="ru-RU" sz="24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400" dirty="0" err="1"/>
              <a:t>Рыбоперерабатывающее</a:t>
            </a:r>
            <a:r>
              <a:rPr lang="ru-RU" sz="2400" dirty="0"/>
              <a:t> оборудование и общие </a:t>
            </a:r>
            <a:r>
              <a:rPr lang="ru-RU" sz="2400" dirty="0" smtClean="0"/>
              <a:t>системы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;</a:t>
            </a:r>
            <a:b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5.</a:t>
            </a:r>
            <a:r>
              <a:rPr lang="ru-RU" sz="24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400" dirty="0"/>
              <a:t>Морозильное </a:t>
            </a:r>
            <a:r>
              <a:rPr lang="ru-RU" sz="2400" dirty="0" smtClean="0"/>
              <a:t>оборудование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;</a:t>
            </a:r>
            <a:b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6. </a:t>
            </a:r>
            <a:r>
              <a:rPr lang="ru-RU" sz="2400" dirty="0"/>
              <a:t>Рыбомучное </a:t>
            </a:r>
            <a:r>
              <a:rPr lang="ru-RU" sz="2400" dirty="0" smtClean="0"/>
              <a:t>оборудование.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4777636"/>
            <a:ext cx="12192000" cy="462184"/>
          </a:xfrm>
          <a:prstGeom prst="rect">
            <a:avLst/>
          </a:prstGeom>
          <a:gradFill>
            <a:gsLst>
              <a:gs pos="14500">
                <a:srgbClr val="F8FBFD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0" y="6182186"/>
            <a:ext cx="12192000" cy="675814"/>
          </a:xfrm>
          <a:prstGeom prst="rect">
            <a:avLst/>
          </a:prstGeom>
          <a:gradFill>
            <a:gsLst>
              <a:gs pos="14500">
                <a:srgbClr val="F8FBFD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77637"/>
            <a:ext cx="3295241" cy="20803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621" y="4769103"/>
            <a:ext cx="3718379" cy="2046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849" y="4763278"/>
            <a:ext cx="5239773" cy="2052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621" y="2510112"/>
            <a:ext cx="3718380" cy="2267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985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213418" cy="4927600"/>
          </a:xfrm>
          <a:prstGeom prst="rect">
            <a:avLst/>
          </a:prstGeom>
          <a:gradFill>
            <a:gsLst>
              <a:gs pos="34000">
                <a:srgbClr val="F8FBFD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457" y="1958042"/>
            <a:ext cx="11310989" cy="1608117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1. Минтай свежемороженый: б/г, блочная заморозка;</a:t>
            </a:r>
            <a: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2.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Треска свежемороженая: б/г, блочная заморозка, штучная заморозка;</a:t>
            </a:r>
            <a: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3.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Камбала свежемороженая;</a:t>
            </a:r>
            <a:b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4. Навага свежемороженая;</a:t>
            </a:r>
            <a:b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5. Рыбная мука;</a:t>
            </a:r>
            <a:b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6. Рыбий жир.</a:t>
            </a:r>
            <a:endParaRPr lang="ru-RU" sz="2000" dirty="0">
              <a:effectLst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0" y="308234"/>
            <a:ext cx="1380624" cy="10674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084" y="518810"/>
            <a:ext cx="89546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ПРОДУКЦИЯ ПРОЕКТА И ЕЁ ОБЪЁМЫ</a:t>
            </a:r>
            <a:endParaRPr lang="ru-RU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8459" y="1374625"/>
            <a:ext cx="11582617" cy="43617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рамках проекта планируется выпуск следующих видов рыбной продукции:</a:t>
            </a:r>
            <a:endParaRPr lang="ru-RU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725981"/>
              </p:ext>
            </p:extLst>
          </p:nvPr>
        </p:nvGraphicFramePr>
        <p:xfrm>
          <a:off x="362472" y="3765233"/>
          <a:ext cx="11458608" cy="1914207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2594227"/>
                <a:gridCol w="799811"/>
                <a:gridCol w="799811"/>
                <a:gridCol w="799811"/>
                <a:gridCol w="799811"/>
                <a:gridCol w="799811"/>
                <a:gridCol w="799811"/>
                <a:gridCol w="799811"/>
                <a:gridCol w="799811"/>
                <a:gridCol w="799811"/>
                <a:gridCol w="799811"/>
                <a:gridCol w="866271"/>
              </a:tblGrid>
              <a:tr h="252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ПРОДУКЦИЯ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74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Продукция переработки: Камбала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1 250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1 250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1 250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1 250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1 250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6 249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74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Продукция переработки: Треска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793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793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793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793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793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3 964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74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Продукция переработки: Минтай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612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612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612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612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612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3 058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74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Продукция переработки: Навага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1 894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1 894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1 894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1 894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1 894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9 470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74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Рыбная мука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316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316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316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316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316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1 580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74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Рыбий жир технический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316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74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Итого: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4 927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4 927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4 927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4 927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4 927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24 637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474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460" y="1504747"/>
            <a:ext cx="3756491" cy="1272314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Реализация проекта планируется на земельном участке </a:t>
            </a:r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площадью 2.24 </a:t>
            </a:r>
            <a:r>
              <a:rPr lang="ru-RU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га. Участок находится </a:t>
            </a:r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 территории </a:t>
            </a:r>
            <a:r>
              <a:rPr lang="ru-RU" sz="1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Олюторского</a:t>
            </a:r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муниципального района в районе села </a:t>
            </a:r>
            <a:r>
              <a:rPr lang="ru-RU" sz="1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Вывенка</a:t>
            </a:r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в пределах кадастрового квартала 82:03:000011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0" y="308234"/>
            <a:ext cx="1380624" cy="10674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084" y="518810"/>
            <a:ext cx="9805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РАСПОЛОЖЕНИЕ ЗЕМЕЛЬНОГО УЧАСТКА</a:t>
            </a:r>
            <a:endParaRPr lang="ru-RU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7398" y="1165141"/>
            <a:ext cx="8372496" cy="404605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38460" y="2858610"/>
            <a:ext cx="3756491" cy="37641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8460" y="3047802"/>
            <a:ext cx="35789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Постановлением Главы </a:t>
            </a:r>
            <a:r>
              <a:rPr lang="ru-RU" sz="1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Олюторского</a:t>
            </a:r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муниципального района планируется утвердить схему расположения испрашиваемого земельного участка на кадастровом плане территории с целевым использованием: размещение всесезонного </a:t>
            </a:r>
            <a:r>
              <a:rPr lang="ru-RU" sz="1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рыбоперерабатывающего</a:t>
            </a:r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завода, местоположение: Камчатский край, </a:t>
            </a:r>
            <a:r>
              <a:rPr lang="ru-RU" sz="1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Олюторский</a:t>
            </a:r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район, с. </a:t>
            </a:r>
            <a:r>
              <a:rPr lang="ru-RU" sz="1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Вывенка</a:t>
            </a:r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категория земель: земли населенных пунктов</a:t>
            </a:r>
            <a:r>
              <a:rPr lang="ru-RU" sz="16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32620" y="5292741"/>
            <a:ext cx="81467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Согласно решению совета Депутатов сельского поселения «село </a:t>
            </a:r>
            <a:r>
              <a:rPr lang="ru-RU" sz="1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Вывенка</a:t>
            </a:r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 «О Правилах землепользования и застройки сельского поселения «село </a:t>
            </a:r>
            <a:r>
              <a:rPr lang="ru-RU" sz="1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Вывенка</a:t>
            </a:r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 (далее – Правила землепользования и застройки) № 7 от 01.06.2012 года, данный земельный участок, планируемый для реализации инвестиционного проекта, расположен в территориальной зоне ЕЛРЗ 1 (зона естественного ландшафта).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1952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460" y="1613582"/>
            <a:ext cx="11673015" cy="932565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18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Конечная продукция комплекса предназначена для внутреннего рынка Камчатского края, регионов Российской Федерации, а также для экспорта в ближнее и дальнее зарубежье</a:t>
            </a:r>
            <a:endParaRPr lang="ru-RU" sz="2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0" y="308234"/>
            <a:ext cx="1380624" cy="10674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084" y="518810"/>
            <a:ext cx="42851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РЫНОК ПРОЕКТА</a:t>
            </a:r>
            <a:endParaRPr lang="ru-RU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238" y="4315619"/>
            <a:ext cx="2880402" cy="2036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23" y="2546147"/>
            <a:ext cx="3389371" cy="2255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496" y="2546147"/>
            <a:ext cx="2895979" cy="227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5" y="4108205"/>
            <a:ext cx="3074836" cy="2382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818" y="4318282"/>
            <a:ext cx="3449367" cy="2125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084" y="2495826"/>
            <a:ext cx="3074837" cy="2382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324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21418" y="-32014"/>
            <a:ext cx="12213418" cy="6170264"/>
          </a:xfrm>
          <a:prstGeom prst="rect">
            <a:avLst/>
          </a:prstGeom>
          <a:gradFill>
            <a:gsLst>
              <a:gs pos="14500">
                <a:srgbClr val="F8FBFD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580412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657" y="1580412"/>
            <a:ext cx="11854686" cy="4886109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Сумма предстоящих затрат в рамках проекта на период инвестиционной стадии составит 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505 956</a:t>
            </a:r>
            <a:r>
              <a:rPr lang="ru-RU" sz="20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тыс. 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руб., в том числе: </a:t>
            </a:r>
            <a: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 инвестиции в основной капитал (с НДС) – </a:t>
            </a:r>
            <a:r>
              <a:rPr lang="ru-RU" sz="20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356 637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тыс. 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руб. </a:t>
            </a:r>
            <a: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 инвестиции в оборотный капитал – </a:t>
            </a:r>
            <a:r>
              <a:rPr lang="ru-RU" sz="20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79 242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тыс. 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руб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b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 выплата процентов по кредитам – 70 077 тыс. руб.</a:t>
            </a:r>
            <a: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</a:t>
            </a:r>
            <a: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Источники финансирования Проекта:</a:t>
            </a:r>
            <a: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 собственные средства Инициатора проекта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;</a:t>
            </a:r>
            <a: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 кредитные средства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b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000" dirty="0" smtClean="0"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Доля собственных средств Инициатора проекта на инвестиционной стадии 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составит </a:t>
            </a:r>
            <a:b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30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% от общей стоимости проекта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b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ru-RU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0" y="308234"/>
            <a:ext cx="1380624" cy="10674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084" y="518810"/>
            <a:ext cx="71913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ФИНАНСИРОВАНИЕ ПРОЕКТА</a:t>
            </a:r>
            <a:endParaRPr lang="ru-RU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799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7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21418" y="-32013"/>
            <a:ext cx="12213418" cy="1732494"/>
          </a:xfrm>
          <a:prstGeom prst="rect">
            <a:avLst/>
          </a:prstGeom>
          <a:gradFill>
            <a:gsLst>
              <a:gs pos="48000">
                <a:srgbClr val="F8FBFD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-21418" y="5170124"/>
            <a:ext cx="12213418" cy="1687875"/>
          </a:xfrm>
          <a:prstGeom prst="rect">
            <a:avLst/>
          </a:prstGeom>
          <a:gradFill>
            <a:gsLst>
              <a:gs pos="14500">
                <a:srgbClr val="F8FBFD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459" y="1700481"/>
            <a:ext cx="11673015" cy="752519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Показатели эффективности, рассчитанные на базе денежного потока на инвестированный капитал: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0" y="308234"/>
            <a:ext cx="1380624" cy="10674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084" y="241811"/>
            <a:ext cx="79640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ПОКАЗАТЕЛИ ЭКОНОМИЧЕСКОЙ </a:t>
            </a:r>
          </a:p>
          <a:p>
            <a:r>
              <a:rPr lang="ru-RU" sz="3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ЭФФЕКТИВНОСТИ ПРОЕКТА</a:t>
            </a:r>
            <a:endParaRPr lang="ru-RU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432120"/>
              </p:ext>
            </p:extLst>
          </p:nvPr>
        </p:nvGraphicFramePr>
        <p:xfrm>
          <a:off x="238459" y="2757783"/>
          <a:ext cx="11212137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5161"/>
                <a:gridCol w="3006976"/>
              </a:tblGrid>
              <a:tr h="438498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чистая приведенная стоимость (NPV) 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20,891 млн. руб.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внутренняя норма доходности (IRR) 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16,58%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индекс прибыльности (PI) 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1,08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простой период окупаемости (РВР) 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7,01 лет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дисконтированный период окупаемости (DPВP) 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8,75 лет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49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21418" y="-32014"/>
            <a:ext cx="12213418" cy="1887369"/>
          </a:xfrm>
          <a:prstGeom prst="rect">
            <a:avLst/>
          </a:prstGeom>
          <a:gradFill>
            <a:gsLst>
              <a:gs pos="22000">
                <a:srgbClr val="F8FBFD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-21418" y="5051142"/>
            <a:ext cx="12213418" cy="1806857"/>
          </a:xfrm>
          <a:prstGeom prst="rect">
            <a:avLst/>
          </a:prstGeom>
          <a:gradFill>
            <a:gsLst>
              <a:gs pos="39000">
                <a:srgbClr val="F8FBFD"/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459" y="5051143"/>
            <a:ext cx="11632266" cy="1359888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Таким образом в региональный и местный бюджеты размер поступлений за 10 лет составит </a:t>
            </a:r>
            <a:r>
              <a:rPr lang="ru-RU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73,806 </a:t>
            </a:r>
            <a:r>
              <a:rPr lang="ru-RU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млн. руб</a:t>
            </a:r>
            <a:r>
              <a:rPr lang="ru-RU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br>
              <a:rPr lang="ru-RU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Во внебюджетные фонды размер поступлений за 10 лет составит </a:t>
            </a:r>
            <a:r>
              <a:rPr lang="ru-RU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32,540</a:t>
            </a:r>
            <a:r>
              <a:rPr lang="ru-RU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млн. руб.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0" y="308234"/>
            <a:ext cx="1380624" cy="10674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084" y="518810"/>
            <a:ext cx="98251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БЮДЖЕТНАЯ ЭФФЕКТИВНОСТЬ ПРОЕКТА</a:t>
            </a:r>
            <a:endParaRPr lang="ru-RU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351323"/>
              </p:ext>
            </p:extLst>
          </p:nvPr>
        </p:nvGraphicFramePr>
        <p:xfrm>
          <a:off x="346669" y="1855355"/>
          <a:ext cx="11524055" cy="3063017"/>
        </p:xfrm>
        <a:graphic>
          <a:graphicData uri="http://schemas.openxmlformats.org/drawingml/2006/table">
            <a:tbl>
              <a:tblPr firstRow="1" firstCol="1" lastRow="1" bandRow="1">
                <a:tableStyleId>{5C22544A-7EE6-4342-B048-85BDC9FD1C3A}</a:tableStyleId>
              </a:tblPr>
              <a:tblGrid>
                <a:gridCol w="2356459"/>
                <a:gridCol w="1473364"/>
                <a:gridCol w="862344"/>
                <a:gridCol w="684803"/>
                <a:gridCol w="684803"/>
                <a:gridCol w="684803"/>
                <a:gridCol w="684803"/>
                <a:gridCol w="684803"/>
                <a:gridCol w="684803"/>
                <a:gridCol w="684803"/>
                <a:gridCol w="682497"/>
                <a:gridCol w="677885"/>
                <a:gridCol w="677885"/>
              </a:tblGrid>
              <a:tr h="2549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Распределение налогов, тыс. руб.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Налог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Сумма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549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Федеральный бюджет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НДС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25 195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7 836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17 359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9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Федеральный бюджет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Налог на прибыль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7 258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1 138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1 719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2 053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2 347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9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Региональный бюджет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 на прибыль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18 144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2 844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4 298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5 133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5 868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9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Региональный бюджет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 на имущество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9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Региональный бюджет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НДФЛ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47 312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274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289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303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653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8 381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8 856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9 183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9 500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9 808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9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Региональный бюджет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Транспортный налог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9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Местный бюджет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НДФЛ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8 349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1 479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1 563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1 621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1 677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1 731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9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Местный бюджет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Земельный налог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9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Местный бюджет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Прочие налоги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9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Внебюджетные фонды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Страховые взносы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32 540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199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449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5 764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6 091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6 316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6 534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6 746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39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Итого: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138 799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512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539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565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1 216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15 624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20 492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23 137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32 734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43 860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897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646</Words>
  <Application>Microsoft Office PowerPoint</Application>
  <PresentationFormat>Широкоэкранный</PresentationFormat>
  <Paragraphs>287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 Unicode MS</vt:lpstr>
      <vt:lpstr>Arial</vt:lpstr>
      <vt:lpstr>Calibri</vt:lpstr>
      <vt:lpstr>Calibri Light</vt:lpstr>
      <vt:lpstr>Times New Roman</vt:lpstr>
      <vt:lpstr>Тема Office</vt:lpstr>
      <vt:lpstr>РЕАЛИЗАЦИИ ПРОЕКТА «СТРОИТЕЛЬСТВО РЫБОПЕРЕРАБАТЫВАЮЩЕГО ЗАВОДА ПРОИЗВОДИТЕЛЬНОСТЬЮ ДО 100 ТОНН В СУТКИ ПО СЫРЬЮ В ОЛЮТОРСКОМ РАЙОНЕ КАМЧАТСКОГО КРАЯ» </vt:lpstr>
      <vt:lpstr>Цели проекта:  Обеспечение потребностей населения Камчатского края и других регионов РФ свежей рыбопродукцией. Развитие рыбоперерабатывающей отрасли региона на новом технологическом уровне, создание в регионе перерабатывающей базы для добытчиков ВБР. Создание дополнительных рабочих мест и улучшение условий труда людей, работающих в рыбоперерабатывающей отрасли</vt:lpstr>
      <vt:lpstr>1. Строительство Производственного цеха 2. Строительство Холодильного склада; 3. Строительство здания АБК; 4. Рыбоперерабатывающее оборудование и общие системы; 5. Морозильное оборудование; 6. Рыбомучное оборудование.</vt:lpstr>
      <vt:lpstr>1. Минтай свежемороженый: б/г, блочная заморозка; 2. Треска свежемороженая: б/г, блочная заморозка, штучная заморозка; 3. Камбала свежемороженая; 4. Навага свежемороженая; 5. Рыбная мука; 6. Рыбий жир.</vt:lpstr>
      <vt:lpstr>Реализация проекта планируется на земельном участке площадью 2.24 га. Участок находится на территории Олюторского муниципального района в районе села Вывенка, в пределах кадастрового квартала 82:03:000011</vt:lpstr>
      <vt:lpstr> Конечная продукция комплекса предназначена для внутреннего рынка Камчатского края, регионов Российской Федерации, а также для экспорта в ближнее и дальнее зарубежье</vt:lpstr>
      <vt:lpstr>Сумма предстоящих затрат в рамках проекта на период инвестиционной стадии составит  505 956 тыс. руб., в том числе:  - инвестиции в основной капитал (с НДС) – 356 637 тыс. руб.  - инвестиции в оборотный капитал – 79 242 тыс. руб. - выплата процентов по кредитам – 70 077 тыс. руб.   Источники финансирования Проекта: - собственные средства Инициатора проекта; - кредитные средства.  Доля собственных средств Инициатора проекта на инвестиционной стадии составит  30% от общей стоимости проекта.  </vt:lpstr>
      <vt:lpstr>Показатели эффективности, рассчитанные на базе денежного потока на инвестированный капитал: </vt:lpstr>
      <vt:lpstr>Таким образом в региональный и местный бюджеты размер поступлений за 10 лет составит  73,806 млн. руб.  Во внебюджетные фонды размер поступлений за 10 лет составит  32,540 млн. руб.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ПРОМЫШЛЕННЫЙ КОМПЛЕКС  ПО ПРОИЗВОДСТВУ  СТРОИТЕЛЬНЫХ МАТЕРИАЛОВ  НА ТЕРРИТОРИИ ПРОМЫШЛЕННОГО ПАРКА «ДАЛЬНИЙ»</dc:title>
  <dc:creator>HYPER</dc:creator>
  <cp:lastModifiedBy>user</cp:lastModifiedBy>
  <cp:revision>39</cp:revision>
  <dcterms:created xsi:type="dcterms:W3CDTF">2017-05-17T01:06:09Z</dcterms:created>
  <dcterms:modified xsi:type="dcterms:W3CDTF">2017-09-07T22:59:42Z</dcterms:modified>
</cp:coreProperties>
</file>