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4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820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38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971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00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96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92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64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9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49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8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017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0D139-F8BD-4E6A-AFC5-9B489DBA3DA2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45C1C-01D5-429D-B33A-A86658E7F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608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104" y="143053"/>
            <a:ext cx="1662671" cy="149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leader-id.ru/upload/file/get/?id=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0" y="162182"/>
            <a:ext cx="2238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7014" y="3179928"/>
            <a:ext cx="69145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рейтинг состояния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инвестиционного климата в субъектах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</a:t>
            </a:r>
          </a:p>
          <a:p>
            <a:endParaRPr lang="ru-RU" dirty="0" smtClean="0"/>
          </a:p>
          <a:p>
            <a:r>
              <a:rPr lang="ru-RU" dirty="0" err="1" smtClean="0"/>
              <a:t>г.Владивосток</a:t>
            </a:r>
            <a:r>
              <a:rPr lang="ru-RU" dirty="0" smtClean="0"/>
              <a:t>, 27 ноября 2014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7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6360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Сводная статистика по методологии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274" y="863666"/>
            <a:ext cx="3934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опросы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«СПАРК – Интерфакс»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274" y="1448441"/>
            <a:ext cx="3934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Экспертные опросы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Экспертные группы по Стандарту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Представители деловых объединений в регионе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09600" y="733870"/>
            <a:ext cx="422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300</a:t>
            </a:r>
          </a:p>
          <a:p>
            <a:r>
              <a:rPr lang="ru-RU" sz="1600" i="1" dirty="0" smtClean="0">
                <a:solidFill>
                  <a:srgbClr val="002060"/>
                </a:solidFill>
              </a:rPr>
              <a:t>(респондентов на регион)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09600" y="1509997"/>
            <a:ext cx="422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25-30</a:t>
            </a:r>
          </a:p>
          <a:p>
            <a:r>
              <a:rPr lang="ru-RU" sz="1600" i="1" dirty="0" smtClean="0">
                <a:solidFill>
                  <a:srgbClr val="002060"/>
                </a:solidFill>
              </a:rPr>
              <a:t>(респондентов на регион)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274" y="2423703"/>
            <a:ext cx="3934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Специальные опросы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групп респондентов по 25 человек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9600" y="2365833"/>
            <a:ext cx="422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270</a:t>
            </a:r>
          </a:p>
          <a:p>
            <a:r>
              <a:rPr lang="ru-RU" sz="1600" i="1" dirty="0" smtClean="0">
                <a:solidFill>
                  <a:srgbClr val="002060"/>
                </a:solidFill>
              </a:rPr>
              <a:t>(респондентов на регион)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329662">
            <a:off x="7384702" y="738208"/>
            <a:ext cx="4388806" cy="19956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400" i="1" dirty="0" smtClean="0">
                <a:solidFill>
                  <a:srgbClr val="002060"/>
                </a:solidFill>
              </a:rPr>
              <a:t>Новая методология сохранила преемственность пилотному набору показателей. Позволяет сопоставлять новые результаты с итогами пилотной апробации. Позволяет провести срез по ключевым направлениям ведения предпринимательской деятельности, действующим в регионе административным регламентам и процедурам. Оценивает усилия региональной команды по инструментам поддержки бизнеса.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709070"/>
              </p:ext>
            </p:extLst>
          </p:nvPr>
        </p:nvGraphicFramePr>
        <p:xfrm>
          <a:off x="136476" y="3763422"/>
          <a:ext cx="11914469" cy="3025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0382"/>
                <a:gridCol w="912774"/>
                <a:gridCol w="885527"/>
                <a:gridCol w="858280"/>
                <a:gridCol w="1253361"/>
                <a:gridCol w="1321477"/>
                <a:gridCol w="831033"/>
                <a:gridCol w="762915"/>
                <a:gridCol w="735669"/>
                <a:gridCol w="694797"/>
                <a:gridCol w="858254"/>
              </a:tblGrid>
              <a:tr h="269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Регион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А1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А2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А3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А4.1.(МЕД)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А4.1.(ТРАНС)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А5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А6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</a:rPr>
                        <a:t>В1.3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В2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Сумма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Амурская область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ctr"/>
                </a:tc>
              </a:tr>
              <a:tr h="539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Еврейская автономная область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ctr"/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Камчатский край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ctr"/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Магаданская область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ctr"/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Приморский край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/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Республика Якутия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739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1188</a:t>
                      </a:r>
                    </a:p>
                  </a:txBody>
                  <a:tcPr marL="9525" marR="9525" marT="9525" marB="0" anchor="ctr"/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Сахалинская область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ctr"/>
                </a:tc>
              </a:tr>
              <a:tr h="292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</a:rPr>
                        <a:t>Хабаровский край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40" marR="6840" marT="68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1684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1958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1166" y="3255090"/>
            <a:ext cx="3248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Специальные опросы – 18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9363" y="3255497"/>
            <a:ext cx="2907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Экспертные опросы – 8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39715" y="3254700"/>
            <a:ext cx="2422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опросы – 11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28846" y="3254700"/>
            <a:ext cx="1991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Статистика – 13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61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 animBg="1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6223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График проведения рейтинга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Pentagon 33"/>
          <p:cNvSpPr/>
          <p:nvPr/>
        </p:nvSpPr>
        <p:spPr bwMode="auto">
          <a:xfrm>
            <a:off x="5910436" y="1016402"/>
            <a:ext cx="1459228" cy="3363866"/>
          </a:xfrm>
          <a:prstGeom prst="homePlate">
            <a:avLst>
              <a:gd name="adj" fmla="val 25510"/>
            </a:avLst>
          </a:prstGeom>
          <a:solidFill>
            <a:srgbClr val="4F81BD"/>
          </a:solidFill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b="1" i="0" u="none" strike="noStrike" cap="none" normalizeH="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Рейтинг 2015</a:t>
            </a:r>
            <a:endParaRPr kumimoji="0" lang="ru-RU" b="1" i="0" u="none" strike="noStrike" cap="none" normalizeH="0" baseline="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endPara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endParaRPr kumimoji="0" lang="ru-RU" b="1" i="0" u="none" strike="noStrike" cap="none" normalizeH="0" baseline="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endParaRPr kumimoji="0" lang="en-US" b="1" i="0" u="none" strike="noStrike" cap="none" normalizeH="0" baseline="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3"/>
          <p:cNvSpPr/>
          <p:nvPr/>
        </p:nvSpPr>
        <p:spPr bwMode="auto">
          <a:xfrm>
            <a:off x="471222" y="1016403"/>
            <a:ext cx="1581058" cy="135160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sz="1600" b="1" i="0" u="none" strike="noStrike" cap="none" normalizeH="0" baseline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Федеральный уровень</a:t>
            </a:r>
            <a:endParaRPr kumimoji="0" lang="en-US" sz="1600" b="1" i="0" u="none" strike="noStrike" cap="none" normalizeH="0" baseline="0" dirty="0" smtClean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/>
          <p:nvPr/>
        </p:nvSpPr>
        <p:spPr bwMode="auto">
          <a:xfrm>
            <a:off x="471223" y="2675304"/>
            <a:ext cx="1581058" cy="168096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sz="1400" b="1" i="0" u="none" strike="noStrike" cap="none" normalizeH="0" baseline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Региональный уровень </a:t>
            </a:r>
            <a:endParaRPr kumimoji="0" lang="en-US" sz="1400" b="1" i="0" u="none" strike="noStrike" cap="none" normalizeH="0" baseline="0" dirty="0" smtClean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r>
              <a:rPr kumimoji="0" lang="ru-RU" sz="1400" i="0" u="none" strike="noStrike" cap="none" normalizeH="0" baseline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(РОИВы, </a:t>
            </a:r>
            <a:endParaRPr kumimoji="0" lang="en-US" sz="1400" i="0" u="none" strike="noStrike" cap="none" normalizeH="0" baseline="0" dirty="0" smtClean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r>
              <a:rPr kumimoji="0" lang="ru-RU" sz="1400" i="0" u="none" strike="noStrike" cap="none" normalizeH="0" baseline="0" dirty="0" err="1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терорганы</a:t>
            </a:r>
            <a:r>
              <a:rPr kumimoji="0" lang="ru-RU" sz="1400" i="0" u="none" strike="noStrike" cap="none" normalizeH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ФОИВов, муниципалитеты)</a:t>
            </a:r>
            <a:endParaRPr kumimoji="0" lang="en-US" sz="1400" i="0" u="none" strike="noStrike" cap="none" normalizeH="0" baseline="0" dirty="0" smtClean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entagon 13"/>
          <p:cNvSpPr/>
          <p:nvPr/>
        </p:nvSpPr>
        <p:spPr bwMode="auto">
          <a:xfrm>
            <a:off x="2187381" y="1024379"/>
            <a:ext cx="1407867" cy="3331885"/>
          </a:xfrm>
          <a:prstGeom prst="homePlate">
            <a:avLst>
              <a:gd name="adj" fmla="val 25510"/>
            </a:avLst>
          </a:prstGeom>
          <a:solidFill>
            <a:srgbClr val="4F81BD"/>
          </a:solidFill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defTabSz="889000" rtl="0" eaLnBrk="1" fontAlgn="base" latinLnBrk="0" hangingPunct="1"/>
            <a:r>
              <a:rPr kumimoji="0" lang="ru-RU" sz="1600" b="1" i="0" u="none" strike="noStrike" cap="none" normalizeH="0" baseline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Пилотная апробация Рейтинга</a:t>
            </a:r>
            <a:endParaRPr kumimoji="0" lang="en-US" sz="1600" b="1" i="0" u="none" strike="noStrike" cap="none" normalizeH="0" baseline="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ValueChainStarter"/>
          <p:cNvSpPr/>
          <p:nvPr/>
        </p:nvSpPr>
        <p:spPr bwMode="auto">
          <a:xfrm>
            <a:off x="4912300" y="2667929"/>
            <a:ext cx="1438290" cy="975007"/>
          </a:xfrm>
          <a:prstGeom prst="chevron">
            <a:avLst>
              <a:gd name="adj" fmla="val 13844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дорожных Карт</a:t>
            </a:r>
          </a:p>
        </p:txBody>
      </p:sp>
      <p:sp>
        <p:nvSpPr>
          <p:cNvPr id="9" name="ValueChainStarter"/>
          <p:cNvSpPr/>
          <p:nvPr/>
        </p:nvSpPr>
        <p:spPr bwMode="auto">
          <a:xfrm>
            <a:off x="3595248" y="2667930"/>
            <a:ext cx="1408365" cy="975007"/>
          </a:xfrm>
          <a:prstGeom prst="chevron">
            <a:avLst>
              <a:gd name="adj" fmla="val 15079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Формиро-вание региональ-ных команд</a:t>
            </a:r>
          </a:p>
        </p:txBody>
      </p:sp>
      <p:sp>
        <p:nvSpPr>
          <p:cNvPr id="10" name="Pentagon 35"/>
          <p:cNvSpPr/>
          <p:nvPr/>
        </p:nvSpPr>
        <p:spPr bwMode="auto">
          <a:xfrm>
            <a:off x="9579450" y="1024379"/>
            <a:ext cx="1431450" cy="3355889"/>
          </a:xfrm>
          <a:prstGeom prst="homePlate">
            <a:avLst>
              <a:gd name="adj" fmla="val 25510"/>
            </a:avLst>
          </a:prstGeom>
          <a:solidFill>
            <a:srgbClr val="4F81BD"/>
          </a:solidFill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b="1" i="0" u="none" strike="noStrike" cap="none" normalizeH="0" baseline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Рейтинг 2016</a:t>
            </a:r>
          </a:p>
          <a:p>
            <a:pPr marL="0" marR="0" indent="0" algn="ctr" defTabSz="889000" rtl="0" eaLnBrk="1" fontAlgn="base" latinLnBrk="0" hangingPunct="1"/>
            <a:endPara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endParaRPr kumimoji="0" lang="ru-RU" b="1" i="0" u="none" strike="noStrike" cap="none" normalizeH="0" baseline="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ctr" defTabSz="889000" rtl="0" eaLnBrk="1" fontAlgn="base" latinLnBrk="0" hangingPunct="1"/>
            <a:endParaRPr kumimoji="0" lang="en-US" b="1" i="0" u="none" strike="noStrike" cap="none" normalizeH="0" baseline="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ValueChainHeader"/>
          <p:cNvSpPr/>
          <p:nvPr/>
        </p:nvSpPr>
        <p:spPr bwMode="auto">
          <a:xfrm flipH="1">
            <a:off x="6342613" y="2667928"/>
            <a:ext cx="5447495" cy="488239"/>
          </a:xfrm>
          <a:prstGeom prst="parallelogram">
            <a:avLst>
              <a:gd name="adj" fmla="val 30206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</a:t>
            </a:r>
          </a:p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инициатив</a:t>
            </a:r>
          </a:p>
        </p:txBody>
      </p:sp>
      <p:sp>
        <p:nvSpPr>
          <p:cNvPr id="12" name="ValueChainHeader"/>
          <p:cNvSpPr/>
          <p:nvPr/>
        </p:nvSpPr>
        <p:spPr bwMode="auto">
          <a:xfrm>
            <a:off x="6342619" y="3241286"/>
            <a:ext cx="5447495" cy="407282"/>
          </a:xfrm>
          <a:prstGeom prst="parallelogram">
            <a:avLst>
              <a:gd name="adj" fmla="val 32002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</a:t>
            </a:r>
          </a:p>
        </p:txBody>
      </p:sp>
      <p:sp>
        <p:nvSpPr>
          <p:cNvPr id="13" name="ValueChainStarter"/>
          <p:cNvSpPr/>
          <p:nvPr/>
        </p:nvSpPr>
        <p:spPr bwMode="auto">
          <a:xfrm>
            <a:off x="3595248" y="1016401"/>
            <a:ext cx="2332874" cy="888597"/>
          </a:xfrm>
          <a:prstGeom prst="chevron">
            <a:avLst>
              <a:gd name="adj" fmla="val 15079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Образовательная программа</a:t>
            </a:r>
          </a:p>
          <a:p>
            <a:pPr lvl="0"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(1-й этап)</a:t>
            </a:r>
          </a:p>
        </p:txBody>
      </p:sp>
      <p:sp>
        <p:nvSpPr>
          <p:cNvPr id="14" name="ValueChainStarter"/>
          <p:cNvSpPr/>
          <p:nvPr/>
        </p:nvSpPr>
        <p:spPr bwMode="auto">
          <a:xfrm>
            <a:off x="7146091" y="3671178"/>
            <a:ext cx="1997909" cy="693458"/>
          </a:xfrm>
          <a:prstGeom prst="chevron">
            <a:avLst>
              <a:gd name="adj" fmla="val 13844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Обновление</a:t>
            </a:r>
          </a:p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дорожных карт</a:t>
            </a:r>
          </a:p>
        </p:txBody>
      </p:sp>
      <p:sp>
        <p:nvSpPr>
          <p:cNvPr id="15" name="ValueChainStarter"/>
          <p:cNvSpPr/>
          <p:nvPr/>
        </p:nvSpPr>
        <p:spPr bwMode="auto">
          <a:xfrm>
            <a:off x="9146978" y="3685985"/>
            <a:ext cx="2643132" cy="694283"/>
          </a:xfrm>
          <a:prstGeom prst="chevron">
            <a:avLst>
              <a:gd name="adj" fmla="val 13844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новых инициатив</a:t>
            </a:r>
          </a:p>
        </p:txBody>
      </p:sp>
      <p:sp>
        <p:nvSpPr>
          <p:cNvPr id="16" name="ValueChainStarter"/>
          <p:cNvSpPr/>
          <p:nvPr/>
        </p:nvSpPr>
        <p:spPr bwMode="auto">
          <a:xfrm>
            <a:off x="7239943" y="1013006"/>
            <a:ext cx="2194832" cy="931321"/>
          </a:xfrm>
          <a:prstGeom prst="chevron">
            <a:avLst>
              <a:gd name="adj" fmla="val 15079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Образова-тельная программа</a:t>
            </a:r>
          </a:p>
          <a:p>
            <a:pPr lvl="0" algn="ctr"/>
            <a:r>
              <a:rPr lang="ru-RU" sz="1600" b="1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(2-й </a:t>
            </a: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этап)</a:t>
            </a:r>
          </a:p>
        </p:txBody>
      </p:sp>
      <p:sp>
        <p:nvSpPr>
          <p:cNvPr id="17" name="Rectangle 64"/>
          <p:cNvSpPr/>
          <p:nvPr/>
        </p:nvSpPr>
        <p:spPr bwMode="auto">
          <a:xfrm>
            <a:off x="471223" y="5188448"/>
            <a:ext cx="11555677" cy="1669552"/>
          </a:xfrm>
          <a:prstGeom prst="rect">
            <a:avLst/>
          </a:prstGeom>
          <a:noFill/>
          <a:ln w="9525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8925" lvl="1" indent="-174625">
              <a:spcBef>
                <a:spcPts val="300"/>
              </a:spcBef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 – национальный инструмент </a:t>
            </a:r>
            <a:r>
              <a:rPr lang="ru-RU" sz="1600" b="1" dirty="0" smtClean="0">
                <a:solidFill>
                  <a:srgbClr val="9F0D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измерения</a:t>
            </a: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выявления </a:t>
            </a:r>
            <a:r>
              <a:rPr lang="ru-RU" sz="1600" b="1" dirty="0" smtClean="0">
                <a:solidFill>
                  <a:srgbClr val="9F0D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лучших практик</a:t>
            </a: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b="1" dirty="0" smtClean="0">
                <a:solidFill>
                  <a:srgbClr val="9F0D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постановки целей</a:t>
            </a: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инвестиционному климату</a:t>
            </a:r>
          </a:p>
          <a:p>
            <a:pPr marL="288925" lvl="1" indent="-174625">
              <a:spcBef>
                <a:spcPts val="300"/>
              </a:spcBef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по развитию региональных команд, разработке дорожных карт и их внедрению – </a:t>
            </a:r>
            <a:r>
              <a:rPr lang="ru-RU" sz="1600" b="1" dirty="0" smtClean="0">
                <a:solidFill>
                  <a:srgbClr val="9F0D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зона ответственности регионов</a:t>
            </a:r>
          </a:p>
          <a:p>
            <a:pPr marL="288925" lvl="1" indent="-174625">
              <a:spcBef>
                <a:spcPts val="300"/>
              </a:spcBef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этапе внедрения изменений федеральный центр работает для регионов, дает необходимые </a:t>
            </a:r>
            <a:r>
              <a:rPr lang="ru-RU" sz="1600" b="1" dirty="0" smtClean="0">
                <a:solidFill>
                  <a:srgbClr val="9F0D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поддержки</a:t>
            </a:r>
          </a:p>
        </p:txBody>
      </p:sp>
      <p:sp>
        <p:nvSpPr>
          <p:cNvPr id="18" name="ColumnHeader"/>
          <p:cNvSpPr txBox="1"/>
          <p:nvPr/>
        </p:nvSpPr>
        <p:spPr>
          <a:xfrm>
            <a:off x="471223" y="4664556"/>
            <a:ext cx="8963552" cy="43088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wrap="square" tIns="91440" bIns="91440" anchor="b">
            <a:spAutoFit/>
          </a:bodyPr>
          <a:lstStyle/>
          <a:p>
            <a:pPr algn="ctr">
              <a:buSzPct val="100000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ValueChainStarter"/>
          <p:cNvSpPr/>
          <p:nvPr/>
        </p:nvSpPr>
        <p:spPr bwMode="auto">
          <a:xfrm>
            <a:off x="3595248" y="2066122"/>
            <a:ext cx="8194866" cy="355049"/>
          </a:xfrm>
          <a:prstGeom prst="chevron">
            <a:avLst>
              <a:gd name="adj" fmla="val 13844"/>
            </a:avLst>
          </a:prstGeom>
          <a:solidFill>
            <a:srgbClr val="D2E0E6">
              <a:alpha val="74000"/>
            </a:srgb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и механизмы поддержки</a:t>
            </a:r>
          </a:p>
        </p:txBody>
      </p:sp>
      <p:sp>
        <p:nvSpPr>
          <p:cNvPr id="20" name="Isosceles Triangle 19"/>
          <p:cNvSpPr/>
          <p:nvPr/>
        </p:nvSpPr>
        <p:spPr bwMode="auto">
          <a:xfrm>
            <a:off x="6834471" y="4401968"/>
            <a:ext cx="242047" cy="255494"/>
          </a:xfrm>
          <a:prstGeom prst="triangle">
            <a:avLst/>
          </a:prstGeom>
          <a:solidFill>
            <a:srgbClr val="C41300"/>
          </a:solidFill>
          <a:ln w="9525" cap="flat" cmpd="sng" algn="ctr">
            <a:solidFill>
              <a:srgbClr val="C41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endParaRPr kumimoji="0" lang="ru-RU" sz="1200" b="0" i="0" u="none" strike="noStrike" cap="none" normalizeH="0" baseline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6091" y="4465387"/>
            <a:ext cx="2404686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smtClean="0">
                <a:latin typeface="Arial" panose="020B0604020202020204" pitchFamily="34" charset="0"/>
                <a:cs typeface="Arial" panose="020B0604020202020204" pitchFamily="34" charset="0"/>
              </a:rPr>
              <a:t>ПМЭФ-2015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–Презентация результатов Рейтинга</a:t>
            </a:r>
          </a:p>
        </p:txBody>
      </p:sp>
    </p:spTree>
    <p:extLst>
      <p:ext uri="{BB962C8B-B14F-4D97-AF65-F5344CB8AC3E}">
        <p14:creationId xmlns:p14="http://schemas.microsoft.com/office/powerpoint/2010/main" val="218022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24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970969"/>
              </p:ext>
            </p:extLst>
          </p:nvPr>
        </p:nvGraphicFramePr>
        <p:xfrm>
          <a:off x="422592" y="2151699"/>
          <a:ext cx="8128000" cy="1988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1988501">
                <a:tc>
                  <a:txBody>
                    <a:bodyPr/>
                    <a:lstStyle/>
                    <a:p>
                      <a:endParaRPr lang="ru-RU" sz="1800" b="0" i="0" kern="1200" dirty="0">
                        <a:solidFill>
                          <a:srgbClr val="1B1B1B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87692" y="2330943"/>
            <a:ext cx="647523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0" i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Внедрение лучших практик Национального рейтинга</a:t>
            </a:r>
            <a:endParaRPr lang="en-US" sz="2000" b="0" i="0" dirty="0" smtClean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участники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роли</a:t>
            </a:r>
            <a:endParaRPr lang="ru-RU" sz="2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18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Прямая соединительная линия 30"/>
          <p:cNvCxnSpPr/>
          <p:nvPr/>
        </p:nvCxnSpPr>
        <p:spPr>
          <a:xfrm flipH="1">
            <a:off x="6989624" y="1758111"/>
            <a:ext cx="4392" cy="7093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9839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обучение регионов по лучшим практикам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422592" y="1350685"/>
            <a:ext cx="11166158" cy="21150"/>
          </a:xfrm>
          <a:prstGeom prst="straightConnector1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5" name="Straight Connector 6"/>
          <p:cNvCxnSpPr/>
          <p:nvPr/>
        </p:nvCxnSpPr>
        <p:spPr bwMode="auto">
          <a:xfrm>
            <a:off x="3351801" y="1254164"/>
            <a:ext cx="0" cy="102600"/>
          </a:xfrm>
          <a:prstGeom prst="line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8"/>
          <p:cNvCxnSpPr/>
          <p:nvPr/>
        </p:nvCxnSpPr>
        <p:spPr bwMode="auto">
          <a:xfrm>
            <a:off x="5815509" y="1254164"/>
            <a:ext cx="0" cy="102600"/>
          </a:xfrm>
          <a:prstGeom prst="line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160529" y="1031356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5-7 ноября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2592" y="1054813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7-8 октября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13547" y="1054813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27-29 октября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3527" y="1031356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ноября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50118" y="1048939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декабря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227013" y="1041517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180994" y="1026626"/>
            <a:ext cx="1011006" cy="278838"/>
          </a:xfrm>
          <a:prstGeom prst="rect">
            <a:avLst/>
          </a:prstGeom>
        </p:spPr>
        <p:txBody>
          <a:bodyPr wrap="none" lIns="43433" tIns="43433" rIns="43433" bIns="43433" rtlCol="0">
            <a:noAutofit/>
          </a:bodyPr>
          <a:lstStyle/>
          <a:p>
            <a:pPr algn="ctr"/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</a:p>
        </p:txBody>
      </p:sp>
      <p:sp>
        <p:nvSpPr>
          <p:cNvPr id="20" name="ValueChainHeader"/>
          <p:cNvSpPr>
            <a:spLocks noChangeArrowheads="1"/>
          </p:cNvSpPr>
          <p:nvPr/>
        </p:nvSpPr>
        <p:spPr bwMode="gray">
          <a:xfrm>
            <a:off x="422593" y="1444623"/>
            <a:ext cx="1827122" cy="718183"/>
          </a:xfrm>
          <a:prstGeom prst="chevron">
            <a:avLst>
              <a:gd name="adj" fmla="val 22883"/>
            </a:avLst>
          </a:prstGeom>
          <a:solidFill>
            <a:srgbClr val="1F497D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39089" tIns="39089" rIns="39089" bIns="39089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волна</a:t>
            </a:r>
            <a:endParaRPr lang="en-US" sz="2000" b="1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defRPr/>
            </a:pPr>
            <a:r>
              <a:rPr lang="ru-RU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ru-RU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региона)</a:t>
            </a:r>
            <a:endParaRPr lang="ru-RU" sz="1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ValueChainHeader"/>
          <p:cNvSpPr>
            <a:spLocks noChangeArrowheads="1"/>
          </p:cNvSpPr>
          <p:nvPr/>
        </p:nvSpPr>
        <p:spPr bwMode="gray">
          <a:xfrm>
            <a:off x="2249715" y="1445110"/>
            <a:ext cx="1910814" cy="718183"/>
          </a:xfrm>
          <a:prstGeom prst="chevron">
            <a:avLst>
              <a:gd name="adj" fmla="val 22953"/>
            </a:avLst>
          </a:prstGeom>
          <a:solidFill>
            <a:srgbClr val="1F497D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39089" tIns="39089" rIns="39089" bIns="39089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ru-RU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волна</a:t>
            </a:r>
          </a:p>
          <a:p>
            <a:pPr lvl="0" algn="ctr" eaLnBrk="0" hangingPunct="0">
              <a:defRPr/>
            </a:pPr>
            <a:r>
              <a:rPr lang="ru-RU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(30</a:t>
            </a:r>
            <a:r>
              <a:rPr lang="en-US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региона)</a:t>
            </a:r>
          </a:p>
        </p:txBody>
      </p:sp>
      <p:sp>
        <p:nvSpPr>
          <p:cNvPr id="22" name="ValueChainHeader"/>
          <p:cNvSpPr>
            <a:spLocks noChangeArrowheads="1"/>
          </p:cNvSpPr>
          <p:nvPr/>
        </p:nvSpPr>
        <p:spPr bwMode="gray">
          <a:xfrm>
            <a:off x="4123081" y="1450467"/>
            <a:ext cx="1590446" cy="718183"/>
          </a:xfrm>
          <a:prstGeom prst="chevron">
            <a:avLst>
              <a:gd name="adj" fmla="val 22953"/>
            </a:avLst>
          </a:prstGeom>
          <a:solidFill>
            <a:srgbClr val="1F497D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45719" rIns="0" bIns="45719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 </a:t>
            </a:r>
            <a:r>
              <a:rPr lang="ru-RU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волна</a:t>
            </a:r>
          </a:p>
          <a:p>
            <a:pPr lvl="0" algn="ctr" eaLnBrk="0" hangingPunct="0">
              <a:defRPr/>
            </a:pPr>
            <a:r>
              <a:rPr lang="ru-RU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(33</a:t>
            </a:r>
            <a:r>
              <a:rPr lang="en-US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региона)</a:t>
            </a:r>
          </a:p>
        </p:txBody>
      </p:sp>
      <p:sp>
        <p:nvSpPr>
          <p:cNvPr id="23" name="Isosceles Triangle 19"/>
          <p:cNvSpPr/>
          <p:nvPr/>
        </p:nvSpPr>
        <p:spPr bwMode="auto">
          <a:xfrm flipV="1">
            <a:off x="6052802" y="1371835"/>
            <a:ext cx="351985" cy="262881"/>
          </a:xfrm>
          <a:prstGeom prst="triangle">
            <a:avLst/>
          </a:prstGeom>
          <a:solidFill>
            <a:srgbClr val="C41300"/>
          </a:solidFill>
          <a:ln w="9525" cap="flat" cmpd="sng" algn="ctr">
            <a:solidFill>
              <a:srgbClr val="C41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endParaRPr kumimoji="0" lang="ru-RU" sz="1200" b="0" i="0" u="none" strike="noStrike" cap="none" normalizeH="0" baseline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3527" y="1640073"/>
            <a:ext cx="153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Селектор с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А.Р.Белоусовым</a:t>
            </a:r>
            <a:endParaRPr lang="ru-RU" sz="16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Isosceles Triangle 19"/>
          <p:cNvSpPr/>
          <p:nvPr/>
        </p:nvSpPr>
        <p:spPr bwMode="auto">
          <a:xfrm flipV="1">
            <a:off x="7586893" y="1364953"/>
            <a:ext cx="351985" cy="262881"/>
          </a:xfrm>
          <a:prstGeom prst="triangle">
            <a:avLst/>
          </a:prstGeom>
          <a:solidFill>
            <a:srgbClr val="C41300"/>
          </a:solidFill>
          <a:ln w="9525" cap="flat" cmpd="sng" algn="ctr">
            <a:solidFill>
              <a:srgbClr val="C41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endParaRPr kumimoji="0" lang="ru-RU" sz="1200" b="0" i="0" u="none" strike="noStrike" cap="none" normalizeH="0" baseline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04407" y="1600019"/>
            <a:ext cx="17853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Доработка дорожных карт по лучшим практика</a:t>
            </a:r>
            <a:endParaRPr lang="ru-RU" sz="16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ValueChainHeader"/>
          <p:cNvSpPr>
            <a:spLocks noChangeArrowheads="1"/>
          </p:cNvSpPr>
          <p:nvPr/>
        </p:nvSpPr>
        <p:spPr bwMode="gray">
          <a:xfrm>
            <a:off x="9032285" y="1444623"/>
            <a:ext cx="2031073" cy="718183"/>
          </a:xfrm>
          <a:prstGeom prst="chevron">
            <a:avLst>
              <a:gd name="adj" fmla="val 22883"/>
            </a:avLst>
          </a:prstGeom>
          <a:noFill/>
          <a:ln w="9525" algn="ctr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lIns="39089" tIns="39089" rIns="39089" bIns="39089" anchor="ctr"/>
          <a:lstStyle/>
          <a:p>
            <a:pPr algn="ctr" eaLnBrk="0" hangingPunct="0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Экспертиза дорожных карт</a:t>
            </a:r>
            <a:endParaRPr lang="ru-RU" sz="105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Isosceles Triangle 19"/>
          <p:cNvSpPr/>
          <p:nvPr/>
        </p:nvSpPr>
        <p:spPr bwMode="auto">
          <a:xfrm flipV="1">
            <a:off x="6813632" y="1396767"/>
            <a:ext cx="351985" cy="262881"/>
          </a:xfrm>
          <a:prstGeom prst="triangle">
            <a:avLst/>
          </a:prstGeom>
          <a:solidFill>
            <a:srgbClr val="C41300"/>
          </a:solidFill>
          <a:ln w="9525" cap="flat" cmpd="sng" algn="ctr">
            <a:solidFill>
              <a:srgbClr val="C41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endParaRPr kumimoji="0" lang="ru-RU" sz="1200" b="0" i="0" u="none" strike="noStrike" cap="none" normalizeH="0" baseline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42221" y="2402428"/>
            <a:ext cx="4176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Шаблон КПЭ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шагов по улучшению </a:t>
            </a:r>
            <a:r>
              <a:rPr lang="ru-RU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инвестклимата</a:t>
            </a:r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4778" y="2857998"/>
            <a:ext cx="2934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Проблемы, выявленные по итогам обучения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9285" y="3334500"/>
            <a:ext cx="3564802" cy="3847207"/>
          </a:xfrm>
          <a:prstGeom prst="rect">
            <a:avLst/>
          </a:prstGeom>
        </p:spPr>
        <p:txBody>
          <a:bodyPr wrap="square" lIns="91440" tIns="91440" rIns="91440" bIns="91440" rtlCol="0">
            <a:spAutoFit/>
          </a:bodyPr>
          <a:lstStyle/>
          <a:p>
            <a:pPr marL="288925" lvl="1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Недостаток полномочий у команд</a:t>
            </a:r>
          </a:p>
          <a:p>
            <a:pPr marL="288925" lvl="1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Недостаток знаний и компетенций</a:t>
            </a:r>
          </a:p>
          <a:p>
            <a:pPr marL="288925" lvl="1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Отсутствие представителей по направлениям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9913" lvl="2" indent="-166688">
              <a:buClr>
                <a:srgbClr val="345782"/>
              </a:buClr>
              <a:buSzPct val="100000"/>
              <a:buFont typeface="Arial"/>
              <a:buChar char="–"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региона по направлению 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Институты для бизнеса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</a:p>
          <a:p>
            <a:pPr marL="569913" lvl="2" indent="-166688">
              <a:buClr>
                <a:srgbClr val="345782"/>
              </a:buClr>
              <a:buSzPct val="100000"/>
              <a:buFont typeface="Arial"/>
              <a:buChar char="–"/>
            </a:pP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регионов по направлению 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Разрешения на строительство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</a:p>
          <a:p>
            <a:pPr marL="569913" lvl="2" indent="-166688">
              <a:buClr>
                <a:srgbClr val="345782"/>
              </a:buClr>
              <a:buSzPct val="100000"/>
              <a:buFont typeface="Arial"/>
              <a:buChar char="–"/>
            </a:pP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регионов по направлению 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Финансовые инструменты стимулирования и поддержка СМП</a:t>
            </a:r>
            <a:r>
              <a:rPr lang="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en-US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9913" lvl="2" indent="-166688">
              <a:buClr>
                <a:srgbClr val="345782"/>
              </a:buClr>
              <a:buSzPct val="100000"/>
              <a:buFont typeface="Arial"/>
              <a:buChar char="–"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регионов по направлению 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Подключение к электросетям"</a:t>
            </a:r>
          </a:p>
          <a:p>
            <a:pPr marL="288925" lvl="1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Нехватка навыков проектной работы</a:t>
            </a:r>
          </a:p>
          <a:p>
            <a:pPr marL="288925" lvl="1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8925" lvl="1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en-US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5846" y="3267176"/>
            <a:ext cx="2934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Риски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эффективного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внедрения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изменений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оловина рамки 42"/>
          <p:cNvSpPr/>
          <p:nvPr/>
        </p:nvSpPr>
        <p:spPr>
          <a:xfrm>
            <a:off x="81881" y="2773662"/>
            <a:ext cx="1692428" cy="1315702"/>
          </a:xfrm>
          <a:prstGeom prst="halfFrame">
            <a:avLst>
              <a:gd name="adj1" fmla="val 6857"/>
              <a:gd name="adj2" fmla="val 575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оловина рамки 43"/>
          <p:cNvSpPr/>
          <p:nvPr/>
        </p:nvSpPr>
        <p:spPr>
          <a:xfrm rot="10800000">
            <a:off x="2049472" y="5469352"/>
            <a:ext cx="1692428" cy="1315702"/>
          </a:xfrm>
          <a:prstGeom prst="halfFrame">
            <a:avLst>
              <a:gd name="adj1" fmla="val 6857"/>
              <a:gd name="adj2" fmla="val 575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Половина рамки 44"/>
          <p:cNvSpPr/>
          <p:nvPr/>
        </p:nvSpPr>
        <p:spPr>
          <a:xfrm>
            <a:off x="4068258" y="3110194"/>
            <a:ext cx="1386770" cy="1315702"/>
          </a:xfrm>
          <a:prstGeom prst="halfFrame">
            <a:avLst>
              <a:gd name="adj1" fmla="val 6857"/>
              <a:gd name="adj2" fmla="val 575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057712" y="3285879"/>
            <a:ext cx="60036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 fontAlgn="base"/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Понимание текущей ситуации и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шагов </a:t>
            </a:r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улучшения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инвестиционного климата</a:t>
            </a:r>
          </a:p>
          <a:p>
            <a:pPr defTabSz="889000" fontAlgn="base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(Нет 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Arial"/>
              </a:rPr>
              <a:t>понимания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КПЭ 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Arial"/>
              </a:rPr>
              <a:t>на уровне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мероприятий)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052802" y="4055100"/>
            <a:ext cx="613919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 fontAlgn="base"/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Понимание и оценка доступности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ресурсов для </a:t>
            </a:r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внедрения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изменений</a:t>
            </a:r>
          </a:p>
          <a:p>
            <a:pPr defTabSz="889000" fontAlgn="base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(Нет 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 понимания какие ресурсы необходимы, ни уверенности, что они их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получат)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052800" y="4964864"/>
            <a:ext cx="60085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 fontAlgn="base"/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Мотивация региональной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команды</a:t>
            </a:r>
          </a:p>
          <a:p>
            <a:pPr defTabSz="889000" fontAlgn="base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(Система 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мотивации в регионах не соответствует поставленным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задачам)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89000" fontAlgn="base"/>
            <a:endParaRPr lang="ru-RU" sz="14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52800" y="5444672"/>
            <a:ext cx="584891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 fontAlgn="base"/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Профессионализм и компетенции региональной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команды</a:t>
            </a:r>
          </a:p>
          <a:p>
            <a:pPr defTabSz="889000" fontAlgn="base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(Отсутствие 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квалифицированных кадров для 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внедрения изменений)</a:t>
            </a:r>
            <a:endParaRPr lang="ru-RU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052799" y="5986255"/>
            <a:ext cx="600856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 fontAlgn="base"/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Коммуникация и </a:t>
            </a: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межведомственное </a:t>
            </a:r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</a:t>
            </a:r>
          </a:p>
          <a:p>
            <a:pPr defTabSz="889000" fontAlgn="base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  <a:latin typeface="Arial"/>
              </a:rPr>
              <a:t>Неэффективные механизмы и институты взаимодействия с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бизнесом, ТО ФОИВ, РОИВ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оловина рамки 50"/>
          <p:cNvSpPr/>
          <p:nvPr/>
        </p:nvSpPr>
        <p:spPr>
          <a:xfrm rot="10800000">
            <a:off x="10674598" y="5446693"/>
            <a:ext cx="1386770" cy="1315702"/>
          </a:xfrm>
          <a:prstGeom prst="halfFrame">
            <a:avLst>
              <a:gd name="adj1" fmla="val 6857"/>
              <a:gd name="adj2" fmla="val 575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Половина рамки 51"/>
          <p:cNvSpPr/>
          <p:nvPr/>
        </p:nvSpPr>
        <p:spPr>
          <a:xfrm rot="16200000">
            <a:off x="4032724" y="5433818"/>
            <a:ext cx="1386770" cy="1315702"/>
          </a:xfrm>
          <a:prstGeom prst="halfFrame">
            <a:avLst>
              <a:gd name="adj1" fmla="val 6857"/>
              <a:gd name="adj2" fmla="val 575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Половина рамки 52"/>
          <p:cNvSpPr/>
          <p:nvPr/>
        </p:nvSpPr>
        <p:spPr>
          <a:xfrm rot="5400000">
            <a:off x="10722303" y="3120704"/>
            <a:ext cx="1386770" cy="1315702"/>
          </a:xfrm>
          <a:prstGeom prst="halfFrame">
            <a:avLst>
              <a:gd name="adj1" fmla="val 6857"/>
              <a:gd name="adj2" fmla="val 575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90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 animBg="1"/>
      <p:bldP spid="26" grpId="0"/>
      <p:bldP spid="27" grpId="0" animBg="1"/>
      <p:bldP spid="29" grpId="0" animBg="1"/>
      <p:bldP spid="33" grpId="0"/>
      <p:bldP spid="34" grpId="0"/>
      <p:bldP spid="36" grpId="0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0" grpId="0"/>
      <p:bldP spid="51" grpId="0" animBg="1"/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8706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ключевых рекомендаций для внедрения изменений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554" y="885322"/>
            <a:ext cx="11290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перехода к качественному внедрению лучших практик регионам необходимо уже сейчас:</a:t>
            </a: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1674017" y="1170775"/>
            <a:ext cx="9926095" cy="4613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45782"/>
              </a:buClr>
              <a:buSzPct val="100000"/>
            </a:pP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Провести аудит текущего состояния по направлениям и показателям Рейтинга и определить основные направления для улучшения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45782"/>
              </a:buClr>
              <a:buSzPct val="100000"/>
            </a:pP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Развернуть полноценную региональную команду. Предусмотреть в дорожной карте блок по организационной схеме, включая межведомственное взаимодействие, в том числе на основе лучших практик других регионов, систему мотивации для членов проектных команд и сотрудников органов власти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45782"/>
              </a:buClr>
              <a:buSzPct val="100000"/>
            </a:pP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Сформировать механизм взаимодействия с бизнесом при подготовке, экспертизе и реализации дорожных карт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45782"/>
              </a:buClr>
              <a:buSzPct val="100000"/>
            </a:pP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Определить имеющиеся ограничения и объемы необходимых ресурсов для реализации дорожных карт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45782"/>
              </a:buClr>
              <a:buSzPct val="100000"/>
            </a:pP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Определить ответственных, КПЭ и их целевые значения</a:t>
            </a:r>
          </a:p>
          <a:p>
            <a:pPr>
              <a:buClr>
                <a:srgbClr val="345782"/>
              </a:buClr>
              <a:buSzPct val="100000"/>
            </a:pP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endParaRPr lang="ru-RU" sz="16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187076" y="1355210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187076" y="2199257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495329" y="2199257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188245" y="3311809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480292" y="3311809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758538" y="3311809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188245" y="4009806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480292" y="4009806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758538" y="4009806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/>
        </p:nvSpPr>
        <p:spPr>
          <a:xfrm>
            <a:off x="1036784" y="4009806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/>
          <p:cNvSpPr/>
          <p:nvPr/>
        </p:nvSpPr>
        <p:spPr>
          <a:xfrm>
            <a:off x="173208" y="4632391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/>
        </p:nvSpPr>
        <p:spPr>
          <a:xfrm>
            <a:off x="465255" y="4632391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5-конечная звезда 27"/>
          <p:cNvSpPr/>
          <p:nvPr/>
        </p:nvSpPr>
        <p:spPr>
          <a:xfrm>
            <a:off x="743501" y="4632391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5-конечная звезда 28"/>
          <p:cNvSpPr/>
          <p:nvPr/>
        </p:nvSpPr>
        <p:spPr>
          <a:xfrm>
            <a:off x="1021747" y="4632391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5-конечная звезда 29"/>
          <p:cNvSpPr/>
          <p:nvPr/>
        </p:nvSpPr>
        <p:spPr>
          <a:xfrm>
            <a:off x="1299993" y="4632391"/>
            <a:ext cx="263209" cy="2921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ValueChainStarter"/>
          <p:cNvSpPr/>
          <p:nvPr/>
        </p:nvSpPr>
        <p:spPr bwMode="auto">
          <a:xfrm>
            <a:off x="187076" y="5627398"/>
            <a:ext cx="3387745" cy="514416"/>
          </a:xfrm>
          <a:custGeom>
            <a:avLst/>
            <a:gdLst>
              <a:gd name="connsiteX0" fmla="*/ 0 w 1945110"/>
              <a:gd name="connsiteY0" fmla="*/ 0 h 266700"/>
              <a:gd name="connsiteX1" fmla="*/ 0 w 1945110"/>
              <a:gd name="connsiteY1" fmla="*/ 266700 h 266700"/>
              <a:gd name="connsiteX2" fmla="*/ 1945110 w 1945110"/>
              <a:gd name="connsiteY2" fmla="*/ 266700 h 266700"/>
              <a:gd name="connsiteX3" fmla="*/ 1792710 w 1945110"/>
              <a:gd name="connsiteY3" fmla="*/ 0 h 266700"/>
              <a:gd name="connsiteX0" fmla="*/ 0 w 1945110"/>
              <a:gd name="connsiteY0" fmla="*/ 0 h 266700"/>
              <a:gd name="connsiteX1" fmla="*/ 0 w 1945110"/>
              <a:gd name="connsiteY1" fmla="*/ 266700 h 266700"/>
              <a:gd name="connsiteX2" fmla="*/ 1945110 w 1945110"/>
              <a:gd name="connsiteY2" fmla="*/ 266700 h 266700"/>
              <a:gd name="connsiteX3" fmla="*/ 1569626 w 1945110"/>
              <a:gd name="connsiteY3" fmla="*/ 0 h 266700"/>
              <a:gd name="connsiteX4" fmla="*/ 0 w 1945110"/>
              <a:gd name="connsiteY4" fmla="*/ 0 h 266700"/>
              <a:gd name="connsiteX0" fmla="*/ 0 w 1945110"/>
              <a:gd name="connsiteY0" fmla="*/ 0 h 266700"/>
              <a:gd name="connsiteX1" fmla="*/ 0 w 1945110"/>
              <a:gd name="connsiteY1" fmla="*/ 266700 h 266700"/>
              <a:gd name="connsiteX2" fmla="*/ 1945110 w 1945110"/>
              <a:gd name="connsiteY2" fmla="*/ 266700 h 266700"/>
              <a:gd name="connsiteX3" fmla="*/ 1607975 w 1945110"/>
              <a:gd name="connsiteY3" fmla="*/ 0 h 266700"/>
              <a:gd name="connsiteX4" fmla="*/ 0 w 1945110"/>
              <a:gd name="connsiteY4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110" h="266700">
                <a:moveTo>
                  <a:pt x="0" y="0"/>
                </a:moveTo>
                <a:lnTo>
                  <a:pt x="0" y="266700"/>
                </a:lnTo>
                <a:lnTo>
                  <a:pt x="1945110" y="266700"/>
                </a:lnTo>
                <a:lnTo>
                  <a:pt x="1607975" y="0"/>
                </a:lnTo>
                <a:lnTo>
                  <a:pt x="0" y="0"/>
                </a:lnTo>
                <a:close/>
              </a:path>
            </a:pathLst>
          </a:cu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13716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1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Сформировать проектную команду</a:t>
            </a:r>
          </a:p>
        </p:txBody>
      </p:sp>
      <p:sp>
        <p:nvSpPr>
          <p:cNvPr id="32" name="ValueChainStarter"/>
          <p:cNvSpPr/>
          <p:nvPr/>
        </p:nvSpPr>
        <p:spPr bwMode="auto">
          <a:xfrm>
            <a:off x="187076" y="6155560"/>
            <a:ext cx="3372337" cy="590972"/>
          </a:xfrm>
          <a:custGeom>
            <a:avLst/>
            <a:gdLst>
              <a:gd name="connsiteX0" fmla="*/ 0 w 1945110"/>
              <a:gd name="connsiteY0" fmla="*/ 0 h 266700"/>
              <a:gd name="connsiteX1" fmla="*/ 0 w 1945110"/>
              <a:gd name="connsiteY1" fmla="*/ 266700 h 266700"/>
              <a:gd name="connsiteX2" fmla="*/ 1792710 w 1945110"/>
              <a:gd name="connsiteY2" fmla="*/ 266700 h 266700"/>
              <a:gd name="connsiteX3" fmla="*/ 1945110 w 1945110"/>
              <a:gd name="connsiteY3" fmla="*/ 0 h 266700"/>
              <a:gd name="connsiteX0" fmla="*/ 0 w 1945110"/>
              <a:gd name="connsiteY0" fmla="*/ 0 h 266700"/>
              <a:gd name="connsiteX1" fmla="*/ 0 w 1945110"/>
              <a:gd name="connsiteY1" fmla="*/ 266700 h 266700"/>
              <a:gd name="connsiteX2" fmla="*/ 1574151 w 1945110"/>
              <a:gd name="connsiteY2" fmla="*/ 266700 h 266700"/>
              <a:gd name="connsiteX3" fmla="*/ 1945110 w 1945110"/>
              <a:gd name="connsiteY3" fmla="*/ 0 h 266700"/>
              <a:gd name="connsiteX4" fmla="*/ 0 w 1945110"/>
              <a:gd name="connsiteY4" fmla="*/ 0 h 266700"/>
              <a:gd name="connsiteX0" fmla="*/ 0 w 1945110"/>
              <a:gd name="connsiteY0" fmla="*/ 0 h 266700"/>
              <a:gd name="connsiteX1" fmla="*/ 0 w 1945110"/>
              <a:gd name="connsiteY1" fmla="*/ 266700 h 266700"/>
              <a:gd name="connsiteX2" fmla="*/ 1607975 w 1945110"/>
              <a:gd name="connsiteY2" fmla="*/ 266700 h 266700"/>
              <a:gd name="connsiteX3" fmla="*/ 1945110 w 1945110"/>
              <a:gd name="connsiteY3" fmla="*/ 0 h 266700"/>
              <a:gd name="connsiteX4" fmla="*/ 0 w 1945110"/>
              <a:gd name="connsiteY4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110" h="266700">
                <a:moveTo>
                  <a:pt x="0" y="0"/>
                </a:moveTo>
                <a:lnTo>
                  <a:pt x="0" y="266700"/>
                </a:lnTo>
                <a:lnTo>
                  <a:pt x="1607975" y="266700"/>
                </a:lnTo>
                <a:lnTo>
                  <a:pt x="1945110" y="0"/>
                </a:lnTo>
                <a:lnTo>
                  <a:pt x="0" y="0"/>
                </a:lnTo>
                <a:close/>
              </a:path>
            </a:pathLst>
          </a:cu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18288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200" b="1" dirty="0" smtClean="0">
                <a:solidFill>
                  <a:schemeClr val="bg1"/>
                </a:solidFill>
              </a:rPr>
              <a:t>Провести </a:t>
            </a:r>
          </a:p>
          <a:p>
            <a:pPr lvl="0" algn="ctr"/>
            <a:r>
              <a:rPr lang="ru-RU" sz="1200" b="1" dirty="0" smtClean="0">
                <a:solidFill>
                  <a:schemeClr val="bg1"/>
                </a:solidFill>
              </a:rPr>
              <a:t>аудит текущего состояния инвестклимата </a:t>
            </a:r>
          </a:p>
          <a:p>
            <a:pPr lvl="0" algn="ctr"/>
            <a:r>
              <a:rPr lang="ru-RU" sz="1200" b="1" dirty="0" smtClean="0">
                <a:solidFill>
                  <a:schemeClr val="bg1"/>
                </a:solidFill>
              </a:rPr>
              <a:t>(на основе </a:t>
            </a:r>
            <a:r>
              <a:rPr lang="ru-RU" sz="1200" b="1" dirty="0" err="1" smtClean="0">
                <a:solidFill>
                  <a:schemeClr val="bg1"/>
                </a:solidFill>
              </a:rPr>
              <a:t>пока-зателей</a:t>
            </a:r>
            <a:r>
              <a:rPr lang="ru-RU" sz="1200" b="1" dirty="0" smtClean="0">
                <a:solidFill>
                  <a:schemeClr val="bg1"/>
                </a:solidFill>
              </a:rPr>
              <a:t> Рейтинга)</a:t>
            </a:r>
          </a:p>
        </p:txBody>
      </p:sp>
      <p:sp>
        <p:nvSpPr>
          <p:cNvPr id="33" name="ValueChainHeader"/>
          <p:cNvSpPr/>
          <p:nvPr/>
        </p:nvSpPr>
        <p:spPr bwMode="auto">
          <a:xfrm flipH="1">
            <a:off x="7951749" y="5644642"/>
            <a:ext cx="2149409" cy="494869"/>
          </a:xfrm>
          <a:prstGeom prst="parallelogram">
            <a:avLst>
              <a:gd name="adj" fmla="val 21282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Сформировать рабочие группы по направлениям</a:t>
            </a:r>
          </a:p>
        </p:txBody>
      </p:sp>
      <p:sp>
        <p:nvSpPr>
          <p:cNvPr id="34" name="ValueChainHeader"/>
          <p:cNvSpPr/>
          <p:nvPr/>
        </p:nvSpPr>
        <p:spPr bwMode="auto">
          <a:xfrm>
            <a:off x="7928762" y="6144372"/>
            <a:ext cx="2172396" cy="602159"/>
          </a:xfrm>
          <a:prstGeom prst="parallelogram">
            <a:avLst>
              <a:gd name="adj" fmla="val 21282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Разработать ДК по улучшению инвестклимата в регионе</a:t>
            </a:r>
          </a:p>
        </p:txBody>
      </p:sp>
      <p:sp>
        <p:nvSpPr>
          <p:cNvPr id="35" name="ValueChainStarter"/>
          <p:cNvSpPr/>
          <p:nvPr/>
        </p:nvSpPr>
        <p:spPr bwMode="auto">
          <a:xfrm>
            <a:off x="9985074" y="5639781"/>
            <a:ext cx="1881124" cy="1106750"/>
          </a:xfrm>
          <a:prstGeom prst="chevron">
            <a:avLst>
              <a:gd name="adj" fmla="val 16908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7160" tIns="45720" rIns="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1200" b="1" dirty="0" smtClean="0">
                <a:solidFill>
                  <a:schemeClr val="bg1"/>
                </a:solidFill>
              </a:rPr>
              <a:t>Обеспечить внедрение и мониторинг мероприятий ДК</a:t>
            </a:r>
          </a:p>
        </p:txBody>
      </p:sp>
      <p:sp>
        <p:nvSpPr>
          <p:cNvPr id="36" name="ValueChainHeader"/>
          <p:cNvSpPr/>
          <p:nvPr/>
        </p:nvSpPr>
        <p:spPr bwMode="auto">
          <a:xfrm flipH="1">
            <a:off x="5717118" y="5623221"/>
            <a:ext cx="2257889" cy="532409"/>
          </a:xfrm>
          <a:prstGeom prst="parallelogram">
            <a:avLst>
              <a:gd name="adj" fmla="val 21282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Создать систему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мотивации участников</a:t>
            </a:r>
          </a:p>
        </p:txBody>
      </p:sp>
      <p:sp>
        <p:nvSpPr>
          <p:cNvPr id="37" name="ValueChainHeader"/>
          <p:cNvSpPr/>
          <p:nvPr/>
        </p:nvSpPr>
        <p:spPr bwMode="auto">
          <a:xfrm>
            <a:off x="5717119" y="6172264"/>
            <a:ext cx="2248424" cy="574267"/>
          </a:xfrm>
          <a:prstGeom prst="parallelogram">
            <a:avLst>
              <a:gd name="adj" fmla="val 21282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Определить цели, ориентиры, индикаторы улучшения инвестклимата</a:t>
            </a:r>
          </a:p>
        </p:txBody>
      </p:sp>
      <p:sp>
        <p:nvSpPr>
          <p:cNvPr id="38" name="ValueChainHeader"/>
          <p:cNvSpPr/>
          <p:nvPr/>
        </p:nvSpPr>
        <p:spPr bwMode="auto">
          <a:xfrm flipH="1">
            <a:off x="3551974" y="5609209"/>
            <a:ext cx="2223490" cy="546421"/>
          </a:xfrm>
          <a:prstGeom prst="parallelogram">
            <a:avLst>
              <a:gd name="adj" fmla="val 21282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Развернуть полноценный проектный офис</a:t>
            </a:r>
          </a:p>
        </p:txBody>
      </p:sp>
      <p:sp>
        <p:nvSpPr>
          <p:cNvPr id="39" name="ValueChainHeader"/>
          <p:cNvSpPr/>
          <p:nvPr/>
        </p:nvSpPr>
        <p:spPr bwMode="auto">
          <a:xfrm>
            <a:off x="3551974" y="6184769"/>
            <a:ext cx="2213578" cy="561762"/>
          </a:xfrm>
          <a:prstGeom prst="parallelogram">
            <a:avLst>
              <a:gd name="adj" fmla="val 21282"/>
            </a:avLst>
          </a:prstGeom>
          <a:solidFill>
            <a:srgbClr val="1F497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Создать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орг. механизм</a:t>
            </a:r>
          </a:p>
          <a:p>
            <a:pPr algn="ctr"/>
            <a:r>
              <a:rPr lang="ru-RU" sz="1200" b="1" dirty="0" err="1" smtClean="0">
                <a:solidFill>
                  <a:schemeClr val="bg1"/>
                </a:solidFill>
              </a:rPr>
              <a:t>взаимо</a:t>
            </a:r>
            <a:r>
              <a:rPr lang="ru-RU" sz="1200" b="1" dirty="0" smtClean="0">
                <a:solidFill>
                  <a:schemeClr val="bg1"/>
                </a:solidFill>
              </a:rPr>
              <a:t>-действия </a:t>
            </a:r>
          </a:p>
        </p:txBody>
      </p:sp>
      <p:sp>
        <p:nvSpPr>
          <p:cNvPr id="40" name="Oval 1"/>
          <p:cNvSpPr>
            <a:spLocks noChangeArrowheads="1"/>
          </p:cNvSpPr>
          <p:nvPr/>
        </p:nvSpPr>
        <p:spPr bwMode="gray">
          <a:xfrm>
            <a:off x="250751" y="6200730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2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1" name="Oval 1"/>
          <p:cNvSpPr>
            <a:spLocks noChangeArrowheads="1"/>
          </p:cNvSpPr>
          <p:nvPr/>
        </p:nvSpPr>
        <p:spPr bwMode="gray">
          <a:xfrm>
            <a:off x="250751" y="5695574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1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2" name="Oval 1"/>
          <p:cNvSpPr>
            <a:spLocks noChangeArrowheads="1"/>
          </p:cNvSpPr>
          <p:nvPr/>
        </p:nvSpPr>
        <p:spPr bwMode="gray">
          <a:xfrm>
            <a:off x="3697588" y="6217615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4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3" name="Oval 1"/>
          <p:cNvSpPr>
            <a:spLocks noChangeArrowheads="1"/>
          </p:cNvSpPr>
          <p:nvPr/>
        </p:nvSpPr>
        <p:spPr bwMode="gray">
          <a:xfrm>
            <a:off x="3623455" y="5643234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3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4" name="Oval 1"/>
          <p:cNvSpPr>
            <a:spLocks noChangeArrowheads="1"/>
          </p:cNvSpPr>
          <p:nvPr/>
        </p:nvSpPr>
        <p:spPr bwMode="gray">
          <a:xfrm>
            <a:off x="5849199" y="6203401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5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Oval 1"/>
          <p:cNvSpPr>
            <a:spLocks noChangeArrowheads="1"/>
          </p:cNvSpPr>
          <p:nvPr/>
        </p:nvSpPr>
        <p:spPr bwMode="gray">
          <a:xfrm>
            <a:off x="5790287" y="5643234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6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6" name="Oval 1"/>
          <p:cNvSpPr>
            <a:spLocks noChangeArrowheads="1"/>
          </p:cNvSpPr>
          <p:nvPr/>
        </p:nvSpPr>
        <p:spPr bwMode="gray">
          <a:xfrm>
            <a:off x="7951748" y="6658058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8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7" name="Oval 1"/>
          <p:cNvSpPr>
            <a:spLocks noChangeArrowheads="1"/>
          </p:cNvSpPr>
          <p:nvPr/>
        </p:nvSpPr>
        <p:spPr bwMode="gray">
          <a:xfrm>
            <a:off x="7951749" y="5553739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7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8" name="Oval 1"/>
          <p:cNvSpPr>
            <a:spLocks noChangeArrowheads="1"/>
          </p:cNvSpPr>
          <p:nvPr/>
        </p:nvSpPr>
        <p:spPr bwMode="gray">
          <a:xfrm>
            <a:off x="10768374" y="5607102"/>
            <a:ext cx="314523" cy="176945"/>
          </a:xfrm>
          <a:prstGeom prst="ellipse">
            <a:avLst/>
          </a:prstGeom>
          <a:solidFill>
            <a:srgbClr val="DC8700"/>
          </a:solidFill>
          <a:ln w="9525" algn="ctr">
            <a:solidFill>
              <a:srgbClr val="DC87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9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9" name="Rectangle 54"/>
          <p:cNvSpPr/>
          <p:nvPr/>
        </p:nvSpPr>
        <p:spPr bwMode="auto">
          <a:xfrm>
            <a:off x="1699066" y="5095663"/>
            <a:ext cx="3305175" cy="4997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8925" lvl="1" indent="-174625" algn="ctr">
              <a:buClr>
                <a:srgbClr val="345782"/>
              </a:buClr>
              <a:buSzPct val="100000"/>
            </a:pPr>
            <a:r>
              <a:rPr lang="ru-RU" sz="1600" b="1" dirty="0" smtClean="0">
                <a:solidFill>
                  <a:schemeClr val="tx2"/>
                </a:solidFill>
              </a:rPr>
              <a:t>Создание основы</a:t>
            </a:r>
          </a:p>
        </p:txBody>
      </p:sp>
      <p:grpSp>
        <p:nvGrpSpPr>
          <p:cNvPr id="50" name="Group 33"/>
          <p:cNvGrpSpPr/>
          <p:nvPr/>
        </p:nvGrpSpPr>
        <p:grpSpPr>
          <a:xfrm>
            <a:off x="5059649" y="5141874"/>
            <a:ext cx="3197150" cy="499730"/>
            <a:chOff x="5882015" y="-730291"/>
            <a:chExt cx="3197150" cy="499730"/>
          </a:xfrm>
        </p:grpSpPr>
        <p:cxnSp>
          <p:nvCxnSpPr>
            <p:cNvPr id="51" name="Straight Connector 57"/>
            <p:cNvCxnSpPr/>
            <p:nvPr/>
          </p:nvCxnSpPr>
          <p:spPr bwMode="auto">
            <a:xfrm>
              <a:off x="6587918" y="-324942"/>
              <a:ext cx="2002147" cy="0"/>
            </a:xfrm>
            <a:prstGeom prst="line">
              <a:avLst/>
            </a:prstGeom>
            <a:noFill/>
            <a:ln w="22225" cap="flat" cmpd="sng" algn="ctr">
              <a:solidFill>
                <a:srgbClr val="1F497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Rectangle 59"/>
            <p:cNvSpPr/>
            <p:nvPr/>
          </p:nvSpPr>
          <p:spPr bwMode="auto">
            <a:xfrm>
              <a:off x="5882015" y="-730291"/>
              <a:ext cx="3197150" cy="49973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19" tIns="45719" rIns="45719" bIns="45719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88925" lvl="1" indent="-174625" algn="ctr">
                <a:buClr>
                  <a:srgbClr val="345782"/>
                </a:buClr>
                <a:buSzPct val="100000"/>
              </a:pPr>
              <a:r>
                <a:rPr lang="ru-RU" sz="1600" b="1" dirty="0" smtClean="0">
                  <a:solidFill>
                    <a:schemeClr val="tx2"/>
                  </a:solidFill>
                </a:rPr>
                <a:t>Постановка целей</a:t>
              </a:r>
            </a:p>
          </p:txBody>
        </p:sp>
      </p:grpSp>
      <p:sp>
        <p:nvSpPr>
          <p:cNvPr id="53" name="Rectangle 63"/>
          <p:cNvSpPr/>
          <p:nvPr/>
        </p:nvSpPr>
        <p:spPr bwMode="auto">
          <a:xfrm>
            <a:off x="8286442" y="5140051"/>
            <a:ext cx="3305175" cy="4997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88925" lvl="1" indent="-174625" algn="ctr">
              <a:buClr>
                <a:srgbClr val="345782"/>
              </a:buClr>
              <a:buSzPct val="100000"/>
            </a:pPr>
            <a:r>
              <a:rPr lang="ru-RU" sz="1600" b="1" dirty="0" smtClean="0">
                <a:solidFill>
                  <a:schemeClr val="tx2"/>
                </a:solidFill>
              </a:rPr>
              <a:t>Обеспечение внедрения</a:t>
            </a:r>
          </a:p>
        </p:txBody>
      </p:sp>
      <p:cxnSp>
        <p:nvCxnSpPr>
          <p:cNvPr id="55" name="Straight Connector 57"/>
          <p:cNvCxnSpPr/>
          <p:nvPr/>
        </p:nvCxnSpPr>
        <p:spPr bwMode="auto">
          <a:xfrm>
            <a:off x="367445" y="5543551"/>
            <a:ext cx="5225214" cy="3672"/>
          </a:xfrm>
          <a:prstGeom prst="line">
            <a:avLst/>
          </a:prstGeom>
          <a:noFill/>
          <a:ln w="22225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7"/>
          <p:cNvCxnSpPr/>
          <p:nvPr/>
        </p:nvCxnSpPr>
        <p:spPr bwMode="auto">
          <a:xfrm>
            <a:off x="8879415" y="5588078"/>
            <a:ext cx="2002147" cy="0"/>
          </a:xfrm>
          <a:prstGeom prst="line">
            <a:avLst/>
          </a:prstGeom>
          <a:noFill/>
          <a:ln w="22225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27853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7"/>
          <p:cNvCxnSpPr>
            <a:stCxn id="51" idx="3"/>
            <a:endCxn id="32" idx="0"/>
          </p:cNvCxnSpPr>
          <p:nvPr/>
        </p:nvCxnSpPr>
        <p:spPr bwMode="auto">
          <a:xfrm>
            <a:off x="3048906" y="1614422"/>
            <a:ext cx="2757030" cy="115668"/>
          </a:xfrm>
          <a:prstGeom prst="bentConnector2">
            <a:avLst/>
          </a:prstGeom>
          <a:noFill/>
          <a:ln w="15875" cap="flat" cmpd="sng" algn="ctr">
            <a:solidFill>
              <a:schemeClr val="bg2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999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Предлагаемая организационная схема проектных команд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Arrow Connector 7"/>
          <p:cNvCxnSpPr>
            <a:stCxn id="51" idx="3"/>
            <a:endCxn id="31" idx="0"/>
          </p:cNvCxnSpPr>
          <p:nvPr/>
        </p:nvCxnSpPr>
        <p:spPr bwMode="auto">
          <a:xfrm flipV="1">
            <a:off x="3048906" y="1447642"/>
            <a:ext cx="6784444" cy="166780"/>
          </a:xfrm>
          <a:prstGeom prst="bentConnector4">
            <a:avLst>
              <a:gd name="adj1" fmla="val 34420"/>
              <a:gd name="adj2" fmla="val 237067"/>
            </a:avLst>
          </a:prstGeom>
          <a:noFill/>
          <a:ln w="15875" cap="flat" cmpd="sng" algn="ctr">
            <a:solidFill>
              <a:schemeClr val="bg2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9" name="Rectangle 4"/>
          <p:cNvSpPr/>
          <p:nvPr/>
        </p:nvSpPr>
        <p:spPr bwMode="auto">
          <a:xfrm>
            <a:off x="7857826" y="1564538"/>
            <a:ext cx="4228196" cy="1623980"/>
          </a:xfrm>
          <a:prstGeom prst="rect">
            <a:avLst/>
          </a:prstGeom>
          <a:solidFill>
            <a:srgbClr val="D2E0E6"/>
          </a:solidFill>
          <a:ln w="9525" cap="flat" cmpd="sng" algn="ctr">
            <a:solidFill>
              <a:srgbClr val="95B3D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" tIns="9144" rIns="18288" bIns="914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889000" fontAlgn="base"/>
            <a:endParaRPr lang="ru-RU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3"/>
          <p:cNvSpPr/>
          <p:nvPr/>
        </p:nvSpPr>
        <p:spPr bwMode="auto">
          <a:xfrm>
            <a:off x="7785100" y="1506091"/>
            <a:ext cx="4228196" cy="1623980"/>
          </a:xfrm>
          <a:prstGeom prst="rect">
            <a:avLst/>
          </a:prstGeom>
          <a:solidFill>
            <a:srgbClr val="D2E0E6"/>
          </a:solidFill>
          <a:ln w="9525" cap="flat" cmpd="sng" algn="ctr">
            <a:solidFill>
              <a:srgbClr val="95B3D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" tIns="9144" rIns="18288" bIns="914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889000" fontAlgn="base"/>
            <a:endParaRPr lang="ru-RU" sz="11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6"/>
          <p:cNvSpPr/>
          <p:nvPr/>
        </p:nvSpPr>
        <p:spPr bwMode="auto">
          <a:xfrm>
            <a:off x="7719251" y="1447642"/>
            <a:ext cx="4228197" cy="1623981"/>
          </a:xfrm>
          <a:prstGeom prst="rect">
            <a:avLst/>
          </a:prstGeom>
          <a:solidFill>
            <a:srgbClr val="D2E0E6"/>
          </a:solidFill>
          <a:ln w="9525" cap="flat" cmpd="sng" algn="ctr">
            <a:solidFill>
              <a:srgbClr val="95B3D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36000" rIns="72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4625" indent="-174625" algn="ctr" defTabSz="889000" fontAlgn="base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Рабочие группы по направлениям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Руководитель</a:t>
            </a:r>
            <a:endParaRPr lang="en-US" sz="1200" dirty="0" smtClean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455613" lvl="1" indent="-166688" defTabSz="889000">
              <a:buClr>
                <a:srgbClr val="345782"/>
              </a:buClr>
              <a:buSzPct val="100000"/>
              <a:buFont typeface="Arial"/>
              <a:buChar char="–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Представитель ОИВ</a:t>
            </a:r>
            <a:r>
              <a:rPr lang="ru-RU" sz="1200" baseline="300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или бизнеса</a:t>
            </a:r>
            <a:endParaRPr lang="ru-RU" sz="1200" baseline="30000" dirty="0" smtClean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Представители профильных ОИВ, ТО ФОИВ 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Предприниматели, делегированные деловыми объединениями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Представители бизнеса</a:t>
            </a:r>
            <a:r>
              <a:rPr lang="ru-RU" sz="1200" baseline="300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3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Члены региональной экспертной группы АСИ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Представители муниципалитетов, ест. монополий</a:t>
            </a:r>
          </a:p>
        </p:txBody>
      </p:sp>
      <p:sp>
        <p:nvSpPr>
          <p:cNvPr id="32" name="Rectangle 7"/>
          <p:cNvSpPr/>
          <p:nvPr/>
        </p:nvSpPr>
        <p:spPr bwMode="auto">
          <a:xfrm>
            <a:off x="4064000" y="1730090"/>
            <a:ext cx="3483872" cy="490547"/>
          </a:xfrm>
          <a:prstGeom prst="rect">
            <a:avLst/>
          </a:prstGeom>
          <a:solidFill>
            <a:srgbClr val="D2E0E6"/>
          </a:solidFill>
          <a:ln w="9525" cap="flat" cmpd="sng" algn="ctr">
            <a:solidFill>
              <a:srgbClr val="95B3D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19" tIns="45719" rIns="45719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4625" marR="0" indent="-174625" algn="ctr" defTabSz="889000" rtl="0" eaLnBrk="1" fontAlgn="base" latinLnBrk="0" hangingPunct="1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Проектный офис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Специалисты на основе полной занятости</a:t>
            </a:r>
          </a:p>
        </p:txBody>
      </p:sp>
      <p:sp>
        <p:nvSpPr>
          <p:cNvPr id="33" name="Rectangle 8"/>
          <p:cNvSpPr/>
          <p:nvPr/>
        </p:nvSpPr>
        <p:spPr bwMode="auto">
          <a:xfrm>
            <a:off x="422592" y="960155"/>
            <a:ext cx="2628238" cy="421240"/>
          </a:xfrm>
          <a:prstGeom prst="rect">
            <a:avLst/>
          </a:prstGeom>
          <a:solidFill>
            <a:srgbClr val="F8DFB5"/>
          </a:solidFill>
          <a:ln w="9525" cap="flat" cmpd="sng" algn="ctr">
            <a:solidFill>
              <a:srgbClr val="EEA63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9144" rIns="18288" bIns="9144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89000" fontAlgn="base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Руководитель региона</a:t>
            </a:r>
            <a:endParaRPr lang="ru-RU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10"/>
          <p:cNvSpPr/>
          <p:nvPr/>
        </p:nvSpPr>
        <p:spPr bwMode="auto">
          <a:xfrm>
            <a:off x="422592" y="1467130"/>
            <a:ext cx="3331454" cy="1342679"/>
          </a:xfrm>
          <a:prstGeom prst="rect">
            <a:avLst/>
          </a:prstGeom>
          <a:solidFill>
            <a:srgbClr val="D2E0E6"/>
          </a:solidFill>
          <a:ln w="9525" cap="flat" cmpd="sng" algn="ctr">
            <a:solidFill>
              <a:srgbClr val="95B3D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36000" rIns="72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4625" marR="0" indent="-174625" algn="ctr" defTabSz="889000" fontAlgn="base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Проектная команда</a:t>
            </a:r>
            <a:r>
              <a:rPr lang="ru-RU" sz="1200" b="1" baseline="30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Руководитель</a:t>
            </a:r>
            <a:endParaRPr lang="en-US" sz="1200" dirty="0" smtClean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455613" lvl="1" indent="-166688" defTabSz="889000">
              <a:buClr>
                <a:srgbClr val="345782"/>
              </a:buClr>
              <a:buSzPct val="100000"/>
              <a:buFont typeface="Arial"/>
              <a:buChar char="–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Глава региона и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/</a:t>
            </a: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или зам. главы 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Профильные министры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Представители ТО ФОИВ уровня руководителя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/</a:t>
            </a: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зам. руководителя* </a:t>
            </a:r>
          </a:p>
          <a:p>
            <a:pPr marL="174625" indent="-174625" defTabSz="889000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Представители ест. монополий*</a:t>
            </a:r>
          </a:p>
        </p:txBody>
      </p:sp>
      <p:sp>
        <p:nvSpPr>
          <p:cNvPr id="36" name="TextColumnContent"/>
          <p:cNvSpPr>
            <a:spLocks noChangeArrowheads="1"/>
          </p:cNvSpPr>
          <p:nvPr/>
        </p:nvSpPr>
        <p:spPr bwMode="gray">
          <a:xfrm>
            <a:off x="422592" y="2854411"/>
            <a:ext cx="3331454" cy="1834617"/>
          </a:xfrm>
          <a:prstGeom prst="rect">
            <a:avLst/>
          </a:prstGeom>
          <a:noFill/>
          <a:ln w="9525" algn="ctr">
            <a:solidFill>
              <a:srgbClr val="95B3D7"/>
            </a:solidFill>
            <a:miter lim="800000"/>
            <a:headEnd type="none" w="lg" len="lg"/>
            <a:tailEnd type="none" w="lg" len="lg"/>
          </a:ln>
          <a:effectLst/>
        </p:spPr>
        <p:txBody>
          <a:bodyPr lIns="72000" tIns="36000" rIns="72000" bIns="36000" anchor="ctr" anchorCtr="0">
            <a:noAutofit/>
          </a:bodyPr>
          <a:lstStyle/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Определение целей и задач</a:t>
            </a:r>
            <a:r>
              <a:rPr lang="ru-RU" sz="1400" dirty="0" smtClean="0">
                <a:solidFill>
                  <a:srgbClr val="000000"/>
                </a:solidFill>
                <a:cs typeface="Arial" pitchFamily="34" charset="0"/>
              </a:rPr>
              <a:t>, приоритетов, плана работы</a:t>
            </a:r>
            <a:endParaRPr lang="ru-RU" sz="1400" dirty="0" smtClean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Утверждение орг. схемы (</a:t>
            </a:r>
            <a:r>
              <a:rPr lang="ru-RU" sz="1200" dirty="0" err="1" smtClean="0">
                <a:solidFill>
                  <a:srgbClr val="000000"/>
                </a:solidFill>
                <a:latin typeface="Arial"/>
                <a:cs typeface="Arial" pitchFamily="34" charset="0"/>
              </a:rPr>
              <a:t>вкл</a:t>
            </a: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. запуск проектного офиса) и системы мотивации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Решение конфликтных ситуаций по межведомственному взаимодействию и взаимодействую между ведомствами и бизнесом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Общий контроль внедрения изменений и принятие ключевых решений</a:t>
            </a:r>
          </a:p>
        </p:txBody>
      </p:sp>
      <p:sp>
        <p:nvSpPr>
          <p:cNvPr id="37" name="TextColumnContent"/>
          <p:cNvSpPr>
            <a:spLocks noChangeArrowheads="1"/>
          </p:cNvSpPr>
          <p:nvPr/>
        </p:nvSpPr>
        <p:spPr bwMode="gray">
          <a:xfrm>
            <a:off x="4064000" y="2329476"/>
            <a:ext cx="3483872" cy="2422566"/>
          </a:xfrm>
          <a:prstGeom prst="rect">
            <a:avLst/>
          </a:prstGeom>
          <a:noFill/>
          <a:ln w="9525" algn="ctr">
            <a:solidFill>
              <a:srgbClr val="95B3D7"/>
            </a:solidFill>
            <a:miter lim="800000"/>
            <a:headEnd type="none" w="lg" len="lg"/>
            <a:tailEnd type="none" w="lg" len="lg"/>
          </a:ln>
          <a:effectLst/>
        </p:spPr>
        <p:txBody>
          <a:bodyPr lIns="45719" tIns="45719" rIns="45719" bIns="45719" anchor="ctr" anchorCtr="0">
            <a:noAutofit/>
          </a:bodyPr>
          <a:lstStyle/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Разработка и поддержка запуска орг. механизма и системы мотивации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Аналитическая и методологическая поддержка определения целей, разработки ДК, управления внедрением ДК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Координация взаимодействия участников, информационная и организационная поддержка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cs typeface="Arial" pitchFamily="34" charset="0"/>
              </a:rPr>
              <a:t>Консолидация ДК, поддержка организации и проведения согласительных процедур по перекрывающимся или </a:t>
            </a: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конфликтующих вопросам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Контроль реализация мероприятий ДК</a:t>
            </a:r>
          </a:p>
        </p:txBody>
      </p:sp>
      <p:sp>
        <p:nvSpPr>
          <p:cNvPr id="38" name="TextColumnContent"/>
          <p:cNvSpPr>
            <a:spLocks noChangeArrowheads="1"/>
          </p:cNvSpPr>
          <p:nvPr/>
        </p:nvSpPr>
        <p:spPr bwMode="gray">
          <a:xfrm>
            <a:off x="7714501" y="3187291"/>
            <a:ext cx="4371521" cy="1541521"/>
          </a:xfrm>
          <a:prstGeom prst="rect">
            <a:avLst/>
          </a:prstGeom>
          <a:noFill/>
          <a:ln w="9525" algn="ctr">
            <a:solidFill>
              <a:srgbClr val="95B3D7"/>
            </a:solidFill>
            <a:miter lim="800000"/>
            <a:headEnd type="none" w="lg" len="lg"/>
            <a:tailEnd type="none" w="lg" len="lg"/>
          </a:ln>
          <a:effectLst/>
        </p:spPr>
        <p:txBody>
          <a:bodyPr lIns="72000" tIns="36000" rIns="72000" bIns="36000" anchor="ctr" anchorCtr="0">
            <a:noAutofit/>
          </a:bodyPr>
          <a:lstStyle/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Разработка предложений по мероприятиям ДК в соответствии с целями, поставленными проектной командой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Разработка ДК (включая определение ответственных, КПЭ, сроков, ресурсов)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Оценка и согласование проектов документов по совершенствованию регулирования</a:t>
            </a:r>
          </a:p>
          <a:p>
            <a:pPr marL="174625" indent="-174625"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2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Участие в мониторинге реализации ДК</a:t>
            </a:r>
          </a:p>
        </p:txBody>
      </p:sp>
      <p:sp>
        <p:nvSpPr>
          <p:cNvPr id="39" name="TextColumnContent"/>
          <p:cNvSpPr>
            <a:spLocks noChangeArrowheads="1"/>
          </p:cNvSpPr>
          <p:nvPr/>
        </p:nvSpPr>
        <p:spPr bwMode="gray">
          <a:xfrm>
            <a:off x="2264910" y="5469207"/>
            <a:ext cx="9682538" cy="91773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lIns="0" tIns="45719" rIns="0" bIns="45719"/>
          <a:lstStyle/>
          <a:p>
            <a:pPr marL="288925" lvl="1" indent="-174625">
              <a:lnSpc>
                <a:spcPct val="90000"/>
              </a:lnSpc>
              <a:spcBef>
                <a:spcPts val="300"/>
              </a:spcBef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 рисков проблем при взаимодействии между РОИВ, ТО ФОИВ и бизнесом</a:t>
            </a:r>
          </a:p>
          <a:p>
            <a:pPr marL="288925" lvl="1" indent="-174625">
              <a:lnSpc>
                <a:spcPct val="90000"/>
              </a:lnSpc>
              <a:spcBef>
                <a:spcPts val="300"/>
              </a:spcBef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рисков некачественного исполнения благодаря регулярному контролю и высокая вовлеченность в проект участников</a:t>
            </a:r>
          </a:p>
          <a:p>
            <a:pPr marL="288925" lvl="1" indent="-174625">
              <a:lnSpc>
                <a:spcPct val="90000"/>
              </a:lnSpc>
              <a:spcBef>
                <a:spcPts val="300"/>
              </a:spcBef>
              <a:buClr>
                <a:srgbClr val="345782"/>
              </a:buClr>
              <a:buSzPct val="100000"/>
              <a:buFont typeface="Arial"/>
              <a:buChar char="•"/>
            </a:pPr>
            <a:r>
              <a:rPr lang="ru-RU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разрабатываемых мер за счет вовлечения экспертов и бизнеса</a:t>
            </a:r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BoxHeader"/>
          <p:cNvSpPr>
            <a:spLocks noChangeArrowheads="1"/>
          </p:cNvSpPr>
          <p:nvPr/>
        </p:nvSpPr>
        <p:spPr bwMode="gray">
          <a:xfrm>
            <a:off x="422592" y="5469206"/>
            <a:ext cx="1717173" cy="917731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FFFFFF"/>
                </a:solidFill>
              </a:rPr>
              <a:t>Преимущества предлагаемой модели</a:t>
            </a:r>
            <a:endParaRPr lang="ru-RU" sz="1400" b="1" dirty="0">
              <a:solidFill>
                <a:srgbClr val="FFFFFF"/>
              </a:solidFill>
            </a:endParaRPr>
          </a:p>
        </p:txBody>
      </p:sp>
      <p:sp>
        <p:nvSpPr>
          <p:cNvPr id="41" name="Oval 37"/>
          <p:cNvSpPr/>
          <p:nvPr/>
        </p:nvSpPr>
        <p:spPr bwMode="auto">
          <a:xfrm>
            <a:off x="2297536" y="5486609"/>
            <a:ext cx="213646" cy="210750"/>
          </a:xfrm>
          <a:prstGeom prst="ellipse">
            <a:avLst/>
          </a:prstGeom>
          <a:solidFill>
            <a:srgbClr val="EEA632"/>
          </a:solidFill>
          <a:ln w="9525" cap="flat" cmpd="sng" algn="ctr">
            <a:solidFill>
              <a:srgbClr val="EEA63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sz="1000" b="1" i="0" u="none" strike="noStrike" cap="none" normalizeH="0" baseline="0" dirty="0" smtClean="0">
                <a:solidFill>
                  <a:schemeClr val="bg1"/>
                </a:solidFill>
                <a:effectLst/>
                <a:latin typeface="+mn-lt"/>
                <a:cs typeface="+mn-cs"/>
              </a:rPr>
              <a:t>1</a:t>
            </a:r>
          </a:p>
        </p:txBody>
      </p:sp>
      <p:sp>
        <p:nvSpPr>
          <p:cNvPr id="42" name="Oval 38"/>
          <p:cNvSpPr/>
          <p:nvPr/>
        </p:nvSpPr>
        <p:spPr bwMode="auto">
          <a:xfrm>
            <a:off x="2297536" y="5741961"/>
            <a:ext cx="213646" cy="210750"/>
          </a:xfrm>
          <a:prstGeom prst="ellipse">
            <a:avLst/>
          </a:prstGeom>
          <a:solidFill>
            <a:srgbClr val="EEA632"/>
          </a:solidFill>
          <a:ln w="9525" cap="flat" cmpd="sng" algn="ctr">
            <a:solidFill>
              <a:srgbClr val="EEA63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sz="1000" b="1" i="0" u="none" strike="noStrike" cap="none" normalizeH="0" baseline="0" smtClean="0">
                <a:solidFill>
                  <a:schemeClr val="bg1"/>
                </a:solidFill>
                <a:effectLst/>
                <a:latin typeface="+mn-lt"/>
                <a:cs typeface="+mn-cs"/>
              </a:rPr>
              <a:t>2</a:t>
            </a:r>
            <a:endParaRPr kumimoji="0" lang="ru-RU" sz="1000" b="1" i="0" u="none" strike="noStrike" cap="none" normalizeH="0" baseline="0" dirty="0" smtClean="0">
              <a:solidFill>
                <a:schemeClr val="bg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43" name="Oval 39"/>
          <p:cNvSpPr/>
          <p:nvPr/>
        </p:nvSpPr>
        <p:spPr bwMode="auto">
          <a:xfrm>
            <a:off x="2297536" y="6109839"/>
            <a:ext cx="213646" cy="210750"/>
          </a:xfrm>
          <a:prstGeom prst="ellipse">
            <a:avLst/>
          </a:prstGeom>
          <a:solidFill>
            <a:srgbClr val="EEA632"/>
          </a:solidFill>
          <a:ln w="9525" cap="flat" cmpd="sng" algn="ctr">
            <a:solidFill>
              <a:srgbClr val="EEA63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kumimoji="0" lang="ru-RU" sz="1000" b="1" i="0" u="none" strike="noStrike" cap="none" normalizeH="0" baseline="0" dirty="0" smtClean="0">
                <a:solidFill>
                  <a:schemeClr val="bg1"/>
                </a:solidFill>
                <a:effectLst/>
                <a:latin typeface="+mn-lt"/>
                <a:cs typeface="+mn-cs"/>
              </a:rPr>
              <a:t>3</a:t>
            </a:r>
          </a:p>
        </p:txBody>
      </p:sp>
      <p:sp>
        <p:nvSpPr>
          <p:cNvPr id="44" name="Rectangle 49"/>
          <p:cNvSpPr/>
          <p:nvPr/>
        </p:nvSpPr>
        <p:spPr bwMode="auto">
          <a:xfrm>
            <a:off x="4064000" y="4815057"/>
            <a:ext cx="3483872" cy="53848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9" rIns="0" bIns="45719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89000" fontAlgn="base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Порядок работы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 algn="ctr" defTabSz="889000" fontAlgn="base"/>
            <a:r>
              <a:rPr lang="ru-RU" sz="1400" dirty="0" smtClean="0">
                <a:latin typeface="Arial" pitchFamily="34" charset="0"/>
                <a:cs typeface="Arial" pitchFamily="34" charset="0"/>
              </a:rPr>
              <a:t>ежедневно</a:t>
            </a:r>
          </a:p>
        </p:txBody>
      </p:sp>
      <p:sp>
        <p:nvSpPr>
          <p:cNvPr id="45" name="Rectangle 54"/>
          <p:cNvSpPr/>
          <p:nvPr/>
        </p:nvSpPr>
        <p:spPr bwMode="auto">
          <a:xfrm>
            <a:off x="7714501" y="4811271"/>
            <a:ext cx="4371521" cy="54226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9144" rIns="18288" bIns="9144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89000" fontAlgn="base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Порядок работы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ctr" defTabSz="889000" rtl="0" eaLnBrk="1" fontAlgn="base" latinLnBrk="0" hangingPunct="1"/>
            <a:r>
              <a:rPr lang="ru-RU" sz="1400" dirty="0" smtClean="0">
                <a:latin typeface="Arial" pitchFamily="34" charset="0"/>
                <a:cs typeface="Arial" pitchFamily="34" charset="0"/>
              </a:rPr>
              <a:t>по необходимости, 1 раз в 1-2 недели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59"/>
          <p:cNvSpPr/>
          <p:nvPr/>
        </p:nvSpPr>
        <p:spPr bwMode="auto">
          <a:xfrm>
            <a:off x="422592" y="4728812"/>
            <a:ext cx="3331454" cy="6247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9144" rIns="18288" bIns="914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Порядок работы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ctr" defTabSz="889000" rtl="0" eaLnBrk="1" fontAlgn="base" latinLnBrk="0" hangingPunct="1"/>
            <a:r>
              <a:rPr lang="ru-RU" sz="1400" dirty="0" smtClean="0">
                <a:latin typeface="Arial" pitchFamily="34" charset="0"/>
                <a:cs typeface="Arial" pitchFamily="34" charset="0"/>
              </a:rPr>
              <a:t>рабочие заседания по мере необходимости (1-2 раза в месяц)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7" name="Straight Arrow Connector 7"/>
          <p:cNvCxnSpPr>
            <a:stCxn id="32" idx="3"/>
          </p:cNvCxnSpPr>
          <p:nvPr/>
        </p:nvCxnSpPr>
        <p:spPr bwMode="auto">
          <a:xfrm flipV="1">
            <a:off x="7547872" y="1957500"/>
            <a:ext cx="237228" cy="17864"/>
          </a:xfrm>
          <a:prstGeom prst="straightConnector1">
            <a:avLst/>
          </a:prstGeom>
          <a:noFill/>
          <a:ln w="15875" cap="flat" cmpd="sng" algn="ctr">
            <a:solidFill>
              <a:schemeClr val="bg2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48" name="Footnote"/>
          <p:cNvSpPr>
            <a:spLocks noChangeArrowheads="1"/>
          </p:cNvSpPr>
          <p:nvPr/>
        </p:nvSpPr>
        <p:spPr bwMode="gray">
          <a:xfrm>
            <a:off x="422592" y="6449951"/>
            <a:ext cx="8991600" cy="3302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0" tIns="0" rIns="0" bIns="0" anchor="b"/>
          <a:lstStyle/>
          <a:p>
            <a:pPr>
              <a:lnSpc>
                <a:spcPct val="90000"/>
              </a:lnSpc>
            </a:pPr>
            <a:r>
              <a:rPr lang="ru-RU" sz="800" dirty="0" smtClean="0"/>
              <a:t>* Включение данных участников зависит от условий конкретного региона и остается на усмотрение руководителя проектной команды</a:t>
            </a:r>
          </a:p>
          <a:p>
            <a:pPr>
              <a:lnSpc>
                <a:spcPct val="90000"/>
              </a:lnSpc>
            </a:pPr>
            <a:r>
              <a:rPr lang="ru-RU" sz="800" dirty="0" smtClean="0"/>
              <a:t>1. Или иной аналогичный орган  2.Возможно, участник проектной команды 3. Представители бизнеса как со стороны потребителей услуг, так и со стороны провайдеров услуг, например, в случае с энергоснабжением</a:t>
            </a:r>
            <a:endParaRPr lang="ru-RU" sz="800" dirty="0"/>
          </a:p>
        </p:txBody>
      </p:sp>
      <p:sp>
        <p:nvSpPr>
          <p:cNvPr id="50" name="Rectangle 66"/>
          <p:cNvSpPr/>
          <p:nvPr/>
        </p:nvSpPr>
        <p:spPr bwMode="auto">
          <a:xfrm>
            <a:off x="9103837" y="1992727"/>
            <a:ext cx="190500" cy="2209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endParaRPr kumimoji="0" lang="en-US" sz="1200" b="0" i="0" u="none" strike="noStrike" cap="none" normalizeH="0" baseline="0" dirty="0" smtClean="0">
              <a:solidFill>
                <a:schemeClr val="tx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51" name="Rectangle 79"/>
          <p:cNvSpPr/>
          <p:nvPr/>
        </p:nvSpPr>
        <p:spPr bwMode="auto">
          <a:xfrm>
            <a:off x="2858406" y="1543757"/>
            <a:ext cx="190500" cy="14133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89000" rtl="0" eaLnBrk="1" fontAlgn="base" latinLnBrk="0" hangingPunct="1"/>
            <a:endParaRPr kumimoji="0" lang="en-US" sz="1200" b="0" i="0" u="none" strike="noStrike" cap="none" normalizeH="0" baseline="0" dirty="0" smtClean="0">
              <a:solidFill>
                <a:schemeClr val="tx1"/>
              </a:solidFill>
              <a:effectLst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37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9585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факторы по оценке и внедрению дорожных карт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1898" y="979554"/>
            <a:ext cx="10453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Экспертиза дорожных карт завершится в январе 2015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Агентство совместно с деловыми объединениями подготовит и направит каждому субъекту РФ заключение по итогам оценки дорожных карт.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будет проводиться по каждому из направлений, включенный в проект дорожной карты региона.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1897" y="2140442"/>
            <a:ext cx="104533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Регионам необходимо оперативно приступить к внедрению лучших практик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Регионам требуется как можно быстрее приступить к реализации мероприятий по внедрению лучших практик, не дожидаясь заключения со стороны Агентства.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Дорожные карты рекомендуется формализовать, утвердив главой субъекта РФ.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Дорожные карты должны охватывать максимальное число органов власти (</a:t>
            </a:r>
            <a:r>
              <a:rPr lang="ru-RU" sz="14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терр.управлений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ФОИВ, РОИВ и местного самоуправления), вовлеченных в процесс изменений.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1897" y="3732217"/>
            <a:ext cx="104533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все регионы успеют в полном объеме внедрить лучшие практики до июня 2015 г.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Качественная реализация изменений в регионах потребует значительных временных затрат.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усилий регионов не успеют в полной мере отразиться на итогах рейтинга 2015 г., поскольку положительный эффект будет наступать поэтапно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лучших практик – циклический процесс, требующий постоянной работы региональных команд в учетом обновляемых лучших практик.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31896" y="5323992"/>
            <a:ext cx="104533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Требуется наладить постоянную обратную связь с предпринимателями в регионе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Региональным командам необходимо вовлекать широкий круг предпринимателей к работе над внедрением изменений.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Постоянная обратная связь проводимых изменений повысит информированность бизнеса о работе региональных команд, что положительно скажется на результатах опросов респондентов.</a:t>
            </a:r>
          </a:p>
          <a:p>
            <a:pPr marL="285750" indent="-285750">
              <a:buFontTx/>
              <a:buChar char="-"/>
            </a:pPr>
            <a:endParaRPr lang="ru-RU" sz="16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60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3616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Открытая дискуссия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0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018633"/>
              </p:ext>
            </p:extLst>
          </p:nvPr>
        </p:nvGraphicFramePr>
        <p:xfrm>
          <a:off x="422592" y="2151699"/>
          <a:ext cx="8128000" cy="1903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951609">
                <a:tc>
                  <a:txBody>
                    <a:bodyPr/>
                    <a:lstStyle/>
                    <a:p>
                      <a:endParaRPr lang="ru-RU" sz="1800" b="0" i="0" kern="1200" dirty="0">
                        <a:solidFill>
                          <a:srgbClr val="1B1B1B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51609">
                <a:tc>
                  <a:txBody>
                    <a:bodyPr/>
                    <a:lstStyle/>
                    <a:p>
                      <a:endParaRPr lang="ru-RU" sz="1800" b="0" i="0" kern="1200" dirty="0">
                        <a:solidFill>
                          <a:srgbClr val="1B1B1B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22592" y="2151700"/>
            <a:ext cx="83524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Развертывание Национального рейтинга</a:t>
            </a:r>
          </a:p>
          <a:p>
            <a:r>
              <a:rPr lang="ru-RU" b="0" i="0" dirty="0" smtClean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(методология, роль органов власти и бизнеса)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592" y="3410443"/>
            <a:ext cx="58764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Внедрение лучших практик Национального рейтинга</a:t>
            </a:r>
            <a:endParaRPr lang="en-US" b="0" i="0" dirty="0" smtClean="0">
              <a:solidFill>
                <a:srgbClr val="1B1B1B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(механизм, участники, роли)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2592" y="247445"/>
            <a:ext cx="24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4568" y="2428699"/>
            <a:ext cx="1398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11:15-12:40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74568" y="333611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12:40-14:00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37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648874"/>
              </p:ext>
            </p:extLst>
          </p:nvPr>
        </p:nvGraphicFramePr>
        <p:xfrm>
          <a:off x="422592" y="2151699"/>
          <a:ext cx="8128000" cy="1709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1709101">
                <a:tc>
                  <a:txBody>
                    <a:bodyPr/>
                    <a:lstStyle/>
                    <a:p>
                      <a:endParaRPr lang="ru-RU" sz="1800" b="0" i="0" kern="1200" dirty="0">
                        <a:solidFill>
                          <a:srgbClr val="1B1B1B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22592" y="2151700"/>
            <a:ext cx="83524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Развертывание Национального рейтинга:</a:t>
            </a:r>
          </a:p>
          <a:p>
            <a:pPr marL="342900" indent="-342900">
              <a:buFontTx/>
              <a:buChar char="-"/>
            </a:pPr>
            <a:endParaRPr lang="ru-RU" sz="2000" b="0" i="0" dirty="0" smtClean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b="0" i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методология</a:t>
            </a:r>
          </a:p>
          <a:p>
            <a:pPr marL="342900" indent="-342900">
              <a:buFontTx/>
              <a:buChar char="-"/>
            </a:pPr>
            <a:r>
              <a:rPr lang="ru-RU" sz="2000" b="0" i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роль органов власти и бизнеса</a:t>
            </a:r>
            <a:endParaRPr lang="ru-RU" sz="2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2592" y="247445"/>
            <a:ext cx="24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86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5521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Органы управления рейтингом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592" y="1237559"/>
            <a:ext cx="3934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Рейтинговый комитет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http://www.novaem.ru/_upload/upl_img_photo1292585929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812" y="1227733"/>
            <a:ext cx="402656" cy="38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bashdeloros.ru/wp-content/uploads/2012/07/b_76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044" y="1237559"/>
            <a:ext cx="527318" cy="3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29p.ru/wp-content/uploads/2010/10/1270717244_bezymyanny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023" y="1305037"/>
            <a:ext cx="476141" cy="32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://apps4all.ru/upload/iblock/d4f/opo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600" y="1290114"/>
            <a:ext cx="482236" cy="35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nvestrb.ru/npi/asi_logo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37" y="1290114"/>
            <a:ext cx="555086" cy="31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22592" y="1606891"/>
            <a:ext cx="39343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Утверждение методологии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План-график развертывания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Промежуточные результаты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Итоговые результаты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Лучшие практики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7611" y="3101893"/>
            <a:ext cx="3934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Экспертный совет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7610" y="3512138"/>
            <a:ext cx="5555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за проведением рейтинга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результатов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проектов решений Рейтинговому комитету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Выявление лучших практик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49595" y="3104959"/>
            <a:ext cx="558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Агентство стратегических инициатив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62281" y="3512138"/>
            <a:ext cx="555599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баз респондентов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 статистики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рейтинга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Оперативное управление всеми процессами проведения рейтинга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9585" y="5345216"/>
            <a:ext cx="5267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(проведение опросов) 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Интегратор (подсчет результатов)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 (контроль за соблюдением методологии)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87610" y="4967688"/>
            <a:ext cx="273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Исполнители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 rot="20842525">
            <a:off x="7791838" y="5157422"/>
            <a:ext cx="3266528" cy="11142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400" i="1" dirty="0" smtClean="0">
                <a:solidFill>
                  <a:srgbClr val="002060"/>
                </a:solidFill>
              </a:rPr>
              <a:t>Организационная структура позволяет контролировать проведение опросов, обработку данных и подсчет результатов на всех уровнях управления рейтингом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98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6292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Методология. Регуляторная среда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80" y="826858"/>
            <a:ext cx="9185433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А1. Эффективность процедур регистрации предприятий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время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процедур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Удовлетворенность деятельностью по государственной регистрации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А2. Эффективность процедур по выдаче разрешений 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на строительство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время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процедур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Удовлетворенность деятельностью по выдаче разрешений на строительство</a:t>
            </a: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А3. Эффективность процедур по регистрации прав собственности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время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процедур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деятельности по регистрации прав на недвижимое имущество и сделок с ним</a:t>
            </a: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А4. Эффективность процедур по выдаче лицензий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деятельности органов власти по лицензированию отдельных видов деятельности</a:t>
            </a:r>
            <a:endParaRPr lang="ru-RU" sz="16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А5. Эффективность процедур по подключению к электроэнергии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время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процедур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Удовлетворенность эффективностью процедур по подключению 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к электросетям</a:t>
            </a:r>
          </a:p>
          <a:p>
            <a:endParaRPr lang="ru-RU" sz="1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А6. Эффективность процедур по подключению к газопроводу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время подключения к газопроводу</a:t>
            </a:r>
            <a:endParaRPr lang="ru-RU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842525">
            <a:off x="8295923" y="1060665"/>
            <a:ext cx="3382210" cy="14936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Исключены показатели: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Удовлетворенность показателями по выдаче СЭЗ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Удовлетворенность деятельностью по выдаче разрешений на выбросы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Отношение фактических подключений к количеству заключенных договоров</a:t>
            </a:r>
            <a:endParaRPr lang="ru-RU" sz="1600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842525">
            <a:off x="7631743" y="4474592"/>
            <a:ext cx="4403062" cy="19255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Замеряется вне рейтинга: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Среднее время получения разрешений на ввод в эксплуатацию промышленного объекта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Среднее количество процедур, необходимых для получения разрешений на ввод в эксплуатацию промышленного объекта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Удовлетворенность деятельностью государственных и муниципальных органов уполномоченных на выдачу разрешений на ввод в эксплуатацию промышленного объекта</a:t>
            </a:r>
          </a:p>
        </p:txBody>
      </p:sp>
    </p:spTree>
    <p:extLst>
      <p:ext uri="{BB962C8B-B14F-4D97-AF65-F5344CB8AC3E}">
        <p14:creationId xmlns:p14="http://schemas.microsoft.com/office/powerpoint/2010/main" val="74303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6292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Методология. Институты для бизнеса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636" y="1372768"/>
            <a:ext cx="91854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Б1. Эффективность институтов защиты бизнеса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Региональное законодательство о защите инвесторов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 института ОРВ</a:t>
            </a: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Б2. Административное давление на бизнес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запрошенных дополнительных документов у предприятия в год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количество проверок в год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компаний, столкнувшихся с давлением со стороны органов власти или естественных монополий</a:t>
            </a: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Б3. Эффективность работы организационных механизмов поддержки бизнеса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Совет по улучшению инвестиционного климата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Каналы прямой связи инвестора с руководством субъекта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Региональная организация по привлечению инвестиций и работе с инвесторами</a:t>
            </a: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Б4. Качество информационной поддержки инвесторов и бизнеса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 - портал об инвестиционной деятельности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и качество раздела об инвестиционном развитии</a:t>
            </a:r>
          </a:p>
          <a:p>
            <a:pPr marL="285750" indent="-285750">
              <a:buFontTx/>
              <a:buChar char="-"/>
            </a:pPr>
            <a:endParaRPr lang="ru-RU" sz="1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842525">
            <a:off x="8295923" y="1060665"/>
            <a:ext cx="3382210" cy="14936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Исключены показатели: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Наличие  регионального закона об уполномоченном по защите прав предпринимателей в регионе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Принцип "одного окна" для инвестиционных проектов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Информация об инвестиционных возможностях в регионе</a:t>
            </a:r>
          </a:p>
        </p:txBody>
      </p:sp>
      <p:sp>
        <p:nvSpPr>
          <p:cNvPr id="6" name="Прямоугольник 5"/>
          <p:cNvSpPr/>
          <p:nvPr/>
        </p:nvSpPr>
        <p:spPr>
          <a:xfrm rot="20842525">
            <a:off x="7477202" y="4370426"/>
            <a:ext cx="4403062" cy="1510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Замеряется вне рейтинга: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Осведомленность об Уполномоченном по защите прав предпринимателей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Количество компаний, столкнувшихся с случаями влияния на конкурентную среду со стороны органов власти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Оценка механизма государственно-частного партнёрства (ГЧП)</a:t>
            </a:r>
          </a:p>
        </p:txBody>
      </p:sp>
    </p:spTree>
    <p:extLst>
      <p:ext uri="{BB962C8B-B14F-4D97-AF65-F5344CB8AC3E}">
        <p14:creationId xmlns:p14="http://schemas.microsoft.com/office/powerpoint/2010/main" val="272420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7097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Методология. Инфраструктура и ресурсы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988" y="1058869"/>
            <a:ext cx="918543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В1.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и доступность инфраструктуры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дорог, соответствующих нормативным требованиям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качества дорожных сетей предпринимателями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качества телекоммуникационных услуг предпринимателями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объектов инвестиционной инфраструктуры предпринимателями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В2.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 процедур постановки земельного участка на кадастровый 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учет и качество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территориального планирования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региональных налоговых льгот, предоставленных региональных субсидий и финансирования проектов из средств регионального инвестиционного фонда от налоговых доходов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 постановки на кадастровый учет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количество процедур, необходимых для постановки на кадастровый учет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Территориальное планирование и зонирование: доля муниципальных образований 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без утвержденных документов</a:t>
            </a: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и доступность финансовой поддержки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региональных налоговых льгот, предоставленных региональных субсидий и финансирования проектов из средств регионального инвестиционного фонда от налоговых доходов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государственных гарантий и гарантий гарантийного фонда от налоговых доходов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мер государственной финансовой поддержки</a:t>
            </a:r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и доступность трудовых ресурсов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выпускников в промышленном производстве, сельском хозяйстве, строительстве, транспорте и связи от общей численности занятых  в этих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секторах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доступности необходимых трудовых ресурсов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sz="1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842525">
            <a:off x="8229081" y="1068060"/>
            <a:ext cx="3382210" cy="8819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Исключены показатели: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Отношение пропускной мощности всех аэропортов субъекта к численности населения</a:t>
            </a:r>
            <a:endParaRPr lang="ru-RU" sz="1200" i="1" dirty="0" smtClean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842525">
            <a:off x="8636814" y="3011073"/>
            <a:ext cx="3382210" cy="14305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Показатели вне рейтинга: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Доля автомобильных дорог с некачественным </a:t>
            </a:r>
            <a:r>
              <a:rPr lang="ru-RU" sz="1200" i="1" dirty="0" smtClean="0">
                <a:solidFill>
                  <a:srgbClr val="002060"/>
                </a:solidFill>
              </a:rPr>
              <a:t>покрытием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Обеспеченность региона гостиничными </a:t>
            </a:r>
            <a:r>
              <a:rPr lang="ru-RU" sz="1200" i="1" dirty="0" smtClean="0">
                <a:solidFill>
                  <a:srgbClr val="002060"/>
                </a:solidFill>
              </a:rPr>
              <a:t>номерами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Оценка прохождения процедуры апелляции по  оценке кадастровой стоимости</a:t>
            </a:r>
            <a:endParaRPr lang="ru-RU" sz="1200" i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92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8967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Методология. Поддержка малого предпринимательства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4227" y="826857"/>
            <a:ext cx="9185433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Г1.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развития малого предпринимательства в субъекте РФ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СМП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1 тыс. человек населения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численности работников СМП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общей численности занятого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населении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Выручка на одного занятого на СМП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Г2.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организационной, инфраструктурной и 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информационной поддержки малого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 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рабочих мест в бизнес-инкубаторах и технопарках  в общем числе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занятых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 малых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предприятиях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Информационный портал по вопросам поддержки и развития СМП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Отношение количества МФЦ, предоставляющих услуги СМП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1 тыс. СМП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консультационных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образовательных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услуг, оказываемых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организациями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инфраструктуры поддержки СМП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регионе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Г3.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 нефинансовой поддержки 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малого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необходимой для ведения бизнеса недвижимости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государственных и муниципальных контрактов с СМП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в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общей стоимости государственных и муниципальных контрактов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процедур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получения арендных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площадей, предоставляемых регионом СМП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Г4.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 финансовой поддержки малого предпринимательства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доступности кредитных ресурсов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Отношение объема региональной и федеральной финансовой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поддержки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количеству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МСП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</a:t>
            </a:r>
            <a:r>
              <a:rPr lang="ru-RU" sz="14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микрокредитов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выданных СМП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властными структурами/ коммерческими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структурами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 поручительством региональных фондов в общем объеме кредитования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sz="1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842525">
            <a:off x="8050327" y="4282015"/>
            <a:ext cx="4034110" cy="14305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Показатели вне рейтинга: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Оценка процедур получения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государственного и муниципального заказа для субъектов малого и среднего </a:t>
            </a:r>
            <a:r>
              <a:rPr lang="ru-RU" sz="1200" i="1" dirty="0" smtClean="0">
                <a:solidFill>
                  <a:srgbClr val="002060"/>
                </a:solidFill>
              </a:rPr>
              <a:t>предпринимательства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Оценка процедур </a:t>
            </a:r>
            <a:r>
              <a:rPr lang="ru-RU" sz="1200" i="1" dirty="0" smtClean="0">
                <a:solidFill>
                  <a:srgbClr val="002060"/>
                </a:solidFill>
              </a:rPr>
              <a:t>получения финансовой поддержки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Процентная ставка по кредитам для </a:t>
            </a:r>
            <a:r>
              <a:rPr lang="ru-RU" sz="1200" i="1" dirty="0" smtClean="0">
                <a:solidFill>
                  <a:srgbClr val="002060"/>
                </a:solidFill>
              </a:rPr>
              <a:t>СМП</a:t>
            </a:r>
          </a:p>
        </p:txBody>
      </p:sp>
      <p:sp>
        <p:nvSpPr>
          <p:cNvPr id="6" name="Прямоугольник 5"/>
          <p:cNvSpPr/>
          <p:nvPr/>
        </p:nvSpPr>
        <p:spPr>
          <a:xfrm rot="20842525">
            <a:off x="7481748" y="1174126"/>
            <a:ext cx="4511556" cy="23172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i="1" dirty="0" smtClean="0">
                <a:solidFill>
                  <a:srgbClr val="002060"/>
                </a:solidFill>
              </a:rPr>
              <a:t>Исключены показатели: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Доля </a:t>
            </a:r>
            <a:r>
              <a:rPr lang="ru-RU" sz="1200" i="1" dirty="0" smtClean="0">
                <a:solidFill>
                  <a:srgbClr val="002060"/>
                </a:solidFill>
              </a:rPr>
              <a:t>СМП </a:t>
            </a:r>
            <a:r>
              <a:rPr lang="ru-RU" sz="1200" i="1" dirty="0">
                <a:solidFill>
                  <a:srgbClr val="002060"/>
                </a:solidFill>
              </a:rPr>
              <a:t>в сферах торговли, ремонта транспортных средств, бытовых изделий и предметов личного пользования в общем количестве СМП</a:t>
            </a:r>
            <a:endParaRPr lang="ru-RU" sz="1200" i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Доля площади помещений, выкупленных субъектами </a:t>
            </a:r>
            <a:r>
              <a:rPr lang="ru-RU" sz="1200" i="1" dirty="0" smtClean="0">
                <a:solidFill>
                  <a:srgbClr val="002060"/>
                </a:solidFill>
              </a:rPr>
              <a:t>СМП </a:t>
            </a:r>
            <a:r>
              <a:rPr lang="ru-RU" sz="1200" i="1" dirty="0">
                <a:solidFill>
                  <a:srgbClr val="002060"/>
                </a:solidFill>
              </a:rPr>
              <a:t>на льготных условиях,  в общей площади помещений предназначенных для передачи </a:t>
            </a:r>
            <a:r>
              <a:rPr lang="ru-RU" sz="1200" i="1" dirty="0" smtClean="0">
                <a:solidFill>
                  <a:srgbClr val="002060"/>
                </a:solidFill>
              </a:rPr>
              <a:t>им</a:t>
            </a:r>
          </a:p>
          <a:p>
            <a:pPr marL="285750" indent="-285750">
              <a:buFontTx/>
              <a:buChar char="-"/>
            </a:pPr>
            <a:r>
              <a:rPr lang="ru-RU" sz="1200" i="1" dirty="0" smtClean="0">
                <a:solidFill>
                  <a:srgbClr val="002060"/>
                </a:solidFill>
              </a:rPr>
              <a:t>Оценка </a:t>
            </a:r>
            <a:r>
              <a:rPr lang="ru-RU" sz="1200" i="1" dirty="0">
                <a:solidFill>
                  <a:srgbClr val="002060"/>
                </a:solidFill>
              </a:rPr>
              <a:t>работы центров координации и поддержки экспортно-ориентированных субъектов СМП</a:t>
            </a:r>
            <a:r>
              <a:rPr lang="ru-RU" sz="1200" i="1" dirty="0" smtClean="0">
                <a:solidFill>
                  <a:srgbClr val="002060"/>
                </a:solidFill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1200" i="1" dirty="0">
                <a:solidFill>
                  <a:srgbClr val="002060"/>
                </a:solidFill>
              </a:rPr>
              <a:t>Наличие региональных общественных организаций, представляющих интересы СМП</a:t>
            </a:r>
            <a:r>
              <a:rPr lang="ru-RU" sz="1200" i="1" dirty="0" smtClean="0">
                <a:solidFill>
                  <a:srgbClr val="002060"/>
                </a:solidFill>
              </a:rPr>
              <a:t>, </a:t>
            </a:r>
            <a:r>
              <a:rPr lang="ru-RU" sz="1200" i="1" dirty="0">
                <a:solidFill>
                  <a:srgbClr val="002060"/>
                </a:solidFill>
              </a:rPr>
              <a:t>и удовлетворенность предпринимателей их работой</a:t>
            </a:r>
            <a:endParaRPr lang="ru-RU" sz="1200" i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2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22592" y="709110"/>
            <a:ext cx="6519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2592" y="247445"/>
            <a:ext cx="5896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отбора респондентов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2592" y="878387"/>
            <a:ext cx="3934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Специальные опросы</a:t>
            </a:r>
          </a:p>
          <a:p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1614" y="1278496"/>
            <a:ext cx="253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</a:rPr>
              <a:t>I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26798" y="1278496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27308" y="1278496"/>
            <a:ext cx="3934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 предприятий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ООО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7150" y="1928555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II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26798" y="1928555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27309" y="1882387"/>
            <a:ext cx="583699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Разрешение на строительство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многоэтажный объект (выше 4ех этажей)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обязательная экспертиза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проектной документации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не проходила экологическую экспертизу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объект находится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зоны охраняемых природных территорий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объект не связан с веществами класса опасности I-V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требовал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подключения к инженерным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сетям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объект не относится к линейным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сооружениям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земельный участок, на котором находится объект не требовал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проекта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планировки, имел правоустанавливающие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3790" y="4202342"/>
            <a:ext cx="391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III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77150" y="4188317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61019" y="4159934"/>
            <a:ext cx="62645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 прав собственности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владелец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полностью владеет </a:t>
            </a:r>
            <a:r>
              <a:rPr lang="ru-RU" sz="14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зарег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-ой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собственностью</a:t>
            </a: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на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момент подачи заявления объект регистрации права собственности не подвергался перестройке, требующей узаконивания</a:t>
            </a: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на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момент регистрации в здании не находились заселившиеся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жильцы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0430" y="5671696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IV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93790" y="5657671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77659" y="5657671"/>
            <a:ext cx="640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Выдача лицензий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частная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компания, оказывающая </a:t>
            </a:r>
            <a:r>
              <a:rPr lang="ru-RU" sz="14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мед.услуги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требующие лицензирования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(стоматологический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кабинет, поликлиника и т.п.) 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частная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компания, оказывающая требуемые лицензирования услуги по перевозке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пассажиров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26150" y="1231539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V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409510" y="1217514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5910019" y="1217514"/>
            <a:ext cx="640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Подключения к электроэнергии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мощность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линии от 15 до 150 кВт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протяженность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присоединения до 300м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впервые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подключает рассматриваемый объект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электросетям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расположен не в архитектурном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охраняемой зоне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42390" y="2506944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VI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525750" y="2492919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026259" y="2492919"/>
            <a:ext cx="52927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Подключения к газопроводу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впервые 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подключает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к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газопроводу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потребление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газа до 500 куб. метров/час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проектное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рабочее давление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превышает 0,6 МПа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расстояние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газопровода </a:t>
            </a:r>
            <a:r>
              <a:rPr lang="en-US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подключение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требовало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строительства пунктов редуцирования газа на фундаменте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37062" y="4258359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VII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558474" y="4258359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999752" y="4284926"/>
            <a:ext cx="529270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инвестиционной инфраструктуры</a:t>
            </a: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резиденты любых объектов инвестиционной инфраструктуры (техно- и промышленных парков, бизнес-инкубаторов и т.п.)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58474" y="5657671"/>
            <a:ext cx="543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VIII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6611824" y="5657671"/>
            <a:ext cx="423228" cy="400110"/>
          </a:xfrm>
          <a:prstGeom prst="ellipse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7112334" y="5657671"/>
            <a:ext cx="495266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Земля и кадастр</a:t>
            </a:r>
            <a:endParaRPr lang="ru-RU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предприниматели, проходившие процедуру постановки земельного участка на кадастровый учет, в последние 12 месяцев</a:t>
            </a:r>
            <a:endParaRPr lang="ru-RU" sz="14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20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 animBg="1"/>
      <p:bldP spid="27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2405</Words>
  <Application>Microsoft Office PowerPoint</Application>
  <PresentationFormat>Широкоэкранный</PresentationFormat>
  <Paragraphs>512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Наймушин И.С</dc:creator>
  <cp:lastModifiedBy>Наймушин И.С</cp:lastModifiedBy>
  <cp:revision>101</cp:revision>
  <dcterms:created xsi:type="dcterms:W3CDTF">2014-11-24T19:15:20Z</dcterms:created>
  <dcterms:modified xsi:type="dcterms:W3CDTF">2014-11-26T09:13:17Z</dcterms:modified>
</cp:coreProperties>
</file>