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35" r:id="rId2"/>
    <p:sldId id="436" r:id="rId3"/>
    <p:sldId id="438" r:id="rId4"/>
    <p:sldId id="440" r:id="rId5"/>
    <p:sldId id="441" r:id="rId6"/>
    <p:sldId id="442" r:id="rId7"/>
    <p:sldId id="443" r:id="rId8"/>
    <p:sldId id="451" r:id="rId9"/>
    <p:sldId id="452" r:id="rId10"/>
    <p:sldId id="453" r:id="rId11"/>
    <p:sldId id="454" r:id="rId12"/>
    <p:sldId id="462" r:id="rId13"/>
    <p:sldId id="455" r:id="rId14"/>
    <p:sldId id="456" r:id="rId15"/>
    <p:sldId id="457" r:id="rId16"/>
    <p:sldId id="458" r:id="rId17"/>
    <p:sldId id="459" r:id="rId18"/>
    <p:sldId id="460" r:id="rId19"/>
    <p:sldId id="463" r:id="rId20"/>
    <p:sldId id="464" r:id="rId21"/>
    <p:sldId id="465" r:id="rId22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E2FA"/>
    <a:srgbClr val="920000"/>
    <a:srgbClr val="009644"/>
    <a:srgbClr val="1D5D29"/>
    <a:srgbClr val="508CD4"/>
    <a:srgbClr val="D3E9F1"/>
    <a:srgbClr val="3278CC"/>
    <a:srgbClr val="1E4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5152" autoAdjust="0"/>
  </p:normalViewPr>
  <p:slideViewPr>
    <p:cSldViewPr>
      <p:cViewPr>
        <p:scale>
          <a:sx n="100" d="100"/>
          <a:sy n="100" d="100"/>
        </p:scale>
        <p:origin x="-195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0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3E34B9-6E1E-463A-ACC9-AD8667E15619}" type="datetimeFigureOut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1" tIns="45705" rIns="91411" bIns="45705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4955"/>
            <a:ext cx="5438775" cy="4467383"/>
          </a:xfrm>
          <a:prstGeom prst="rect">
            <a:avLst/>
          </a:prstGeom>
        </p:spPr>
        <p:txBody>
          <a:bodyPr vert="horz" lIns="91411" tIns="45705" rIns="91411" bIns="4570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0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0A5E8D2-39A1-4AE7-BEA4-D9AA6C2688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91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A5E8D2-39A1-4AE7-BEA4-D9AA6C2688A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975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18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19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20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21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7E75-04A2-4C1E-BA30-D5B70A8E481C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28622-5C61-4FF4-AFDD-5FA710F52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ED10-4128-4EC8-AD11-75DBEAC73FB3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133B-486F-4E36-BC5F-8F1B1A8F57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CE0C-B1B6-41BB-A4E7-A5D03B92FA6A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A6A4A-5CAC-4EF5-B4AF-7E6827335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8C21-BF9D-444E-8D53-EBA6DA56C6C2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F2BD-AF20-4E7A-921B-9000DCEDC9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CA1AD-A16B-44CB-898F-7DA9C1B96EE4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D5DC6-950F-4E10-9C87-79AF241243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0AAF6-52F9-4138-873E-C98FB63951E4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736BB-8067-4C47-B03F-C23475EC9F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440D-22A1-4374-8FB6-DBFCBDD02634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6DC85-0D60-47CE-A754-6A7E7AA30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2DA06-DB93-4025-9D02-5616B4D40220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0AEE-D3E5-482B-B4D7-F7C1E9CC13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9EBB-E93B-41CC-AB2F-78B0B83B8EC3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0E66C-BF7C-418E-8DA7-25D5C97D6C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67BB-83BA-4868-8930-0E8FF44E84A8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31227-EA50-4146-A01C-778600FF64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6C254-ACCB-4DF9-AAAE-F51ADB275010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C393E-9122-4531-A79C-BD1F47DA1A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1">
                <a:alpha val="0"/>
              </a:schemeClr>
            </a:gs>
            <a:gs pos="33000">
              <a:schemeClr val="accent1">
                <a:tint val="44500"/>
                <a:satMod val="160000"/>
                <a:alpha val="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249C08-A0B7-426D-AD34-6AB041AFA832}" type="datetime1">
              <a:rPr lang="ru-RU"/>
              <a:pPr>
                <a:defRPr/>
              </a:pPr>
              <a:t>24.12.2013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4F681F-C3F9-4758-8561-AA8A1D1B1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invest.kamchatka.gov.r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vest.kamchatka.gov.ru/contacts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015" y="842839"/>
            <a:ext cx="908145" cy="93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39752" y="1844824"/>
            <a:ext cx="6624736" cy="33239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altLang="ko-KR" sz="3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 внедрении Стандарта деятельности органов исполнительной власти субъекта Российской Федерации по обеспечению благоприятного инвестиционного климата в регионе</a:t>
            </a:r>
            <a:endParaRPr lang="ru-RU" sz="3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64" y="5805264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/>
            <a:r>
              <a:rPr lang="ru-RU" sz="1400" b="1" dirty="0" smtClean="0">
                <a:solidFill>
                  <a:srgbClr val="1A3D68"/>
                </a:solidFill>
              </a:rPr>
              <a:t>Оксана Владимировна Герасимова</a:t>
            </a:r>
            <a:endParaRPr lang="ru-RU" sz="1400" b="1" dirty="0">
              <a:solidFill>
                <a:srgbClr val="1A3D68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A3D68"/>
                </a:solidFill>
              </a:rPr>
              <a:t>Заместитель Министра экономического развития, предпринимательства и торговли Камчатского края</a:t>
            </a:r>
            <a:endParaRPr lang="ru-RU" sz="1400" b="1" dirty="0">
              <a:solidFill>
                <a:srgbClr val="1A3D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24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81394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8.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Наличие механизмов профессиональной подготовки и переподготовки по специальностям, соответствующим инвестиционной стратегии региона и потребностям инвесторов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752" y="2420888"/>
            <a:ext cx="811427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>
                <a:solidFill>
                  <a:schemeClr val="tx2"/>
                </a:solidFill>
                <a:latin typeface="+mn-lt"/>
              </a:rPr>
              <a:t>Сформирован Прогноз потребности рынка труда Камчатского края в специалистах различных направлений на 2014-2020 </a:t>
            </a: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гг.</a:t>
            </a:r>
          </a:p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Планируется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развитие региональной системы профессионального образования, переориентирование части выпускников школ на получение качественного среднего профессионального образования, создание Центра сертификации квалификаций  в Камчатском крае, региональной системы переподготовки и трудоустройства выпускников специальностей, невостребованных на рынке труда.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04248" y="6120298"/>
            <a:ext cx="2061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  <a:latin typeface="+mj-lt"/>
              </a:rPr>
              <a:t>Не выполнен</a:t>
            </a:r>
            <a:endParaRPr lang="ru-RU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00192" y="6165304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445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908720"/>
            <a:ext cx="25922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9. </a:t>
            </a:r>
            <a:r>
              <a:rPr lang="ru-RU" sz="2400" b="1" dirty="0">
                <a:solidFill>
                  <a:schemeClr val="tx2"/>
                </a:solidFill>
                <a:latin typeface="+mj-lt"/>
              </a:rPr>
              <a:t>Создание 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специализи-рованного </a:t>
            </a:r>
            <a:r>
              <a:rPr lang="ru-RU" sz="2400" b="1" dirty="0">
                <a:solidFill>
                  <a:schemeClr val="tx2"/>
                </a:solidFill>
                <a:latin typeface="+mj-lt"/>
              </a:rPr>
              <a:t>двуязычного интернет-портала об 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инвестицион-ной </a:t>
            </a:r>
            <a:r>
              <a:rPr lang="ru-RU" sz="2400" b="1" dirty="0">
                <a:solidFill>
                  <a:schemeClr val="tx2"/>
                </a:solidFill>
                <a:latin typeface="+mj-lt"/>
              </a:rPr>
              <a:t>деятельности в субъекте 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РФ</a:t>
            </a:r>
            <a:endParaRPr lang="ru-RU" sz="2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234" y="3933056"/>
            <a:ext cx="253255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Разработан</a:t>
            </a:r>
            <a:r>
              <a:rPr lang="en-US" sz="230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Инвестиционный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портал Камчатского </a:t>
            </a: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края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на 3-х языках </a:t>
            </a:r>
            <a:endParaRPr lang="ru-RU" sz="23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(русском, английском 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8" t="8126" r="20783" b="4733"/>
          <a:stretch/>
        </p:blipFill>
        <p:spPr bwMode="auto">
          <a:xfrm>
            <a:off x="2699792" y="910918"/>
            <a:ext cx="6422454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623731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/>
                </a:solidFill>
              </a:rPr>
              <a:t>китайском)   </a:t>
            </a:r>
            <a:r>
              <a:rPr lang="ru-RU" dirty="0" smtClean="0">
                <a:solidFill>
                  <a:schemeClr val="tx2"/>
                </a:solidFill>
                <a:hlinkClick r:id="rId7"/>
              </a:rPr>
              <a:t>http</a:t>
            </a:r>
            <a:r>
              <a:rPr lang="ru-RU" dirty="0">
                <a:solidFill>
                  <a:schemeClr val="tx2"/>
                </a:solidFill>
                <a:hlinkClick r:id="rId7"/>
              </a:rPr>
              <a:t>://invest.kamchatka.gov.ru/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52320" y="6179825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4" name="Овал 13"/>
          <p:cNvSpPr/>
          <p:nvPr/>
        </p:nvSpPr>
        <p:spPr>
          <a:xfrm>
            <a:off x="6948264" y="6179825"/>
            <a:ext cx="504056" cy="432047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228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364088" y="1052736"/>
            <a:ext cx="3551981" cy="3096344"/>
          </a:xfrm>
          <a:prstGeom prst="roundRect">
            <a:avLst/>
          </a:prstGeom>
          <a:solidFill>
            <a:schemeClr val="bg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2">
                    <a:lumMod val="75000"/>
                  </a:schemeClr>
                </a:solidFill>
              </a:rPr>
              <a:t>Разработана и </a:t>
            </a: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</a:rPr>
              <a:t>интегрирована в Инвестиционный портал </a:t>
            </a:r>
            <a:r>
              <a:rPr lang="ru-RU" sz="2100" b="1" dirty="0">
                <a:solidFill>
                  <a:schemeClr val="tx2">
                    <a:lumMod val="75000"/>
                  </a:schemeClr>
                </a:solidFill>
              </a:rPr>
              <a:t>Камчатского края </a:t>
            </a: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</a:rPr>
              <a:t>Инвестиционная карта с </a:t>
            </a:r>
            <a:r>
              <a:rPr lang="ru-RU" sz="2100" b="1" dirty="0">
                <a:solidFill>
                  <a:schemeClr val="tx2">
                    <a:lumMod val="75000"/>
                  </a:schemeClr>
                </a:solidFill>
              </a:rPr>
              <a:t>визуализацией инвестиционных возможностей региона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830280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174393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10.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Наличие в субъекте Российской Федерации единого регламента сопровождения инвестиционных проектов по принципу «одного окна»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698" y="2564904"/>
            <a:ext cx="811427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2500" b="1" dirty="0">
              <a:solidFill>
                <a:schemeClr val="tx2"/>
              </a:solidFill>
              <a:latin typeface="+mj-lt"/>
            </a:endParaRPr>
          </a:p>
          <a:p>
            <a:pPr lvl="0" algn="just"/>
            <a:r>
              <a:rPr lang="ru-RU" sz="2300" dirty="0">
                <a:solidFill>
                  <a:schemeClr val="tx2"/>
                </a:solidFill>
                <a:latin typeface="+mn-lt"/>
              </a:rPr>
              <a:t>Постановлением  Правительства  Камчатского  края  от 17.09.2013 № 406-П утверждено 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Положение о сопровождении инвестиционных проектов, реализуемых и (или) планируемых к реализации в Камчатском крае.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1" name="Овал 10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447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462425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>
                <a:solidFill>
                  <a:schemeClr val="tx2"/>
                </a:solidFill>
                <a:latin typeface="+mj-lt"/>
              </a:rPr>
              <a:t>11. Принятие высшим должностным лицом субъекта </a:t>
            </a: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РФ инвестиционной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декларации региона</a:t>
            </a:r>
          </a:p>
          <a:p>
            <a:pPr algn="ctr" fontAlgn="ctr"/>
            <a:endParaRPr lang="ru-RU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698" y="2564904"/>
            <a:ext cx="811427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2500" b="1" dirty="0">
              <a:solidFill>
                <a:schemeClr val="tx2"/>
              </a:solidFill>
              <a:latin typeface="+mj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Распоряжением  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Губернатора  Камчатского  края   от    21.05.2013 № 524-Р утверждена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Инвестиционная декларация Камчатского края.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1" name="Овал 10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370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196752"/>
            <a:ext cx="813942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12.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Принятие нормативного акта, регламентирующего процедуру оценки регулирующего воздействия принятых и принимаемых нормативно-правовых актов, затрагивающих предпринимательскую деятельность</a:t>
            </a:r>
          </a:p>
          <a:p>
            <a:pPr algn="ctr" fontAlgn="ctr"/>
            <a:endParaRPr lang="ru-RU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118" y="3068960"/>
            <a:ext cx="811427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endParaRPr lang="ru-RU" sz="2500" b="1" dirty="0">
              <a:solidFill>
                <a:schemeClr val="tx2"/>
              </a:solidFill>
              <a:latin typeface="+mj-lt"/>
            </a:endParaRPr>
          </a:p>
          <a:p>
            <a:pPr lvl="0" algn="just"/>
            <a:r>
              <a:rPr lang="ru-RU" sz="2300" dirty="0">
                <a:solidFill>
                  <a:schemeClr val="tx2"/>
                </a:solidFill>
                <a:latin typeface="+mn-lt"/>
              </a:rPr>
              <a:t>Постановлением Правительства Камчатского края от 06.06.2013 № 233-П утвержден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Порядок проведения оценки регулирующего воздействия проектов нормативных правовых актов и нормативных правовых актов Камчатского края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(постановление распространяется на правоотношения, возникающие с 1 января 2014 года).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4248" y="6048290"/>
            <a:ext cx="2061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  <a:latin typeface="+mj-lt"/>
              </a:rPr>
              <a:t>Не выполнен</a:t>
            </a:r>
            <a:endParaRPr lang="ru-RU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00192" y="60212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80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81394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13. </a:t>
            </a:r>
            <a:r>
              <a:rPr lang="ru-RU" sz="2300" b="1" dirty="0">
                <a:solidFill>
                  <a:schemeClr val="tx2"/>
                </a:solidFill>
                <a:latin typeface="+mj-lt"/>
              </a:rPr>
              <a:t>Наличие системы обучения, повышения и оценки компетентности сотрудников профильных органов государственной власти Камчатского края и специализированных организаций по привлечению инвестиций и работе с </a:t>
            </a:r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инвесторами</a:t>
            </a:r>
            <a:endParaRPr lang="ru-RU" sz="23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131" y="2852936"/>
            <a:ext cx="81142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Разработан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проект распоряжения Правительства Камчатского края, которым предполагается утвердить Перечень квалификационных требований к профессиональным знаниям и навыкам, необходимым для исполнения должностных обязанностей краевым гражданским служащим исполнительных органов государственной власти Камчатского края в сфере привлечения инвестиций. </a:t>
            </a:r>
            <a:endParaRPr lang="ru-RU" sz="23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10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Проведен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анализ и работа по формированию прогноза потребности в обучении краевых гражданских служащих в сфере привлечения инвестиций.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4248" y="6192306"/>
            <a:ext cx="2061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  <a:latin typeface="+mj-lt"/>
              </a:rPr>
              <a:t>Не выполнен</a:t>
            </a:r>
            <a:endParaRPr lang="ru-RU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00192" y="6237312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494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75670"/>
            <a:ext cx="83821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14. </a:t>
            </a:r>
            <a:r>
              <a:rPr lang="ru-RU" sz="2300" b="1" dirty="0">
                <a:solidFill>
                  <a:schemeClr val="tx2"/>
                </a:solidFill>
                <a:latin typeface="+mj-lt"/>
              </a:rPr>
              <a:t>Включение представителей потребителей энергоресурсов в состав органа исполнительной власти субъекта РФ в сфере государственного регулирования тарифов – региональной энергетической комиссии (РЭК) и создание коллегиального совещательного органа при РЭК, включающего представителей делового сообщества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3457451"/>
            <a:ext cx="8114277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При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Региональной </a:t>
            </a: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службе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по тарифам и ценам Камчатского </a:t>
            </a: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края создан совещательный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орган, включающий представителей делового сообщества, -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Экспертный совет по вопросам государственного регулирования </a:t>
            </a:r>
            <a:r>
              <a:rPr lang="ru-RU" sz="2300" b="1" i="1" dirty="0" smtClean="0">
                <a:solidFill>
                  <a:schemeClr val="tx2"/>
                </a:solidFill>
                <a:latin typeface="+mn-lt"/>
              </a:rPr>
              <a:t>тарифов</a:t>
            </a:r>
            <a:r>
              <a:rPr lang="en-US" sz="2300" b="1" i="1" dirty="0">
                <a:solidFill>
                  <a:schemeClr val="tx2"/>
                </a:solidFill>
                <a:latin typeface="+mn-lt"/>
              </a:rPr>
              <a:t>.</a:t>
            </a:r>
            <a:r>
              <a:rPr lang="ru-RU" sz="2300" b="1" i="1" dirty="0" smtClean="0">
                <a:solidFill>
                  <a:schemeClr val="tx2"/>
                </a:solidFill>
                <a:latin typeface="+mn-lt"/>
              </a:rPr>
              <a:t> </a:t>
            </a:r>
            <a:endParaRPr lang="ru-RU" sz="2300" b="1" i="1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Утвержден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состав Правления Службы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(коллегиальный орган Службы)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с включением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в него </a:t>
            </a:r>
            <a:r>
              <a:rPr lang="ru-RU" sz="2300" b="1" i="1" dirty="0">
                <a:solidFill>
                  <a:schemeClr val="tx2"/>
                </a:solidFill>
                <a:latin typeface="+mn-lt"/>
              </a:rPr>
              <a:t>представителя НП «Совет рынка».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82224" y="6021288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1" name="Овал 10"/>
          <p:cNvSpPr/>
          <p:nvPr/>
        </p:nvSpPr>
        <p:spPr>
          <a:xfrm>
            <a:off x="6516216" y="6021288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270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813942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1</a:t>
            </a:r>
            <a:r>
              <a:rPr lang="en-US" sz="2300" b="1" dirty="0" smtClean="0">
                <a:solidFill>
                  <a:schemeClr val="tx2"/>
                </a:solidFill>
                <a:latin typeface="+mj-lt"/>
              </a:rPr>
              <a:t>5</a:t>
            </a:r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2300" b="1" dirty="0">
                <a:solidFill>
                  <a:schemeClr val="tx2"/>
                </a:solidFill>
                <a:latin typeface="+mj-lt"/>
              </a:rPr>
              <a:t>Наличие канала (каналов) прямой связи инвесторов и руководства </a:t>
            </a:r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субъекта РФ </a:t>
            </a:r>
            <a:r>
              <a:rPr lang="ru-RU" sz="2300" b="1" dirty="0" smtClean="0">
                <a:solidFill>
                  <a:schemeClr val="tx2"/>
                </a:solidFill>
                <a:latin typeface="+mj-lt"/>
              </a:rPr>
              <a:t>для </a:t>
            </a:r>
            <a:r>
              <a:rPr lang="ru-RU" sz="2300" b="1" dirty="0">
                <a:solidFill>
                  <a:schemeClr val="tx2"/>
                </a:solidFill>
                <a:latin typeface="+mj-lt"/>
              </a:rPr>
              <a:t>оперативного решения возникающих в процессе инвестиционной деятельности проблем и вопросов</a:t>
            </a:r>
          </a:p>
          <a:p>
            <a:pPr algn="ctr" fontAlgn="ctr"/>
            <a:endParaRPr lang="ru-RU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937" y="2564904"/>
            <a:ext cx="8114277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На 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Инвестиционном портале Камчатского края </a:t>
            </a:r>
            <a:r>
              <a:rPr lang="ru-RU" sz="2300" dirty="0">
                <a:solidFill>
                  <a:schemeClr val="tx2"/>
                </a:solidFill>
                <a:latin typeface="+mn-lt"/>
                <a:hlinkClick r:id="rId6"/>
              </a:rPr>
              <a:t>http://invest.kamchatka.gov.ru/</a:t>
            </a:r>
            <a:r>
              <a:rPr lang="ru-RU" sz="2300" dirty="0">
                <a:solidFill>
                  <a:schemeClr val="tx2"/>
                </a:solidFill>
                <a:latin typeface="+mn-lt"/>
              </a:rPr>
              <a:t>  организован канал прямой связи инвесторов и руководства Камчатского края   для оперативного решения возникающих в процессе инвестиционной деятельности проблем и вопросов: </a:t>
            </a:r>
            <a:endParaRPr lang="ru-RU" sz="23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500" dirty="0">
              <a:solidFill>
                <a:schemeClr val="tx2"/>
              </a:solidFill>
              <a:latin typeface="+mn-lt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размещен баннер «Горячая линия»,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в разделе «Контакты» размещена контактная информация институтов поддержки инвестиционной деятельности в Камчатском крае;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создан раздел «Вопрос-ответ».</a:t>
            </a:r>
            <a:endParaRPr lang="ru-RU" sz="23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2224" y="6120298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1" name="Овал 10"/>
          <p:cNvSpPr/>
          <p:nvPr/>
        </p:nvSpPr>
        <p:spPr>
          <a:xfrm>
            <a:off x="6516216" y="6093296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1883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2" t="8110" r="25625" b="2422"/>
          <a:stretch/>
        </p:blipFill>
        <p:spPr bwMode="auto">
          <a:xfrm>
            <a:off x="0" y="0"/>
            <a:ext cx="91805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360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937" y="764704"/>
            <a:ext cx="82809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rgbClr val="1E4778"/>
                </a:solidFill>
                <a:latin typeface="+mj-lt"/>
              </a:rPr>
              <a:t>Требования </a:t>
            </a:r>
            <a:r>
              <a:rPr lang="ru-RU" sz="2300" b="1" dirty="0" smtClean="0">
                <a:solidFill>
                  <a:srgbClr val="1E4778"/>
                </a:solidFill>
                <a:latin typeface="+mj-lt"/>
              </a:rPr>
              <a:t>Стандарта:</a:t>
            </a:r>
            <a:endParaRPr lang="ru-RU" sz="2300" b="1" dirty="0">
              <a:solidFill>
                <a:srgbClr val="1E4778"/>
              </a:solidFill>
              <a:latin typeface="+mj-lt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510101"/>
              </p:ext>
            </p:extLst>
          </p:nvPr>
        </p:nvGraphicFramePr>
        <p:xfrm>
          <a:off x="251520" y="1196752"/>
          <a:ext cx="8568952" cy="5103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677"/>
                <a:gridCol w="8103275"/>
              </a:tblGrid>
              <a:tr h="3136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Утверждение высшими органами государственной власти субъекта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 Инвестиционной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стратегии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региона</a:t>
                      </a:r>
                      <a:endParaRPr lang="ru-RU" sz="1200" b="1" kern="1200" dirty="0">
                        <a:solidFill>
                          <a:srgbClr val="1E4778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012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D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Формирование и ежегодное обновление Плана создания инвестиционных объектов и объектов инфраструктуры в регионе 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DFC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Ежегодное послание высшего должностного лица субъекта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 «Инвестиционный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климат и инвестиционная политика субъекта Российской Федерации»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EF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Принятие нормативного правового акта субъекта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 о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защите прав инвесторов и механизмах поддержки инвестиционной деятельности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EFFC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Совета по улучшению инвестиционного климата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EF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специализированной организации по привлечению инвестиций и работе с инвесторами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EFFC"/>
                    </a:solidFill>
                  </a:tcPr>
                </a:tc>
              </a:tr>
              <a:tr h="3716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доступной инфраструктуры для размещения производственных и иных объектов инвесторов (промышленных парков, технологических парков)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механизмов профессиональной подготовки и переподготовки по специальностям, соответствующим инвестиционной стратегии региона и потребностям инвесторов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Создание специализированного двуязычного интернет-портала об инвестиционной деятельности в субъекте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</a:t>
                      </a:r>
                      <a:endParaRPr lang="ru-RU" sz="1200" b="1" kern="1200" dirty="0">
                        <a:solidFill>
                          <a:srgbClr val="1E4778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в субъекте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 единого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регламента сопровождения инвестиционных проектов по принципу «одного окна»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Принятие высшим должностным лицом субъекта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РФ инвестиционной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декларации региона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Принятие нормативного акта, регламентирующего процедуру оценки регулирующего воздействия принятых и принимаемых нормативно-правовых актов, затрагивающих предпринимательскую деятельность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системы обучения, повышения и оценки компетентности сотрудников профильных органов государственной власти Камчатского края и специализированных организаций по привлечению инвестиций и работе с инвесторами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Включение представителей потребителей энергоресурсов в состав органа исполнительной власти субъекта РФ в сфере государственного регулирования тарифов – региональной энергетической комиссии (РЭК) и создание коллегиального совещательного органа при РЭК, включающего представителей делового сообщества 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9F1"/>
                    </a:solidFill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4535" marR="4535" marT="453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Наличие канала (каналов) прямой связи инвесторов и руководства </a:t>
                      </a:r>
                      <a:r>
                        <a:rPr lang="ru-RU" sz="1200" b="1" kern="1200" dirty="0" smtClean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региона для </a:t>
                      </a:r>
                      <a:r>
                        <a:rPr lang="ru-RU" sz="1200" b="1" kern="1200" dirty="0">
                          <a:solidFill>
                            <a:srgbClr val="1E4778"/>
                          </a:solidFill>
                          <a:latin typeface="+mj-lt"/>
                          <a:ea typeface="+mn-ea"/>
                          <a:cs typeface="+mn-cs"/>
                        </a:rPr>
                        <a:t>оперативного решения возникающих в процессе инвестиционной деятельности проблем и вопросов</a:t>
                      </a:r>
                    </a:p>
                  </a:txBody>
                  <a:tcPr marL="4535" marR="4535" marT="453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E2FA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7921" y="6313621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1E4778"/>
                </a:solidFill>
                <a:latin typeface="+mj-lt"/>
              </a:rPr>
              <a:t>Из которых 12 требований – основные составляющие Стандарта</a:t>
            </a:r>
          </a:p>
        </p:txBody>
      </p:sp>
    </p:spTree>
    <p:extLst>
      <p:ext uri="{BB962C8B-B14F-4D97-AF65-F5344CB8AC3E}">
        <p14:creationId xmlns:p14="http://schemas.microsoft.com/office/powerpoint/2010/main" val="4419736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836712"/>
            <a:ext cx="81394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Итоги внедрения в Камчатском крае </a:t>
            </a:r>
            <a:endParaRPr lang="ru-RU" sz="2500" b="1" dirty="0" smtClean="0">
              <a:solidFill>
                <a:schemeClr val="tx2"/>
              </a:solidFill>
              <a:latin typeface="+mj-lt"/>
            </a:endParaRPr>
          </a:p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Регионального </a:t>
            </a: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инвестиционного стандарта в 2013 году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1" y="1628800"/>
            <a:ext cx="8568952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ü"/>
            </a:pPr>
            <a:r>
              <a:rPr lang="ru-RU" sz="230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11 разделов Стандарта выполнены полностью;  </a:t>
            </a:r>
          </a:p>
          <a:p>
            <a:pPr marL="457200" indent="-457200" algn="just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ü"/>
            </a:pP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1 – частично 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19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12.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Принятие нормативного акта, регламентирующего процедуру оценки регулирующего воздействия принятых и принимаемых нормативно-правовых актов, затрагивающих предпринимательскую деятельность </a:t>
            </a:r>
            <a:r>
              <a:rPr lang="ru-RU" sz="1900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– основное составляющее требование Стандарта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)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marL="457200" indent="-457200" algn="just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ü"/>
            </a:pP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1 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-  не 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выполнен, будет 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повторно рассмотрен (</a:t>
            </a:r>
            <a:r>
              <a:rPr lang="ru-RU" sz="19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7.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Наличие доступной инфраструктуры для размещения производственных и иных объектов инвесторов (промышленных парков, технологических 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парков</a:t>
            </a:r>
            <a:r>
              <a:rPr lang="ru-RU" sz="19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 – основное составляющее требование Стандарта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); </a:t>
            </a:r>
            <a:endParaRPr lang="ru-RU" sz="1900" dirty="0">
              <a:solidFill>
                <a:schemeClr val="tx2"/>
              </a:solidFill>
              <a:latin typeface="+mn-lt"/>
              <a:cs typeface="Times New Roman" pitchFamily="18" charset="0"/>
            </a:endParaRPr>
          </a:p>
          <a:p>
            <a:pPr marL="457200" indent="-457200" algn="just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ü"/>
            </a:pP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2 - не 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рассмотрены (</a:t>
            </a:r>
            <a:r>
              <a:rPr lang="ru-RU" sz="19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8.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Наличие механизмов профессиональной подготовки и переподготовки по специальностям, соответствующим инвестиционной стратегии региона и потребностям инвесторов; </a:t>
            </a:r>
            <a:r>
              <a:rPr lang="ru-RU" sz="19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13.</a:t>
            </a:r>
            <a:r>
              <a:rPr lang="ru-RU" sz="1900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Наличие системы обучения, повышения и оценки компетентности сотрудников профильных органов государственной власти Камчатского края и специализированных организаций по привлечению инвестиций и работе с инвесторами</a:t>
            </a:r>
            <a:r>
              <a:rPr lang="ru-RU" sz="1900" dirty="0" smtClean="0">
                <a:solidFill>
                  <a:schemeClr val="tx2"/>
                </a:solidFill>
                <a:latin typeface="+mn-lt"/>
                <a:cs typeface="Times New Roman" pitchFamily="18" charset="0"/>
              </a:rPr>
              <a:t>).</a:t>
            </a:r>
            <a:endParaRPr lang="ru-RU" sz="1900" dirty="0">
              <a:solidFill>
                <a:schemeClr val="tx2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579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9612" y="1988840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7200" b="1" dirty="0">
                <a:solidFill>
                  <a:schemeClr val="tx2"/>
                </a:solidFill>
                <a:latin typeface="+mj-lt"/>
              </a:rPr>
              <a:t>Спасибо </a:t>
            </a:r>
            <a:endParaRPr lang="ru-RU" sz="7200" b="1" dirty="0" smtClean="0">
              <a:solidFill>
                <a:schemeClr val="tx2"/>
              </a:solidFill>
              <a:latin typeface="+mj-lt"/>
            </a:endParaRPr>
          </a:p>
          <a:p>
            <a:pPr algn="ctr" fontAlgn="ctr"/>
            <a:r>
              <a:rPr lang="ru-RU" sz="7200" b="1" dirty="0" smtClean="0">
                <a:solidFill>
                  <a:schemeClr val="tx2"/>
                </a:solidFill>
                <a:latin typeface="+mj-lt"/>
              </a:rPr>
              <a:t>за </a:t>
            </a:r>
            <a:r>
              <a:rPr lang="ru-RU" sz="7200" b="1" dirty="0">
                <a:solidFill>
                  <a:schemeClr val="tx2"/>
                </a:solidFill>
                <a:latin typeface="+mj-lt"/>
              </a:rPr>
              <a:t>внимание</a:t>
            </a:r>
            <a:r>
              <a:rPr lang="ru-RU" sz="7200" b="1" dirty="0" smtClean="0">
                <a:solidFill>
                  <a:schemeClr val="tx2"/>
                </a:solidFill>
                <a:latin typeface="+mj-lt"/>
              </a:rPr>
              <a:t>!</a:t>
            </a:r>
            <a:endParaRPr lang="ru-RU" sz="7200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097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59" y="1174393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500" b="1" dirty="0">
                <a:solidFill>
                  <a:schemeClr val="tx2"/>
                </a:solidFill>
                <a:latin typeface="+mj-lt"/>
              </a:rPr>
              <a:t>1.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Утверждение высшими органами государственной власти субъекта Российской Федерации Инвестиционной стратегии региона</a:t>
            </a:r>
            <a:endParaRPr lang="en-US" sz="25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4131" y="2708920"/>
            <a:ext cx="8114277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500" dirty="0">
                <a:solidFill>
                  <a:schemeClr val="tx2"/>
                </a:solidFill>
                <a:latin typeface="+mn-lt"/>
              </a:rPr>
              <a:t>Распоряжением Правительства Камчатского края от 07.10.2013 № 473-РП утверждена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Инвестиционная стратегия Камчатского края до 2020 года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.</a:t>
            </a:r>
          </a:p>
          <a:p>
            <a:endParaRPr lang="en-US" sz="2500" dirty="0">
              <a:solidFill>
                <a:schemeClr val="tx2"/>
              </a:solidFill>
              <a:latin typeface="+mn-lt"/>
            </a:endParaRPr>
          </a:p>
          <a:p>
            <a:pPr algn="just"/>
            <a:r>
              <a:rPr lang="ru-RU" sz="2500" dirty="0">
                <a:solidFill>
                  <a:schemeClr val="tx2"/>
                </a:solidFill>
                <a:latin typeface="+mn-lt"/>
              </a:rPr>
              <a:t>Образована Рабочая группа Инвестиционного совета в Камчатском крае по координации деятельности ИОГВ Камчатского края, инвесторов по реализации Инвестиционной стратегии Камчатского края до 2020 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года. </a:t>
            </a:r>
            <a:endParaRPr lang="ru-RU" sz="2500" dirty="0">
              <a:solidFill>
                <a:schemeClr val="tx2"/>
              </a:solidFill>
              <a:latin typeface="+mn-lt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15" name="Овал 14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613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59" y="1318409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2. Формирование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и ежегодное обновление </a:t>
            </a:r>
            <a:endParaRPr lang="ru-RU" sz="2500" b="1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Плана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создания инвестиционных объектов и объектов инфраструктуры в регионе</a:t>
            </a:r>
            <a:endParaRPr lang="en-US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59" y="2712740"/>
            <a:ext cx="81142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5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>
                <a:solidFill>
                  <a:schemeClr val="tx2"/>
                </a:solidFill>
                <a:latin typeface="+mn-lt"/>
              </a:rPr>
              <a:t>Приказом Министерства экономического развития, предпринимательства и торговли Камчатского края от 23.10.2013 № 576-п утвержден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План создания инвестиционных объектов и объектов инфраструктуры в Камчатском крае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668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59" y="886361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3. Ежегодное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послание высшего должностного лица субъекта </a:t>
            </a: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РФ «Инвестиционный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климат и инвестиционная политика  </a:t>
            </a: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субъекта РФ»</a:t>
            </a:r>
            <a:endParaRPr lang="ru-RU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9751" y="2204864"/>
            <a:ext cx="81142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30  октября  2013  года   Губернатор   Камчатского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края 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В.И. Илюхин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выступил к депутатам и руководителям исполнительных органов государственной власти Камчатского 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края на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очередной сессии Законодательного Собрания Камчатского края  с Посланием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«Инвестиционный климат и инвестиционная политика Камчатского края</a:t>
            </a:r>
            <a:r>
              <a:rPr lang="ru-RU" sz="2500" b="1" i="1" dirty="0" smtClean="0">
                <a:solidFill>
                  <a:schemeClr val="tx2"/>
                </a:solidFill>
                <a:latin typeface="+mn-lt"/>
              </a:rPr>
              <a:t>».</a:t>
            </a:r>
          </a:p>
          <a:p>
            <a:pPr algn="just"/>
            <a:endParaRPr lang="ru-RU" sz="1500" b="1" i="1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Тест Послания размещен на Инвестиционном портале Камчатского края </a:t>
            </a:r>
            <a:r>
              <a:rPr lang="en-US" sz="2500" dirty="0">
                <a:solidFill>
                  <a:schemeClr val="tx2"/>
                </a:solidFill>
                <a:latin typeface="+mn-lt"/>
              </a:rPr>
              <a:t>http://</a:t>
            </a:r>
            <a:r>
              <a:rPr lang="en-US" sz="2500" dirty="0" smtClean="0">
                <a:solidFill>
                  <a:schemeClr val="tx2"/>
                </a:solidFill>
                <a:latin typeface="+mn-lt"/>
              </a:rPr>
              <a:t>invest.kamchatka.gov.ru/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082224" y="5976282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6516216" y="6021288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167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174393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>
                <a:solidFill>
                  <a:schemeClr val="tx2"/>
                </a:solidFill>
                <a:latin typeface="+mj-lt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Принятие нормативного правового акта субъекта Российской Федерации о защите прав инвесторов и механизмах поддержки инвестиционной деятельности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752" y="2708920"/>
            <a:ext cx="811427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Сформирована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нормативная правовая база, устанавливающая механизмы  поддержки инвестиционной деятельности в Камчатском крае, порядок сопровождения инвестиционных проектов и т.д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.</a:t>
            </a:r>
          </a:p>
          <a:p>
            <a:pPr lvl="0" algn="just"/>
            <a:endParaRPr lang="ru-RU" sz="25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Основополагающим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нормативным правовым актом является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Закон Камчатского края от 22.09.2008 № 129 «О государственной поддержке инвестиционной деятельности в Камчатском крае</a:t>
            </a:r>
            <a:r>
              <a:rPr lang="ru-RU" sz="2500" b="1" i="1" dirty="0" smtClean="0">
                <a:solidFill>
                  <a:schemeClr val="tx2"/>
                </a:solidFill>
                <a:latin typeface="+mn-lt"/>
              </a:rPr>
              <a:t>».</a:t>
            </a:r>
            <a:endParaRPr lang="ru-RU" sz="2500" b="1" i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887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343090"/>
            <a:ext cx="81394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5.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Наличие Совета по улучшению </a:t>
            </a:r>
            <a:endParaRPr lang="ru-RU" sz="2500" b="1" dirty="0" smtClean="0">
              <a:solidFill>
                <a:schemeClr val="tx2"/>
              </a:solidFill>
              <a:latin typeface="+mj-lt"/>
            </a:endParaRPr>
          </a:p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инвестиционного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климата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752" y="2564904"/>
            <a:ext cx="81142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Постановлением 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Губернатора  Камчатского  края от 22.10.2007 № 128 «О создании Инвестиционного совета в Камчатском крае» образован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Инвестиционный совет в Камчатском крае.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 </a:t>
            </a:r>
            <a:endParaRPr lang="ru-RU" sz="25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25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Деятельность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Инвестиционного совета в Камчатском крае приведена в соответствие с требованиями Стандарта, в 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том числе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в части расширения функций и состава 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Совета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784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3" y="1340768"/>
            <a:ext cx="49685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6. </a:t>
            </a:r>
            <a:r>
              <a:rPr lang="ru-RU" sz="2500" b="1" dirty="0">
                <a:solidFill>
                  <a:schemeClr val="tx2"/>
                </a:solidFill>
                <a:latin typeface="+mj-lt"/>
              </a:rPr>
              <a:t>Наличие специализированной организации по привлечению инвестиций и работе с инвесторами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752" y="3379926"/>
            <a:ext cx="81386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500" dirty="0">
                <a:solidFill>
                  <a:schemeClr val="tx2"/>
                </a:solidFill>
                <a:latin typeface="+mn-lt"/>
              </a:rPr>
              <a:t>Распоряжением Правительства Камчатского края от 29.01.2013 № 26-РП создана специализированная организация по привлечению инвестиций и работе с инвесторами  -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ОАО «Корпорация развития Камчатского края».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82224" y="594928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9644"/>
                </a:solidFill>
                <a:latin typeface="+mj-lt"/>
              </a:rPr>
              <a:t>Выполнен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6516216" y="5949280"/>
            <a:ext cx="504056" cy="432048"/>
          </a:xfrm>
          <a:prstGeom prst="ellipse">
            <a:avLst/>
          </a:prstGeom>
          <a:solidFill>
            <a:srgbClr val="009644"/>
          </a:solidFill>
          <a:ln>
            <a:solidFill>
              <a:srgbClr val="1D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9" t="46666" r="63652" b="33132"/>
          <a:stretch/>
        </p:blipFill>
        <p:spPr bwMode="auto">
          <a:xfrm>
            <a:off x="5652120" y="1052736"/>
            <a:ext cx="320561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896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388" y="269051"/>
            <a:ext cx="7704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ko-KR" sz="20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 внедрении Регионального инвестиционного стандарта</a:t>
            </a:r>
            <a:endParaRPr lang="ru-RU" sz="20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268760"/>
            <a:ext cx="81394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500" b="1" dirty="0" smtClean="0">
                <a:solidFill>
                  <a:schemeClr val="tx2"/>
                </a:solidFill>
                <a:latin typeface="+mj-lt"/>
              </a:rPr>
              <a:t>7. Наличие доступной инфраструктуры для размещения производственных и иных объектов инвесторов (промышленных парков, технологических парков)</a:t>
            </a:r>
            <a:endParaRPr lang="ru-RU" sz="25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9752" y="2731854"/>
            <a:ext cx="811427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500" dirty="0">
                <a:solidFill>
                  <a:schemeClr val="tx2"/>
                </a:solidFill>
                <a:latin typeface="+mn-lt"/>
              </a:rPr>
              <a:t>Принят Закон Камчатского края от 05.07.2013 № 292 «О промышленных парках Камчатского края». </a:t>
            </a:r>
            <a:endParaRPr lang="ru-RU" sz="25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Определен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перечень потенциальных земельных участков под размещение промышленных парков в Камчатском крае. </a:t>
            </a:r>
            <a:endParaRPr lang="ru-RU" sz="2500" dirty="0" smtClean="0">
              <a:solidFill>
                <a:schemeClr val="tx2"/>
              </a:solidFill>
              <a:latin typeface="+mn-lt"/>
            </a:endParaRPr>
          </a:p>
          <a:p>
            <a:pPr lvl="0" algn="just"/>
            <a:endParaRPr lang="ru-RU" sz="1000" dirty="0">
              <a:solidFill>
                <a:schemeClr val="tx2"/>
              </a:solidFill>
              <a:latin typeface="+mn-lt"/>
            </a:endParaRPr>
          </a:p>
          <a:p>
            <a:pPr lvl="0" algn="just"/>
            <a:r>
              <a:rPr lang="ru-RU" sz="2500" dirty="0" smtClean="0">
                <a:solidFill>
                  <a:schemeClr val="tx2"/>
                </a:solidFill>
                <a:latin typeface="+mn-lt"/>
              </a:rPr>
              <a:t>В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настоящее время Правительством Камчатского края ведется работа по созданию </a:t>
            </a:r>
            <a:r>
              <a:rPr lang="ru-RU" sz="2500" b="1" i="1" dirty="0" smtClean="0">
                <a:solidFill>
                  <a:schemeClr val="tx2"/>
                </a:solidFill>
                <a:latin typeface="+mn-lt"/>
              </a:rPr>
              <a:t>агропромышленного </a:t>
            </a:r>
            <a:r>
              <a:rPr lang="ru-RU" sz="2500" b="1" i="1" dirty="0">
                <a:solidFill>
                  <a:schemeClr val="tx2"/>
                </a:solidFill>
                <a:latin typeface="+mn-lt"/>
              </a:rPr>
              <a:t>парка </a:t>
            </a:r>
            <a:r>
              <a:rPr lang="ru-RU" sz="2500" dirty="0">
                <a:solidFill>
                  <a:schemeClr val="tx2"/>
                </a:solidFill>
                <a:latin typeface="+mn-lt"/>
              </a:rPr>
              <a:t>на территории региона</a:t>
            </a:r>
            <a:r>
              <a:rPr lang="ru-RU" sz="2500" dirty="0" smtClean="0">
                <a:solidFill>
                  <a:schemeClr val="tx2"/>
                </a:solidFill>
                <a:latin typeface="+mn-lt"/>
              </a:rPr>
              <a:t>.</a:t>
            </a:r>
            <a:endParaRPr lang="ru-RU" sz="25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4248" y="5949280"/>
            <a:ext cx="2061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  <a:latin typeface="+mj-lt"/>
              </a:rPr>
              <a:t>Не выполнен</a:t>
            </a:r>
            <a:endParaRPr lang="ru-RU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00192" y="5949280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141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15798</TotalTime>
  <Words>1441</Words>
  <Application>Microsoft Office PowerPoint</Application>
  <PresentationFormat>Экран (4:3)</PresentationFormat>
  <Paragraphs>162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Леликова Ирина Сергеевна</cp:lastModifiedBy>
  <cp:revision>567</cp:revision>
  <cp:lastPrinted>2013-12-24T01:02:54Z</cp:lastPrinted>
  <dcterms:created xsi:type="dcterms:W3CDTF">2010-04-15T23:34:58Z</dcterms:created>
  <dcterms:modified xsi:type="dcterms:W3CDTF">2013-12-24T01:10:31Z</dcterms:modified>
</cp:coreProperties>
</file>