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ppt/tags/tag65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093" r:id="rId2"/>
    <p:sldId id="1020" r:id="rId3"/>
    <p:sldId id="1100" r:id="rId4"/>
    <p:sldId id="1094" r:id="rId5"/>
    <p:sldId id="1102" r:id="rId6"/>
    <p:sldId id="1103" r:id="rId7"/>
    <p:sldId id="1104" r:id="rId8"/>
    <p:sldId id="1095" r:id="rId9"/>
    <p:sldId id="1098" r:id="rId10"/>
    <p:sldId id="1099" r:id="rId11"/>
    <p:sldId id="1105" r:id="rId12"/>
  </p:sldIdLst>
  <p:sldSz cx="9906000" cy="6858000" type="A4"/>
  <p:notesSz cx="6797675" cy="9928225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148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29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44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59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740" algn="l" defTabSz="91429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888" algn="l" defTabSz="91429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036" algn="l" defTabSz="91429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184" algn="l" defTabSz="914296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0. Вводные слайды" id="{290A993B-9583-47E8-B3EB-7CBE622A9250}">
          <p14:sldIdLst>
            <p14:sldId id="1093"/>
            <p14:sldId id="1020"/>
            <p14:sldId id="1100"/>
            <p14:sldId id="1094"/>
            <p14:sldId id="1102"/>
            <p14:sldId id="1103"/>
            <p14:sldId id="1104"/>
            <p14:sldId id="1095"/>
            <p14:sldId id="1098"/>
            <p14:sldId id="1099"/>
            <p14:sldId id="110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53">
          <p15:clr>
            <a:srgbClr val="A4A3A4"/>
          </p15:clr>
        </p15:guide>
        <p15:guide id="2" orient="horz" pos="3803">
          <p15:clr>
            <a:srgbClr val="A4A3A4"/>
          </p15:clr>
        </p15:guide>
        <p15:guide id="3" orient="horz" pos="109">
          <p15:clr>
            <a:srgbClr val="A4A3A4"/>
          </p15:clr>
        </p15:guide>
        <p15:guide id="4" orient="horz" pos="2317">
          <p15:clr>
            <a:srgbClr val="A4A3A4"/>
          </p15:clr>
        </p15:guide>
        <p15:guide id="5" orient="horz" pos="4241">
          <p15:clr>
            <a:srgbClr val="A4A3A4"/>
          </p15:clr>
        </p15:guide>
        <p15:guide id="6" orient="horz" pos="2003">
          <p15:clr>
            <a:srgbClr val="A4A3A4"/>
          </p15:clr>
        </p15:guide>
        <p15:guide id="7" pos="366">
          <p15:clr>
            <a:srgbClr val="A4A3A4"/>
          </p15:clr>
        </p15:guide>
        <p15:guide id="8">
          <p15:clr>
            <a:srgbClr val="A4A3A4"/>
          </p15:clr>
        </p15:guide>
        <p15:guide id="9" pos="3245">
          <p15:clr>
            <a:srgbClr val="A4A3A4"/>
          </p15:clr>
        </p15:guide>
        <p15:guide id="10" pos="5885">
          <p15:clr>
            <a:srgbClr val="A4A3A4"/>
          </p15:clr>
        </p15:guide>
        <p15:guide id="11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Билый Александр Викторович" initials="БАВ" lastIdx="1" clrIdx="0"/>
  <p:cmAuthor id="1" name="Якумов Николай Геннадьевич" initials="ЯНГ" lastIdx="4" clrIdx="1"/>
  <p:cmAuthor id="2" name="Бушуев Константин Александрович" initials="БКА" lastIdx="1" clrIdx="2"/>
  <p:cmAuthor id="3" name="Bushuev Konstantin" initials="KB" lastIdx="2" clrIdx="3"/>
  <p:cmAuthor id="4" name="Патлач Александр Иванович" initials="ПАИ" lastIdx="15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643C"/>
    <a:srgbClr val="E82D1F"/>
    <a:srgbClr val="1969DF"/>
    <a:srgbClr val="959B3B"/>
    <a:srgbClr val="B3AC33"/>
    <a:srgbClr val="CAAF27"/>
    <a:srgbClr val="E2A816"/>
    <a:srgbClr val="D79B37"/>
    <a:srgbClr val="9D3D1F"/>
    <a:srgbClr val="D75F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4" autoAdjust="0"/>
    <p:restoredTop sz="98066" autoAdjust="0"/>
  </p:normalViewPr>
  <p:slideViewPr>
    <p:cSldViewPr snapToGrid="0">
      <p:cViewPr>
        <p:scale>
          <a:sx n="75" d="100"/>
          <a:sy n="75" d="100"/>
        </p:scale>
        <p:origin x="-3138" y="-936"/>
      </p:cViewPr>
      <p:guideLst>
        <p:guide orient="horz" pos="53"/>
        <p:guide orient="horz" pos="3803"/>
        <p:guide orient="horz" pos="109"/>
        <p:guide orient="horz" pos="2325"/>
        <p:guide orient="horz" pos="4241"/>
        <p:guide orient="horz" pos="2003"/>
        <p:guide pos="366"/>
        <p:guide/>
        <p:guide pos="3245"/>
        <p:guide pos="5885"/>
        <p:guide pos="2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3948" y="-768"/>
      </p:cViewPr>
      <p:guideLst>
        <p:guide orient="horz" pos="3128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1" rIns="91285" bIns="45641" numCol="1" anchor="t" anchorCtr="0" compatLnSpc="1">
            <a:prstTxWarp prst="textNoShape">
              <a:avLst/>
            </a:prstTxWarp>
          </a:bodyPr>
          <a:lstStyle>
            <a:lvl1pPr defTabSz="91158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7" y="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1" rIns="91285" bIns="45641" numCol="1" anchor="t" anchorCtr="0" compatLnSpc="1">
            <a:prstTxWarp prst="textNoShape">
              <a:avLst/>
            </a:prstTxWarp>
          </a:bodyPr>
          <a:lstStyle>
            <a:lvl1pPr algn="r" defTabSz="91158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975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1" rIns="91285" bIns="45641" numCol="1" anchor="b" anchorCtr="0" compatLnSpc="1">
            <a:prstTxWarp prst="textNoShape">
              <a:avLst/>
            </a:prstTxWarp>
          </a:bodyPr>
          <a:lstStyle>
            <a:lvl1pPr defTabSz="91158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87" y="942975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5" tIns="45641" rIns="91285" bIns="45641" numCol="1" anchor="b" anchorCtr="0" compatLnSpc="1">
            <a:prstTxWarp prst="textNoShape">
              <a:avLst/>
            </a:prstTxWarp>
          </a:bodyPr>
          <a:lstStyle>
            <a:lvl1pPr algn="r" defTabSz="911584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F53A8BD-04D6-4F24-93AB-13A072359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996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8" tIns="45338" rIns="90678" bIns="45338" numCol="1" anchor="t" anchorCtr="0" compatLnSpc="1">
            <a:prstTxWarp prst="textNoShape">
              <a:avLst/>
            </a:prstTxWarp>
          </a:bodyPr>
          <a:lstStyle>
            <a:lvl1pPr defTabSz="906997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7" y="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8" tIns="45338" rIns="90678" bIns="45338" numCol="1" anchor="t" anchorCtr="0" compatLnSpc="1">
            <a:prstTxWarp prst="textNoShape">
              <a:avLst/>
            </a:prstTxWarp>
          </a:bodyPr>
          <a:lstStyle>
            <a:lvl1pPr algn="r" defTabSz="906997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1363"/>
            <a:ext cx="5383213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4" y="4718055"/>
            <a:ext cx="5441950" cy="446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8" tIns="45338" rIns="90678" bIns="453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75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8" tIns="45338" rIns="90678" bIns="45338" numCol="1" anchor="b" anchorCtr="0" compatLnSpc="1">
            <a:prstTxWarp prst="textNoShape">
              <a:avLst/>
            </a:prstTxWarp>
          </a:bodyPr>
          <a:lstStyle>
            <a:lvl1pPr defTabSz="906997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87" y="9429757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78" tIns="45338" rIns="90678" bIns="45338" numCol="1" anchor="b" anchorCtr="0" compatLnSpc="1">
            <a:prstTxWarp prst="textNoShape">
              <a:avLst/>
            </a:prstTxWarp>
          </a:bodyPr>
          <a:lstStyle>
            <a:lvl1pPr algn="r" defTabSz="906997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579ADCE7-06EB-496E-AA3C-21814164C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3889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1363"/>
            <a:ext cx="5383213" cy="3725862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14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97590"/>
            <a:ext cx="9906000" cy="2552183"/>
          </a:xfrm>
          <a:prstGeom prst="rect">
            <a:avLst/>
          </a:prstGeom>
        </p:spPr>
      </p:pic>
      <p:pic>
        <p:nvPicPr>
          <p:cNvPr id="78851" name="Picture 3" descr="P:\МСБ\Фотографии\Фото Агинский (11.2010)\_DSC7034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60" t="39850" b="25321"/>
          <a:stretch/>
        </p:blipFill>
        <p:spPr bwMode="auto">
          <a:xfrm>
            <a:off x="0" y="1339851"/>
            <a:ext cx="9906000" cy="318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3892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10.0.0.6\pub\МСБ\Аметистовое\Фото\2014 октябрь\_DSC1010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7" t="36603" r="34306" b="27391"/>
          <a:stretch/>
        </p:blipFill>
        <p:spPr bwMode="auto">
          <a:xfrm>
            <a:off x="-1" y="1202173"/>
            <a:ext cx="9906001" cy="34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1101" y="1162051"/>
            <a:ext cx="8134350" cy="4905375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lnSpc>
                <a:spcPct val="120000"/>
              </a:lnSpc>
              <a:spcBef>
                <a:spcPts val="390"/>
              </a:spcBef>
              <a:buClr>
                <a:srgbClr val="E2B700"/>
              </a:buClr>
              <a:buSzPct val="110000"/>
              <a:buFont typeface="Symbol" pitchFamily="18" charset="2"/>
              <a:buChar char=""/>
              <a:defRPr sz="1600">
                <a:solidFill>
                  <a:srgbClr val="000000"/>
                </a:solidFill>
              </a:defRPr>
            </a:lvl1pPr>
            <a:lvl2pPr marL="714293" indent="-352385">
              <a:lnSpc>
                <a:spcPct val="120000"/>
              </a:lnSpc>
              <a:spcBef>
                <a:spcPts val="390"/>
              </a:spcBef>
              <a:buClr>
                <a:srgbClr val="77520F"/>
              </a:buClr>
              <a:buSzPct val="130000"/>
              <a:buFont typeface="Arial" pitchFamily="34" charset="0"/>
              <a:buChar char="–"/>
              <a:defRPr sz="1400">
                <a:solidFill>
                  <a:srgbClr val="000000"/>
                </a:solidFill>
              </a:defRPr>
            </a:lvl2pPr>
            <a:lvl3pPr marL="1076202" indent="-361909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400">
                <a:solidFill>
                  <a:srgbClr val="000000"/>
                </a:solidFill>
              </a:defRPr>
            </a:lvl3pPr>
            <a:lvl4pPr marL="1438111" indent="-361909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400">
                <a:solidFill>
                  <a:srgbClr val="000000"/>
                </a:solidFill>
              </a:defRPr>
            </a:lvl4pPr>
            <a:lvl5pPr marL="1790497" indent="-352385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109664" y="293688"/>
            <a:ext cx="8226425" cy="630237"/>
          </a:xfrm>
          <a:prstGeom prst="rect">
            <a:avLst/>
          </a:prstGeom>
        </p:spPr>
        <p:txBody>
          <a:bodyPr lIns="107287" tIns="53643" rIns="107287" bIns="53643" anchor="b"/>
          <a:lstStyle>
            <a:lvl1pPr>
              <a:defRPr/>
            </a:lvl1pPr>
          </a:lstStyle>
          <a:p>
            <a:endParaRPr lang="en-GB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75200" y="6397626"/>
            <a:ext cx="357188" cy="365125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fld id="{9D11E178-E890-4A12-9A1E-3DD6FCC3A9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9664" y="293688"/>
            <a:ext cx="8226425" cy="630237"/>
          </a:xfrm>
          <a:prstGeom prst="rect">
            <a:avLst/>
          </a:prstGeom>
        </p:spPr>
        <p:txBody>
          <a:bodyPr lIns="107287" tIns="53643" rIns="107287" bIns="53643" anchor="b"/>
          <a:lstStyle>
            <a:lvl1pPr>
              <a:defRPr/>
            </a:lvl1pPr>
          </a:lstStyle>
          <a:p>
            <a:endParaRPr lang="en-GB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81100" y="1200151"/>
            <a:ext cx="3886201" cy="4905375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lnSpc>
                <a:spcPct val="120000"/>
              </a:lnSpc>
              <a:spcBef>
                <a:spcPts val="390"/>
              </a:spcBef>
              <a:buClr>
                <a:srgbClr val="E2B700"/>
              </a:buClr>
              <a:buSzPct val="110000"/>
              <a:buFont typeface="Symbol" pitchFamily="18" charset="2"/>
              <a:buChar char=""/>
              <a:defRPr sz="1100">
                <a:solidFill>
                  <a:srgbClr val="000000"/>
                </a:solidFill>
              </a:defRPr>
            </a:lvl1pPr>
            <a:lvl2pPr marL="714293" indent="-352385">
              <a:lnSpc>
                <a:spcPct val="120000"/>
              </a:lnSpc>
              <a:spcBef>
                <a:spcPts val="390"/>
              </a:spcBef>
              <a:buClr>
                <a:srgbClr val="77520F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2pPr>
            <a:lvl3pPr marL="1076202" indent="-361909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3pPr>
            <a:lvl4pPr marL="1438111" indent="-361909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4pPr>
            <a:lvl5pPr marL="1790497" indent="-352385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422900" y="1200151"/>
            <a:ext cx="3886201" cy="4905375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lnSpc>
                <a:spcPct val="120000"/>
              </a:lnSpc>
              <a:spcBef>
                <a:spcPts val="390"/>
              </a:spcBef>
              <a:buClr>
                <a:srgbClr val="E2B700"/>
              </a:buClr>
              <a:buSzPct val="110000"/>
              <a:buFont typeface="Symbol" pitchFamily="18" charset="2"/>
              <a:buChar char=""/>
              <a:defRPr sz="1100">
                <a:solidFill>
                  <a:srgbClr val="000000"/>
                </a:solidFill>
              </a:defRPr>
            </a:lvl1pPr>
            <a:lvl2pPr marL="714293" indent="-352385">
              <a:lnSpc>
                <a:spcPct val="120000"/>
              </a:lnSpc>
              <a:spcBef>
                <a:spcPts val="390"/>
              </a:spcBef>
              <a:buClr>
                <a:srgbClr val="77520F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2pPr>
            <a:lvl3pPr marL="1076202" indent="-361909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3pPr>
            <a:lvl4pPr marL="1438111" indent="-361909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4pPr>
            <a:lvl5pPr marL="1790497" indent="-352385">
              <a:lnSpc>
                <a:spcPct val="120000"/>
              </a:lnSpc>
              <a:spcBef>
                <a:spcPts val="390"/>
              </a:spcBef>
              <a:buClr>
                <a:srgbClr val="6F511B"/>
              </a:buClr>
              <a:buSzPct val="130000"/>
              <a:buFont typeface="Arial" pitchFamily="34" charset="0"/>
              <a:buChar char="–"/>
              <a:defRPr sz="11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>
          <a:xfrm>
            <a:off x="4775200" y="6397626"/>
            <a:ext cx="357188" cy="365125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fld id="{E874EA19-90A0-433F-83F0-67E0AB85E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5691764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5662" name="think-cell Slide" r:id="rId3" imgW="360" imgH="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397626"/>
            <a:ext cx="357188" cy="365125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fld id="{39349561-0A5A-4BAA-88CD-6C345562BB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397626"/>
            <a:ext cx="357188" cy="365125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fld id="{D18902BD-07F9-4AD4-A566-8B499C2C86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0377825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84637" name="think-cell Slide" r:id="rId10" imgW="360" imgH="360" progId="">
              <p:embed/>
            </p:oleObj>
          </a:graphicData>
        </a:graphic>
      </p:graphicFrame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5773739" y="6270625"/>
            <a:ext cx="312102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>
              <a:defRPr/>
            </a:pPr>
            <a:endParaRPr lang="ru-RU" sz="1100" b="1" dirty="0">
              <a:solidFill>
                <a:srgbClr val="CC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965" y="6319254"/>
            <a:ext cx="1859597" cy="34597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gray">
          <a:xfrm>
            <a:off x="-1" y="243838"/>
            <a:ext cx="581025" cy="581025"/>
          </a:xfrm>
          <a:prstGeom prst="rect">
            <a:avLst/>
          </a:prstGeom>
          <a:solidFill>
            <a:srgbClr val="44643C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107287" tIns="53643" rIns="107287" bIns="53643" rtlCol="0" anchor="ctr"/>
          <a:lstStyle/>
          <a:p>
            <a:pPr marL="402325" marR="0" indent="-402325" algn="ctr" defTabSz="1072866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700" b="1" dirty="0" smtClean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-90805" y="6126480"/>
            <a:ext cx="10120630" cy="0"/>
          </a:xfrm>
          <a:prstGeom prst="lin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4" r:id="rId1"/>
    <p:sldLayoutId id="2147485303" r:id="rId2"/>
    <p:sldLayoutId id="2147485297" r:id="rId3"/>
    <p:sldLayoutId id="2147485296" r:id="rId4"/>
    <p:sldLayoutId id="2147485295" r:id="rId5"/>
    <p:sldLayoutId id="2147485294" r:id="rId6"/>
    <p:sldLayoutId id="214748529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5pPr>
      <a:lvl6pPr marL="457148" algn="l" rtl="0" fontAlgn="base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6pPr>
      <a:lvl7pPr marL="914296" algn="l" rtl="0" fontAlgn="base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7pPr>
      <a:lvl8pPr marL="1371445" algn="l" rtl="0" fontAlgn="base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8pPr>
      <a:lvl9pPr marL="1828592" algn="l" rtl="0" fontAlgn="base">
        <a:spcBef>
          <a:spcPct val="0"/>
        </a:spcBef>
        <a:spcAft>
          <a:spcPct val="0"/>
        </a:spcAft>
        <a:defRPr sz="2300" b="1">
          <a:solidFill>
            <a:schemeClr val="accent1"/>
          </a:solidFill>
          <a:latin typeface="Arial" pitchFamily="34" charset="0"/>
        </a:defRPr>
      </a:lvl9pPr>
    </p:titleStyle>
    <p:bodyStyle>
      <a:lvl1pPr marL="342861" indent="-342861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866" indent="-285717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2pPr>
      <a:lvl3pPr marL="1142870" indent="-228574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―"/>
        <a:defRPr sz="1400">
          <a:solidFill>
            <a:schemeClr val="tx1"/>
          </a:solidFill>
          <a:latin typeface="+mn-lt"/>
        </a:defRPr>
      </a:lvl3pPr>
      <a:lvl4pPr marL="1600017" indent="-228574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―"/>
        <a:defRPr sz="1400">
          <a:solidFill>
            <a:schemeClr val="tx1"/>
          </a:solidFill>
          <a:latin typeface="+mn-lt"/>
        </a:defRPr>
      </a:lvl4pPr>
      <a:lvl5pPr marL="2057166" indent="-228574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5pPr>
      <a:lvl6pPr marL="2514314" indent="-22857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462" indent="-22857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8610" indent="-22857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5758" indent="-228574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tags" Target="../tags/tag41.xml"/><Relationship Id="rId39" Type="http://schemas.openxmlformats.org/officeDocument/2006/relationships/tags" Target="../tags/tag54.xml"/><Relationship Id="rId21" Type="http://schemas.openxmlformats.org/officeDocument/2006/relationships/tags" Target="../tags/tag36.xml"/><Relationship Id="rId34" Type="http://schemas.openxmlformats.org/officeDocument/2006/relationships/tags" Target="../tags/tag49.xml"/><Relationship Id="rId42" Type="http://schemas.openxmlformats.org/officeDocument/2006/relationships/tags" Target="../tags/tag57.xml"/><Relationship Id="rId47" Type="http://schemas.openxmlformats.org/officeDocument/2006/relationships/tags" Target="../tags/tag62.xml"/><Relationship Id="rId50" Type="http://schemas.openxmlformats.org/officeDocument/2006/relationships/tags" Target="../tags/tag65.xml"/><Relationship Id="rId55" Type="http://schemas.openxmlformats.org/officeDocument/2006/relationships/slideLayout" Target="../slideLayouts/slideLayout5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tags" Target="../tags/tag40.xml"/><Relationship Id="rId33" Type="http://schemas.openxmlformats.org/officeDocument/2006/relationships/tags" Target="../tags/tag48.xml"/><Relationship Id="rId38" Type="http://schemas.openxmlformats.org/officeDocument/2006/relationships/tags" Target="../tags/tag53.xml"/><Relationship Id="rId46" Type="http://schemas.openxmlformats.org/officeDocument/2006/relationships/tags" Target="../tags/tag61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tags" Target="../tags/tag35.xml"/><Relationship Id="rId29" Type="http://schemas.openxmlformats.org/officeDocument/2006/relationships/tags" Target="../tags/tag44.xml"/><Relationship Id="rId41" Type="http://schemas.openxmlformats.org/officeDocument/2006/relationships/tags" Target="../tags/tag56.xml"/><Relationship Id="rId54" Type="http://schemas.openxmlformats.org/officeDocument/2006/relationships/tags" Target="../tags/tag69.xml"/><Relationship Id="rId1" Type="http://schemas.openxmlformats.org/officeDocument/2006/relationships/vmlDrawing" Target="../drawings/vmlDrawing7.v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tags" Target="../tags/tag39.xml"/><Relationship Id="rId32" Type="http://schemas.openxmlformats.org/officeDocument/2006/relationships/tags" Target="../tags/tag47.xml"/><Relationship Id="rId37" Type="http://schemas.openxmlformats.org/officeDocument/2006/relationships/tags" Target="../tags/tag52.xml"/><Relationship Id="rId40" Type="http://schemas.openxmlformats.org/officeDocument/2006/relationships/tags" Target="../tags/tag55.xml"/><Relationship Id="rId45" Type="http://schemas.openxmlformats.org/officeDocument/2006/relationships/tags" Target="../tags/tag60.xml"/><Relationship Id="rId53" Type="http://schemas.openxmlformats.org/officeDocument/2006/relationships/tags" Target="../tags/tag68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tags" Target="../tags/tag38.xml"/><Relationship Id="rId28" Type="http://schemas.openxmlformats.org/officeDocument/2006/relationships/tags" Target="../tags/tag43.xml"/><Relationship Id="rId36" Type="http://schemas.openxmlformats.org/officeDocument/2006/relationships/tags" Target="../tags/tag51.xml"/><Relationship Id="rId49" Type="http://schemas.openxmlformats.org/officeDocument/2006/relationships/tags" Target="../tags/tag64.xml"/><Relationship Id="rId57" Type="http://schemas.openxmlformats.org/officeDocument/2006/relationships/oleObject" Target="../embeddings/oleObject9.bin"/><Relationship Id="rId10" Type="http://schemas.openxmlformats.org/officeDocument/2006/relationships/tags" Target="../tags/tag25.xml"/><Relationship Id="rId19" Type="http://schemas.openxmlformats.org/officeDocument/2006/relationships/tags" Target="../tags/tag34.xml"/><Relationship Id="rId31" Type="http://schemas.openxmlformats.org/officeDocument/2006/relationships/tags" Target="../tags/tag46.xml"/><Relationship Id="rId44" Type="http://schemas.openxmlformats.org/officeDocument/2006/relationships/tags" Target="../tags/tag59.xml"/><Relationship Id="rId52" Type="http://schemas.openxmlformats.org/officeDocument/2006/relationships/tags" Target="../tags/tag67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tags" Target="../tags/tag37.xml"/><Relationship Id="rId27" Type="http://schemas.openxmlformats.org/officeDocument/2006/relationships/tags" Target="../tags/tag42.xml"/><Relationship Id="rId30" Type="http://schemas.openxmlformats.org/officeDocument/2006/relationships/tags" Target="../tags/tag45.xml"/><Relationship Id="rId35" Type="http://schemas.openxmlformats.org/officeDocument/2006/relationships/tags" Target="../tags/tag50.xml"/><Relationship Id="rId43" Type="http://schemas.openxmlformats.org/officeDocument/2006/relationships/tags" Target="../tags/tag58.xml"/><Relationship Id="rId48" Type="http://schemas.openxmlformats.org/officeDocument/2006/relationships/tags" Target="../tags/tag63.xml"/><Relationship Id="rId56" Type="http://schemas.openxmlformats.org/officeDocument/2006/relationships/oleObject" Target="../embeddings/oleObject8.bin"/><Relationship Id="rId8" Type="http://schemas.openxmlformats.org/officeDocument/2006/relationships/tags" Target="../tags/tag23.xml"/><Relationship Id="rId51" Type="http://schemas.openxmlformats.org/officeDocument/2006/relationships/tags" Target="../tags/tag66.xml"/><Relationship Id="rId3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2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oleObject" Target="../embeddings/oleObject4.bin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oleObject" Target="../embeddings/oleObject5.bin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5" y="301702"/>
            <a:ext cx="3954975" cy="738771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gray">
          <a:xfrm>
            <a:off x="209007" y="4648200"/>
            <a:ext cx="9370422" cy="21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320"/>
              </a:spcBef>
            </a:pPr>
            <a:r>
              <a:rPr lang="ru-RU" sz="3200" b="1" dirty="0" smtClean="0">
                <a:solidFill>
                  <a:srgbClr val="44643C"/>
                </a:solidFill>
                <a:latin typeface="Arial" panose="020B0604020202020204" pitchFamily="34" charset="0"/>
              </a:rPr>
              <a:t>Инвестиционный проект </a:t>
            </a:r>
          </a:p>
          <a:p>
            <a:pPr>
              <a:spcBef>
                <a:spcPts val="320"/>
              </a:spcBef>
            </a:pPr>
            <a:r>
              <a:rPr lang="ru-RU" sz="3200" b="1" dirty="0" smtClean="0">
                <a:solidFill>
                  <a:srgbClr val="44643C"/>
                </a:solidFill>
                <a:latin typeface="Arial" panose="020B0604020202020204" pitchFamily="34" charset="0"/>
              </a:rPr>
              <a:t>«Строительство ГОК «Аметистовый», объектов обеспечения и поверхностной инфраструктуры»</a:t>
            </a:r>
            <a:endParaRPr lang="ru-RU" sz="3200" b="1" dirty="0" smtClean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39658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8112" name="think-cell Slide" r:id="rId56" imgW="360" imgH="360" progId="">
              <p:embed/>
            </p:oleObj>
          </a:graphicData>
        </a:graphic>
      </p:graphicFrame>
      <p:sp>
        <p:nvSpPr>
          <p:cNvPr id="7" name="Прямоугольник 6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US" sz="800" b="1" dirty="0" smtClean="0">
              <a:solidFill>
                <a:srgbClr val="C00000"/>
              </a:solidFill>
              <a:latin typeface="Arial"/>
              <a:sym typeface="Arial"/>
            </a:endParaRPr>
          </a:p>
        </p:txBody>
      </p:sp>
      <p:sp>
        <p:nvSpPr>
          <p:cNvPr id="2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10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Бюджетная и социальная эффективность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1150348"/>
              </p:ext>
            </p:extLst>
          </p:nvPr>
        </p:nvGraphicFramePr>
        <p:xfrm>
          <a:off x="645048" y="996925"/>
          <a:ext cx="8754983" cy="2276625"/>
        </p:xfrm>
        <a:graphic>
          <a:graphicData uri="http://schemas.openxmlformats.org/drawingml/2006/table">
            <a:tbl>
              <a:tblPr/>
              <a:tblGrid>
                <a:gridCol w="5685893"/>
                <a:gridCol w="1476855"/>
                <a:gridCol w="1592235"/>
              </a:tblGrid>
              <a:tr h="4095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БЮДЖЕТНАЯ ЭФФЕКТИВНОСТЬ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Общие налоговые поступления и иные платежи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84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Налоговые поступления и иные платежи в  консолидированный бюджет Камчатского края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Льготы по налогу на имущество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25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СОЦИАЛЬНАЯ ЭФФЕКТИВНОСТЬ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Количество вновь созданных рабочих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мест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1 212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24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Доходы от дополнительных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авиарейсов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Объект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94667693"/>
              </p:ext>
            </p:extLst>
          </p:nvPr>
        </p:nvGraphicFramePr>
        <p:xfrm>
          <a:off x="533400" y="3962400"/>
          <a:ext cx="8968647" cy="1950924"/>
        </p:xfrm>
        <a:graphic>
          <a:graphicData uri="http://schemas.openxmlformats.org/presentationml/2006/ole">
            <p:oleObj spid="_x0000_s128113" name="Диаграмма" r:id="rId57" imgW="8968647" imgH="1950924" progId="MSGraph.Chart.8">
              <p:embed followColorScheme="full"/>
            </p:oleObj>
          </a:graphicData>
        </a:graphic>
      </p:graphicFrame>
      <p:cxnSp>
        <p:nvCxnSpPr>
          <p:cNvPr id="99" name="Прямая соединительная линия 98"/>
          <p:cNvCxnSpPr/>
          <p:nvPr>
            <p:custDataLst>
              <p:tags r:id="rId3"/>
            </p:custDataLst>
          </p:nvPr>
        </p:nvCxnSpPr>
        <p:spPr bwMode="auto">
          <a:xfrm flipH="1">
            <a:off x="1538288" y="5233988"/>
            <a:ext cx="9525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Прямая соединительная линия 99"/>
          <p:cNvCxnSpPr/>
          <p:nvPr>
            <p:custDataLst>
              <p:tags r:id="rId4"/>
            </p:custDataLst>
          </p:nvPr>
        </p:nvCxnSpPr>
        <p:spPr bwMode="auto">
          <a:xfrm flipH="1">
            <a:off x="1538288" y="5626100"/>
            <a:ext cx="9525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Прямоугольник 78"/>
          <p:cNvSpPr/>
          <p:nvPr>
            <p:custDataLst>
              <p:tags r:id="rId5"/>
            </p:custDataLst>
          </p:nvPr>
        </p:nvSpPr>
        <p:spPr bwMode="gray">
          <a:xfrm>
            <a:off x="1633538" y="5565775"/>
            <a:ext cx="1428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fld id="{831354FD-7463-44D4-AD37-1E63CC6917A3}" type="datetime'''''''''''''''4''''''''''''''''''''''''''''''''''''''6'''">
              <a:rPr lang="en-US" sz="800" b="1">
                <a:latin typeface="+mn-lt"/>
                <a:sym typeface="+mn-lt"/>
              </a:rPr>
              <a:pPr/>
              <a:t>46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81" name="Прямоугольник 80"/>
          <p:cNvSpPr/>
          <p:nvPr>
            <p:custDataLst>
              <p:tags r:id="rId6"/>
            </p:custDataLst>
          </p:nvPr>
        </p:nvSpPr>
        <p:spPr bwMode="gray">
          <a:xfrm>
            <a:off x="1633538" y="5173663"/>
            <a:ext cx="1428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fld id="{71099FD6-5A27-4D69-909B-2D051AA26156}" type="datetime'''''''''''''''''''''''''''''''''''''''37'''''''''''''''">
              <a:rPr lang="en-US" sz="800" b="1">
                <a:latin typeface="+mn-lt"/>
                <a:sym typeface="+mn-lt"/>
              </a:rPr>
              <a:pPr/>
              <a:t>37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7"/>
            </p:custDataLst>
          </p:nvPr>
        </p:nvSpPr>
        <p:spPr bwMode="auto">
          <a:xfrm>
            <a:off x="2343150" y="595312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FAC50B4C-C93D-4C01-B2AE-9BEC38AA2AF4}" type="datetime'''20''''''''''''''''''''1''''''6'''''''''''''''''''''">
              <a:rPr lang="en-US" sz="1200">
                <a:latin typeface="+mn-lt"/>
                <a:sym typeface="+mn-lt"/>
              </a:rPr>
              <a:pPr algn="ctr"/>
              <a:t>2016</a:t>
            </a:fld>
            <a:endParaRPr lang="en-US" sz="1200" dirty="0" smtClean="0">
              <a:latin typeface="+mn-lt"/>
              <a:sym typeface="+mn-lt"/>
            </a:endParaRPr>
          </a:p>
        </p:txBody>
      </p:sp>
      <p:sp>
        <p:nvSpPr>
          <p:cNvPr id="21" name="Прямоугольник 20"/>
          <p:cNvSpPr/>
          <p:nvPr>
            <p:custDataLst>
              <p:tags r:id="rId8"/>
            </p:custDataLst>
          </p:nvPr>
        </p:nvSpPr>
        <p:spPr bwMode="auto">
          <a:xfrm>
            <a:off x="1092200" y="595312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A14DBAC1-E1B5-4D02-81C0-3515CE2A4B0D}" type="datetime'''''''20''1''''''''''''''''''5'''''''''''''''''''''''">
              <a:rPr lang="en-US" sz="1200">
                <a:latin typeface="+mn-lt"/>
                <a:sym typeface="+mn-lt"/>
              </a:rPr>
              <a:pPr algn="ctr"/>
              <a:t>2015</a:t>
            </a:fld>
            <a:endParaRPr lang="en-US" sz="1200" dirty="0" smtClean="0">
              <a:latin typeface="+mn-lt"/>
              <a:sym typeface="+mn-lt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9"/>
            </p:custDataLst>
          </p:nvPr>
        </p:nvSpPr>
        <p:spPr bwMode="auto">
          <a:xfrm>
            <a:off x="3592513" y="595312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3B632BEB-AAAE-4852-9387-F488B68E435D}" type="datetime'''''''''''''2''''''0''''''''''17'''">
              <a:rPr lang="en-US" sz="1200">
                <a:latin typeface="+mn-lt"/>
                <a:sym typeface="+mn-lt"/>
              </a:rPr>
              <a:pPr algn="ctr"/>
              <a:t>2017</a:t>
            </a:fld>
            <a:endParaRPr lang="en-US" sz="1200" dirty="0" smtClean="0">
              <a:latin typeface="+mn-lt"/>
              <a:sym typeface="+mn-lt"/>
            </a:endParaRPr>
          </a:p>
        </p:txBody>
      </p:sp>
      <p:sp>
        <p:nvSpPr>
          <p:cNvPr id="80" name="Прямоугольник 79"/>
          <p:cNvSpPr/>
          <p:nvPr>
            <p:custDataLst>
              <p:tags r:id="rId10"/>
            </p:custDataLst>
          </p:nvPr>
        </p:nvSpPr>
        <p:spPr bwMode="gray">
          <a:xfrm>
            <a:off x="1166813" y="5368925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8CC24488-A996-4FAB-967A-4D388D0E4492}" type="datetime'''''''2''''''''6''''''''''''''''''''''''''''''''4'''">
              <a:rPr lang="en-US" sz="800" b="1">
                <a:solidFill>
                  <a:schemeClr val="bg1"/>
                </a:solidFill>
                <a:latin typeface="+mn-lt"/>
                <a:sym typeface="+mn-lt"/>
              </a:rPr>
              <a:pPr algn="ctr"/>
              <a:t>264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27" name="Прямоугольник 26"/>
          <p:cNvSpPr/>
          <p:nvPr>
            <p:custDataLst>
              <p:tags r:id="rId11"/>
            </p:custDataLst>
          </p:nvPr>
        </p:nvSpPr>
        <p:spPr bwMode="gray">
          <a:xfrm>
            <a:off x="1120775" y="5003800"/>
            <a:ext cx="2936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rtlCol="0" anchor="b"/>
          <a:lstStyle/>
          <a:p>
            <a:pPr algn="ctr"/>
            <a:fld id="{ED7E8CA8-6790-4588-BFCD-29B3E5359308}" type="datetime'''''''''''''4''''7''''0'''''''''''''''''''''''''''''''''''">
              <a:rPr lang="en-US" sz="1200" b="1"/>
              <a:pPr algn="ctr"/>
              <a:t>470</a:t>
            </a:fld>
            <a:endParaRPr lang="en-US" sz="1200" b="1" dirty="0" smtClean="0">
              <a:latin typeface="+mn-lt"/>
              <a:sym typeface="+mn-lt"/>
            </a:endParaRPr>
          </a:p>
        </p:txBody>
      </p:sp>
      <p:sp>
        <p:nvSpPr>
          <p:cNvPr id="82" name="Прямоугольник 81"/>
          <p:cNvSpPr/>
          <p:nvPr>
            <p:custDataLst>
              <p:tags r:id="rId12"/>
            </p:custDataLst>
          </p:nvPr>
        </p:nvSpPr>
        <p:spPr bwMode="gray">
          <a:xfrm>
            <a:off x="2417763" y="5432425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C0E450A0-6E31-4298-84AD-8EDDCB830574}" type="datetime'''18''''''''9'''''''''''''">
              <a:rPr lang="en-US" sz="800" b="1">
                <a:latin typeface="+mn-lt"/>
                <a:sym typeface="+mn-lt"/>
              </a:rPr>
              <a:pPr algn="ctr"/>
              <a:t>189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83" name="Прямоугольник 82"/>
          <p:cNvSpPr/>
          <p:nvPr>
            <p:custDataLst>
              <p:tags r:id="rId13"/>
            </p:custDataLst>
          </p:nvPr>
        </p:nvSpPr>
        <p:spPr bwMode="gray">
          <a:xfrm>
            <a:off x="2446338" y="4522788"/>
            <a:ext cx="142875" cy="1222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092C7BB9-9CCA-410F-AB3C-A1C70B3A5328}" type="datetime'''''''''''''''''''''''''''''''''''''7''''5'''">
              <a:rPr lang="en-US" sz="800" b="1">
                <a:latin typeface="+mn-lt"/>
                <a:sym typeface="+mn-lt"/>
              </a:rPr>
              <a:pPr algn="ctr"/>
              <a:t>75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28" name="Прямоугольник 27"/>
          <p:cNvSpPr/>
          <p:nvPr>
            <p:custDataLst>
              <p:tags r:id="rId14"/>
            </p:custDataLst>
          </p:nvPr>
        </p:nvSpPr>
        <p:spPr bwMode="gray">
          <a:xfrm>
            <a:off x="2371725" y="4325938"/>
            <a:ext cx="2936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rtlCol="0" anchor="b"/>
          <a:lstStyle/>
          <a:p>
            <a:pPr algn="ctr"/>
            <a:fld id="{A3286AD3-80BC-4E11-94D3-296B4FDB775A}" type="datetime'9''''''''''''''9''''''''3'''''''''''''">
              <a:rPr lang="en-US" sz="1200" b="1"/>
              <a:pPr algn="ctr"/>
              <a:t>993</a:t>
            </a:fld>
            <a:endParaRPr lang="en-US" sz="1200" b="1" dirty="0" smtClean="0">
              <a:latin typeface="+mn-lt"/>
              <a:sym typeface="+mn-lt"/>
            </a:endParaRPr>
          </a:p>
        </p:txBody>
      </p:sp>
      <p:sp>
        <p:nvSpPr>
          <p:cNvPr id="32" name="Прямоугольник 31"/>
          <p:cNvSpPr/>
          <p:nvPr>
            <p:custDataLst>
              <p:tags r:id="rId15"/>
            </p:custDataLst>
          </p:nvPr>
        </p:nvSpPr>
        <p:spPr bwMode="gray">
          <a:xfrm>
            <a:off x="3667125" y="46942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C22420DA-3757-4F91-AFF7-64996DA02717}" type="datetime'''''''''''''''''''8''''''''''''''''''''9''''''''''''9'">
              <a:rPr lang="en-US" sz="800" b="1">
                <a:solidFill>
                  <a:schemeClr val="bg1"/>
                </a:solidFill>
                <a:latin typeface="+mn-lt"/>
                <a:sym typeface="+mn-lt"/>
              </a:rPr>
              <a:pPr algn="ctr"/>
              <a:t>899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84" name="Прямоугольник 83"/>
          <p:cNvSpPr/>
          <p:nvPr>
            <p:custDataLst>
              <p:tags r:id="rId16"/>
            </p:custDataLst>
          </p:nvPr>
        </p:nvSpPr>
        <p:spPr bwMode="gray">
          <a:xfrm>
            <a:off x="3695700" y="4065588"/>
            <a:ext cx="142875" cy="1222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C77E16C1-E087-4635-983D-216D7CD7B7BB}" type="datetime'''''''''''''''''7''''''''''''''''''9'''''''''">
              <a:rPr lang="en-US" sz="800" b="1">
                <a:latin typeface="+mn-lt"/>
                <a:sym typeface="+mn-lt"/>
              </a:rPr>
              <a:pPr algn="ctr"/>
              <a:t>79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29" name="Прямоугольник 28"/>
          <p:cNvSpPr/>
          <p:nvPr>
            <p:custDataLst>
              <p:tags r:id="rId17"/>
            </p:custDataLst>
          </p:nvPr>
        </p:nvSpPr>
        <p:spPr bwMode="gray">
          <a:xfrm>
            <a:off x="3557588" y="3868738"/>
            <a:ext cx="4206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rtlCol="0" anchor="b"/>
          <a:lstStyle/>
          <a:p>
            <a:pPr algn="ctr"/>
            <a:fld id="{F904FFDC-E646-45B8-85D1-718375DE72A6}" type="datetime'''''''''1'''''''''''' ''''''''''''''''''3''''''''''4''8'">
              <a:rPr lang="en-US" sz="1200" b="1"/>
              <a:pPr algn="ctr"/>
              <a:t>1 348</a:t>
            </a:fld>
            <a:endParaRPr lang="en-US" sz="1200" b="1" dirty="0" smtClean="0">
              <a:latin typeface="+mn-lt"/>
              <a:sym typeface="+mn-lt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18"/>
            </p:custDataLst>
          </p:nvPr>
        </p:nvSpPr>
        <p:spPr bwMode="gray">
          <a:xfrm>
            <a:off x="2417763" y="494188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3B409425-04C2-4388-B824-049650C8EA85}" type="datetime'''''''''''''''''5''''''''''''7''''4'''">
              <a:rPr lang="en-US" sz="800" b="1">
                <a:solidFill>
                  <a:schemeClr val="bg1"/>
                </a:solidFill>
                <a:latin typeface="+mn-lt"/>
                <a:sym typeface="+mn-lt"/>
              </a:rPr>
              <a:pPr algn="ctr"/>
              <a:t>574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69" name="Прямоугольник 68"/>
          <p:cNvSpPr/>
          <p:nvPr>
            <p:custDataLst>
              <p:tags r:id="rId19"/>
            </p:custDataLst>
          </p:nvPr>
        </p:nvSpPr>
        <p:spPr bwMode="gray">
          <a:xfrm>
            <a:off x="3667125" y="5407025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A0AF3C2B-C752-4DFE-9AF0-5B78C6BDC140}" type="datetime'''''20''4'''''''''''''''''''''''''''''''''''''''''''''''">
              <a:rPr lang="en-US" sz="800" b="1">
                <a:latin typeface="+mn-lt"/>
                <a:sym typeface="+mn-lt"/>
              </a:rPr>
              <a:pPr algn="ctr"/>
              <a:t>204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57" name="Прямоугольник 56"/>
          <p:cNvSpPr/>
          <p:nvPr>
            <p:custDataLst>
              <p:tags r:id="rId20"/>
            </p:custDataLst>
          </p:nvPr>
        </p:nvSpPr>
        <p:spPr bwMode="gray">
          <a:xfrm>
            <a:off x="4916488" y="56340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B0CC9683-2804-4725-962D-23EEB08E11CF}" type="datetime'1''''''''''''''''''''8''''''''''''''2'''''''''''''''''''''''''">
              <a:rPr lang="en-US" sz="800" b="1">
                <a:solidFill>
                  <a:schemeClr val="bg1"/>
                </a:solidFill>
              </a:rPr>
              <a:pPr algn="ctr"/>
              <a:t>182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45" name="Прямоугольник 44"/>
          <p:cNvSpPr/>
          <p:nvPr>
            <p:custDataLst>
              <p:tags r:id="rId21"/>
            </p:custDataLst>
          </p:nvPr>
        </p:nvSpPr>
        <p:spPr bwMode="gray">
          <a:xfrm>
            <a:off x="3667125" y="56467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A93C5683-BACA-4C22-A093-F5FA87270867}" type="datetime'1''''''''''''''6''''''''''''''''5'">
              <a:rPr lang="en-US" sz="800" b="1">
                <a:solidFill>
                  <a:schemeClr val="bg1"/>
                </a:solidFill>
              </a:rPr>
              <a:pPr algn="ctr"/>
              <a:t>165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44" name="Прямоугольник 43"/>
          <p:cNvSpPr/>
          <p:nvPr>
            <p:custDataLst>
              <p:tags r:id="rId22"/>
            </p:custDataLst>
          </p:nvPr>
        </p:nvSpPr>
        <p:spPr bwMode="gray">
          <a:xfrm>
            <a:off x="2417763" y="565308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B4669E3A-F194-4A86-AF61-BCC748D1673F}" type="datetime'''1''''''''5''''''''''''5'''''''''''''''''''''''''''''">
              <a:rPr lang="en-US" sz="800" b="1">
                <a:solidFill>
                  <a:schemeClr val="bg1"/>
                </a:solidFill>
              </a:rPr>
              <a:pPr algn="ctr"/>
              <a:t>155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9" name="Прямоугольник 58"/>
          <p:cNvSpPr/>
          <p:nvPr>
            <p:custDataLst>
              <p:tags r:id="rId23"/>
            </p:custDataLst>
          </p:nvPr>
        </p:nvSpPr>
        <p:spPr bwMode="gray">
          <a:xfrm>
            <a:off x="7415213" y="5630863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E7491F1C-5917-449B-AD28-C71F435BBE3F}" type="datetime'''''''''''''''''''''''''''''''''1''8''''''''8'''''''">
              <a:rPr lang="en-US" sz="800" b="1">
                <a:solidFill>
                  <a:schemeClr val="bg1"/>
                </a:solidFill>
              </a:rPr>
              <a:pPr algn="ctr"/>
              <a:t>188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60" name="Прямоугольник 59"/>
          <p:cNvSpPr/>
          <p:nvPr>
            <p:custDataLst>
              <p:tags r:id="rId24"/>
            </p:custDataLst>
          </p:nvPr>
        </p:nvSpPr>
        <p:spPr bwMode="gray">
          <a:xfrm>
            <a:off x="8666163" y="56340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8D039438-1E28-4A35-85B3-1686CEAC9C37}" type="datetime'''''1''''''''''''''''''''''''''''8''''''''''''5'''''''''''">
              <a:rPr lang="en-US" sz="800" b="1">
                <a:solidFill>
                  <a:schemeClr val="bg1"/>
                </a:solidFill>
              </a:rPr>
              <a:pPr algn="ctr"/>
              <a:t>185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61" name="Прямоугольник 60"/>
          <p:cNvSpPr/>
          <p:nvPr>
            <p:custDataLst>
              <p:tags r:id="rId25"/>
            </p:custDataLst>
          </p:nvPr>
        </p:nvSpPr>
        <p:spPr bwMode="gray">
          <a:xfrm>
            <a:off x="4916488" y="47958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C80FFFB7-AFCA-4498-8986-C0B697D39485}" type="datetime'7''''''''''''''''''''''5''''''''''''''''''''''''9'''''">
              <a:rPr lang="en-US" sz="800" b="1">
                <a:solidFill>
                  <a:schemeClr val="bg1"/>
                </a:solidFill>
                <a:latin typeface="+mn-lt"/>
                <a:sym typeface="+mn-lt"/>
              </a:rPr>
              <a:pPr algn="ctr"/>
              <a:t>759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90" name="Прямоугольник 89"/>
          <p:cNvSpPr/>
          <p:nvPr>
            <p:custDataLst>
              <p:tags r:id="rId26"/>
            </p:custDataLst>
          </p:nvPr>
        </p:nvSpPr>
        <p:spPr bwMode="gray">
          <a:xfrm>
            <a:off x="8694738" y="4324350"/>
            <a:ext cx="1428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72BAB24B-7163-414B-82F5-43E3E48A51F1}" type="datetime'''''''''''8''''''''''''''''''''8'''''''''''''''''''">
              <a:rPr lang="en-US" sz="800" b="1">
                <a:latin typeface="+mn-lt"/>
                <a:sym typeface="+mn-lt"/>
              </a:rPr>
              <a:pPr algn="ctr"/>
              <a:t>88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55" name="Прямоугольник 54"/>
          <p:cNvSpPr/>
          <p:nvPr>
            <p:custDataLst>
              <p:tags r:id="rId27"/>
            </p:custDataLst>
          </p:nvPr>
        </p:nvSpPr>
        <p:spPr bwMode="gray">
          <a:xfrm>
            <a:off x="7305675" y="4043363"/>
            <a:ext cx="4206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rtlCol="0" anchor="b"/>
          <a:lstStyle/>
          <a:p>
            <a:pPr algn="ctr"/>
            <a:fld id="{2506F4F8-E0A3-4E24-B400-2910899E133A}" type="datetime'''''''''''1'''' ''''''''''''''''''''''''''''21''4'''''''''''">
              <a:rPr lang="en-US" sz="1200" b="1"/>
              <a:pPr algn="ctr"/>
              <a:t>1 214</a:t>
            </a:fld>
            <a:endParaRPr lang="en-US" sz="1200" b="1" dirty="0" smtClean="0">
              <a:latin typeface="+mn-lt"/>
              <a:sym typeface="+mn-lt"/>
            </a:endParaRPr>
          </a:p>
        </p:txBody>
      </p:sp>
      <p:sp>
        <p:nvSpPr>
          <p:cNvPr id="43" name="Прямоугольник 42"/>
          <p:cNvSpPr/>
          <p:nvPr>
            <p:custDataLst>
              <p:tags r:id="rId28"/>
            </p:custDataLst>
          </p:nvPr>
        </p:nvSpPr>
        <p:spPr bwMode="gray">
          <a:xfrm>
            <a:off x="1166813" y="56721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0C2EDB77-1C49-4DC4-A546-377E8F16DB85}" type="datetime'''''''''''''''''''''''''''''''''''''1''''''''2''''''''''''2'">
              <a:rPr lang="en-US" sz="800" b="1">
                <a:solidFill>
                  <a:schemeClr val="bg1"/>
                </a:solidFill>
              </a:rPr>
              <a:pPr algn="ctr"/>
              <a:t>122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62" name="Прямоугольник 61"/>
          <p:cNvSpPr/>
          <p:nvPr>
            <p:custDataLst>
              <p:tags r:id="rId29"/>
            </p:custDataLst>
          </p:nvPr>
        </p:nvSpPr>
        <p:spPr bwMode="gray">
          <a:xfrm>
            <a:off x="6165850" y="4773613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D48F9EF5-7926-4477-ABD1-B90DCACC4ED2}" type="datetime'''''7''''''''''''''''76'''''''''''''''''''">
              <a:rPr lang="en-US" sz="800" b="1">
                <a:solidFill>
                  <a:schemeClr val="bg1"/>
                </a:solidFill>
                <a:latin typeface="+mn-lt"/>
                <a:sym typeface="+mn-lt"/>
              </a:rPr>
              <a:pPr algn="ctr"/>
              <a:t>776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4" name="Прямоугольник 53"/>
          <p:cNvSpPr/>
          <p:nvPr>
            <p:custDataLst>
              <p:tags r:id="rId30"/>
            </p:custDataLst>
          </p:nvPr>
        </p:nvSpPr>
        <p:spPr bwMode="gray">
          <a:xfrm>
            <a:off x="6056313" y="4021138"/>
            <a:ext cx="4206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rtlCol="0" anchor="b"/>
          <a:lstStyle/>
          <a:p>
            <a:pPr algn="ctr"/>
            <a:fld id="{27C6E65F-0248-4250-BAB1-157180E0A736}" type="datetime'''''''1'''''' ''''''2''''32'''''''''''''''''''''''''''''''''''">
              <a:rPr lang="en-US" sz="1200" b="1"/>
              <a:pPr algn="ctr"/>
              <a:t>1 232</a:t>
            </a:fld>
            <a:endParaRPr lang="en-US" sz="1200" b="1" dirty="0" smtClean="0">
              <a:latin typeface="+mn-lt"/>
              <a:sym typeface="+mn-lt"/>
            </a:endParaRPr>
          </a:p>
        </p:txBody>
      </p:sp>
      <p:sp>
        <p:nvSpPr>
          <p:cNvPr id="37" name="Прямоугольник 36"/>
          <p:cNvSpPr/>
          <p:nvPr>
            <p:custDataLst>
              <p:tags r:id="rId31"/>
            </p:custDataLst>
          </p:nvPr>
        </p:nvSpPr>
        <p:spPr bwMode="auto">
          <a:xfrm>
            <a:off x="8591550" y="595312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89FCD979-3C9C-404D-83DD-6E29CA52A209}" type="datetime'''''''2''''''''''''''0''''''''''''''''''''''2''1'''''''''''">
              <a:rPr lang="en-US" sz="1200">
                <a:latin typeface="+mn-lt"/>
                <a:sym typeface="+mn-lt"/>
              </a:rPr>
              <a:pPr algn="ctr"/>
              <a:t>2021</a:t>
            </a:fld>
            <a:endParaRPr lang="en-US" sz="1200" dirty="0" smtClean="0">
              <a:latin typeface="+mn-lt"/>
              <a:sym typeface="+mn-lt"/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32"/>
            </p:custDataLst>
          </p:nvPr>
        </p:nvSpPr>
        <p:spPr bwMode="gray">
          <a:xfrm>
            <a:off x="7415213" y="4784725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25676DF0-3CDF-44E3-A2C2-646C2DA5CC20}" type="datetime'''''7''''''''''''''''''''''5''''''''''''''''5'''''">
              <a:rPr lang="en-US" sz="800" b="1">
                <a:solidFill>
                  <a:schemeClr val="bg1"/>
                </a:solidFill>
                <a:latin typeface="+mn-lt"/>
                <a:sym typeface="+mn-lt"/>
              </a:rPr>
              <a:pPr algn="ctr"/>
              <a:t>755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89" name="Прямоугольник 88"/>
          <p:cNvSpPr/>
          <p:nvPr>
            <p:custDataLst>
              <p:tags r:id="rId33"/>
            </p:custDataLst>
          </p:nvPr>
        </p:nvSpPr>
        <p:spPr bwMode="gray">
          <a:xfrm>
            <a:off x="7443788" y="4243388"/>
            <a:ext cx="1428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B08893F6-347A-4576-B5A0-2D777D0A976B}" type="datetime'''''''''''''''''''87'''''''''''''''''''''''''''''''''''''''">
              <a:rPr lang="en-US" sz="800" b="1">
                <a:latin typeface="+mn-lt"/>
                <a:sym typeface="+mn-lt"/>
              </a:rPr>
              <a:pPr algn="ctr"/>
              <a:t>87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85" name="Прямоугольник 84"/>
          <p:cNvSpPr/>
          <p:nvPr>
            <p:custDataLst>
              <p:tags r:id="rId34"/>
            </p:custDataLst>
          </p:nvPr>
        </p:nvSpPr>
        <p:spPr bwMode="gray">
          <a:xfrm>
            <a:off x="4916488" y="5402263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A9675F08-B029-4288-A6C6-7135084EDF6E}" type="datetime'''''''''''''''''''''''1''''8''''''''''''2'''''''''">
              <a:rPr lang="en-US" sz="800" b="1">
                <a:latin typeface="+mn-lt"/>
                <a:sym typeface="+mn-lt"/>
              </a:rPr>
              <a:pPr algn="ctr"/>
              <a:t>182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71" name="Прямоугольник 70"/>
          <p:cNvSpPr/>
          <p:nvPr>
            <p:custDataLst>
              <p:tags r:id="rId35"/>
            </p:custDataLst>
          </p:nvPr>
        </p:nvSpPr>
        <p:spPr bwMode="gray">
          <a:xfrm>
            <a:off x="6165850" y="5394325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FDD63C20-4496-4522-B360-EA246AED2673}" type="datetime'18''''5'''''''''''''''''''''">
              <a:rPr lang="en-US" sz="800" b="1">
                <a:latin typeface="+mn-lt"/>
                <a:sym typeface="+mn-lt"/>
              </a:rPr>
              <a:pPr algn="ctr"/>
              <a:t>185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87" name="Прямоугольник 86"/>
          <p:cNvSpPr/>
          <p:nvPr>
            <p:custDataLst>
              <p:tags r:id="rId36"/>
            </p:custDataLst>
          </p:nvPr>
        </p:nvSpPr>
        <p:spPr bwMode="gray">
          <a:xfrm>
            <a:off x="6194425" y="4221163"/>
            <a:ext cx="1428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9835D6B4-A629-438E-A715-C8E4A279ECD4}" type="datetime'''''''''''''''''''''''''8''''''''''''''''6'">
              <a:rPr lang="en-US" sz="800" b="1">
                <a:latin typeface="+mn-lt"/>
                <a:sym typeface="+mn-lt"/>
              </a:rPr>
              <a:pPr algn="ctr"/>
              <a:t>86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56" name="Прямоугольник 55"/>
          <p:cNvSpPr/>
          <p:nvPr>
            <p:custDataLst>
              <p:tags r:id="rId37"/>
            </p:custDataLst>
          </p:nvPr>
        </p:nvSpPr>
        <p:spPr bwMode="gray">
          <a:xfrm>
            <a:off x="8556625" y="4119563"/>
            <a:ext cx="4206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rtlCol="0" anchor="b"/>
          <a:lstStyle/>
          <a:p>
            <a:pPr algn="ctr"/>
            <a:fld id="{83235559-4987-4E09-B701-40FD16BB88B8}" type="datetime'''''''''''''''''1'''' 15''''''''''''''''''''''''''''''''0'''">
              <a:rPr lang="en-US" sz="1200" b="1"/>
              <a:pPr algn="ctr"/>
              <a:t>1 150</a:t>
            </a:fld>
            <a:endParaRPr lang="en-US" sz="1200" b="1" dirty="0" smtClean="0">
              <a:latin typeface="+mn-lt"/>
              <a:sym typeface="+mn-lt"/>
            </a:endParaRPr>
          </a:p>
        </p:txBody>
      </p:sp>
      <p:sp>
        <p:nvSpPr>
          <p:cNvPr id="35" name="Прямоугольник 34"/>
          <p:cNvSpPr/>
          <p:nvPr>
            <p:custDataLst>
              <p:tags r:id="rId38"/>
            </p:custDataLst>
          </p:nvPr>
        </p:nvSpPr>
        <p:spPr bwMode="auto">
          <a:xfrm>
            <a:off x="7340600" y="595312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707163EB-80AB-4232-8CDC-54535E12FE16}" type="datetime'''''''''''''''''2''''''''''''''''0''2''''''''''''0'''''">
              <a:rPr lang="en-US" sz="1200">
                <a:latin typeface="+mn-lt"/>
                <a:sym typeface="+mn-lt"/>
              </a:rPr>
              <a:pPr algn="ctr"/>
              <a:t>2020</a:t>
            </a:fld>
            <a:endParaRPr lang="en-US" sz="1200" dirty="0" smtClean="0">
              <a:latin typeface="+mn-lt"/>
              <a:sym typeface="+mn-lt"/>
            </a:endParaRPr>
          </a:p>
        </p:txBody>
      </p:sp>
      <p:sp>
        <p:nvSpPr>
          <p:cNvPr id="86" name="Прямоугольник 85"/>
          <p:cNvSpPr/>
          <p:nvPr>
            <p:custDataLst>
              <p:tags r:id="rId39"/>
            </p:custDataLst>
          </p:nvPr>
        </p:nvSpPr>
        <p:spPr bwMode="gray">
          <a:xfrm>
            <a:off x="4945063" y="4251325"/>
            <a:ext cx="1428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994488D5-A496-421B-8153-ACBBCE5C307E}" type="datetime'''''''''''''8''''''''''''''''''''''''4'''''">
              <a:rPr lang="en-US" sz="800" b="1">
                <a:latin typeface="+mn-lt"/>
                <a:sym typeface="+mn-lt"/>
              </a:rPr>
              <a:pPr algn="ctr"/>
              <a:t>84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58" name="Прямоугольник 57"/>
          <p:cNvSpPr/>
          <p:nvPr>
            <p:custDataLst>
              <p:tags r:id="rId40"/>
            </p:custDataLst>
          </p:nvPr>
        </p:nvSpPr>
        <p:spPr bwMode="gray">
          <a:xfrm>
            <a:off x="6165850" y="56340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B68AB543-FF41-4065-9362-3A845D8D9A0D}" type="datetime'''''''''''''''''''''''''''''''1''''''''85'''''''''''''''">
              <a:rPr lang="en-US" sz="800" b="1">
                <a:solidFill>
                  <a:schemeClr val="bg1"/>
                </a:solidFill>
              </a:rPr>
              <a:pPr algn="ctr"/>
              <a:t>185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53" name="Прямоугольник 52"/>
          <p:cNvSpPr/>
          <p:nvPr>
            <p:custDataLst>
              <p:tags r:id="rId41"/>
            </p:custDataLst>
          </p:nvPr>
        </p:nvSpPr>
        <p:spPr bwMode="gray">
          <a:xfrm>
            <a:off x="4806950" y="4051300"/>
            <a:ext cx="420688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638" tIns="0" rIns="20638" bIns="0" rtlCol="0" anchor="b"/>
          <a:lstStyle/>
          <a:p>
            <a:pPr algn="ctr"/>
            <a:fld id="{671DD903-AB6A-473F-BEB8-F2424AA4A3C0}" type="datetime'''''''''''''''''''1'' ''''''2''''''''0''6'''''''''''''''''''''">
              <a:rPr lang="en-US" sz="1200" b="1"/>
              <a:pPr algn="ctr"/>
              <a:t>1 206</a:t>
            </a:fld>
            <a:endParaRPr lang="en-US" sz="1200" b="1" dirty="0" smtClean="0">
              <a:latin typeface="+mn-lt"/>
              <a:sym typeface="+mn-lt"/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42"/>
            </p:custDataLst>
          </p:nvPr>
        </p:nvSpPr>
        <p:spPr bwMode="gray">
          <a:xfrm>
            <a:off x="8666163" y="4833938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94917666-829F-4744-9F19-C0DF24798C3B}" type="datetime'''''7''''''''''''''''''''''''''0''''''''''''''''''''''''''3'''">
              <a:rPr lang="en-US" sz="800" b="1">
                <a:solidFill>
                  <a:schemeClr val="bg1"/>
                </a:solidFill>
                <a:latin typeface="+mn-lt"/>
                <a:sym typeface="+mn-lt"/>
              </a:rPr>
              <a:pPr algn="ctr"/>
              <a:t>703</a:t>
            </a:fld>
            <a:endParaRPr lang="en-US" sz="800" b="1" dirty="0" smtClean="0">
              <a:solidFill>
                <a:schemeClr val="bg1"/>
              </a:solidFill>
              <a:latin typeface="+mn-lt"/>
              <a:sym typeface="+mn-lt"/>
            </a:endParaRPr>
          </a:p>
        </p:txBody>
      </p:sp>
      <p:sp>
        <p:nvSpPr>
          <p:cNvPr id="73" name="Прямоугольник 72"/>
          <p:cNvSpPr/>
          <p:nvPr>
            <p:custDataLst>
              <p:tags r:id="rId43"/>
            </p:custDataLst>
          </p:nvPr>
        </p:nvSpPr>
        <p:spPr bwMode="gray">
          <a:xfrm>
            <a:off x="8666163" y="5402263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271FC80D-0B46-4657-A79C-B6EA97F24711}" type="datetime'''''''''''''''''''''''''''''''''1''''''''''7''''4'">
              <a:rPr lang="en-US" sz="800" b="1">
                <a:latin typeface="+mn-lt"/>
                <a:sym typeface="+mn-lt"/>
              </a:rPr>
              <a:pPr algn="ctr"/>
              <a:t>174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88" name="Прямоугольник 87"/>
          <p:cNvSpPr/>
          <p:nvPr>
            <p:custDataLst>
              <p:tags r:id="rId44"/>
            </p:custDataLst>
          </p:nvPr>
        </p:nvSpPr>
        <p:spPr bwMode="gray">
          <a:xfrm>
            <a:off x="7415213" y="5391150"/>
            <a:ext cx="200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288" tIns="0" rIns="14288" bIns="0" rtlCol="0" anchor="ctr"/>
          <a:lstStyle/>
          <a:p>
            <a:pPr algn="ctr"/>
            <a:fld id="{52A3D2AD-0DC2-4A74-8E2E-6ABCFFCD643D}" type="datetime'''''1''''''''''''''''8''''''''''''''''''4'''''''''''''''''">
              <a:rPr lang="en-US" sz="800" b="1">
                <a:latin typeface="+mn-lt"/>
                <a:sym typeface="+mn-lt"/>
              </a:rPr>
              <a:pPr algn="ctr"/>
              <a:t>184</a:t>
            </a:fld>
            <a:endParaRPr lang="en-US" sz="800" b="1" dirty="0" smtClean="0">
              <a:latin typeface="+mn-lt"/>
              <a:sym typeface="+mn-lt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45"/>
            </p:custDataLst>
          </p:nvPr>
        </p:nvSpPr>
        <p:spPr bwMode="auto">
          <a:xfrm>
            <a:off x="4841875" y="595312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C23BFF89-9E2F-42A3-B8EF-E0EF6E775836}" type="datetime'2''''''''''''''''''''''''''''''''''''''''''''''01''8'''''''">
              <a:rPr lang="en-US" sz="1200">
                <a:latin typeface="+mn-lt"/>
                <a:sym typeface="+mn-lt"/>
              </a:rPr>
              <a:pPr algn="ctr"/>
              <a:t>2018</a:t>
            </a:fld>
            <a:endParaRPr lang="en-US" sz="1200" dirty="0" smtClean="0">
              <a:latin typeface="+mn-lt"/>
              <a:sym typeface="+mn-lt"/>
            </a:endParaRPr>
          </a:p>
        </p:txBody>
      </p:sp>
      <p:sp>
        <p:nvSpPr>
          <p:cNvPr id="34" name="Прямоугольник 33"/>
          <p:cNvSpPr/>
          <p:nvPr>
            <p:custDataLst>
              <p:tags r:id="rId46"/>
            </p:custDataLst>
          </p:nvPr>
        </p:nvSpPr>
        <p:spPr bwMode="auto">
          <a:xfrm>
            <a:off x="6091238" y="595312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00047F2F-0651-4142-8358-15E4F99F103C}" type="datetime'2''0''''''''''1''''''''''''''''''''9'''''''''">
              <a:rPr lang="en-US" sz="1200">
                <a:latin typeface="+mn-lt"/>
                <a:sym typeface="+mn-lt"/>
              </a:rPr>
              <a:pPr algn="ctr"/>
              <a:t>2019</a:t>
            </a:fld>
            <a:endParaRPr lang="en-US" sz="1200" dirty="0" smtClean="0">
              <a:latin typeface="+mn-lt"/>
              <a:sym typeface="+mn-lt"/>
            </a:endParaRPr>
          </a:p>
        </p:txBody>
      </p:sp>
      <p:sp>
        <p:nvSpPr>
          <p:cNvPr id="95" name="Прямоугольник 94"/>
          <p:cNvSpPr/>
          <p:nvPr>
            <p:custDataLst>
              <p:tags r:id="rId47"/>
            </p:custDataLst>
          </p:nvPr>
        </p:nvSpPr>
        <p:spPr bwMode="auto">
          <a:xfrm>
            <a:off x="392113" y="4164013"/>
            <a:ext cx="179388" cy="13335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marL="342900" marR="0" indent="-34290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600" b="1" dirty="0" smtClean="0">
              <a:solidFill>
                <a:srgbClr val="C00000"/>
              </a:solidFill>
            </a:endParaRPr>
          </a:p>
        </p:txBody>
      </p:sp>
      <p:sp>
        <p:nvSpPr>
          <p:cNvPr id="96" name="Прямоугольник 95"/>
          <p:cNvSpPr/>
          <p:nvPr>
            <p:custDataLst>
              <p:tags r:id="rId48"/>
            </p:custDataLst>
          </p:nvPr>
        </p:nvSpPr>
        <p:spPr bwMode="auto">
          <a:xfrm>
            <a:off x="392113" y="4367213"/>
            <a:ext cx="179388" cy="13335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marL="342900" marR="0" indent="-34290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600" b="1" dirty="0" smtClean="0">
              <a:solidFill>
                <a:srgbClr val="C00000"/>
              </a:solidFill>
            </a:endParaRPr>
          </a:p>
        </p:txBody>
      </p:sp>
      <p:sp>
        <p:nvSpPr>
          <p:cNvPr id="97" name="Прямоугольник 96"/>
          <p:cNvSpPr/>
          <p:nvPr>
            <p:custDataLst>
              <p:tags r:id="rId49"/>
            </p:custDataLst>
          </p:nvPr>
        </p:nvSpPr>
        <p:spPr bwMode="auto">
          <a:xfrm>
            <a:off x="392113" y="4570413"/>
            <a:ext cx="179388" cy="13335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marL="342900" marR="0" indent="-34290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600" b="1" dirty="0" smtClean="0">
              <a:solidFill>
                <a:srgbClr val="C00000"/>
              </a:solidFill>
            </a:endParaRPr>
          </a:p>
        </p:txBody>
      </p:sp>
      <p:sp>
        <p:nvSpPr>
          <p:cNvPr id="94" name="Прямоугольник 93"/>
          <p:cNvSpPr/>
          <p:nvPr>
            <p:custDataLst>
              <p:tags r:id="rId50"/>
            </p:custDataLst>
          </p:nvPr>
        </p:nvSpPr>
        <p:spPr bwMode="auto">
          <a:xfrm>
            <a:off x="392113" y="3960813"/>
            <a:ext cx="179388" cy="133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marL="342900" marR="0" indent="-34290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600" b="1" dirty="0" smtClean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>
            <p:custDataLst>
              <p:tags r:id="rId51"/>
            </p:custDataLst>
          </p:nvPr>
        </p:nvSpPr>
        <p:spPr bwMode="auto">
          <a:xfrm>
            <a:off x="622300" y="4160838"/>
            <a:ext cx="15335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/>
          <a:lstStyle/>
          <a:p>
            <a:fld id="{293AA4DF-1F13-4378-A3F5-0082CEA86881}" type="datetime'Бю''дже''т Кам''''чат''''''ско''''г''''''''о'' ''к''рая'''''">
              <a:rPr lang="en-US" sz="1000">
                <a:latin typeface="Arial"/>
                <a:sym typeface="Arial"/>
              </a:rPr>
              <a:pPr/>
              <a:t>Бюджет Камчатского края</a:t>
            </a:fld>
            <a:endParaRPr lang="en-US" sz="1000" dirty="0" smtClean="0">
              <a:latin typeface="Arial"/>
              <a:sym typeface="Arial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52"/>
            </p:custDataLst>
          </p:nvPr>
        </p:nvSpPr>
        <p:spPr bwMode="auto">
          <a:xfrm>
            <a:off x="622300" y="3957638"/>
            <a:ext cx="15509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/>
          <a:lstStyle/>
          <a:p>
            <a:fld id="{87D722A4-10EA-4493-97F3-338A6C7103FB}" type="datetime'Мун''''''иципал''''''''''ьн''ы''е ''б''''ю''''''д''''же''ты'">
              <a:rPr lang="en-US" sz="1000">
                <a:latin typeface="Arial"/>
                <a:sym typeface="Arial"/>
              </a:rPr>
              <a:pPr/>
              <a:t>Муниципальные бюджеты</a:t>
            </a:fld>
            <a:endParaRPr lang="en-US" sz="1000" dirty="0" smtClean="0">
              <a:latin typeface="Arial"/>
              <a:sym typeface="Arial"/>
            </a:endParaRPr>
          </a:p>
        </p:txBody>
      </p:sp>
      <p:sp>
        <p:nvSpPr>
          <p:cNvPr id="26" name="Прямоугольник 25"/>
          <p:cNvSpPr/>
          <p:nvPr>
            <p:custDataLst>
              <p:tags r:id="rId53"/>
            </p:custDataLst>
          </p:nvPr>
        </p:nvSpPr>
        <p:spPr bwMode="auto">
          <a:xfrm>
            <a:off x="622300" y="4364038"/>
            <a:ext cx="13176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/>
          <a:lstStyle/>
          <a:p>
            <a:fld id="{DE404B93-AAFA-47E2-A9BA-C1FB8327FC48}" type="datetime'''Ф''е''д''''''ер''''а''ль''''ны''й'''''' ''''бю''дже''''''т'">
              <a:rPr lang="en-US" sz="1000">
                <a:latin typeface="Arial"/>
                <a:sym typeface="Arial"/>
              </a:rPr>
              <a:pPr/>
              <a:t>Федеральный бюджет</a:t>
            </a:fld>
            <a:endParaRPr lang="en-US" sz="1000" dirty="0" smtClean="0">
              <a:latin typeface="Arial"/>
              <a:sym typeface="Arial"/>
            </a:endParaRPr>
          </a:p>
        </p:txBody>
      </p:sp>
      <p:sp>
        <p:nvSpPr>
          <p:cNvPr id="42" name="Прямоугольник 41"/>
          <p:cNvSpPr/>
          <p:nvPr>
            <p:custDataLst>
              <p:tags r:id="rId54"/>
            </p:custDataLst>
          </p:nvPr>
        </p:nvSpPr>
        <p:spPr bwMode="auto">
          <a:xfrm>
            <a:off x="622300" y="4567238"/>
            <a:ext cx="71596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 anchor="ctr"/>
          <a:lstStyle/>
          <a:p>
            <a:fld id="{50EAA48B-75D5-4AC2-995E-702443A79236}" type="datetime'''''''''''С''о''''''ц''. ''''фо''н''''''''''''''д''''ы'''">
              <a:rPr lang="en-US" sz="1000">
                <a:latin typeface="+mn-lt"/>
                <a:sym typeface="+mn-lt"/>
              </a:rPr>
              <a:pPr/>
              <a:t>Соц. фонды</a:t>
            </a:fld>
            <a:endParaRPr lang="en-US" sz="1000" dirty="0" smtClean="0">
              <a:latin typeface="+mn-lt"/>
              <a:sym typeface="+mn-lt"/>
            </a:endParaRPr>
          </a:p>
        </p:txBody>
      </p:sp>
      <p:sp>
        <p:nvSpPr>
          <p:cNvPr id="98" name="TextBox 7"/>
          <p:cNvSpPr txBox="1">
            <a:spLocks noChangeArrowheads="1"/>
          </p:cNvSpPr>
          <p:nvPr/>
        </p:nvSpPr>
        <p:spPr bwMode="gray">
          <a:xfrm>
            <a:off x="584200" y="3432384"/>
            <a:ext cx="8815832" cy="2493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Ожидаемые налоговые платежи в бюджеты РФ и внебюджетные фонды, млн. руб.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val="17199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11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Меры государственной поддержки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2658" y="3217712"/>
            <a:ext cx="4753426" cy="3071814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marL="153396" indent="-153396" algn="just">
              <a:lnSpc>
                <a:spcPct val="130000"/>
              </a:lnSpc>
              <a:spcBef>
                <a:spcPts val="180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Получение налоговых льгот в рамках статуса особозначимого инвестиционного проекта Камчатского края</a:t>
            </a:r>
          </a:p>
          <a:p>
            <a:pPr marL="153396" indent="-153396" algn="just">
              <a:lnSpc>
                <a:spcPct val="130000"/>
              </a:lnSpc>
              <a:spcBef>
                <a:spcPts val="180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Получение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государственных гарантий Камчатского края по обеспечению возврата заемных денежных средств, привлекаемых для реализации особо значимых инвестиционных проектов Камчатского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края</a:t>
            </a:r>
          </a:p>
          <a:p>
            <a:pPr marL="153396" indent="-153396" algn="just">
              <a:lnSpc>
                <a:spcPct val="130000"/>
              </a:lnSpc>
              <a:spcBef>
                <a:spcPts val="180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Получение субсидий за счет средств краевого бюджета для возмещения части затрат на уплату процентов по кредитам, привлеченным в российских кредитных организациях</a:t>
            </a:r>
          </a:p>
          <a:p>
            <a:pPr marL="153396" indent="-153396" algn="just">
              <a:lnSpc>
                <a:spcPct val="130000"/>
              </a:lnSpc>
              <a:spcBef>
                <a:spcPts val="180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Административная поддержка по вопросам землепользования и аренды земельных участков</a:t>
            </a:r>
          </a:p>
          <a:p>
            <a:pPr marL="153396" indent="-153396" algn="just">
              <a:lnSpc>
                <a:spcPct val="130000"/>
              </a:lnSpc>
              <a:spcBef>
                <a:spcPts val="180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Получение льгот на осуществление внутрирегиональных авиаперевозок по Камчатскому краю для сотрудников предприятия</a:t>
            </a:r>
          </a:p>
          <a:p>
            <a:pPr marL="153396" indent="-153396" algn="just">
              <a:lnSpc>
                <a:spcPct val="130000"/>
              </a:lnSpc>
              <a:spcBef>
                <a:spcPts val="180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Поддержка привлечения бюджетного финансирования для строительства объектов инфраструктуры</a:t>
            </a:r>
          </a:p>
        </p:txBody>
      </p:sp>
      <p:pic>
        <p:nvPicPr>
          <p:cNvPr id="6" name="Picture 1" descr="P:\МСБ\Аметистовое\Фото\2014 октябрь\_DSC099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24" b="7880"/>
          <a:stretch/>
        </p:blipFill>
        <p:spPr bwMode="auto">
          <a:xfrm>
            <a:off x="4312" y="939800"/>
            <a:ext cx="9906000" cy="1879600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gray">
          <a:xfrm>
            <a:off x="5142658" y="2934248"/>
            <a:ext cx="4758384" cy="2493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Меры государственной поддержки</a:t>
            </a:r>
            <a:endParaRPr lang="en-US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24" y="3217712"/>
            <a:ext cx="4753426" cy="1909958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Сложные природно-климатические условия реализации проекта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Удаленность региона, сложная логистика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Отсутствие централизованного энергоснабжения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Крайне высокая стоимость материалов 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solidFill>
                  <a:srgbClr val="080808"/>
                </a:solidFill>
              </a:rPr>
              <a:t>Значительный дефицит кадров требуемой </a:t>
            </a:r>
            <a:r>
              <a:rPr lang="ru-RU" sz="1000" dirty="0" smtClean="0">
                <a:solidFill>
                  <a:srgbClr val="080808"/>
                </a:solidFill>
              </a:rPr>
              <a:t>квалификации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srgbClr val="080808"/>
                </a:solidFill>
              </a:rPr>
              <a:t>Существенные ограничения в части охраны окружающей среды и экологии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solidFill>
                  <a:srgbClr val="080808"/>
                </a:solidFill>
                <a:latin typeface="Arial" pitchFamily="34" charset="0"/>
                <a:cs typeface="Arial" pitchFamily="34" charset="0"/>
              </a:rPr>
              <a:t>Значительные колебания цены на золото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gray">
          <a:xfrm>
            <a:off x="4312" y="2934248"/>
            <a:ext cx="4758384" cy="2493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Необходимость государственной поддержки</a:t>
            </a:r>
            <a:endParaRPr lang="en-US" sz="1000" b="1" dirty="0"/>
          </a:p>
        </p:txBody>
      </p:sp>
      <p:sp>
        <p:nvSpPr>
          <p:cNvPr id="13" name="Rectangle 56"/>
          <p:cNvSpPr/>
          <p:nvPr/>
        </p:nvSpPr>
        <p:spPr>
          <a:xfrm>
            <a:off x="8624" y="5274594"/>
            <a:ext cx="4754072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019059" eaLnBrk="0" hangingPunct="0">
              <a:lnSpc>
                <a:spcPct val="114000"/>
              </a:lnSpc>
              <a:spcBef>
                <a:spcPts val="600"/>
              </a:spcBef>
              <a:buClr>
                <a:srgbClr val="E2A816"/>
              </a:buClr>
              <a:buSzPct val="92000"/>
              <a:tabLst>
                <a:tab pos="539689" algn="l"/>
                <a:tab pos="4342905" algn="l"/>
              </a:tabLst>
            </a:pPr>
            <a:r>
              <a:rPr lang="ru-RU" sz="1000" b="1" i="1" dirty="0" smtClean="0">
                <a:ea typeface="LF_Kai"/>
              </a:rPr>
              <a:t>Данные факторы обусловливают необходимость государственной поддержки для обеспечения прибыльной работы предприятия и осуществления дальнейших инвестиций в экономику Камчатского края</a:t>
            </a:r>
            <a:endParaRPr lang="ru-RU" sz="1000" b="1" i="1" dirty="0"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5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6218314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118929" name="think-cell Slide" r:id="rId4" imgW="360" imgH="360" progId="">
              <p:embed/>
            </p:oleObj>
          </a:graphicData>
        </a:graphic>
      </p:graphicFrame>
      <p:sp>
        <p:nvSpPr>
          <p:cNvPr id="660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2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7" name="TextBox 7"/>
          <p:cNvSpPr txBox="1">
            <a:spLocks noChangeArrowheads="1"/>
          </p:cNvSpPr>
          <p:nvPr/>
        </p:nvSpPr>
        <p:spPr bwMode="gray">
          <a:xfrm>
            <a:off x="580599" y="1670576"/>
            <a:ext cx="4172906" cy="439314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45715" rIns="91429" bIns="45715"/>
          <a:lstStyle/>
          <a:p>
            <a:pPr marL="179980" lvl="1" indent="-179980" algn="just" defTabSz="1019059" eaLnBrk="0" hangingPunct="0">
              <a:lnSpc>
                <a:spcPct val="114000"/>
              </a:lnSpc>
              <a:spcBef>
                <a:spcPts val="1200"/>
              </a:spcBef>
              <a:buClr>
                <a:srgbClr val="E2A816"/>
              </a:buClr>
              <a:buSzPct val="92000"/>
              <a:buFont typeface="Wingdings"/>
              <a:buChar char="n"/>
              <a:tabLst>
                <a:tab pos="539689" algn="l"/>
                <a:tab pos="4342905" algn="l"/>
              </a:tabLst>
            </a:pPr>
            <a:r>
              <a:rPr lang="ru-RU" sz="1100" dirty="0">
                <a:latin typeface="+mn-lt"/>
                <a:ea typeface="LF_Kai"/>
              </a:rPr>
              <a:t>ЗАО «Аметистовое» реализует проект  по строительству ГОК «Аметистовый», объектов обеспечения и поверхностной инфраструктуры. </a:t>
            </a:r>
          </a:p>
          <a:p>
            <a:pPr marL="179980" lvl="1" indent="-179980" algn="just" defTabSz="1019059" eaLnBrk="0" hangingPunct="0">
              <a:lnSpc>
                <a:spcPct val="114000"/>
              </a:lnSpc>
              <a:spcBef>
                <a:spcPts val="1200"/>
              </a:spcBef>
              <a:buClr>
                <a:srgbClr val="E2A816"/>
              </a:buClr>
              <a:buSzPct val="92000"/>
              <a:buFont typeface="Wingdings"/>
              <a:buChar char="n"/>
              <a:tabLst>
                <a:tab pos="539689" algn="l"/>
                <a:tab pos="4342905" algn="l"/>
              </a:tabLst>
            </a:pPr>
            <a:r>
              <a:rPr lang="ru-RU" sz="1100" dirty="0">
                <a:latin typeface="+mn-lt"/>
                <a:ea typeface="LF_Kai"/>
              </a:rPr>
              <a:t>Объекты ГОК «Аметистовый» расположены на территории Пенжинского и Олюторского районов </a:t>
            </a:r>
            <a:r>
              <a:rPr lang="ru-RU" sz="1100" dirty="0" smtClean="0">
                <a:latin typeface="+mn-lt"/>
                <a:ea typeface="LF_Kai"/>
              </a:rPr>
              <a:t>Камчатского </a:t>
            </a:r>
            <a:r>
              <a:rPr lang="ru-RU" sz="1100" dirty="0">
                <a:latin typeface="+mn-lt"/>
                <a:ea typeface="LF_Kai"/>
              </a:rPr>
              <a:t>края.</a:t>
            </a:r>
          </a:p>
          <a:p>
            <a:pPr marL="179980" lvl="1" indent="-179980" algn="just" defTabSz="1019059" eaLnBrk="0" hangingPunct="0">
              <a:lnSpc>
                <a:spcPct val="114000"/>
              </a:lnSpc>
              <a:spcBef>
                <a:spcPts val="1200"/>
              </a:spcBef>
              <a:buClr>
                <a:srgbClr val="E2A816"/>
              </a:buClr>
              <a:buSzPct val="92000"/>
              <a:buFont typeface="Wingdings"/>
              <a:buChar char="n"/>
              <a:tabLst>
                <a:tab pos="539689" algn="l"/>
                <a:tab pos="4342905" algn="l"/>
              </a:tabLst>
            </a:pPr>
            <a:r>
              <a:rPr lang="ru-RU" sz="1100" dirty="0">
                <a:latin typeface="+mn-lt"/>
                <a:ea typeface="LF_Kai"/>
              </a:rPr>
              <a:t>ГОК «Аметистовый» станет крупнейшим золотодобывающим предприятием в Камчатском крае с запасами 52,6 тонн </a:t>
            </a:r>
            <a:r>
              <a:rPr lang="ru-RU" sz="1100" dirty="0" smtClean="0">
                <a:latin typeface="+mn-lt"/>
                <a:ea typeface="LF_Kai"/>
              </a:rPr>
              <a:t>золота</a:t>
            </a:r>
            <a:endParaRPr lang="ru-RU" sz="1100" dirty="0">
              <a:latin typeface="+mn-lt"/>
              <a:ea typeface="LF_Kai"/>
            </a:endParaRPr>
          </a:p>
          <a:p>
            <a:pPr marL="179980" lvl="1" indent="-179980" algn="just" defTabSz="1019059" eaLnBrk="0" hangingPunct="0">
              <a:lnSpc>
                <a:spcPct val="114000"/>
              </a:lnSpc>
              <a:spcBef>
                <a:spcPts val="1200"/>
              </a:spcBef>
              <a:buClr>
                <a:srgbClr val="E2A816"/>
              </a:buClr>
              <a:buSzPct val="92000"/>
              <a:buFont typeface="Wingdings"/>
              <a:buChar char="n"/>
              <a:tabLst>
                <a:tab pos="539689" algn="l"/>
                <a:tab pos="4342905" algn="l"/>
              </a:tabLst>
            </a:pPr>
            <a:r>
              <a:rPr lang="ru-RU" sz="1100" dirty="0" smtClean="0">
                <a:latin typeface="+mn-lt"/>
                <a:ea typeface="LF_Kai"/>
              </a:rPr>
              <a:t>Инвестиции </a:t>
            </a:r>
            <a:r>
              <a:rPr lang="ru-RU" sz="1100" dirty="0">
                <a:latin typeface="+mn-lt"/>
                <a:ea typeface="LF_Kai"/>
              </a:rPr>
              <a:t>в 2010-14 гг. </a:t>
            </a:r>
            <a:r>
              <a:rPr lang="ru-RU" sz="1100" dirty="0" smtClean="0">
                <a:latin typeface="+mn-lt"/>
                <a:ea typeface="LF_Kai"/>
              </a:rPr>
              <a:t>составили более 10 </a:t>
            </a:r>
            <a:r>
              <a:rPr lang="ru-RU" sz="1100" dirty="0">
                <a:latin typeface="+mn-lt"/>
                <a:ea typeface="LF_Kai"/>
              </a:rPr>
              <a:t>млрд. руб. Планируемые инвестиции в </a:t>
            </a:r>
            <a:r>
              <a:rPr lang="ru-RU" sz="1100" dirty="0" smtClean="0">
                <a:latin typeface="+mn-lt"/>
                <a:ea typeface="LF_Kai"/>
              </a:rPr>
              <a:t>2015-18 </a:t>
            </a:r>
            <a:r>
              <a:rPr lang="ru-RU" sz="1100" dirty="0">
                <a:latin typeface="+mn-lt"/>
                <a:ea typeface="LF_Kai"/>
              </a:rPr>
              <a:t>гг. – свыше </a:t>
            </a:r>
            <a:r>
              <a:rPr lang="ru-RU" sz="1100" dirty="0" smtClean="0">
                <a:latin typeface="+mn-lt"/>
                <a:ea typeface="LF_Kai"/>
              </a:rPr>
              <a:t>9,5 </a:t>
            </a:r>
            <a:r>
              <a:rPr lang="ru-RU" sz="1100" dirty="0">
                <a:latin typeface="+mn-lt"/>
                <a:ea typeface="LF_Kai"/>
              </a:rPr>
              <a:t>млрд. руб.</a:t>
            </a:r>
          </a:p>
          <a:p>
            <a:pPr marL="179980" lvl="1" indent="-179980" algn="just" defTabSz="1019059" eaLnBrk="0" hangingPunct="0">
              <a:lnSpc>
                <a:spcPct val="114000"/>
              </a:lnSpc>
              <a:spcBef>
                <a:spcPts val="1200"/>
              </a:spcBef>
              <a:buClr>
                <a:srgbClr val="E2A816"/>
              </a:buClr>
              <a:buSzPct val="92000"/>
              <a:buFont typeface="Wingdings"/>
              <a:buChar char="n"/>
              <a:tabLst>
                <a:tab pos="539689" algn="l"/>
                <a:tab pos="4342905" algn="l"/>
              </a:tabLst>
            </a:pPr>
            <a:r>
              <a:rPr lang="ru-RU" sz="1100" dirty="0">
                <a:latin typeface="+mn-lt"/>
                <a:ea typeface="LF_Kai"/>
              </a:rPr>
              <a:t>Количество сотрудников </a:t>
            </a:r>
            <a:r>
              <a:rPr lang="ru-RU" sz="1100" dirty="0" smtClean="0">
                <a:latin typeface="+mn-lt"/>
                <a:ea typeface="LF_Kai"/>
              </a:rPr>
              <a:t> при выходе предприятия на проектную мощность </a:t>
            </a:r>
            <a:r>
              <a:rPr lang="ru-RU" sz="1100" dirty="0">
                <a:ea typeface="LF_Kai"/>
              </a:rPr>
              <a:t>–</a:t>
            </a:r>
            <a:r>
              <a:rPr lang="ru-RU" sz="1100" dirty="0" smtClean="0">
                <a:latin typeface="+mn-lt"/>
                <a:ea typeface="LF_Kai"/>
              </a:rPr>
              <a:t> </a:t>
            </a:r>
            <a:r>
              <a:rPr lang="ru-RU" sz="1100" dirty="0">
                <a:latin typeface="+mn-lt"/>
                <a:ea typeface="LF_Kai"/>
              </a:rPr>
              <a:t>более 1200 человек.</a:t>
            </a:r>
          </a:p>
          <a:p>
            <a:pPr marL="179980" lvl="1" indent="-179980" algn="just" defTabSz="1019059" eaLnBrk="0" hangingPunct="0">
              <a:lnSpc>
                <a:spcPct val="114000"/>
              </a:lnSpc>
              <a:spcBef>
                <a:spcPts val="1200"/>
              </a:spcBef>
              <a:buClr>
                <a:srgbClr val="E2A816"/>
              </a:buClr>
              <a:buSzPct val="92000"/>
              <a:buFont typeface="Wingdings"/>
              <a:buChar char="n"/>
              <a:tabLst>
                <a:tab pos="539689" algn="l"/>
                <a:tab pos="4342905" algn="l"/>
              </a:tabLst>
            </a:pPr>
            <a:r>
              <a:rPr lang="ru-RU" sz="1100" dirty="0" smtClean="0">
                <a:latin typeface="+mn-lt"/>
                <a:ea typeface="LF_Kai"/>
              </a:rPr>
              <a:t>Проект по строительству автозимника продленного действия до месторождения Аметистовое прошел первый этап отбора инвестиционных проектов, претендующих на получение государственного финансирования, проводимого Минвостокразвития РФ</a:t>
            </a:r>
          </a:p>
        </p:txBody>
      </p:sp>
      <p:sp>
        <p:nvSpPr>
          <p:cNvPr id="674" name="TextBox 7"/>
          <p:cNvSpPr txBox="1">
            <a:spLocks noChangeArrowheads="1"/>
          </p:cNvSpPr>
          <p:nvPr/>
        </p:nvSpPr>
        <p:spPr bwMode="gray">
          <a:xfrm>
            <a:off x="581290" y="1172735"/>
            <a:ext cx="4172215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91429" tIns="45715" rIns="91429" bIns="45715" anchor="ctr"/>
          <a:lstStyle>
            <a:defPPr>
              <a:defRPr lang="en-US"/>
            </a:defPPr>
            <a:lvl1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dirty="0" smtClean="0">
                <a:solidFill>
                  <a:schemeClr val="tx1"/>
                </a:solidFill>
              </a:rPr>
              <a:t>Основные сведения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Аметистовое: Основные сведения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47616" y="976061"/>
            <a:ext cx="4545596" cy="5152588"/>
            <a:chOff x="5147616" y="976061"/>
            <a:chExt cx="4545596" cy="5152588"/>
          </a:xfrm>
        </p:grpSpPr>
        <p:pic>
          <p:nvPicPr>
            <p:cNvPr id="48" name="Picture 1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653"/>
            <a:stretch/>
          </p:blipFill>
          <p:spPr bwMode="auto">
            <a:xfrm>
              <a:off x="6675873" y="976061"/>
              <a:ext cx="2459667" cy="4633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034" y="5047750"/>
              <a:ext cx="1779704" cy="1015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Oval 49"/>
            <p:cNvSpPr/>
            <p:nvPr/>
          </p:nvSpPr>
          <p:spPr bwMode="gray">
            <a:xfrm>
              <a:off x="7196188" y="4291944"/>
              <a:ext cx="125067" cy="125067"/>
            </a:xfrm>
            <a:prstGeom prst="ellipse">
              <a:avLst/>
            </a:prstGeom>
            <a:solidFill>
              <a:srgbClr val="E2A816"/>
            </a:solidFill>
            <a:ln w="28575" algn="ctr">
              <a:solidFill>
                <a:srgbClr val="E2A816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6983738" y="4190645"/>
              <a:ext cx="125067" cy="125067"/>
            </a:xfrm>
            <a:prstGeom prst="ellipse">
              <a:avLst/>
            </a:prstGeom>
            <a:solidFill>
              <a:srgbClr val="E2A816"/>
            </a:solidFill>
            <a:ln w="28575" algn="ctr">
              <a:solidFill>
                <a:srgbClr val="E2A816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 bwMode="gray">
            <a:xfrm>
              <a:off x="7319649" y="4159360"/>
              <a:ext cx="125067" cy="125067"/>
            </a:xfrm>
            <a:prstGeom prst="ellipse">
              <a:avLst/>
            </a:prstGeom>
            <a:solidFill>
              <a:srgbClr val="1969DF"/>
            </a:solidFill>
            <a:ln w="28575" algn="ctr">
              <a:solidFill>
                <a:srgbClr val="1969DF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 bwMode="gray">
            <a:xfrm>
              <a:off x="6944887" y="4415733"/>
              <a:ext cx="125067" cy="125067"/>
            </a:xfrm>
            <a:prstGeom prst="ellipse">
              <a:avLst/>
            </a:prstGeom>
            <a:solidFill>
              <a:srgbClr val="1969DF"/>
            </a:solidFill>
            <a:ln w="28575" algn="ctr">
              <a:solidFill>
                <a:srgbClr val="1969DF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 bwMode="gray">
            <a:xfrm>
              <a:off x="7616848" y="3735714"/>
              <a:ext cx="125067" cy="125067"/>
            </a:xfrm>
            <a:prstGeom prst="ellipse">
              <a:avLst/>
            </a:prstGeom>
            <a:noFill/>
            <a:ln w="28575" algn="ctr">
              <a:solidFill>
                <a:srgbClr val="1969DF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 bwMode="gray">
            <a:xfrm>
              <a:off x="7785851" y="1868804"/>
              <a:ext cx="125067" cy="125067"/>
            </a:xfrm>
            <a:prstGeom prst="ellipse">
              <a:avLst/>
            </a:prstGeom>
            <a:noFill/>
            <a:ln w="28575" algn="ctr">
              <a:solidFill>
                <a:srgbClr val="E2A816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 bwMode="gray">
            <a:xfrm>
              <a:off x="7785851" y="2228529"/>
              <a:ext cx="125067" cy="125067"/>
            </a:xfrm>
            <a:prstGeom prst="ellipse">
              <a:avLst/>
            </a:prstGeom>
            <a:noFill/>
            <a:ln w="28575" algn="ctr">
              <a:solidFill>
                <a:srgbClr val="1969DF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 bwMode="gray">
            <a:xfrm>
              <a:off x="7910918" y="2111301"/>
              <a:ext cx="125067" cy="125067"/>
            </a:xfrm>
            <a:prstGeom prst="ellipse">
              <a:avLst/>
            </a:prstGeom>
            <a:noFill/>
            <a:ln w="28575" algn="ctr">
              <a:solidFill>
                <a:srgbClr val="1969DF"/>
              </a:solidFill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5147616" y="1694211"/>
              <a:ext cx="1579052" cy="479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anchor="ctr"/>
            <a:lstStyle/>
            <a:p>
              <a:pPr algn="ctr">
                <a:spcBef>
                  <a:spcPts val="0"/>
                </a:spcBef>
              </a:pPr>
              <a:r>
                <a:rPr lang="ru-RU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rPr>
                <a:t>Аметистовое</a:t>
              </a:r>
              <a:endPara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gray">
            <a:xfrm>
              <a:off x="7321254" y="4842690"/>
              <a:ext cx="125067" cy="12506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 algn="ctr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marL="342900" marR="0" indent="-342900" algn="ctr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lang="ru-RU" sz="6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360137" y="4847101"/>
              <a:ext cx="15039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rPr>
                <a:t>Петропавловск-Камчатский</a:t>
              </a:r>
            </a:p>
            <a:p>
              <a:pPr>
                <a:spcBef>
                  <a:spcPts val="0"/>
                </a:spcBef>
              </a:pPr>
              <a:r>
                <a:rPr lang="en-US" sz="8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rPr>
                <a:t>Petropavlovsk-Kamchatsky</a:t>
              </a:r>
              <a:endParaRPr lang="en-US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endParaRPr>
            </a:p>
          </p:txBody>
        </p:sp>
        <p:cxnSp>
          <p:nvCxnSpPr>
            <p:cNvPr id="70" name="Elbow Connector 69"/>
            <p:cNvCxnSpPr>
              <a:stCxn id="60" idx="3"/>
              <a:endCxn id="57" idx="2"/>
            </p:cNvCxnSpPr>
            <p:nvPr/>
          </p:nvCxnSpPr>
          <p:spPr bwMode="auto">
            <a:xfrm flipV="1">
              <a:off x="6726668" y="1931338"/>
              <a:ext cx="1059183" cy="2685"/>
            </a:xfrm>
            <a:prstGeom prst="bentConnector3">
              <a:avLst>
                <a:gd name="adj1" fmla="val 50000"/>
              </a:avLst>
            </a:prstGeom>
            <a:noFill/>
            <a:ln w="635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726668" y="4060556"/>
              <a:ext cx="1092669" cy="0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6852590" y="4704338"/>
              <a:ext cx="764258" cy="0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>
              <a:off x="7497367" y="3524180"/>
              <a:ext cx="382129" cy="0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7497367" y="3508830"/>
              <a:ext cx="0" cy="551726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flipV="1">
              <a:off x="8335276" y="1694210"/>
              <a:ext cx="0" cy="443868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>
              <a:off x="7743774" y="1694210"/>
              <a:ext cx="591502" cy="0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V="1">
              <a:off x="7616848" y="2291062"/>
              <a:ext cx="0" cy="249077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7616848" y="2540139"/>
              <a:ext cx="125067" cy="0"/>
            </a:xfrm>
            <a:prstGeom prst="line">
              <a:avLst/>
            </a:prstGeom>
            <a:noFill/>
            <a:ln w="12700" cap="flat" cmpd="sng" algn="ctr">
              <a:solidFill>
                <a:srgbClr val="44643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0" name="Rectangle 109"/>
            <p:cNvSpPr/>
            <p:nvPr/>
          </p:nvSpPr>
          <p:spPr>
            <a:xfrm>
              <a:off x="7848600" y="1649760"/>
              <a:ext cx="110459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sz="600" b="1" dirty="0" smtClean="0">
                  <a:solidFill>
                    <a:schemeClr val="bg1"/>
                  </a:solidFill>
                  <a:latin typeface="Arial" pitchFamily="34" charset="0"/>
                </a:rPr>
                <a:t>Северный </a:t>
              </a:r>
            </a:p>
            <a:p>
              <a:pPr>
                <a:spcBef>
                  <a:spcPts val="0"/>
                </a:spcBef>
              </a:pPr>
              <a:r>
                <a:rPr lang="ru-RU" sz="600" b="1" dirty="0" smtClean="0">
                  <a:solidFill>
                    <a:schemeClr val="bg1"/>
                  </a:solidFill>
                  <a:latin typeface="Arial" pitchFamily="34" charset="0"/>
                </a:rPr>
                <a:t>узел</a:t>
              </a:r>
              <a:endParaRPr lang="ru-RU" sz="6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852590" y="4665317"/>
              <a:ext cx="110055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sz="600" b="1" dirty="0" smtClean="0">
                  <a:solidFill>
                    <a:schemeClr val="bg1"/>
                  </a:solidFill>
                  <a:latin typeface="Arial" pitchFamily="34" charset="0"/>
                </a:rPr>
                <a:t>Центральный </a:t>
              </a:r>
            </a:p>
            <a:p>
              <a:pPr>
                <a:spcBef>
                  <a:spcPts val="0"/>
                </a:spcBef>
              </a:pPr>
              <a:r>
                <a:rPr lang="ru-RU" sz="600" b="1" dirty="0" smtClean="0">
                  <a:solidFill>
                    <a:schemeClr val="bg1"/>
                  </a:solidFill>
                  <a:latin typeface="Arial" pitchFamily="34" charset="0"/>
                </a:rPr>
                <a:t>узел</a:t>
              </a:r>
              <a:endParaRPr lang="ru-RU" sz="6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426226" y="3511226"/>
              <a:ext cx="110055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ru-RU" sz="600" b="1" dirty="0" smtClean="0">
                  <a:solidFill>
                    <a:schemeClr val="bg1"/>
                  </a:solidFill>
                  <a:latin typeface="Arial" pitchFamily="34" charset="0"/>
                </a:rPr>
                <a:t>Восточный</a:t>
              </a:r>
            </a:p>
            <a:p>
              <a:pPr>
                <a:spcBef>
                  <a:spcPts val="0"/>
                </a:spcBef>
              </a:pPr>
              <a:r>
                <a:rPr lang="ru-RU" sz="600" b="1" dirty="0" smtClean="0">
                  <a:solidFill>
                    <a:schemeClr val="bg1"/>
                  </a:solidFill>
                  <a:latin typeface="Arial" pitchFamily="34" charset="0"/>
                </a:rPr>
                <a:t>узел</a:t>
              </a:r>
              <a:endParaRPr lang="ru-RU" sz="600" b="1" dirty="0">
                <a:solidFill>
                  <a:schemeClr val="bg1"/>
                </a:solidFill>
                <a:latin typeface="Arial" pitchFamily="34" charset="0"/>
              </a:endParaRPr>
            </a:p>
            <a:p>
              <a:pPr>
                <a:spcBef>
                  <a:spcPts val="0"/>
                </a:spcBef>
              </a:pPr>
              <a:endParaRPr lang="en-US" sz="600" b="1" i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7876489" y="5267602"/>
              <a:ext cx="1646649" cy="215444"/>
              <a:chOff x="539937" y="3529543"/>
              <a:chExt cx="1646649" cy="215444"/>
            </a:xfrm>
          </p:grpSpPr>
          <p:sp>
            <p:nvSpPr>
              <p:cNvPr id="114" name="Oval 113"/>
              <p:cNvSpPr/>
              <p:nvPr/>
            </p:nvSpPr>
            <p:spPr bwMode="gray">
              <a:xfrm>
                <a:off x="539937" y="3586896"/>
                <a:ext cx="100738" cy="100738"/>
              </a:xfrm>
              <a:prstGeom prst="ellipse">
                <a:avLst/>
              </a:prstGeom>
              <a:solidFill>
                <a:srgbClr val="E2A816"/>
              </a:solidFill>
              <a:ln w="28575" algn="ctr">
                <a:solidFill>
                  <a:srgbClr val="E2A816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342900" marR="0" indent="-34290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ru-RU" sz="6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46768" y="3529543"/>
                <a:ext cx="143981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ru-RU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Производство / </a:t>
                </a:r>
                <a:r>
                  <a:rPr lang="en-US" sz="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Production</a:t>
                </a:r>
                <a:endParaRPr lang="en-US" sz="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7876489" y="5482803"/>
              <a:ext cx="1776491" cy="215444"/>
              <a:chOff x="539937" y="3718925"/>
              <a:chExt cx="1776491" cy="215444"/>
            </a:xfrm>
          </p:grpSpPr>
          <p:sp>
            <p:nvSpPr>
              <p:cNvPr id="117" name="Oval 116"/>
              <p:cNvSpPr/>
              <p:nvPr/>
            </p:nvSpPr>
            <p:spPr bwMode="gray">
              <a:xfrm>
                <a:off x="539937" y="3776278"/>
                <a:ext cx="100738" cy="100738"/>
              </a:xfrm>
              <a:prstGeom prst="ellipse">
                <a:avLst/>
              </a:prstGeom>
              <a:noFill/>
              <a:ln w="28575" algn="ctr">
                <a:solidFill>
                  <a:srgbClr val="E2A816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342900" marR="0" indent="-34290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ru-RU" sz="6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46768" y="3718925"/>
                <a:ext cx="156966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ru-RU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Строительство</a:t>
                </a:r>
                <a:r>
                  <a:rPr lang="en-US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ru-RU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/ </a:t>
                </a:r>
                <a:r>
                  <a:rPr lang="en-US" sz="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Construction</a:t>
                </a:r>
                <a:endParaRPr lang="en-US" sz="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7876489" y="5698004"/>
              <a:ext cx="1656423" cy="215444"/>
              <a:chOff x="536575" y="3918164"/>
              <a:chExt cx="1656423" cy="215444"/>
            </a:xfrm>
          </p:grpSpPr>
          <p:sp>
            <p:nvSpPr>
              <p:cNvPr id="120" name="Oval 119"/>
              <p:cNvSpPr/>
              <p:nvPr/>
            </p:nvSpPr>
            <p:spPr bwMode="gray">
              <a:xfrm>
                <a:off x="536575" y="3975517"/>
                <a:ext cx="100738" cy="100738"/>
              </a:xfrm>
              <a:prstGeom prst="ellipse">
                <a:avLst/>
              </a:prstGeom>
              <a:solidFill>
                <a:srgbClr val="1969DF"/>
              </a:solidFill>
              <a:ln w="28575" algn="ctr">
                <a:solidFill>
                  <a:srgbClr val="1969DF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342900" marR="0" indent="-34290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ru-RU" sz="6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46768" y="3918164"/>
                <a:ext cx="144623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ru-RU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Проектирование / </a:t>
                </a:r>
                <a:r>
                  <a:rPr lang="en-US" sz="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Planned</a:t>
                </a:r>
                <a:endParaRPr lang="en-US" sz="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876489" y="5913205"/>
              <a:ext cx="1816723" cy="215444"/>
              <a:chOff x="536575" y="4108160"/>
              <a:chExt cx="1816723" cy="215444"/>
            </a:xfrm>
          </p:grpSpPr>
          <p:sp>
            <p:nvSpPr>
              <p:cNvPr id="123" name="Oval 122"/>
              <p:cNvSpPr/>
              <p:nvPr/>
            </p:nvSpPr>
            <p:spPr bwMode="gray">
              <a:xfrm>
                <a:off x="536575" y="4165513"/>
                <a:ext cx="100738" cy="100738"/>
              </a:xfrm>
              <a:prstGeom prst="ellipse">
                <a:avLst/>
              </a:prstGeom>
              <a:noFill/>
              <a:ln w="28575" algn="ctr">
                <a:solidFill>
                  <a:srgbClr val="1969DF"/>
                </a:solidFill>
                <a:miter lim="800000"/>
                <a:headEnd/>
                <a:tailEnd/>
              </a:ln>
              <a:effectLst/>
            </p:spPr>
            <p:txBody>
              <a:bodyPr rtlCol="0" anchor="ctr"/>
              <a:lstStyle/>
              <a:p>
                <a:pPr marL="342900" marR="0" indent="-34290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ru-RU" sz="600" b="1" dirty="0" smtClean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46768" y="4108160"/>
                <a:ext cx="160653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ru-RU" sz="8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Геологоразведка / </a:t>
                </a:r>
                <a:r>
                  <a:rPr lang="en-US" sz="800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</a:rPr>
                  <a:t>Exploration</a:t>
                </a:r>
                <a:endParaRPr lang="en-US" sz="8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140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Информация о месторождении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3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7793" y="3681666"/>
            <a:ext cx="4236293" cy="246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29" tIns="45715" rIns="91429" bIns="45715" rtlCol="0">
            <a:spAutoFit/>
          </a:bodyPr>
          <a:lstStyle/>
          <a:p>
            <a:r>
              <a:rPr lang="ru-RU" sz="1000" b="1" dirty="0" smtClean="0"/>
              <a:t>Резервы</a:t>
            </a:r>
            <a:r>
              <a:rPr lang="ru-RU" sz="1000" baseline="30000" dirty="0" smtClean="0"/>
              <a:t>1</a:t>
            </a:r>
            <a:r>
              <a:rPr lang="ru-RU" sz="1000" b="1" dirty="0" smtClean="0"/>
              <a:t> и ресурсы</a:t>
            </a:r>
            <a:r>
              <a:rPr lang="ru-RU" sz="1000" baseline="30000" dirty="0" smtClean="0"/>
              <a:t>2</a:t>
            </a:r>
            <a:r>
              <a:rPr lang="en-US" sz="1000" b="1" dirty="0" smtClean="0"/>
              <a:t> </a:t>
            </a:r>
            <a:r>
              <a:rPr lang="ru-RU" sz="1000" b="1" dirty="0" smtClean="0"/>
              <a:t>месторождения</a:t>
            </a:r>
            <a:endParaRPr lang="ru-RU" sz="1000" b="1" dirty="0"/>
          </a:p>
        </p:txBody>
      </p:sp>
      <p:graphicFrame>
        <p:nvGraphicFramePr>
          <p:cNvPr id="5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7070418"/>
              </p:ext>
            </p:extLst>
          </p:nvPr>
        </p:nvGraphicFramePr>
        <p:xfrm>
          <a:off x="5337793" y="4392371"/>
          <a:ext cx="423629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544"/>
                <a:gridCol w="1152250"/>
                <a:gridCol w="1152250"/>
                <a:gridCol w="1152250"/>
              </a:tblGrid>
              <a:tr h="180000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Руда млн. т</a:t>
                      </a:r>
                      <a:endParaRPr lang="ru-RU" sz="1000" baseline="30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Содержание, г/т</a:t>
                      </a:r>
                      <a:endParaRPr lang="ru-RU" sz="1000" b="1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Золото, 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ru-RU" sz="10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С1+С2</a:t>
                      </a:r>
                      <a:endParaRPr lang="ru-RU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573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10,9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52,6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en-US" sz="10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</a:t>
                      </a:r>
                      <a:r>
                        <a:rPr lang="ru-RU" sz="10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1+</a:t>
                      </a:r>
                      <a:r>
                        <a:rPr lang="en-US" sz="10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</a:t>
                      </a:r>
                      <a:r>
                        <a:rPr lang="ru-RU" sz="10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ru-RU" sz="10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103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10,4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9,9</a:t>
                      </a:r>
                      <a:endParaRPr lang="ru-RU" sz="1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r>
                        <a:rPr lang="ru-RU" sz="1000" b="1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Всего</a:t>
                      </a:r>
                      <a:endParaRPr lang="ru-RU" sz="1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676</a:t>
                      </a:r>
                      <a:endParaRPr lang="ru-RU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10,8</a:t>
                      </a:r>
                      <a:endParaRPr lang="ru-RU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62,5</a:t>
                      </a:r>
                      <a:endParaRPr lang="ru-RU" sz="1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R="36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10"/>
          <p:cNvSpPr/>
          <p:nvPr/>
        </p:nvSpPr>
        <p:spPr>
          <a:xfrm>
            <a:off x="5337792" y="5658059"/>
            <a:ext cx="4236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aseline="30000" dirty="0" smtClean="0">
                <a:latin typeface="Arial" pitchFamily="34" charset="0"/>
              </a:rPr>
              <a:t>1</a:t>
            </a:r>
            <a:r>
              <a:rPr lang="en-US" sz="800" dirty="0" smtClean="0">
                <a:latin typeface="Arial" pitchFamily="34" charset="0"/>
              </a:rPr>
              <a:t> </a:t>
            </a:r>
            <a:r>
              <a:rPr lang="ru-RU" sz="800" dirty="0">
                <a:latin typeface="Arial" pitchFamily="34" charset="0"/>
              </a:rPr>
              <a:t>С1+С2 </a:t>
            </a:r>
            <a:r>
              <a:rPr lang="ru-RU" sz="800" dirty="0" smtClean="0">
                <a:latin typeface="Arial" pitchFamily="34" charset="0"/>
              </a:rPr>
              <a:t>по классификации ГКЗ</a:t>
            </a:r>
          </a:p>
          <a:p>
            <a:pPr>
              <a:spcBef>
                <a:spcPts val="0"/>
              </a:spcBef>
            </a:pPr>
            <a:r>
              <a:rPr lang="en-US" sz="800" baseline="30000" dirty="0" smtClean="0">
                <a:latin typeface="Arial" pitchFamily="34" charset="0"/>
              </a:rPr>
              <a:t>2</a:t>
            </a:r>
            <a:r>
              <a:rPr lang="en-US" sz="800" dirty="0" smtClean="0">
                <a:latin typeface="Arial" pitchFamily="34" charset="0"/>
              </a:rPr>
              <a:t> P</a:t>
            </a:r>
            <a:r>
              <a:rPr lang="ru-RU" sz="800" dirty="0" smtClean="0">
                <a:latin typeface="Arial" pitchFamily="34" charset="0"/>
              </a:rPr>
              <a:t>1+</a:t>
            </a:r>
            <a:r>
              <a:rPr lang="en-US" sz="800" dirty="0" smtClean="0">
                <a:latin typeface="Arial" pitchFamily="34" charset="0"/>
              </a:rPr>
              <a:t>P</a:t>
            </a:r>
            <a:r>
              <a:rPr lang="ru-RU" sz="800" dirty="0" smtClean="0">
                <a:latin typeface="Arial" pitchFamily="34" charset="0"/>
              </a:rPr>
              <a:t>2</a:t>
            </a:r>
            <a:r>
              <a:rPr lang="en-US" sz="800" dirty="0" smtClean="0">
                <a:latin typeface="Arial" pitchFamily="34" charset="0"/>
              </a:rPr>
              <a:t> </a:t>
            </a:r>
            <a:r>
              <a:rPr lang="ru-RU" sz="800" dirty="0">
                <a:latin typeface="Arial" pitchFamily="34" charset="0"/>
              </a:rPr>
              <a:t>по классификации </a:t>
            </a:r>
            <a:r>
              <a:rPr lang="ru-RU" sz="800" dirty="0" smtClean="0">
                <a:latin typeface="Arial" pitchFamily="34" charset="0"/>
              </a:rPr>
              <a:t>ГКЗ</a:t>
            </a:r>
            <a:endParaRPr lang="en-US" sz="800" i="1" dirty="0"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752" y="1293124"/>
            <a:ext cx="4134527" cy="1833013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Месторождение относится к эпитермальному типу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Жильные крутопадающие рудные тела различной ориентировки и размеров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Протяженность рудных тел от 75 до 1000 м, средняя мощность – 0,9 – 1,2 м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Вертикальный размах оруденения – 100 – 300 м, падение рудных тел – 60 – 90°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Граница зоны окисленных руд –70 – 80 м от поверхности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gray">
          <a:xfrm>
            <a:off x="387440" y="1009660"/>
            <a:ext cx="4138840" cy="2493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Геологическое строение</a:t>
            </a:r>
            <a:endParaRPr lang="en-US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1753" y="3963545"/>
            <a:ext cx="4134526" cy="2033068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Комбинированный (открытый и подземный) способ отработки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Открытые горные работы – с 2012 по 2022 гг., подземные – с 2016 по 2030 гг.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Четыре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технологических участка: Северный, Северо-западный, Центральный и Южный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Транспортная система открытых горных работ с внешним и внутренним размещением породных отвалов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Вскрытие подземной части месторождения двумя штольнями – Северной и Южной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gray">
          <a:xfrm>
            <a:off x="387440" y="3680081"/>
            <a:ext cx="4138840" cy="2493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Система вскрытия и разработки</a:t>
            </a:r>
            <a:endParaRPr lang="en-US" sz="10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37793" y="1009660"/>
            <a:ext cx="4236293" cy="21164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46861" y="2896757"/>
            <a:ext cx="1634795" cy="2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spAutoFit/>
          </a:bodyPr>
          <a:lstStyle/>
          <a:p>
            <a:pPr marL="0" lvl="1" algn="ctr" defTabSz="868541" eaLnBrk="0" hangingPunct="0">
              <a:spcBef>
                <a:spcPts val="0"/>
              </a:spcBef>
              <a:buClr>
                <a:srgbClr val="E2A816"/>
              </a:buClr>
              <a:buSzPct val="92000"/>
              <a:tabLst>
                <a:tab pos="459975" algn="l"/>
                <a:tab pos="3701445" algn="l"/>
              </a:tabLst>
              <a:defRPr/>
            </a:pPr>
            <a:r>
              <a:rPr lang="ru-RU" sz="800" b="1" dirty="0" smtClean="0">
                <a:latin typeface="Arial"/>
                <a:ea typeface="LF_Kai"/>
              </a:rPr>
              <a:t>Открытые горные работы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LF_Ka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3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9363625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p:oleObj spid="_x0000_s124148" name="think-cell Slide" r:id="rId17" imgW="360" imgH="360" progId="">
              <p:embed/>
            </p:oleObj>
          </a:graphicData>
        </a:graphic>
      </p:graphicFrame>
      <p:sp>
        <p:nvSpPr>
          <p:cNvPr id="16" name="Прямоугольник 15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ru-RU" sz="1200" dirty="0" smtClean="0">
              <a:solidFill>
                <a:srgbClr val="C00000"/>
              </a:solidFill>
              <a:latin typeface="Arial"/>
              <a:sym typeface="Arial"/>
            </a:endParaRPr>
          </a:p>
        </p:txBody>
      </p:sp>
      <p:sp>
        <p:nvSpPr>
          <p:cNvPr id="11" name="Прямоугольник 10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200" b="1" dirty="0" smtClean="0">
              <a:solidFill>
                <a:srgbClr val="C00000"/>
              </a:solidFill>
              <a:latin typeface="Arial"/>
              <a:sym typeface="Arial"/>
            </a:endParaRPr>
          </a:p>
        </p:txBody>
      </p:sp>
      <p:sp>
        <p:nvSpPr>
          <p:cNvPr id="2" name="Номер слайда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4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Производственные показатели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6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0599" y="1265256"/>
            <a:ext cx="4825357" cy="43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>
            <p:custDataLst>
              <p:tags r:id="rId7"/>
            </p:custDataLst>
          </p:nvPr>
        </p:nvSpPr>
        <p:spPr>
          <a:xfrm>
            <a:off x="5562944" y="1548720"/>
            <a:ext cx="3868738" cy="1632959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Производительность ГОК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до 600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тыс. тонн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руды в год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Производство золота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4 тонн в год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Производство серебра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10 тонн в год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Обеспеченность запасами – до 2030 года с возможностью их доразведки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Высокое качество разведанных запасов – 8,5 г золота на тонну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руды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8"/>
            </p:custDataLst>
          </p:nvPr>
        </p:nvSpPr>
        <p:spPr>
          <a:xfrm>
            <a:off x="3668695" y="5294306"/>
            <a:ext cx="1634795" cy="232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spAutoFit/>
          </a:bodyPr>
          <a:lstStyle/>
          <a:p>
            <a:pPr marL="0" lvl="1" algn="ctr" defTabSz="868541" eaLnBrk="0" hangingPunct="0">
              <a:spcBef>
                <a:spcPts val="0"/>
              </a:spcBef>
              <a:buClr>
                <a:srgbClr val="E2A816"/>
              </a:buClr>
              <a:buSzPct val="92000"/>
              <a:tabLst>
                <a:tab pos="459975" algn="l"/>
                <a:tab pos="3701445" algn="l"/>
              </a:tabLst>
              <a:defRPr/>
            </a:pPr>
            <a:r>
              <a:rPr lang="ru-RU" sz="800" b="1" dirty="0">
                <a:latin typeface="Arial"/>
                <a:ea typeface="LF_Kai"/>
              </a:rPr>
              <a:t>Монтаж</a:t>
            </a:r>
            <a:r>
              <a:rPr lang="ru-RU" sz="1000" dirty="0" smtClean="0">
                <a:latin typeface="Arial"/>
                <a:ea typeface="LF_Kai"/>
              </a:rPr>
              <a:t> </a:t>
            </a:r>
            <a:r>
              <a:rPr lang="ru-RU" sz="800" b="1" dirty="0">
                <a:latin typeface="Arial"/>
                <a:ea typeface="LF_Kai"/>
              </a:rPr>
              <a:t>оборудования</a:t>
            </a:r>
            <a:r>
              <a:rPr lang="ru-RU" sz="1000" dirty="0" smtClean="0">
                <a:latin typeface="Arial"/>
                <a:ea typeface="LF_Kai"/>
              </a:rPr>
              <a:t> </a:t>
            </a:r>
            <a:endParaRPr lang="ru-RU" sz="1000" i="1" dirty="0">
              <a:latin typeface="Arial"/>
              <a:ea typeface="LF_Kai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558631" y="1265256"/>
            <a:ext cx="3868738" cy="2493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Основные характеристики</a:t>
            </a:r>
            <a:endParaRPr lang="en-US" sz="1000" b="1" dirty="0"/>
          </a:p>
        </p:txBody>
      </p:sp>
      <p:sp>
        <p:nvSpPr>
          <p:cNvPr id="10" name="Text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555456" y="3299287"/>
            <a:ext cx="3868738" cy="2493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График производства золота, кг</a:t>
            </a:r>
            <a:endParaRPr lang="en-US" sz="900" i="1" dirty="0"/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1962953"/>
              </p:ext>
            </p:extLst>
          </p:nvPr>
        </p:nvGraphicFramePr>
        <p:xfrm>
          <a:off x="5453063" y="3552826"/>
          <a:ext cx="4067199" cy="1904921"/>
        </p:xfrm>
        <a:graphic>
          <a:graphicData uri="http://schemas.openxmlformats.org/presentationml/2006/ole">
            <p:oleObj spid="_x0000_s124149" name="Диаграмма" r:id="rId19" imgW="4067199" imgH="1904921" progId="MSGraph.Chart.8">
              <p:embed followColorScheme="full"/>
            </p:oleObj>
          </a:graphicData>
        </a:graphic>
      </p:graphicFrame>
      <p:sp>
        <p:nvSpPr>
          <p:cNvPr id="32" name="Прямоугольник 31"/>
          <p:cNvSpPr/>
          <p:nvPr>
            <p:custDataLst>
              <p:tags r:id="rId11"/>
            </p:custDataLst>
          </p:nvPr>
        </p:nvSpPr>
        <p:spPr bwMode="auto">
          <a:xfrm>
            <a:off x="8864600" y="538797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AFCAAE4C-9D06-42A6-B155-9287C6BA380C}" type="datetime'''''''''2''''''''''''''''''''0''1''''''''''9'''''''''">
              <a:rPr lang="en-US" sz="1200" smtClean="0">
                <a:latin typeface="Arial"/>
                <a:sym typeface="Arial"/>
              </a:rPr>
              <a:pPr algn="ctr"/>
              <a:t>2019</a:t>
            </a:fld>
            <a:endParaRPr lang="en-US" sz="1200" dirty="0" smtClean="0">
              <a:latin typeface="Arial"/>
              <a:sym typeface="Arial"/>
            </a:endParaRPr>
          </a:p>
        </p:txBody>
      </p:sp>
      <p:sp>
        <p:nvSpPr>
          <p:cNvPr id="31" name="Прямоугольник 30"/>
          <p:cNvSpPr/>
          <p:nvPr>
            <p:custDataLst>
              <p:tags r:id="rId12"/>
            </p:custDataLst>
          </p:nvPr>
        </p:nvSpPr>
        <p:spPr bwMode="auto">
          <a:xfrm>
            <a:off x="8088313" y="538797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E87256C2-FC04-4496-888D-CC92DAF39D8A}" type="datetime'2''''''''''''''''''''0''''1''''''''8'''''">
              <a:rPr lang="en-US" sz="1200" smtClean="0">
                <a:latin typeface="Arial"/>
                <a:sym typeface="Arial"/>
              </a:rPr>
              <a:pPr algn="ctr"/>
              <a:t>2018</a:t>
            </a:fld>
            <a:endParaRPr lang="en-US" sz="1200" dirty="0" smtClean="0">
              <a:latin typeface="Arial"/>
              <a:sym typeface="Arial"/>
            </a:endParaRPr>
          </a:p>
        </p:txBody>
      </p:sp>
      <p:sp>
        <p:nvSpPr>
          <p:cNvPr id="18" name="Прямоугольник 17"/>
          <p:cNvSpPr/>
          <p:nvPr>
            <p:custDataLst>
              <p:tags r:id="rId13"/>
            </p:custDataLst>
          </p:nvPr>
        </p:nvSpPr>
        <p:spPr bwMode="auto">
          <a:xfrm>
            <a:off x="7312025" y="538797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46890D8F-7877-4318-8827-09C16D1D2845}" type="datetime'2''''''''''''''''''0''''1''''''''''''''''''''''''''''''7'''''">
              <a:rPr lang="en-US" sz="1200" smtClean="0">
                <a:latin typeface="Arial"/>
                <a:sym typeface="Arial"/>
              </a:rPr>
              <a:pPr algn="ctr"/>
              <a:t>2017</a:t>
            </a:fld>
            <a:endParaRPr lang="en-US" sz="1200" dirty="0" smtClean="0">
              <a:latin typeface="Arial"/>
              <a:sym typeface="Arial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14"/>
            </p:custDataLst>
          </p:nvPr>
        </p:nvSpPr>
        <p:spPr bwMode="auto">
          <a:xfrm>
            <a:off x="6535738" y="538797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E9AF46A2-550B-4505-9210-99AB4F5A1A67}" type="datetime'2''''''''''0''''''''''''1''''''''''6'''''''''''''''''''''''''">
              <a:rPr lang="en-US" sz="1200" smtClean="0">
                <a:latin typeface="Arial"/>
                <a:sym typeface="Arial"/>
              </a:rPr>
              <a:pPr algn="ctr"/>
              <a:t>2016</a:t>
            </a:fld>
            <a:endParaRPr lang="en-US" sz="1200" dirty="0" smtClean="0">
              <a:latin typeface="Arial"/>
              <a:sym typeface="Arial"/>
            </a:endParaRPr>
          </a:p>
        </p:txBody>
      </p:sp>
      <p:sp>
        <p:nvSpPr>
          <p:cNvPr id="7" name="Прямоугольник 6"/>
          <p:cNvSpPr/>
          <p:nvPr>
            <p:custDataLst>
              <p:tags r:id="rId15"/>
            </p:custDataLst>
          </p:nvPr>
        </p:nvSpPr>
        <p:spPr bwMode="auto">
          <a:xfrm>
            <a:off x="5759450" y="5387975"/>
            <a:ext cx="349250" cy="182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6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C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rtlCol="0" anchor="t"/>
          <a:lstStyle/>
          <a:p>
            <a:pPr algn="ctr"/>
            <a:fld id="{DDC4755E-FC8D-4FFE-8100-0D83A7920199}" type="datetime'''''''''''''''''''2''0''1''''''''''5'''">
              <a:rPr lang="en-US" sz="1200" smtClean="0">
                <a:latin typeface="Arial"/>
                <a:sym typeface="Arial"/>
              </a:rPr>
              <a:pPr algn="ctr"/>
              <a:t>2015</a:t>
            </a:fld>
            <a:endParaRPr lang="en-US" sz="1200" dirty="0" smtClean="0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7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5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Объекты производственной инфраструктуры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pic>
        <p:nvPicPr>
          <p:cNvPr id="124930" name="Picture 2" descr="C:\Users\Alex P\Dropbox\IM\Проекты\01 - Аметистовое\10 - Фотоотчеты и презентации\2014-08-22 Фотоотчет для презентация\P11402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092960"/>
            <a:ext cx="9906000" cy="23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0"/>
          <p:cNvCxnSpPr>
            <a:stCxn id="6" idx="3"/>
          </p:cNvCxnSpPr>
          <p:nvPr/>
        </p:nvCxnSpPr>
        <p:spPr bwMode="auto">
          <a:xfrm>
            <a:off x="1435558" y="1260490"/>
            <a:ext cx="747068" cy="1655430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gray">
          <a:xfrm>
            <a:off x="101601" y="1118900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Главный корпус ЗИФ</a:t>
            </a:r>
            <a:endParaRPr lang="en-US" sz="800" b="1" dirty="0"/>
          </a:p>
        </p:txBody>
      </p:sp>
      <p:cxnSp>
        <p:nvCxnSpPr>
          <p:cNvPr id="12" name="Elbow Connector 40"/>
          <p:cNvCxnSpPr>
            <a:stCxn id="16" idx="1"/>
          </p:cNvCxnSpPr>
          <p:nvPr/>
        </p:nvCxnSpPr>
        <p:spPr bwMode="auto">
          <a:xfrm rot="10800000">
            <a:off x="289957" y="3148952"/>
            <a:ext cx="558713" cy="2732389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gray">
          <a:xfrm>
            <a:off x="848669" y="5739750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Цех нестандартного оборудования</a:t>
            </a:r>
            <a:endParaRPr lang="en-US" sz="800" b="1" dirty="0"/>
          </a:p>
        </p:txBody>
      </p:sp>
      <p:cxnSp>
        <p:nvCxnSpPr>
          <p:cNvPr id="19" name="Elbow Connector 40"/>
          <p:cNvCxnSpPr>
            <a:stCxn id="21" idx="1"/>
          </p:cNvCxnSpPr>
          <p:nvPr/>
        </p:nvCxnSpPr>
        <p:spPr bwMode="auto">
          <a:xfrm rot="10800000" flipV="1">
            <a:off x="2773681" y="974376"/>
            <a:ext cx="276111" cy="2137874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gray">
          <a:xfrm>
            <a:off x="3049791" y="832786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Административно-бытовой корпус</a:t>
            </a:r>
            <a:endParaRPr lang="en-US" sz="800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gray">
          <a:xfrm>
            <a:off x="8413839" y="5489657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Вахтовый поселок</a:t>
            </a:r>
            <a:endParaRPr lang="en-US" sz="800" b="1" dirty="0"/>
          </a:p>
        </p:txBody>
      </p:sp>
      <p:cxnSp>
        <p:nvCxnSpPr>
          <p:cNvPr id="24" name="Elbow Connector 40"/>
          <p:cNvCxnSpPr>
            <a:stCxn id="23" idx="1"/>
          </p:cNvCxnSpPr>
          <p:nvPr/>
        </p:nvCxnSpPr>
        <p:spPr bwMode="auto">
          <a:xfrm rot="10800000">
            <a:off x="7961039" y="3860801"/>
            <a:ext cx="452800" cy="1770447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9" name="Elbow Connector 40"/>
          <p:cNvCxnSpPr>
            <a:stCxn id="35" idx="1"/>
          </p:cNvCxnSpPr>
          <p:nvPr/>
        </p:nvCxnSpPr>
        <p:spPr bwMode="auto">
          <a:xfrm rot="10800000">
            <a:off x="2286000" y="3276472"/>
            <a:ext cx="1527581" cy="2496364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5" name="TextBox 34"/>
          <p:cNvSpPr txBox="1">
            <a:spLocks noChangeArrowheads="1"/>
          </p:cNvSpPr>
          <p:nvPr/>
        </p:nvSpPr>
        <p:spPr bwMode="gray">
          <a:xfrm>
            <a:off x="3813580" y="5631246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Автономная тепло-электростанция</a:t>
            </a:r>
            <a:endParaRPr lang="en-US" sz="800" b="1" dirty="0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gray">
          <a:xfrm>
            <a:off x="7746861" y="958289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Хвостохранилище</a:t>
            </a:r>
            <a:endParaRPr lang="en-US" sz="800" b="1" dirty="0"/>
          </a:p>
        </p:txBody>
      </p:sp>
      <p:cxnSp>
        <p:nvCxnSpPr>
          <p:cNvPr id="41" name="Elbow Connector 40"/>
          <p:cNvCxnSpPr>
            <a:stCxn id="40" idx="1"/>
          </p:cNvCxnSpPr>
          <p:nvPr/>
        </p:nvCxnSpPr>
        <p:spPr bwMode="auto">
          <a:xfrm rot="10800000" flipV="1">
            <a:off x="7508241" y="1099878"/>
            <a:ext cx="238621" cy="1471901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4" name="Elbow Connector 40"/>
          <p:cNvCxnSpPr>
            <a:stCxn id="45" idx="1"/>
          </p:cNvCxnSpPr>
          <p:nvPr/>
        </p:nvCxnSpPr>
        <p:spPr bwMode="auto">
          <a:xfrm rot="10800000" flipV="1">
            <a:off x="5726658" y="1383058"/>
            <a:ext cx="201408" cy="1765894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45" name="TextBox 44"/>
          <p:cNvSpPr txBox="1">
            <a:spLocks noChangeArrowheads="1"/>
          </p:cNvSpPr>
          <p:nvPr/>
        </p:nvSpPr>
        <p:spPr bwMode="gray">
          <a:xfrm>
            <a:off x="5928066" y="1241468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Руда для переработки</a:t>
            </a:r>
            <a:endParaRPr lang="en-US" sz="800" b="1" dirty="0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gray">
          <a:xfrm>
            <a:off x="3989885" y="1241469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Дробильное отделение</a:t>
            </a:r>
            <a:endParaRPr lang="en-US" sz="800" b="1" dirty="0"/>
          </a:p>
        </p:txBody>
      </p:sp>
      <p:cxnSp>
        <p:nvCxnSpPr>
          <p:cNvPr id="55" name="Elbow Connector 40"/>
          <p:cNvCxnSpPr>
            <a:stCxn id="54" idx="1"/>
          </p:cNvCxnSpPr>
          <p:nvPr/>
        </p:nvCxnSpPr>
        <p:spPr bwMode="auto">
          <a:xfrm rot="10800000" flipV="1">
            <a:off x="3505201" y="1383058"/>
            <a:ext cx="484685" cy="1765893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gray">
          <a:xfrm>
            <a:off x="5513297" y="5010829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Склад дробленой руды</a:t>
            </a:r>
            <a:endParaRPr lang="en-US" sz="800" b="1" dirty="0"/>
          </a:p>
        </p:txBody>
      </p:sp>
      <p:cxnSp>
        <p:nvCxnSpPr>
          <p:cNvPr id="62" name="Elbow Connector 40"/>
          <p:cNvCxnSpPr>
            <a:stCxn id="61" idx="1"/>
          </p:cNvCxnSpPr>
          <p:nvPr/>
        </p:nvCxnSpPr>
        <p:spPr bwMode="auto">
          <a:xfrm rot="10800000">
            <a:off x="3049793" y="3276473"/>
            <a:ext cx="2463505" cy="1875946"/>
          </a:xfrm>
          <a:prstGeom prst="bentConnector3">
            <a:avLst>
              <a:gd name="adj1" fmla="val 100315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9886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Users\Alex P\Dropbox\(!) Consult Outsource\2014-11-04 ИММ - Арсений\Презентация для комиссии\Screenshot 2015-01-13 01.11.1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36"/>
          <a:stretch/>
        </p:blipFill>
        <p:spPr bwMode="auto">
          <a:xfrm>
            <a:off x="3301155" y="1342826"/>
            <a:ext cx="5874169" cy="475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5" name="Объект 34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8113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7042" name="think-cell Slide" r:id="rId4" imgW="360" imgH="360" progId="">
              <p:embed/>
            </p:oleObj>
          </a:graphicData>
        </a:graphic>
      </p:graphicFrame>
      <p:sp>
        <p:nvSpPr>
          <p:cNvPr id="2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6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Технологическая схема золотоизвлекательной фабрики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cxnSp>
        <p:nvCxnSpPr>
          <p:cNvPr id="5" name="Elbow Connector 40"/>
          <p:cNvCxnSpPr>
            <a:stCxn id="6" idx="3"/>
          </p:cNvCxnSpPr>
          <p:nvPr/>
        </p:nvCxnSpPr>
        <p:spPr bwMode="auto">
          <a:xfrm>
            <a:off x="1750910" y="4395554"/>
            <a:ext cx="3976789" cy="32884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gray">
          <a:xfrm>
            <a:off x="416953" y="4253964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Отделение </a:t>
            </a:r>
            <a:r>
              <a:rPr lang="en-US" sz="800" b="1" dirty="0" smtClean="0"/>
              <a:t>CIC</a:t>
            </a:r>
            <a:endParaRPr lang="en-US" sz="800" b="1" dirty="0"/>
          </a:p>
        </p:txBody>
      </p:sp>
      <p:cxnSp>
        <p:nvCxnSpPr>
          <p:cNvPr id="10" name="Elbow Connector 40"/>
          <p:cNvCxnSpPr>
            <a:stCxn id="11" idx="3"/>
          </p:cNvCxnSpPr>
          <p:nvPr/>
        </p:nvCxnSpPr>
        <p:spPr bwMode="auto">
          <a:xfrm flipV="1">
            <a:off x="2952402" y="5175545"/>
            <a:ext cx="3456089" cy="522590"/>
          </a:xfrm>
          <a:prstGeom prst="bentConnector3">
            <a:avLst>
              <a:gd name="adj1" fmla="val 10027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gray">
          <a:xfrm>
            <a:off x="1618445" y="5556545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Отделение измельчения</a:t>
            </a:r>
            <a:endParaRPr lang="en-US" sz="800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gray">
          <a:xfrm>
            <a:off x="1083932" y="3047620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Отделение сгущения</a:t>
            </a:r>
            <a:endParaRPr lang="en-US" sz="800" b="1" dirty="0"/>
          </a:p>
        </p:txBody>
      </p:sp>
      <p:cxnSp>
        <p:nvCxnSpPr>
          <p:cNvPr id="17" name="Elbow Connector 40"/>
          <p:cNvCxnSpPr>
            <a:stCxn id="16" idx="3"/>
          </p:cNvCxnSpPr>
          <p:nvPr/>
        </p:nvCxnSpPr>
        <p:spPr bwMode="auto">
          <a:xfrm>
            <a:off x="2417889" y="3189210"/>
            <a:ext cx="2903411" cy="530203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2" name="Elbow Connector 40"/>
          <p:cNvCxnSpPr>
            <a:stCxn id="23" idx="1"/>
          </p:cNvCxnSpPr>
          <p:nvPr/>
        </p:nvCxnSpPr>
        <p:spPr bwMode="auto">
          <a:xfrm rot="10800000" flipV="1">
            <a:off x="7150100" y="2051798"/>
            <a:ext cx="1218556" cy="805701"/>
          </a:xfrm>
          <a:prstGeom prst="bentConnector3">
            <a:avLst>
              <a:gd name="adj1" fmla="val 98984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gray">
          <a:xfrm>
            <a:off x="8368656" y="1910209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Отделение </a:t>
            </a:r>
            <a:r>
              <a:rPr lang="en-US" sz="800" b="1" dirty="0" smtClean="0"/>
              <a:t>CI</a:t>
            </a:r>
            <a:r>
              <a:rPr lang="en-US" sz="800" b="1" dirty="0"/>
              <a:t>P</a:t>
            </a:r>
          </a:p>
        </p:txBody>
      </p:sp>
      <p:cxnSp>
        <p:nvCxnSpPr>
          <p:cNvPr id="26" name="Elbow Connector 40"/>
          <p:cNvCxnSpPr>
            <a:stCxn id="27" idx="1"/>
          </p:cNvCxnSpPr>
          <p:nvPr/>
        </p:nvCxnSpPr>
        <p:spPr bwMode="auto">
          <a:xfrm rot="10800000">
            <a:off x="7429500" y="3819351"/>
            <a:ext cx="567780" cy="1435585"/>
          </a:xfrm>
          <a:prstGeom prst="bentConnector2">
            <a:avLst/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gray">
          <a:xfrm>
            <a:off x="7997280" y="5113345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Отделение десорбции</a:t>
            </a:r>
            <a:endParaRPr lang="en-US" sz="800" b="1" dirty="0"/>
          </a:p>
        </p:txBody>
      </p:sp>
      <p:cxnSp>
        <p:nvCxnSpPr>
          <p:cNvPr id="32" name="Elbow Connector 40"/>
          <p:cNvCxnSpPr>
            <a:stCxn id="33" idx="1"/>
          </p:cNvCxnSpPr>
          <p:nvPr/>
        </p:nvCxnSpPr>
        <p:spPr bwMode="auto">
          <a:xfrm rot="10800000" flipV="1">
            <a:off x="6238240" y="1235320"/>
            <a:ext cx="1429377" cy="796680"/>
          </a:xfrm>
          <a:prstGeom prst="bentConnector3">
            <a:avLst>
              <a:gd name="adj1" fmla="val 101533"/>
            </a:avLst>
          </a:pr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gray">
          <a:xfrm>
            <a:off x="7667616" y="1093730"/>
            <a:ext cx="1333957" cy="2831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800" b="1" dirty="0" smtClean="0"/>
              <a:t>Отделение фильтрации</a:t>
            </a:r>
            <a:endParaRPr lang="en-US" sz="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31762" y="1376910"/>
            <a:ext cx="3868738" cy="1155905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Мощность фабрики – до 600 тыс. т руды в год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Технология прямого цианирования руды с последующей сорбцией на активированный уголь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Использование замкнутого внутреннего водооборота с подпиткой свежей воды в пределах водного баланса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gray">
          <a:xfrm>
            <a:off x="127449" y="1093446"/>
            <a:ext cx="3868738" cy="2493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tabLst>
                <a:tab pos="3701445" algn="l"/>
              </a:tabLst>
            </a:pPr>
            <a:r>
              <a:rPr lang="ru-RU" sz="1000" b="1" dirty="0" smtClean="0"/>
              <a:t>Технологические характеристики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xmlns="" val="13678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382737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26094" name="think-cell Slide" r:id="rId4" imgW="360" imgH="360" progId="">
              <p:embed/>
            </p:oleObj>
          </a:graphicData>
        </a:graphic>
      </p:graphicFrame>
      <p:sp>
        <p:nvSpPr>
          <p:cNvPr id="11" name="Прямоугольник 1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lIns="0" tIns="0" rIns="0" bIns="0" rtlCol="0" anchor="ctr"/>
          <a:lstStyle/>
          <a:p>
            <a:pPr algn="ctr"/>
            <a:endParaRPr lang="en-US" sz="1200" b="1" dirty="0" smtClean="0">
              <a:solidFill>
                <a:srgbClr val="C00000"/>
              </a:solidFill>
              <a:latin typeface="Arial"/>
              <a:sym typeface="Arial"/>
            </a:endParaRPr>
          </a:p>
        </p:txBody>
      </p:sp>
      <p:sp>
        <p:nvSpPr>
          <p:cNvPr id="2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7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kern="0" dirty="0" smtClean="0">
                <a:solidFill>
                  <a:srgbClr val="44643C"/>
                </a:solidFill>
                <a:latin typeface="Arial" panose="020B0604020202020204" pitchFamily="34" charset="0"/>
              </a:rPr>
              <a:t>Охрана окружающей среды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004887"/>
            <a:ext cx="9906000" cy="248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0880" y="3126731"/>
            <a:ext cx="1379273" cy="3249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77925" tIns="38963" rIns="77925" bIns="38963" anchor="ctr">
            <a:spAutoFit/>
          </a:bodyPr>
          <a:lstStyle/>
          <a:p>
            <a:pPr marL="0" lvl="1" algn="ctr" defTabSz="868541" eaLnBrk="0" hangingPunct="0">
              <a:spcBef>
                <a:spcPts val="0"/>
              </a:spcBef>
              <a:buClr>
                <a:srgbClr val="E2A816"/>
              </a:buClr>
              <a:buSzPct val="92000"/>
              <a:tabLst>
                <a:tab pos="459975" algn="l"/>
                <a:tab pos="3701445" algn="l"/>
              </a:tabLst>
              <a:defRPr/>
            </a:pPr>
            <a:r>
              <a:rPr lang="ru-RU" sz="800" b="1" dirty="0" smtClean="0">
                <a:latin typeface="Arial"/>
                <a:ea typeface="LF_Kai"/>
              </a:rPr>
              <a:t>Река Ичигинваям </a:t>
            </a:r>
          </a:p>
          <a:p>
            <a:pPr marL="0" lvl="1" algn="ctr" defTabSz="868541" eaLnBrk="0" hangingPunct="0">
              <a:spcBef>
                <a:spcPts val="0"/>
              </a:spcBef>
              <a:buClr>
                <a:srgbClr val="E2A816"/>
              </a:buClr>
              <a:buSzPct val="92000"/>
              <a:tabLst>
                <a:tab pos="459975" algn="l"/>
                <a:tab pos="3701445" algn="l"/>
              </a:tabLst>
              <a:defRPr/>
            </a:pPr>
            <a:r>
              <a:rPr lang="ru-RU" sz="800" b="1" dirty="0" smtClean="0">
                <a:latin typeface="Arial"/>
                <a:ea typeface="LF_Kai"/>
              </a:rPr>
              <a:t>на месторождении</a:t>
            </a:r>
            <a:endParaRPr lang="ru-RU" sz="800" b="1" dirty="0">
              <a:latin typeface="Arial"/>
              <a:ea typeface="LF_Ka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08" y="3679065"/>
            <a:ext cx="9512992" cy="1888093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Строительство объектов ведется с учетом особенностей природной среды в районе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работ.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Приоритетом является применение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наилучших доступных технологий горной добычи и переработки минерального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сырья.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Специализированные объекты размещения отходов оборудуются </a:t>
            </a:r>
            <a:r>
              <a:rPr lang="ru-RU" sz="1200" dirty="0"/>
              <a:t>противофильтрационным экраном с использованием </a:t>
            </a:r>
            <a:r>
              <a:rPr lang="ru-RU" sz="1200" dirty="0" err="1"/>
              <a:t>геосинтетических</a:t>
            </a:r>
            <a:r>
              <a:rPr lang="ru-RU" sz="1200" dirty="0"/>
              <a:t> </a:t>
            </a:r>
            <a:r>
              <a:rPr lang="ru-RU" sz="1200" dirty="0" smtClean="0"/>
              <a:t>материалов.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Проведение комплексов мероприятий по охране атмосферного воздуха, водных ресурсов, почв, растительного покрова и животного мира.</a:t>
            </a:r>
          </a:p>
          <a:p>
            <a:pPr marL="153396" indent="-153396" algn="just">
              <a:lnSpc>
                <a:spcPct val="130000"/>
              </a:lnSpc>
              <a:spcBef>
                <a:spcPts val="256"/>
              </a:spcBef>
              <a:buClr>
                <a:srgbClr val="E2A816"/>
              </a:buClr>
              <a:buSzPct val="125000"/>
              <a:buFont typeface="Wingdings" panose="05000000000000000000" pitchFamily="2" charset="2"/>
              <a:buChar char="§"/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Выполнение мероприятий в рамках комплексного экологического мониторинга и производственного экологического контроля.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6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8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Аметистовое: График проекта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6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8636" y="1004887"/>
            <a:ext cx="9914636" cy="192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318052" y="2955235"/>
            <a:ext cx="9369286" cy="2902226"/>
            <a:chOff x="185530" y="3028675"/>
            <a:chExt cx="9276522" cy="2828786"/>
          </a:xfrm>
        </p:grpSpPr>
        <p:grpSp>
          <p:nvGrpSpPr>
            <p:cNvPr id="5" name="Group 3"/>
            <p:cNvGrpSpPr/>
            <p:nvPr/>
          </p:nvGrpSpPr>
          <p:grpSpPr>
            <a:xfrm>
              <a:off x="185530" y="3854080"/>
              <a:ext cx="6559059" cy="289768"/>
              <a:chOff x="546081" y="3208736"/>
              <a:chExt cx="5716818" cy="189811"/>
            </a:xfrm>
          </p:grpSpPr>
          <p:sp>
            <p:nvSpPr>
              <p:cNvPr id="6" name="Скругленный прямоугольник 17"/>
              <p:cNvSpPr/>
              <p:nvPr/>
            </p:nvSpPr>
            <p:spPr bwMode="auto">
              <a:xfrm>
                <a:off x="4181071" y="3208736"/>
                <a:ext cx="2081828" cy="189811"/>
              </a:xfrm>
              <a:prstGeom prst="roundRect">
                <a:avLst/>
              </a:prstGeom>
              <a:solidFill>
                <a:srgbClr val="E2A81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  <a:defRPr/>
                </a:pPr>
                <a:endParaRPr lang="ru-RU" sz="10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6081" y="3226702"/>
                <a:ext cx="3634990" cy="141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Строительство объектов 1 очереди</a:t>
                </a:r>
                <a:endParaRPr lang="ru-RU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</p:grpSp>
        <p:grpSp>
          <p:nvGrpSpPr>
            <p:cNvPr id="8" name="Group 151"/>
            <p:cNvGrpSpPr/>
            <p:nvPr/>
          </p:nvGrpSpPr>
          <p:grpSpPr>
            <a:xfrm>
              <a:off x="4361717" y="3028675"/>
              <a:ext cx="5100335" cy="651514"/>
              <a:chOff x="1624233" y="907488"/>
              <a:chExt cx="4103452" cy="426770"/>
            </a:xfrm>
          </p:grpSpPr>
          <p:sp>
            <p:nvSpPr>
              <p:cNvPr id="9" name="Up Arrow 152"/>
              <p:cNvSpPr/>
              <p:nvPr/>
            </p:nvSpPr>
            <p:spPr bwMode="auto">
              <a:xfrm rot="5400000">
                <a:off x="5489566" y="1096139"/>
                <a:ext cx="216000" cy="260238"/>
              </a:xfrm>
              <a:prstGeom prst="upArrow">
                <a:avLst>
                  <a:gd name="adj1" fmla="val 100000"/>
                  <a:gd name="adj2" fmla="val 4706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endParaRPr lang="ru-RU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" name="Rectangle 167"/>
              <p:cNvSpPr/>
              <p:nvPr/>
            </p:nvSpPr>
            <p:spPr bwMode="auto">
              <a:xfrm>
                <a:off x="4819448" y="1118256"/>
                <a:ext cx="6480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ru-RU" sz="1200" b="1" kern="0" dirty="0" smtClean="0">
                    <a:solidFill>
                      <a:srgbClr val="FFFFFF"/>
                    </a:solidFill>
                    <a:latin typeface="Arial"/>
                  </a:rPr>
                  <a:t>Кв.</a:t>
                </a:r>
                <a:r>
                  <a:rPr lang="en-US" sz="1200" b="1" kern="0" dirty="0" smtClean="0">
                    <a:solidFill>
                      <a:srgbClr val="FFFFFF"/>
                    </a:solidFill>
                    <a:latin typeface="Arial"/>
                  </a:rPr>
                  <a:t>4</a:t>
                </a:r>
                <a:endParaRPr lang="ru-RU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" name="Rectangle 168"/>
              <p:cNvSpPr/>
              <p:nvPr/>
            </p:nvSpPr>
            <p:spPr bwMode="auto">
              <a:xfrm>
                <a:off x="3541362" y="1118256"/>
                <a:ext cx="6480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ru-RU" sz="1200" b="1" kern="0" dirty="0" smtClean="0">
                    <a:solidFill>
                      <a:srgbClr val="FFFFFF"/>
                    </a:solidFill>
                    <a:latin typeface="Arial"/>
                  </a:rPr>
                  <a:t>Кв.</a:t>
                </a:r>
                <a:r>
                  <a:rPr lang="en-US" sz="1200" b="1" kern="0" dirty="0" smtClean="0">
                    <a:solidFill>
                      <a:srgbClr val="FFFFFF"/>
                    </a:solidFill>
                    <a:latin typeface="Arial"/>
                  </a:rPr>
                  <a:t>2</a:t>
                </a:r>
                <a:endParaRPr lang="ru-RU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2" name="Rectangle 169"/>
              <p:cNvSpPr/>
              <p:nvPr/>
            </p:nvSpPr>
            <p:spPr bwMode="auto">
              <a:xfrm>
                <a:off x="4180405" y="1118256"/>
                <a:ext cx="6480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ru-RU" sz="1200" b="1" kern="0" dirty="0" smtClean="0">
                    <a:solidFill>
                      <a:srgbClr val="FFFFFF"/>
                    </a:solidFill>
                    <a:latin typeface="Arial"/>
                  </a:rPr>
                  <a:t>Кв.</a:t>
                </a:r>
                <a:r>
                  <a:rPr lang="en-US" sz="1200" b="1" kern="0" dirty="0" smtClean="0">
                    <a:solidFill>
                      <a:srgbClr val="FFFFFF"/>
                    </a:solidFill>
                    <a:latin typeface="Arial"/>
                  </a:rPr>
                  <a:t>3</a:t>
                </a:r>
                <a:endParaRPr lang="ru-RU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3" name="Rectangle 170"/>
              <p:cNvSpPr/>
              <p:nvPr/>
            </p:nvSpPr>
            <p:spPr bwMode="auto">
              <a:xfrm>
                <a:off x="2902319" y="1118256"/>
                <a:ext cx="6480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ru-RU" sz="1200" b="1" kern="0" dirty="0" smtClean="0">
                    <a:solidFill>
                      <a:srgbClr val="FFFFFF"/>
                    </a:solidFill>
                    <a:latin typeface="Arial"/>
                  </a:rPr>
                  <a:t>Кв.</a:t>
                </a:r>
                <a:r>
                  <a:rPr lang="en-US" sz="1200" b="1" kern="0" dirty="0" smtClean="0">
                    <a:solidFill>
                      <a:srgbClr val="FFFFFF"/>
                    </a:solidFill>
                    <a:latin typeface="Arial"/>
                  </a:rPr>
                  <a:t>1</a:t>
                </a:r>
                <a:endParaRPr lang="ru-RU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4" name="Rectangle 171"/>
              <p:cNvSpPr/>
              <p:nvPr/>
            </p:nvSpPr>
            <p:spPr bwMode="auto">
              <a:xfrm>
                <a:off x="2263276" y="1118256"/>
                <a:ext cx="6480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ru-RU" sz="1200" b="1" kern="0" dirty="0" smtClean="0">
                    <a:solidFill>
                      <a:srgbClr val="FFFFFF"/>
                    </a:solidFill>
                    <a:latin typeface="Arial"/>
                  </a:rPr>
                  <a:t>Кв.</a:t>
                </a:r>
                <a:r>
                  <a:rPr lang="en-US" sz="1200" b="1" kern="0" dirty="0" smtClean="0">
                    <a:solidFill>
                      <a:srgbClr val="FFFFFF"/>
                    </a:solidFill>
                    <a:latin typeface="Arial"/>
                  </a:rPr>
                  <a:t>4</a:t>
                </a:r>
                <a:endParaRPr lang="ru-RU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5" name="Rectangle 172"/>
              <p:cNvSpPr/>
              <p:nvPr/>
            </p:nvSpPr>
            <p:spPr bwMode="auto">
              <a:xfrm>
                <a:off x="1624233" y="1118256"/>
                <a:ext cx="648000" cy="216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ru-RU" sz="1200" b="1" kern="0" dirty="0" smtClean="0">
                    <a:solidFill>
                      <a:srgbClr val="FFFFFF"/>
                    </a:solidFill>
                    <a:latin typeface="Arial"/>
                  </a:rPr>
                  <a:t>Кв.</a:t>
                </a:r>
                <a:r>
                  <a:rPr lang="en-US" sz="1200" b="1" kern="0" dirty="0" smtClean="0">
                    <a:solidFill>
                      <a:srgbClr val="FFFFFF"/>
                    </a:solidFill>
                    <a:latin typeface="Arial"/>
                  </a:rPr>
                  <a:t>3</a:t>
                </a:r>
                <a:endParaRPr lang="ru-RU" sz="12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6" name="Rectangle 178"/>
              <p:cNvSpPr/>
              <p:nvPr/>
            </p:nvSpPr>
            <p:spPr bwMode="auto">
              <a:xfrm>
                <a:off x="1624233" y="907488"/>
                <a:ext cx="648000" cy="216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1200" i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2014</a:t>
                </a:r>
                <a:endParaRPr lang="ru-RU" sz="1200" i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  <p:sp>
            <p:nvSpPr>
              <p:cNvPr id="17" name="Rectangle 179"/>
              <p:cNvSpPr/>
              <p:nvPr/>
            </p:nvSpPr>
            <p:spPr bwMode="auto">
              <a:xfrm>
                <a:off x="2902319" y="907488"/>
                <a:ext cx="648000" cy="2160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r>
                  <a:rPr lang="en-US" sz="1200" i="1" kern="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2015</a:t>
                </a:r>
                <a:endParaRPr lang="ru-RU" sz="1200" i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</p:grpSp>
        <p:grpSp>
          <p:nvGrpSpPr>
            <p:cNvPr id="18" name="Group 11"/>
            <p:cNvGrpSpPr/>
            <p:nvPr/>
          </p:nvGrpSpPr>
          <p:grpSpPr>
            <a:xfrm>
              <a:off x="185530" y="4297466"/>
              <a:ext cx="6022524" cy="274791"/>
              <a:chOff x="546081" y="3458614"/>
              <a:chExt cx="5249178" cy="180000"/>
            </a:xfrm>
          </p:grpSpPr>
          <p:sp>
            <p:nvSpPr>
              <p:cNvPr id="19" name="Скругленный прямоугольник 46"/>
              <p:cNvSpPr/>
              <p:nvPr/>
            </p:nvSpPr>
            <p:spPr bwMode="auto">
              <a:xfrm>
                <a:off x="4186009" y="3458614"/>
                <a:ext cx="1609250" cy="180000"/>
              </a:xfrm>
              <a:prstGeom prst="roundRect">
                <a:avLst/>
              </a:prstGeom>
              <a:solidFill>
                <a:srgbClr val="CAAF2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endParaRPr lang="ru-RU" sz="10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6081" y="3471670"/>
                <a:ext cx="3517919" cy="141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Монтаж оборудования</a:t>
                </a:r>
                <a:endParaRPr lang="ru-RU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</p:grpSp>
        <p:grpSp>
          <p:nvGrpSpPr>
            <p:cNvPr id="21" name="Group 12"/>
            <p:cNvGrpSpPr/>
            <p:nvPr/>
          </p:nvGrpSpPr>
          <p:grpSpPr>
            <a:xfrm>
              <a:off x="185530" y="4725868"/>
              <a:ext cx="6433141" cy="274791"/>
              <a:chOff x="546081" y="3698677"/>
              <a:chExt cx="5607069" cy="180000"/>
            </a:xfrm>
          </p:grpSpPr>
          <p:sp>
            <p:nvSpPr>
              <p:cNvPr id="22" name="Скругленный прямоугольник 67"/>
              <p:cNvSpPr/>
              <p:nvPr/>
            </p:nvSpPr>
            <p:spPr bwMode="auto">
              <a:xfrm>
                <a:off x="5585225" y="3698677"/>
                <a:ext cx="567925" cy="180000"/>
              </a:xfrm>
              <a:prstGeom prst="roundRect">
                <a:avLst/>
              </a:prstGeom>
              <a:solidFill>
                <a:srgbClr val="B3AC3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endParaRPr lang="ru-RU" sz="10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46081" y="3711733"/>
                <a:ext cx="3517919" cy="141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Настройка и тестирование</a:t>
                </a:r>
                <a:endParaRPr lang="ru-RU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</p:grpSp>
        <p:grpSp>
          <p:nvGrpSpPr>
            <p:cNvPr id="24" name="Group 13"/>
            <p:cNvGrpSpPr/>
            <p:nvPr/>
          </p:nvGrpSpPr>
          <p:grpSpPr>
            <a:xfrm>
              <a:off x="185530" y="5154270"/>
              <a:ext cx="7353349" cy="274791"/>
              <a:chOff x="546081" y="3938742"/>
              <a:chExt cx="6409114" cy="180000"/>
            </a:xfrm>
          </p:grpSpPr>
          <p:sp>
            <p:nvSpPr>
              <p:cNvPr id="25" name="Скругленный прямоугольник 68"/>
              <p:cNvSpPr/>
              <p:nvPr/>
            </p:nvSpPr>
            <p:spPr bwMode="auto">
              <a:xfrm>
                <a:off x="6153150" y="3938742"/>
                <a:ext cx="802045" cy="180000"/>
              </a:xfrm>
              <a:prstGeom prst="roundRect">
                <a:avLst/>
              </a:prstGeom>
              <a:solidFill>
                <a:srgbClr val="959B3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</a:pPr>
                <a:endParaRPr lang="ru-RU" sz="1000" kern="0" dirty="0">
                  <a:solidFill>
                    <a:sysClr val="windowText" lastClr="000000"/>
                  </a:solidFill>
                  <a:latin typeface="Arial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081" y="3951798"/>
                <a:ext cx="4832369" cy="141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Запуск фабрики, первый слиток</a:t>
                </a:r>
                <a:endParaRPr lang="ru-RU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</p:grpSp>
        <p:grpSp>
          <p:nvGrpSpPr>
            <p:cNvPr id="27" name="Group 14"/>
            <p:cNvGrpSpPr/>
            <p:nvPr/>
          </p:nvGrpSpPr>
          <p:grpSpPr>
            <a:xfrm>
              <a:off x="185530" y="5582670"/>
              <a:ext cx="9263020" cy="274791"/>
              <a:chOff x="546081" y="4174840"/>
              <a:chExt cx="8073567" cy="180000"/>
            </a:xfrm>
          </p:grpSpPr>
          <p:grpSp>
            <p:nvGrpSpPr>
              <p:cNvPr id="28" name="Group 132"/>
              <p:cNvGrpSpPr/>
              <p:nvPr/>
            </p:nvGrpSpPr>
            <p:grpSpPr>
              <a:xfrm>
                <a:off x="6955195" y="4174840"/>
                <a:ext cx="1664453" cy="180000"/>
                <a:chOff x="4191258" y="2404760"/>
                <a:chExt cx="1536413" cy="180000"/>
              </a:xfrm>
            </p:grpSpPr>
            <p:sp>
              <p:nvSpPr>
                <p:cNvPr id="30" name="Скругленный прямоугольник 73"/>
                <p:cNvSpPr/>
                <p:nvPr/>
              </p:nvSpPr>
              <p:spPr bwMode="auto">
                <a:xfrm>
                  <a:off x="4191258" y="2404760"/>
                  <a:ext cx="1406292" cy="179999"/>
                </a:xfrm>
                <a:prstGeom prst="roundRect">
                  <a:avLst/>
                </a:prstGeom>
                <a:solidFill>
                  <a:srgbClr val="44643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endParaRPr lang="ru-RU" sz="1000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1" name="Up Arrow 143"/>
                <p:cNvSpPr/>
                <p:nvPr/>
              </p:nvSpPr>
              <p:spPr bwMode="auto">
                <a:xfrm rot="5400000">
                  <a:off x="5547671" y="2404760"/>
                  <a:ext cx="180000" cy="180000"/>
                </a:xfrm>
                <a:prstGeom prst="upArrow">
                  <a:avLst>
                    <a:gd name="adj1" fmla="val 100000"/>
                    <a:gd name="adj2" fmla="val 47061"/>
                  </a:avLst>
                </a:prstGeom>
                <a:solidFill>
                  <a:srgbClr val="44643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marL="342900" indent="-342900" algn="ctr">
                    <a:spcBef>
                      <a:spcPct val="20000"/>
                    </a:spcBef>
                  </a:pPr>
                  <a:endParaRPr lang="ru-RU" sz="1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546081" y="4187895"/>
                <a:ext cx="4832369" cy="1411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</a:rPr>
                  <a:t>Выход на проектную мощность</a:t>
                </a:r>
                <a:endParaRPr lang="ru-RU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</a:endParaRPr>
              </a:p>
            </p:txBody>
          </p:sp>
        </p:grpSp>
      </p:grpSp>
      <p:sp>
        <p:nvSpPr>
          <p:cNvPr id="32" name="Rectangle 181"/>
          <p:cNvSpPr/>
          <p:nvPr/>
        </p:nvSpPr>
        <p:spPr bwMode="gray">
          <a:xfrm>
            <a:off x="8293226" y="2705987"/>
            <a:ext cx="1530798" cy="20002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marL="342900" marR="0" indent="-34290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ru-RU" sz="600" b="1" dirty="0" smtClean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293227" y="2704214"/>
            <a:ext cx="1530797" cy="201798"/>
          </a:xfrm>
          <a:prstGeom prst="rect">
            <a:avLst/>
          </a:prstGeom>
          <a:noFill/>
        </p:spPr>
        <p:txBody>
          <a:bodyPr wrap="square" lIns="77925" tIns="38963" rIns="77925" bIns="38963" anchor="ctr">
            <a:spAutoFit/>
          </a:bodyPr>
          <a:lstStyle/>
          <a:p>
            <a:pPr marL="0" lvl="1" algn="ctr" defTabSz="868541" eaLnBrk="0" hangingPunct="0">
              <a:spcBef>
                <a:spcPts val="0"/>
              </a:spcBef>
              <a:buClr>
                <a:srgbClr val="E2A816"/>
              </a:buClr>
              <a:buSzPct val="92000"/>
              <a:tabLst>
                <a:tab pos="459975" algn="l"/>
                <a:tab pos="3701445" algn="l"/>
              </a:tabLst>
              <a:defRPr/>
            </a:pPr>
            <a:r>
              <a:rPr lang="ru-RU" sz="800" b="1" dirty="0" smtClean="0">
                <a:latin typeface="Arial"/>
                <a:ea typeface="LF_Kai"/>
              </a:rPr>
              <a:t>Вахтовый поселок</a:t>
            </a:r>
            <a:endParaRPr lang="ru-RU" sz="800" b="1" i="1" dirty="0">
              <a:latin typeface="Arial"/>
              <a:ea typeface="LF_Kai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 flipH="1">
            <a:off x="6140467" y="3623663"/>
            <a:ext cx="11244" cy="2365657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7861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/>
        </p:nvSpPr>
        <p:spPr bwMode="auto">
          <a:xfrm>
            <a:off x="-691" y="254000"/>
            <a:ext cx="581290" cy="53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b="1" i="1" kern="1200">
                <a:solidFill>
                  <a:srgbClr val="474747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400" i="0">
                <a:solidFill>
                  <a:schemeClr val="bg1"/>
                </a:solidFill>
                <a:latin typeface="+mj-lt"/>
              </a:rPr>
              <a:pPr/>
              <a:t>9</a:t>
            </a:fld>
            <a:endParaRPr lang="ru-RU" sz="240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10"/>
          <p:cNvSpPr txBox="1">
            <a:spLocks/>
          </p:cNvSpPr>
          <p:nvPr/>
        </p:nvSpPr>
        <p:spPr bwMode="auto">
          <a:xfrm>
            <a:off x="528321" y="208122"/>
            <a:ext cx="813593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r>
              <a:rPr lang="ru-RU" dirty="0" smtClean="0">
                <a:solidFill>
                  <a:srgbClr val="44643C"/>
                </a:solidFill>
                <a:latin typeface="Arial" panose="020B0604020202020204" pitchFamily="34" charset="0"/>
              </a:rPr>
              <a:t>Финансовая эффективность</a:t>
            </a:r>
            <a:endParaRPr lang="en-US" kern="0" dirty="0">
              <a:solidFill>
                <a:srgbClr val="44643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8964122"/>
              </p:ext>
            </p:extLst>
          </p:nvPr>
        </p:nvGraphicFramePr>
        <p:xfrm>
          <a:off x="594703" y="1568648"/>
          <a:ext cx="8509540" cy="2991613"/>
        </p:xfrm>
        <a:graphic>
          <a:graphicData uri="http://schemas.openxmlformats.org/drawingml/2006/table">
            <a:tbl>
              <a:tblPr/>
              <a:tblGrid>
                <a:gridCol w="5526491"/>
                <a:gridCol w="1435452"/>
                <a:gridCol w="1547597"/>
              </a:tblGrid>
              <a:tr h="38433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ФИ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НАНСОВАЯ ЭФФЕКТИВНОСТЬ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Чистая приведенная стоимость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NPV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Ставка дисконтирования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Внутренняя норма прибыли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IRR)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110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Ожидаемая ежегодная прибыль по проекту (до налогообложения) при выходе на максимальный запланированный объем производства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740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Полные инвестиционные затраты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TIC)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Полные дисконтированные инвестиционные затраты (TIC)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Дисконтированный срок окупаемости (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DPP)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лет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9,56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Срок окупаемости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PP)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лет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6,04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Индекс рентабельности 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10"/>
          <p:cNvSpPr/>
          <p:nvPr/>
        </p:nvSpPr>
        <p:spPr>
          <a:xfrm>
            <a:off x="528321" y="5528361"/>
            <a:ext cx="85882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baseline="30000" dirty="0" smtClean="0">
                <a:latin typeface="Arial" pitchFamily="34" charset="0"/>
              </a:rPr>
              <a:t>* </a:t>
            </a:r>
            <a:r>
              <a:rPr lang="ru-RU" sz="1000" dirty="0" smtClean="0">
                <a:latin typeface="Arial" pitchFamily="34" charset="0"/>
              </a:rPr>
              <a:t>С учетом предоставления льготы по налогу на имущество организаций </a:t>
            </a:r>
            <a:endParaRPr lang="en-US" sz="10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9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P_5B2022E9DADE46C5B19FB49F50ECDA7E" val="39303.7470023148"/>
  <p:tag name="LP_F0347D860AA8490CAE65BF493DF250CF" val="39303.7662037037"/>
  <p:tag name="LP_4AD419739F3840ABBFAD5A4B7BA9A72C" val="39303.7813888889"/>
  <p:tag name="LP_A90C3AA9696442CF9DF18E4A5BE9A7BE" val="39303.8128240741"/>
  <p:tag name="LP_481673C243FA48159E6B2DD515BAC797" val="39303.8132986111"/>
  <p:tag name="MMPROD_NEXTUNIQUEID" val="10014"/>
  <p:tag name="MMPROD_UIDATA" val="&lt;database version=&quot;7.0&quot;&gt;&lt;object type=&quot;1&quot; unique_id=&quot;10001&quot;&gt;&lt;object type=&quot;2&quot; unique_id=&quot;28471&quot;&gt;&lt;object type=&quot;3&quot; unique_id=&quot;28472&quot;&gt;&lt;property id=&quot;20148&quot; value=&quot;5&quot;/&gt;&lt;property id=&quot;20300&quot; value=&quot;Slide 1&quot;/&gt;&lt;property id=&quot;20307&quot; value=&quot;673&quot;/&gt;&lt;/object&gt;&lt;object type=&quot;3&quot; unique_id=&quot;28473&quot;&gt;&lt;property id=&quot;20148&quot; value=&quot;5&quot;/&gt;&lt;property id=&quot;20300&quot; value=&quot;Slide 2 - &amp;quot;Kamchatka Gold overview&amp;quot;&quot;/&gt;&lt;property id=&quot;20307&quot; value=&quot;949&quot;/&gt;&lt;/object&gt;&lt;object type=&quot;3&quot; unique_id=&quot;28474&quot;&gt;&lt;property id=&quot;20148&quot; value=&quot;5&quot;/&gt;&lt;property id=&quot;20300&quot; value=&quot;Slide 3 - &amp;quot;Kamchatka Gold – a unique investment opportunity&amp;quot;&quot;/&gt;&lt;property id=&quot;20307&quot; value=&quot;933&quot;/&gt;&lt;/object&gt;&lt;object type=&quot;3&quot; unique_id=&quot;28475&quot;&gt;&lt;property id=&quot;20148&quot; value=&quot;5&quot;/&gt;&lt;property id=&quot;20300&quot; value=&quot;Slide 4 - &amp;quot;Kamchatka Gold – a unique investment opportunity&amp;quot;&quot;/&gt;&lt;property id=&quot;20307&quot; value=&quot;942&quot;/&gt;&lt;/object&gt;&lt;object type=&quot;3&quot; unique_id=&quot;28476&quot;&gt;&lt;property id=&quot;20148&quot; value=&quot;5&quot;/&gt;&lt;property id=&quot;20300&quot; value=&quot;Slide 5 - &amp;quot;Attractive industry fundamentals&amp;quot;&quot;/&gt;&lt;property id=&quot;20307&quot; value=&quot;934&quot;/&gt;&lt;/object&gt;&lt;object type=&quot;3&quot; unique_id=&quot;28477&quot;&gt;&lt;property id=&quot;20148&quot; value=&quot;5&quot;/&gt;&lt;property id=&quot;20300&quot; value=&quot;Slide 6 - &amp;quot;Emerging gold producer of scale in Russia&amp;quot;&quot;/&gt;&lt;property id=&quot;20307&quot; value=&quot;935&quot;/&gt;&lt;/object&gt;&lt;object type=&quot;3&quot; unique_id=&quot;28478&quot;&gt;&lt;property id=&quot;20148&quot; value=&quot;5&quot;/&gt;&lt;property id=&quot;20300&quot; value=&quot;Slide 7 - &amp;quot;High-quality asset base&amp;quot;&quot;/&gt;&lt;property id=&quot;20307&quot; value=&quot;936&quot;/&gt;&lt;/object&gt;&lt;object type=&quot;3&quot; unique_id=&quot;28479&quot;&gt;&lt;property id=&quot;20148&quot; value=&quot;5&quot;/&gt;&lt;property id=&quot;20300&quot; value=&quot;Slide 8 - &amp;quot;Strong operating and financial performance&amp;quot;&quot;/&gt;&lt;property id=&quot;20307&quot; value=&quot;948&quot;/&gt;&lt;/object&gt;&lt;object type=&quot;3&quot; unique_id=&quot;28480&quot;&gt;&lt;property id=&quot;20148&quot; value=&quot;5&quot;/&gt;&lt;property id=&quot;20300&quot; value=&quot;Slide 9 - &amp;quot;Strong operating and financial performance&amp;quot;&quot;/&gt;&lt;property id=&quot;20307&quot; value=&quot;951&quot;/&gt;&lt;/object&gt;&lt;object type=&quot;3&quot; unique_id=&quot;28481&quot;&gt;&lt;property id=&quot;20148&quot; value=&quot;5&quot;/&gt;&lt;property id=&quot;20300&quot; value=&quot;Slide 10 - &amp;quot;Multi-layered, highly visible development strategy&amp;quot;&quot;/&gt;&lt;property id=&quot;20307&quot; value=&quot;938&quot;/&gt;&lt;/object&gt;&lt;object type=&quot;3&quot; unique_id=&quot;28482&quot;&gt;&lt;property id=&quot;20148&quot; value=&quot;5&quot;/&gt;&lt;property id=&quot;20300&quot; value=&quot;Slide 11 - &amp;quot;Supportive shareholders, strong management and best-in-class employee base&amp;quot;&quot;/&gt;&lt;property id=&quot;20307&quot; value=&quot;950&quot;/&gt;&lt;/object&gt;&lt;object type=&quot;3&quot; unique_id=&quot;28483&quot;&gt;&lt;property id=&quot;20148&quot; value=&quot;5&quot;/&gt;&lt;property id=&quot;20300&quot; value=&quot;Slide 12 - &amp;quot;Overview of gold ore deposits&amp;quot;&quot;/&gt;&lt;property id=&quot;20307&quot; value=&quot;940&quot;/&gt;&lt;/object&gt;&lt;object type=&quot;3&quot; unique_id=&quot;28484&quot;&gt;&lt;property id=&quot;20148&quot; value=&quot;5&quot;/&gt;&lt;property id=&quot;20300&quot; value=&quot;Slide 13 - &amp;quot;Financial summary&amp;quot;&quot;/&gt;&lt;property id=&quot;20307&quot; value=&quot;941&quot;/&gt;&lt;/object&gt;&lt;object type=&quot;3&quot; unique_id=&quot;28485&quot;&gt;&lt;property id=&quot;20148&quot; value=&quot;5&quot;/&gt;&lt;property id=&quot;20300&quot; value=&quot;Slide 14 - &amp;quot;Organisational chart&amp;quot;&quot;/&gt;&lt;property id=&quot;20307&quot; value=&quot;944&quot;/&gt;&lt;/object&gt;&lt;object type=&quot;3&quot; unique_id=&quot;28486&quot;&gt;&lt;property id=&quot;20148&quot; value=&quot;5&quot;/&gt;&lt;property id=&quot;20300&quot; value=&quot;Slide 15 - &amp;quot;Organisational chart – ALTERNATIVE&amp;quot;&quot;/&gt;&lt;property id=&quot;20307&quot; value=&quot;945&quot;/&gt;&lt;/object&gt;&lt;object type=&quot;3&quot; unique_id=&quot;28487&quot;&gt;&lt;property id=&quot;20148&quot; value=&quot;5&quot;/&gt;&lt;property id=&quot;20300&quot; value=&quot;Slide 16 - &amp;quot;Organisational chart - ALTERNATIVE&amp;quot;&quot;/&gt;&lt;property id=&quot;20307&quot; value=&quot;947&quot;/&gt;&lt;/object&gt;&lt;object type=&quot;3&quot; unique_id=&quot;28488&quot;&gt;&lt;property id=&quot;20148&quot; value=&quot;5&quot;/&gt;&lt;property id=&quot;20300&quot; value=&quot;Slide 17 - &amp;quot;Colour palette&amp;quot;&quot;/&gt;&lt;property id=&quot;20307&quot; value=&quot;943&quot;/&gt;&lt;/object&gt;&lt;/object&gt;&lt;object type=&quot;8&quot; unique_id=&quot;28507&quot;&gt;&lt;/object&gt;&lt;/object&gt;&lt;/database&gt;"/>
  <p:tag name="SECTOMILLISECCONVERTED" val="1"/>
  <p:tag name="THINKCELLPRESENTATIONDONOTDELETE" val="&lt;?xml version=&quot;1.0&quot; encoding=&quot;UTF-16&quot; standalone=&quot;yes&quot;?&gt;&#10;&lt;root reqver=&quot;17839&quot;&gt;&lt;version val=&quot;2102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 &lt;/m_chGroupingSymbol&gt;&lt;m_chDecimalSymbol17909&gt;,&lt;/m_chDecimalSymbol17909&gt;&lt;m_nGroupingDigits17909 val=&quot;3&quot;/&gt;&lt;m_chGroupingSymbol17909&gt; &lt;/m_chGroupingSymbol17909&gt;&lt;/m_precDefault&gt;&lt;/CDefaultPrec&gt;&lt;/root&gt;"/>
  <p:tag name="THINKCELLUNDODONOTDELET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yMj19.vEuP0CvXY08z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rmRPvvHU6XQ8EsH1VS9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qKOPM1DUeMexjUm0d82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0.mO1Gz0Sbg5YwFpuxN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CvmJSq0ESD_V38.WBTx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MLLUaYykGwHb79ctMIY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L3pcx9fEiN7PJJgJ_xk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99U92SDe0iYZaZxgJqvf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o1JWG2sUKMkdjypdSy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SaI3b80ka..DVrcK_i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q108CuM0CmSeRUjDuXG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DZqrpOeUS_UxFaXkr_x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WlnThD40uk5Q6Luf3Hx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rGtIWt1UWDKOE4.Ne00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0yaoklyEGAD7UStbmfG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l7sDTavEyNoQBRheEyh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ZzQj2it0qfWs2hMfhAb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dILSGgAEGDXCfI6xgx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FBBqU60EG6_oc4azRa.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gNNPPJ00yEcqTBqtTIi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lLw1aJtnUapW.QG6EfY_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9OKbvlIkam4L8z.V8TY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XLzHhgCD0y_z3d7glSDI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rsT4j.mUWU1ccZ_kQK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hvlsPuY0iCBUpdfWO4h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csOh8.3UWJIsP5zgOVU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TzwS1gvUGc1Ktq2qMdq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8rGJjLrU6VwftAGlEH7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eKmL3QqBkyloJ9eZkkiI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8tdM9olpE2R2tj70mQ8K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AVn9zDTUOV41YjlXesG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9B5t1btBE6jUH.OKqEy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1CEjW2K0.KCGUbFoZJK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nOI72ICbUCdqD3OdbOy4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QuH6DEeUu2VV5F.qwUc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lZBrL.iEGPlDjtp7vTP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Myjnsu.Emj4mV_Kr4F8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xTc0n8c0CICrzmZjkAf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NkvV7IETk2VwAXUbeyA8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MILKVHm0KsWBmsxlsIv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U42T_vp0.huOqT39o0Z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hPTqHWwEWvA2HrDGdP0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LvzAX_YUiRuqm6mE_k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MBxpWJOE.anZ7Vsrrw9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i9LlKCkUuXcZV_J_9Bl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WCdJ.ztkWET.G9Svrxw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pJT0_mTEqjWjbcAEjBQ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_uop0RcpEmQOsrFqo0e5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1PBMIVb_kGwxQEPBzV7I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38BUWCRkC2.zrKzd_9h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.9rjUWjEChOpiC1FeSC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9eP3_S9kWtGRfVPFFai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tYrgLBYkmXX3iisGbzQ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OFm3ebjkO4wEX58mvX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I..QXSdkOP4agG.j54y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s38ypTe0q.1GNVSeYe6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IdbxT.w02fSOrmWhKcQ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BAEKfz1UqkGWETcbDdp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9G56j401kK3KL9Bp..xM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RsMDbzTE.v5Q.RfHZ4a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hlC8HtskG1_pa7pBLQ1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0h2nIpOkKJAz4LWPoBe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OJkioNWkyxiW8SqrYqa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c9SqcxQEeIo2bgnDEYU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fmAyc3N0CLraZ6HpcG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b7uDkcHkacHYJ4OhgG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wqwGbhhUyyDyaXPF69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Ovy3M5QkyzR2xcGAfLkQ"/>
</p:tagLst>
</file>

<file path=ppt/theme/theme1.xml><?xml version="1.0" encoding="utf-8"?>
<a:theme xmlns:a="http://schemas.openxmlformats.org/drawingml/2006/main" name="Default Design">
  <a:themeElements>
    <a:clrScheme name="KAMCHATKA GOLD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E2B700"/>
      </a:accent1>
      <a:accent2>
        <a:srgbClr val="A48500"/>
      </a:accent2>
      <a:accent3>
        <a:srgbClr val="A50021"/>
      </a:accent3>
      <a:accent4>
        <a:srgbClr val="8AAC97"/>
      </a:accent4>
      <a:accent5>
        <a:srgbClr val="898989"/>
      </a:accent5>
      <a:accent6>
        <a:srgbClr val="AECFF4"/>
      </a:accent6>
      <a:hlink>
        <a:srgbClr val="C0C0C0"/>
      </a:hlink>
      <a:folHlink>
        <a:srgbClr val="4C13B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6"/>
        </a:solidFill>
        <a:ln w="9525" algn="ctr">
          <a:solidFill>
            <a:srgbClr val="C00000"/>
          </a:solidFill>
          <a:miter lim="800000"/>
          <a:headEnd/>
          <a:tailEnd/>
        </a:ln>
        <a:effectLst/>
      </a:spPr>
      <a:bodyPr anchor="ctr"/>
      <a:lstStyle>
        <a:defPPr marL="342900" marR="0" indent="-342900" algn="ctr" defTabSz="914400" eaLnBrk="1" latinLnBrk="0" hangingPunct="1">
          <a:lnSpc>
            <a:spcPct val="100000"/>
          </a:lnSpc>
          <a:buClrTx/>
          <a:buSzTx/>
          <a:buFontTx/>
          <a:buNone/>
          <a:tabLst/>
          <a:defRPr sz="600" b="1" dirty="0" smtClean="0">
            <a:solidFill>
              <a:srgbClr val="C00000"/>
            </a:solidFill>
          </a:defRPr>
        </a:defPPr>
      </a:lstStyle>
    </a:spDef>
    <a:lnDef>
      <a:spPr bwMode="auto">
        <a:noFill/>
        <a:ln w="9525" cap="flat" cmpd="sng" algn="ctr">
          <a:solidFill>
            <a:schemeClr val="accent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E6432"/>
        </a:dk2>
        <a:lt2>
          <a:srgbClr val="A50021"/>
        </a:lt2>
        <a:accent1>
          <a:srgbClr val="80808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0000"/>
        </a:accent6>
        <a:hlink>
          <a:srgbClr val="C0C0C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969696"/>
        </a:dk1>
        <a:lt1>
          <a:srgbClr val="FFFFFF"/>
        </a:lt1>
        <a:dk2>
          <a:srgbClr val="BE6432"/>
        </a:dk2>
        <a:lt2>
          <a:srgbClr val="A50021"/>
        </a:lt2>
        <a:accent1>
          <a:srgbClr val="808080"/>
        </a:accent1>
        <a:accent2>
          <a:srgbClr val="FF0000"/>
        </a:accent2>
        <a:accent3>
          <a:srgbClr val="FFFFFF"/>
        </a:accent3>
        <a:accent4>
          <a:srgbClr val="7F7F7F"/>
        </a:accent4>
        <a:accent5>
          <a:srgbClr val="C0C0C0"/>
        </a:accent5>
        <a:accent6>
          <a:srgbClr val="E70000"/>
        </a:accent6>
        <a:hlink>
          <a:srgbClr val="C0C0C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115970</TotalTime>
  <Words>966</Words>
  <Application>Microsoft Office PowerPoint</Application>
  <PresentationFormat>Лист A4 (210x297 мм)</PresentationFormat>
  <Paragraphs>235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Default Design</vt:lpstr>
      <vt:lpstr>think-cell Slide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Brunswick UBS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Irina Hajretdinova</dc:creator>
  <cp:lastModifiedBy>Гаращенко</cp:lastModifiedBy>
  <cp:revision>4430</cp:revision>
  <cp:lastPrinted>2014-11-05T18:50:00Z</cp:lastPrinted>
  <dcterms:created xsi:type="dcterms:W3CDTF">2007-06-04T13:54:01Z</dcterms:created>
  <dcterms:modified xsi:type="dcterms:W3CDTF">2015-01-14T02:28:30Z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GlobalPowerPoint</vt:lpwstr>
  </property>
  <property fmtid="{D5CDD505-2E9C-101B-9397-08002B2CF9AE}" pid="3" name="Version">
    <vt:lpwstr>Version 2.91 (20060406)</vt:lpwstr>
  </property>
  <property fmtid="{D5CDD505-2E9C-101B-9397-08002B2CF9AE}" pid="4" name="Design">
    <vt:lpwstr>CIB_Pres.pot</vt:lpwstr>
  </property>
  <property fmtid="{D5CDD505-2E9C-101B-9397-08002B2CF9AE}" pid="5" name="VersionCurrent">
    <vt:lpwstr>3.5.0</vt:lpwstr>
  </property>
</Properties>
</file>