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36" y="2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Лист1!$F$4:$F$18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1.5</c:v>
                </c:pt>
                <c:pt idx="3">
                  <c:v>10.8</c:v>
                </c:pt>
                <c:pt idx="4">
                  <c:v>1.5</c:v>
                </c:pt>
                <c:pt idx="5">
                  <c:v>61.7</c:v>
                </c:pt>
                <c:pt idx="6">
                  <c:v>0</c:v>
                </c:pt>
                <c:pt idx="7">
                  <c:v>0</c:v>
                </c:pt>
                <c:pt idx="8">
                  <c:v>20</c:v>
                </c:pt>
                <c:pt idx="9">
                  <c:v>3</c:v>
                </c:pt>
                <c:pt idx="10">
                  <c:v>0</c:v>
                </c:pt>
                <c:pt idx="11">
                  <c:v>1.5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Лист1!$G$4:$G$18</c:f>
              <c:numCache>
                <c:formatCode>General</c:formatCode>
                <c:ptCount val="12"/>
                <c:pt idx="0">
                  <c:v>4.7</c:v>
                </c:pt>
                <c:pt idx="1">
                  <c:v>0</c:v>
                </c:pt>
                <c:pt idx="2">
                  <c:v>1.34</c:v>
                </c:pt>
                <c:pt idx="3">
                  <c:v>2.68</c:v>
                </c:pt>
                <c:pt idx="4">
                  <c:v>0.67</c:v>
                </c:pt>
                <c:pt idx="5">
                  <c:v>34.9</c:v>
                </c:pt>
                <c:pt idx="6">
                  <c:v>1.34</c:v>
                </c:pt>
                <c:pt idx="7">
                  <c:v>0.67</c:v>
                </c:pt>
                <c:pt idx="8">
                  <c:v>46.32</c:v>
                </c:pt>
                <c:pt idx="9">
                  <c:v>0.67</c:v>
                </c:pt>
                <c:pt idx="10">
                  <c:v>0.67</c:v>
                </c:pt>
                <c:pt idx="11">
                  <c:v>2.68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116416"/>
        <c:axId val="83118336"/>
      </c:barChart>
      <c:catAx>
        <c:axId val="83116416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b="1"/>
            </a:pPr>
            <a:endParaRPr lang="ru-RU"/>
          </a:p>
        </c:txPr>
        <c:crossAx val="83118336"/>
        <c:crosses val="autoZero"/>
        <c:auto val="0"/>
        <c:lblAlgn val="ctr"/>
        <c:lblOffset val="100"/>
        <c:noMultiLvlLbl val="0"/>
      </c:catAx>
      <c:valAx>
        <c:axId val="831183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3116416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Лист1!$A$4:$A$18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Лист1!$B$4:$B$18</c:f>
              <c:numCache>
                <c:formatCode>General</c:formatCode>
                <c:ptCount val="12"/>
                <c:pt idx="0">
                  <c:v>3</c:v>
                </c:pt>
                <c:pt idx="1">
                  <c:v>8</c:v>
                </c:pt>
                <c:pt idx="2">
                  <c:v>13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4</c:v>
                </c:pt>
                <c:pt idx="9">
                  <c:v>6</c:v>
                </c:pt>
                <c:pt idx="10">
                  <c:v>8</c:v>
                </c:pt>
                <c:pt idx="11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Лист1!$A$4:$A$18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Лист1!$C$4:$C$18</c:f>
              <c:numCache>
                <c:formatCode>General</c:formatCode>
                <c:ptCount val="12"/>
                <c:pt idx="0">
                  <c:v>4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1</c:v>
                </c:pt>
                <c:pt idx="5">
                  <c:v>4</c:v>
                </c:pt>
                <c:pt idx="6">
                  <c:v>29</c:v>
                </c:pt>
                <c:pt idx="7">
                  <c:v>13</c:v>
                </c:pt>
                <c:pt idx="8">
                  <c:v>43</c:v>
                </c:pt>
                <c:pt idx="9">
                  <c:v>26</c:v>
                </c:pt>
                <c:pt idx="10">
                  <c:v>2</c:v>
                </c:pt>
                <c:pt idx="1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33760"/>
        <c:axId val="84135296"/>
      </c:barChart>
      <c:catAx>
        <c:axId val="84133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84135296"/>
        <c:crosses val="autoZero"/>
        <c:auto val="1"/>
        <c:lblAlgn val="ctr"/>
        <c:lblOffset val="100"/>
        <c:noMultiLvlLbl val="0"/>
      </c:catAx>
      <c:valAx>
        <c:axId val="84135296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84133760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8095238095238099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Лист1!$L$3:$L$8</c:f>
              <c:strCache>
                <c:ptCount val="6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Другие вопросы</c:v>
                </c:pt>
              </c:strCache>
            </c:strRef>
          </c:cat>
          <c:val>
            <c:numRef>
              <c:f>Лист1!$M$3:$M$8</c:f>
              <c:numCache>
                <c:formatCode>General</c:formatCode>
                <c:ptCount val="6"/>
                <c:pt idx="0">
                  <c:v>24.83</c:v>
                </c:pt>
                <c:pt idx="1">
                  <c:v>6.71</c:v>
                </c:pt>
                <c:pt idx="2">
                  <c:v>16.78</c:v>
                </c:pt>
                <c:pt idx="3">
                  <c:v>32.24</c:v>
                </c:pt>
                <c:pt idx="4">
                  <c:v>8.0500000000000007</c:v>
                </c:pt>
                <c:pt idx="5">
                  <c:v>9.39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900" b="1"/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61578832547521267"/>
          <c:w val="0.72176537715394273"/>
          <c:h val="0.3585191366597722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zero"/>
    <c:showDLblsOverMax val="0"/>
  </c:chart>
  <c:spPr>
    <a:solidFill>
      <a:srgbClr val="0000FF"/>
    </a:solidFill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69.819999999999993</c:v>
                </c:pt>
                <c:pt idx="1">
                  <c:v>27.5</c:v>
                </c:pt>
                <c:pt idx="2">
                  <c:v>2.68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2019 </a:t>
            </a:r>
            <a:r>
              <a:rPr lang="ru-RU" sz="2800" b="1" dirty="0" smtClean="0">
                <a:solidFill>
                  <a:schemeClr val="bg2"/>
                </a:solidFill>
              </a:rPr>
              <a:t>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2019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году поступило  149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2018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увеличилось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130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2018 году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65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декабре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2019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10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2018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5 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</a:t>
            </a:r>
            <a:r>
              <a:rPr lang="ru-RU" sz="2000" dirty="0" smtClean="0">
                <a:latin typeface="Arial Unicode MS" pitchFamily="34" charset="-128"/>
              </a:rPr>
              <a:t> </a:t>
            </a:r>
            <a:r>
              <a:rPr lang="ru-RU" sz="2000" dirty="0" smtClean="0">
                <a:latin typeface="Arial Unicode MS" pitchFamily="34" charset="-128"/>
              </a:rPr>
              <a:t>2019  </a:t>
            </a:r>
            <a:r>
              <a:rPr lang="ru-RU" sz="2000" dirty="0" smtClean="0">
                <a:latin typeface="Arial Unicode MS" pitchFamily="34" charset="-128"/>
              </a:rPr>
              <a:t>году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с количеством обращений,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поступивших  в  </a:t>
            </a:r>
            <a:r>
              <a:rPr lang="ru-RU" sz="2000" dirty="0" smtClean="0">
                <a:latin typeface="Arial Unicode MS" pitchFamily="34" charset="-128"/>
              </a:rPr>
              <a:t>2018  </a:t>
            </a:r>
            <a:r>
              <a:rPr lang="ru-RU" sz="2000" dirty="0" smtClean="0">
                <a:latin typeface="Arial Unicode MS" pitchFamily="34" charset="-128"/>
              </a:rPr>
              <a:t>году </a:t>
            </a:r>
            <a:r>
              <a:rPr lang="ru-RU" sz="2000" dirty="0" smtClean="0">
                <a:latin typeface="Arial Unicode MS" pitchFamily="34" charset="-128"/>
              </a:rPr>
              <a:t>,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 с  </a:t>
            </a:r>
            <a:r>
              <a:rPr lang="ru-RU" sz="2000" dirty="0">
                <a:latin typeface="Arial Unicode MS" pitchFamily="34" charset="-128"/>
              </a:rPr>
              <a:t>распределением </a:t>
            </a:r>
            <a:r>
              <a:rPr lang="ru-RU" sz="2000" dirty="0" smtClean="0">
                <a:latin typeface="Arial Unicode MS" pitchFamily="34" charset="-128"/>
              </a:rPr>
              <a:t> </a:t>
            </a:r>
            <a:r>
              <a:rPr lang="ru-RU" sz="2000" dirty="0">
                <a:latin typeface="Arial Unicode MS" pitchFamily="34" charset="-128"/>
              </a:rPr>
              <a:t>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</a:t>
            </a:r>
            <a:r>
              <a:rPr lang="ru-RU" sz="1800" dirty="0" smtClean="0">
                <a:latin typeface="Arial" charset="0"/>
              </a:rPr>
              <a:t>экологии Камчатского края </a:t>
            </a:r>
            <a:r>
              <a:rPr lang="ru-RU" sz="1800" dirty="0">
                <a:latin typeface="Arial" charset="0"/>
              </a:rPr>
              <a:t/>
            </a:r>
            <a:br>
              <a:rPr lang="ru-RU" sz="1800" dirty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в </a:t>
            </a:r>
            <a:r>
              <a:rPr lang="ru-RU" sz="1800" dirty="0" smtClean="0">
                <a:latin typeface="Arial" charset="0"/>
              </a:rPr>
              <a:t>2018 </a:t>
            </a:r>
            <a:r>
              <a:rPr lang="ru-RU" sz="1800" dirty="0" smtClean="0">
                <a:latin typeface="Arial" charset="0"/>
              </a:rPr>
              <a:t>году  </a:t>
            </a:r>
            <a:r>
              <a:rPr lang="ru-RU" sz="1800" dirty="0" smtClean="0">
                <a:latin typeface="Arial" charset="0"/>
              </a:rPr>
              <a:t>и  </a:t>
            </a:r>
            <a:r>
              <a:rPr lang="ru-RU" sz="1800" dirty="0" smtClean="0">
                <a:latin typeface="Arial" charset="0"/>
              </a:rPr>
              <a:t>в </a:t>
            </a:r>
            <a:r>
              <a:rPr lang="ru-RU" sz="1800" dirty="0" smtClean="0">
                <a:latin typeface="Arial" charset="0"/>
              </a:rPr>
              <a:t>2019 </a:t>
            </a:r>
            <a:r>
              <a:rPr lang="ru-RU" sz="1800" dirty="0" smtClean="0">
                <a:latin typeface="Arial" charset="0"/>
              </a:rPr>
              <a:t>году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</a:t>
            </a:r>
            <a:r>
              <a:rPr lang="ru-RU" sz="2000" dirty="0" smtClean="0">
                <a:latin typeface="Arial" charset="0"/>
              </a:rPr>
              <a:t>2019 </a:t>
            </a:r>
            <a:r>
              <a:rPr lang="ru-RU" sz="2000" dirty="0" smtClean="0">
                <a:latin typeface="Arial" charset="0"/>
              </a:rPr>
              <a:t>году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0 обращений (0%)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104 (69,82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41 (27,5 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обращение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38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5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15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90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(60,46 </a:t>
            </a:r>
            <a:r>
              <a:rPr lang="ru-RU" b="1" dirty="0" smtClean="0">
                <a:cs typeface="Times New Roman" pitchFamily="18" charset="0"/>
              </a:rPr>
              <a:t>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131 обращение  (87,9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18 </a:t>
            </a:r>
            <a:r>
              <a:rPr lang="ru-RU" b="1" dirty="0" smtClean="0">
                <a:cs typeface="Times New Roman" pitchFamily="18" charset="0"/>
              </a:rPr>
              <a:t>обращений (</a:t>
            </a:r>
            <a:r>
              <a:rPr lang="ru-RU" b="1" dirty="0" smtClean="0">
                <a:cs typeface="Times New Roman" pitchFamily="18" charset="0"/>
              </a:rPr>
              <a:t>12,1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</a:t>
            </a:r>
            <a:r>
              <a:rPr lang="ru-RU" sz="2000" dirty="0" smtClean="0">
                <a:latin typeface="Times New Roman" pitchFamily="18" charset="0"/>
              </a:rPr>
              <a:t>в  </a:t>
            </a:r>
            <a:r>
              <a:rPr lang="ru-RU" sz="2000" dirty="0" smtClean="0">
                <a:latin typeface="Times New Roman" pitchFamily="18" charset="0"/>
              </a:rPr>
              <a:t>2019 </a:t>
            </a:r>
            <a:r>
              <a:rPr lang="ru-RU" sz="2000" dirty="0" smtClean="0">
                <a:latin typeface="Times New Roman" pitchFamily="18" charset="0"/>
              </a:rPr>
              <a:t>году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 </a:t>
            </a:r>
            <a:r>
              <a:rPr lang="ru-RU" sz="2000" dirty="0" smtClean="0">
                <a:latin typeface="Arial" charset="0"/>
              </a:rPr>
              <a:t>2019 </a:t>
            </a:r>
            <a:r>
              <a:rPr lang="ru-RU" sz="2000" dirty="0" smtClean="0">
                <a:latin typeface="Arial" charset="0"/>
              </a:rPr>
              <a:t>году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747888"/>
              </p:ext>
            </p:extLst>
          </p:nvPr>
        </p:nvGraphicFramePr>
        <p:xfrm>
          <a:off x="1544637" y="2105025"/>
          <a:ext cx="60547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5386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1527</TotalTime>
  <Words>206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2019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2019  году  в сравнении с количеством обращений,  поступивших  в  2018  году ,  с  распределением  по  районам  Камчатского  края</vt:lpstr>
      <vt:lpstr>Количество обращений поступивших  в Министерство природных ресурсов и  экологии Камчатского края  в 2018 году  и  в 2019 году</vt:lpstr>
      <vt:lpstr>Поступление, рассмотрение и направление по компетенции обращений  граждан  в 2019 году</vt:lpstr>
      <vt:lpstr>Доля тем в общем количестве вопросов, содержащихся в обращениях, рассмотренных  в  2019 году</vt:lpstr>
      <vt:lpstr>Результаты  рассмотрения  обращений граждан,  поступивших  в  Министерство  природных ресурсов  и экологии  Камчатского  края  в  2019 году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Шепелева Светлана Николаевна</cp:lastModifiedBy>
  <cp:revision>329</cp:revision>
  <dcterms:created xsi:type="dcterms:W3CDTF">2011-01-31T10:29:36Z</dcterms:created>
  <dcterms:modified xsi:type="dcterms:W3CDTF">2019-12-30T05:33:04Z</dcterms:modified>
</cp:coreProperties>
</file>