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48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Лист1!$F$4:$F$18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6.25</c:v>
                </c:pt>
                <c:pt idx="3">
                  <c:v>6.25</c:v>
                </c:pt>
                <c:pt idx="4">
                  <c:v>0</c:v>
                </c:pt>
                <c:pt idx="5">
                  <c:v>68.75</c:v>
                </c:pt>
                <c:pt idx="6">
                  <c:v>0</c:v>
                </c:pt>
                <c:pt idx="7">
                  <c:v>0</c:v>
                </c:pt>
                <c:pt idx="8">
                  <c:v>18.75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Лист1!$E$4:$E$18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</c:strCache>
            </c:strRef>
          </c:cat>
          <c:val>
            <c:numRef>
              <c:f>Лист1!$G$4:$G$18</c:f>
              <c:numCache>
                <c:formatCode>General</c:formatCode>
                <c:ptCount val="12"/>
                <c:pt idx="0">
                  <c:v>11.8</c:v>
                </c:pt>
                <c:pt idx="1">
                  <c:v>5.9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76.400000000000006</c:v>
                </c:pt>
                <c:pt idx="6">
                  <c:v>0</c:v>
                </c:pt>
                <c:pt idx="7">
                  <c:v>0</c:v>
                </c:pt>
                <c:pt idx="8">
                  <c:v>5.9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499776"/>
        <c:axId val="77509760"/>
      </c:barChart>
      <c:catAx>
        <c:axId val="77499776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77509760"/>
        <c:crosses val="autoZero"/>
        <c:auto val="0"/>
        <c:lblAlgn val="ctr"/>
        <c:lblOffset val="100"/>
        <c:noMultiLvlLbl val="0"/>
      </c:catAx>
      <c:valAx>
        <c:axId val="7750976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77499776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Лист1!$B$4:$B$6</c:f>
              <c:numCache>
                <c:formatCode>General</c:formatCode>
                <c:ptCount val="3"/>
                <c:pt idx="0">
                  <c:v>4</c:v>
                </c:pt>
                <c:pt idx="1">
                  <c:v>6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</c:strCache>
            </c:strRef>
          </c:cat>
          <c:val>
            <c:numRef>
              <c:f>Лист1!$C$4:$C$6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092736"/>
        <c:axId val="57098624"/>
      </c:barChart>
      <c:catAx>
        <c:axId val="57092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57098624"/>
        <c:crosses val="autoZero"/>
        <c:auto val="1"/>
        <c:lblAlgn val="ctr"/>
        <c:lblOffset val="100"/>
        <c:noMultiLvlLbl val="0"/>
      </c:catAx>
      <c:valAx>
        <c:axId val="57098624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57092736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8095238095238099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35.299999999999997</c:v>
                </c:pt>
                <c:pt idx="1">
                  <c:v>11.8</c:v>
                </c:pt>
                <c:pt idx="2">
                  <c:v>5.9</c:v>
                </c:pt>
                <c:pt idx="3">
                  <c:v>23.5</c:v>
                </c:pt>
                <c:pt idx="4">
                  <c:v>5.9</c:v>
                </c:pt>
                <c:pt idx="5">
                  <c:v>17.600000000000001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9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2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  <c:showDLblsOverMax val="0"/>
  </c:chart>
  <c:spPr>
    <a:solidFill>
      <a:srgbClr val="0000FF"/>
    </a:solidFill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Лист1!$I$3:$I$4</c:f>
              <c:strCache>
                <c:ptCount val="2"/>
                <c:pt idx="0">
                  <c:v>Даны разъяснения</c:v>
                </c:pt>
                <c:pt idx="1">
                  <c:v>Находятся на рассмотрении</c:v>
                </c:pt>
              </c:strCache>
            </c:strRef>
          </c:cat>
          <c:val>
            <c:numRef>
              <c:f>Лист1!$J$3:$J$4</c:f>
              <c:numCache>
                <c:formatCode>General</c:formatCode>
                <c:ptCount val="2"/>
                <c:pt idx="0">
                  <c:v>70.599999999999994</c:v>
                </c:pt>
                <c:pt idx="1">
                  <c:v>29.4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 b="1" i="0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квартал 2020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 квартале  2020 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17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 smtClean="0">
                <a:latin typeface="Arial" charset="0"/>
              </a:rPr>
              <a:t>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6,3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</a:t>
            </a:r>
            <a:r>
              <a:rPr lang="ru-RU" sz="2000" dirty="0" smtClean="0">
                <a:latin typeface="Arial" charset="0"/>
              </a:rPr>
              <a:t>1 квартале 2019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16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марте  2020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6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1 квартале 2020  года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количеством обращений,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поступивших  в  </a:t>
            </a:r>
            <a:r>
              <a:rPr lang="ru-RU" sz="2000" dirty="0" smtClean="0">
                <a:latin typeface="Arial Unicode MS" pitchFamily="34" charset="-128"/>
              </a:rPr>
              <a:t>1 квартале 2019  год</a:t>
            </a:r>
            <a:r>
              <a:rPr lang="ru-RU" sz="2000" dirty="0" smtClean="0">
                <a:latin typeface="Arial Unicode MS" pitchFamily="34" charset="-128"/>
              </a:rPr>
              <a:t>а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 smtClean="0">
                <a:latin typeface="Arial Unicode MS" pitchFamily="34" charset="-128"/>
              </a:rPr>
              <a:t>,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 с  </a:t>
            </a:r>
            <a:r>
              <a:rPr lang="ru-RU" sz="2000" dirty="0">
                <a:latin typeface="Arial Unicode MS" pitchFamily="34" charset="-128"/>
              </a:rPr>
              <a:t>распределением </a:t>
            </a:r>
            <a:r>
              <a:rPr lang="ru-RU" sz="2000" dirty="0" smtClean="0">
                <a:latin typeface="Arial Unicode MS" pitchFamily="34" charset="-128"/>
              </a:rPr>
              <a:t> </a:t>
            </a:r>
            <a:r>
              <a:rPr lang="ru-RU" sz="2000" dirty="0">
                <a:latin typeface="Arial Unicode MS" pitchFamily="34" charset="-128"/>
              </a:rPr>
              <a:t>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7239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</a:t>
            </a:r>
            <a:r>
              <a:rPr lang="ru-RU" sz="1800" dirty="0" smtClean="0">
                <a:latin typeface="Arial" charset="0"/>
              </a:rPr>
              <a:t>экологии Камчатского края </a:t>
            </a:r>
            <a:r>
              <a:rPr lang="ru-RU" sz="1800" dirty="0">
                <a:latin typeface="Arial" charset="0"/>
              </a:rPr>
              <a:t/>
            </a:r>
            <a:br>
              <a:rPr lang="ru-RU" sz="1800" dirty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в </a:t>
            </a:r>
            <a:r>
              <a:rPr lang="ru-RU" sz="1800" dirty="0" smtClean="0">
                <a:latin typeface="Arial" charset="0"/>
              </a:rPr>
              <a:t>1 квартале 2019 года  </a:t>
            </a:r>
            <a:r>
              <a:rPr lang="ru-RU" sz="1800" dirty="0" smtClean="0">
                <a:latin typeface="Arial" charset="0"/>
              </a:rPr>
              <a:t>и  в </a:t>
            </a:r>
            <a:r>
              <a:rPr lang="ru-RU" sz="1800" dirty="0" smtClean="0">
                <a:latin typeface="Arial" charset="0"/>
              </a:rPr>
              <a:t>1 квартале 2020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0268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</a:t>
            </a:r>
            <a:r>
              <a:rPr lang="ru-RU" sz="2000" dirty="0" smtClean="0">
                <a:latin typeface="Arial" charset="0"/>
              </a:rPr>
              <a:t>1 квартале 2020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12 (70,6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0 (0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8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(47,1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 обращений  (88,2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 обращения (</a:t>
            </a:r>
            <a:r>
              <a:rPr lang="ru-RU" b="1" dirty="0" smtClean="0">
                <a:cs typeface="Times New Roman" pitchFamily="18" charset="0"/>
              </a:rPr>
              <a:t>11,8</a:t>
            </a:r>
            <a:r>
              <a:rPr lang="ru-RU" b="1" dirty="0" smtClean="0">
                <a:cs typeface="Times New Roman" pitchFamily="18" charset="0"/>
              </a:rPr>
              <a:t>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</a:t>
            </a:r>
            <a:r>
              <a:rPr lang="ru-RU" sz="2000" dirty="0" smtClean="0">
                <a:latin typeface="Times New Roman" pitchFamily="18" charset="0"/>
              </a:rPr>
              <a:t>1 квартале 2020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8388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 </a:t>
            </a:r>
            <a:r>
              <a:rPr lang="ru-RU" sz="2000" dirty="0" smtClean="0">
                <a:latin typeface="Arial" charset="0"/>
              </a:rPr>
              <a:t>1 квартале 2020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1360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1560</TotalTime>
  <Words>216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квартал 2020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квартале 2020  года  в сравнении с количеством обращений,  поступивших  в  1 квартале 2019  года , 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в 1 квартале 2019 года  и  в 1 квартале 2020 года</vt:lpstr>
      <vt:lpstr>Поступление, рассмотрение и направление по компетенции обращений  граждан  в 1 квартале 2020 года</vt:lpstr>
      <vt:lpstr>Доля тем в общем количестве вопросов, содержащихся в обращениях, рассмотренных  в  1 квартале 2020 года</vt:lpstr>
      <vt:lpstr>Результаты  рассмотрения  обращений граждан,  поступивших  в  Министерство  природных ресурсов  и экологии  Камчатского  края  в  1 квартале 2020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346</cp:revision>
  <dcterms:created xsi:type="dcterms:W3CDTF">2011-01-31T10:29:36Z</dcterms:created>
  <dcterms:modified xsi:type="dcterms:W3CDTF">2020-04-01T04:01:49Z</dcterms:modified>
</cp:coreProperties>
</file>