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61" r:id="rId2"/>
    <p:sldId id="262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6EDA"/>
    <a:srgbClr val="A2CF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744" y="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35CD6B-E563-4A93-84D3-31233713DFA1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FC6631-30A6-4253-A280-BEC668AE482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35CD6B-E563-4A93-84D3-31233713DFA1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FC6631-30A6-4253-A280-BEC668AE48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40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1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35CD6B-E563-4A93-84D3-31233713DFA1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FC6631-30A6-4253-A280-BEC668AE48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35CD6B-E563-4A93-84D3-31233713DFA1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FC6631-30A6-4253-A280-BEC668AE48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1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35CD6B-E563-4A93-84D3-31233713DFA1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FC6631-30A6-4253-A280-BEC668AE482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35CD6B-E563-4A93-84D3-31233713DFA1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FC6631-30A6-4253-A280-BEC668AE48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35CD6B-E563-4A93-84D3-31233713DFA1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FC6631-30A6-4253-A280-BEC668AE48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35CD6B-E563-4A93-84D3-31233713DFA1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FC6631-30A6-4253-A280-BEC668AE48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35CD6B-E563-4A93-84D3-31233713DFA1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FC6631-30A6-4253-A280-BEC668AE482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35CD6B-E563-4A93-84D3-31233713DFA1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FC6631-30A6-4253-A280-BEC668AE482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35CD6B-E563-4A93-84D3-31233713DFA1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FC6631-30A6-4253-A280-BEC668AE482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4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2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6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8" y="21103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2" y="1055078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435CD6B-E563-4A93-84D3-31233713DFA1}" type="datetimeFigureOut">
              <a:rPr lang="ru-RU" smtClean="0"/>
              <a:t>10.07.2017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9FC6631-30A6-4253-A280-BEC668AE482F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955975" cy="782706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1600" dirty="0" smtClean="0">
                <a:solidFill>
                  <a:schemeClr val="bg2">
                    <a:lumMod val="50000"/>
                  </a:schemeClr>
                </a:solidFill>
                <a:effectLst/>
                <a:latin typeface="Arial Narrow" pitchFamily="34" charset="0"/>
              </a:rPr>
              <a:t/>
            </a:r>
            <a:br>
              <a:rPr lang="ru-RU" sz="1600" dirty="0" smtClean="0">
                <a:solidFill>
                  <a:schemeClr val="bg2">
                    <a:lumMod val="50000"/>
                  </a:schemeClr>
                </a:solidFill>
                <a:effectLst/>
                <a:latin typeface="Arial Narrow" pitchFamily="34" charset="0"/>
              </a:rPr>
            </a:b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 Narrow" pitchFamily="34" charset="0"/>
              </a:rPr>
              <a:t>Общее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  <a:effectLst/>
                <a:latin typeface="Arial Narrow" pitchFamily="34" charset="0"/>
              </a:rPr>
              <a:t>количество мест  </a:t>
            </a:r>
            <a:br>
              <a:rPr lang="ru-RU" sz="1800" b="1" dirty="0">
                <a:solidFill>
                  <a:schemeClr val="accent6">
                    <a:lumMod val="75000"/>
                  </a:schemeClr>
                </a:solidFill>
                <a:effectLst/>
                <a:latin typeface="Arial Narrow" pitchFamily="34" charset="0"/>
              </a:rPr>
            </a:b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  <a:effectLst/>
                <a:latin typeface="Arial Narrow" pitchFamily="34" charset="0"/>
              </a:rPr>
              <a:t>для приёма по каждой специальности (профессии)  </a:t>
            </a:r>
            <a:br>
              <a:rPr lang="ru-RU" sz="1800" b="1" dirty="0">
                <a:solidFill>
                  <a:schemeClr val="accent6">
                    <a:lumMod val="75000"/>
                  </a:schemeClr>
                </a:solidFill>
                <a:effectLst/>
                <a:latin typeface="Arial Narrow" pitchFamily="34" charset="0"/>
              </a:rPr>
            </a:b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  <a:effectLst/>
                <a:latin typeface="Arial Narrow" pitchFamily="34" charset="0"/>
              </a:rPr>
              <a:t> очной и заочной формам получения  образования </a:t>
            </a:r>
            <a:br>
              <a:rPr lang="ru-RU" sz="1800" b="1" dirty="0">
                <a:solidFill>
                  <a:schemeClr val="accent6">
                    <a:lumMod val="75000"/>
                  </a:schemeClr>
                </a:solidFill>
                <a:effectLst/>
                <a:latin typeface="Arial Narrow" pitchFamily="34" charset="0"/>
              </a:rPr>
            </a:b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 Narrow" pitchFamily="34" charset="0"/>
              </a:rPr>
              <a:t>в КГБ ПОУ  ВЛХТ  на 2017 - 2018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  <a:effectLst/>
                <a:latin typeface="Arial Narrow" pitchFamily="34" charset="0"/>
              </a:rPr>
              <a:t>учебный год </a:t>
            </a:r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effectLst/>
                <a:latin typeface="Arial Narrow" pitchFamily="34" charset="0"/>
              </a:rPr>
              <a:t/>
            </a:r>
            <a:br>
              <a:rPr lang="ru-RU" sz="1600" b="1" dirty="0">
                <a:solidFill>
                  <a:schemeClr val="accent6">
                    <a:lumMod val="75000"/>
                  </a:schemeClr>
                </a:solidFill>
                <a:effectLst/>
                <a:latin typeface="Arial Narrow" pitchFamily="34" charset="0"/>
              </a:rPr>
            </a:br>
            <a:endParaRPr lang="ru-RU" sz="1300" b="1" dirty="0">
              <a:solidFill>
                <a:schemeClr val="accent6">
                  <a:lumMod val="75000"/>
                </a:schemeClr>
              </a:solidFill>
              <a:effectLst/>
              <a:latin typeface="Arial Narrow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872287"/>
              </p:ext>
            </p:extLst>
          </p:nvPr>
        </p:nvGraphicFramePr>
        <p:xfrm>
          <a:off x="1115616" y="1268760"/>
          <a:ext cx="7704856" cy="4477983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552062"/>
                <a:gridCol w="3192354"/>
                <a:gridCol w="936104"/>
                <a:gridCol w="864096"/>
                <a:gridCol w="864097"/>
                <a:gridCol w="648071"/>
                <a:gridCol w="648072"/>
              </a:tblGrid>
              <a:tr h="52691"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Код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 Специальность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Форма </a:t>
                      </a:r>
                      <a:endParaRPr lang="ru-RU" sz="1000" b="1" kern="1400" dirty="0" smtClean="0">
                        <a:effectLst/>
                        <a:latin typeface="Arial Narrow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 smtClean="0">
                          <a:effectLst/>
                          <a:latin typeface="Arial Narrow" pitchFamily="34" charset="0"/>
                        </a:rPr>
                        <a:t>обучения </a:t>
                      </a: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(очная заочная)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Уровень </a:t>
                      </a:r>
                      <a:r>
                        <a:rPr lang="ru-RU" sz="1000" b="1" kern="1400" dirty="0" smtClean="0">
                          <a:effectLst/>
                          <a:latin typeface="Arial Narrow" pitchFamily="34" charset="0"/>
                        </a:rPr>
                        <a:t>образования </a:t>
                      </a:r>
                      <a:endParaRPr lang="ru-RU" sz="1000" b="1" kern="1400" dirty="0">
                        <a:effectLst/>
                        <a:latin typeface="Arial Narrow" pitchFamily="34" charset="0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Срок обучения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b="1" kern="1400" dirty="0">
                          <a:effectLst/>
                        </a:rPr>
                        <a:t>Количество мест</a:t>
                      </a:r>
                      <a:endParaRPr lang="ru-RU" sz="700" b="1" kern="1400" dirty="0">
                        <a:solidFill>
                          <a:srgbClr val="000000"/>
                        </a:solidFill>
                        <a:effectLst/>
                        <a:latin typeface="Book Antiqua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68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000" b="1" kern="1400" dirty="0" smtClean="0">
                          <a:effectLst/>
                          <a:latin typeface="Arial Narrow" pitchFamily="34" charset="0"/>
                        </a:rPr>
                        <a:t>Бюджет</a:t>
                      </a:r>
                      <a:endParaRPr lang="ru-RU" sz="1000" b="1" kern="1400" dirty="0" smtClean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 smtClean="0">
                          <a:effectLst/>
                          <a:latin typeface="Arial Narrow" pitchFamily="34" charset="0"/>
                        </a:rPr>
                        <a:t>На платной основе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30">
                <a:tc gridSpan="7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4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Очная форма обучения </a:t>
                      </a:r>
                      <a:endParaRPr lang="ru-RU" sz="1200" b="1" kern="14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5730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400" dirty="0">
                          <a:effectLst/>
                          <a:latin typeface="Arial Narrow" pitchFamily="34" charset="0"/>
                        </a:rPr>
                        <a:t>Подготовка специалистов среднего звена</a:t>
                      </a:r>
                      <a:endParaRPr lang="ru-RU" sz="12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10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23.02.04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Техническая эксплуатация  подъемно- транспортных, строительных, дорожных  машин и оборудования </a:t>
                      </a:r>
                      <a:r>
                        <a:rPr lang="ru-RU" sz="1200" b="1" kern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(по</a:t>
                      </a:r>
                      <a:r>
                        <a:rPr lang="ru-RU" sz="1200" b="1" kern="14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 отраслям)</a:t>
                      </a:r>
                      <a:r>
                        <a:rPr lang="ru-RU" sz="1200" b="1" kern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Очная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9кл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3г.10мес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25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-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5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35.02.01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Лесное и лесопарковое </a:t>
                      </a:r>
                      <a:r>
                        <a:rPr lang="ru-RU" sz="1200" b="1" kern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хозяйство</a:t>
                      </a:r>
                      <a:endParaRPr lang="ru-RU" sz="1200" b="1" kern="14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Очная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9кл.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3г.10мес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25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-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83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35.02.14 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Охотоведение и </a:t>
                      </a:r>
                      <a:r>
                        <a:rPr lang="ru-RU" sz="1200" b="1" kern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звероводство</a:t>
                      </a:r>
                      <a:endParaRPr lang="ru-RU" sz="1200" b="1" kern="14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Очная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9 </a:t>
                      </a:r>
                      <a:r>
                        <a:rPr lang="ru-RU" sz="1000" b="1" kern="1400" dirty="0" err="1">
                          <a:effectLst/>
                          <a:latin typeface="Arial Narrow" pitchFamily="34" charset="0"/>
                        </a:rPr>
                        <a:t>кл</a:t>
                      </a: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 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2г.10мес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 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25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-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 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70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38.02.04 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" indent="-317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Коммерция (по отраслям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)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 </a:t>
                      </a:r>
                      <a:r>
                        <a:rPr lang="ru-RU" sz="1000" b="1" kern="1400" dirty="0" smtClean="0">
                          <a:effectLst/>
                          <a:latin typeface="Arial Narrow" pitchFamily="34" charset="0"/>
                        </a:rPr>
                        <a:t>Очная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 </a:t>
                      </a:r>
                      <a:r>
                        <a:rPr lang="ru-RU" sz="1000" b="1" kern="1400" dirty="0" smtClean="0">
                          <a:effectLst/>
                          <a:latin typeface="Arial Narrow" pitchFamily="34" charset="0"/>
                        </a:rPr>
                        <a:t>9кл</a:t>
                      </a: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 </a:t>
                      </a:r>
                      <a:r>
                        <a:rPr lang="ru-RU" sz="1000" b="1" kern="1400" dirty="0" smtClean="0">
                          <a:effectLst/>
                          <a:latin typeface="Arial Narrow" pitchFamily="34" charset="0"/>
                        </a:rPr>
                        <a:t>2г.10мес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 </a:t>
                      </a:r>
                      <a:r>
                        <a:rPr lang="ru-RU" sz="1000" b="1" kern="1400" dirty="0" smtClean="0">
                          <a:effectLst/>
                          <a:latin typeface="Arial Narrow" pitchFamily="34" charset="0"/>
                        </a:rPr>
                        <a:t>25</a:t>
                      </a:r>
                      <a:endParaRPr lang="ru-RU" sz="1000" b="1" kern="1400" dirty="0">
                        <a:effectLst/>
                        <a:latin typeface="Arial Narrow" pitchFamily="34" charset="0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-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400" dirty="0">
                          <a:effectLst/>
                          <a:latin typeface="Arial Narrow" pitchFamily="34" charset="0"/>
                        </a:rPr>
                        <a:t>Подготовка  квалифицированных рабочих, служащих</a:t>
                      </a:r>
                      <a:endParaRPr lang="ru-RU" sz="12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810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 smtClean="0">
                          <a:effectLst/>
                          <a:latin typeface="Arial Narrow" pitchFamily="34" charset="0"/>
                        </a:rPr>
                        <a:t>23.01.17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40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Мастер</a:t>
                      </a:r>
                      <a:r>
                        <a:rPr lang="ru-RU" sz="1200" b="1" kern="1400" baseline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ru-RU" sz="1200" b="1" kern="14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по ремонту  и обслуживанию автомобилей </a:t>
                      </a:r>
                      <a:endParaRPr lang="ru-RU" sz="1200" b="1" kern="14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Очная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9 </a:t>
                      </a:r>
                      <a:r>
                        <a:rPr lang="ru-RU" sz="1000" b="1" kern="1400" dirty="0" err="1">
                          <a:effectLst/>
                          <a:latin typeface="Arial Narrow" pitchFamily="34" charset="0"/>
                        </a:rPr>
                        <a:t>кл</a:t>
                      </a: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 smtClean="0">
                          <a:effectLst/>
                          <a:latin typeface="Arial Narrow" pitchFamily="34" charset="0"/>
                        </a:rPr>
                        <a:t>2г.10 мес</a:t>
                      </a: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25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-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02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35.01.01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Мастер по лесному </a:t>
                      </a:r>
                      <a:r>
                        <a:rPr lang="ru-RU" sz="1200" b="1" kern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хозяйству</a:t>
                      </a:r>
                      <a:endParaRPr lang="ru-RU" sz="1200" b="1" kern="14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>
                          <a:effectLst/>
                          <a:latin typeface="Arial Narrow" pitchFamily="34" charset="0"/>
                        </a:rPr>
                        <a:t>Очная</a:t>
                      </a:r>
                      <a:endParaRPr lang="ru-RU" sz="1000" b="1" kern="140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>
                          <a:effectLst/>
                          <a:latin typeface="Arial Narrow" pitchFamily="34" charset="0"/>
                        </a:rPr>
                        <a:t>9 кл.</a:t>
                      </a:r>
                      <a:endParaRPr lang="ru-RU" sz="1000" b="1" kern="140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 smtClean="0">
                          <a:effectLst/>
                          <a:latin typeface="Arial Narrow" pitchFamily="34" charset="0"/>
                        </a:rPr>
                        <a:t>2г.10мес</a:t>
                      </a: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 </a:t>
                      </a:r>
                      <a:r>
                        <a:rPr lang="ru-RU" sz="1000" b="1" kern="1400" dirty="0" smtClean="0">
                          <a:effectLst/>
                          <a:latin typeface="Arial Narrow" pitchFamily="34" charset="0"/>
                        </a:rPr>
                        <a:t>25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-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160">
                <a:tc gridSpan="7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4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Заочная форма обучения </a:t>
                      </a:r>
                      <a:endParaRPr lang="ru-RU" sz="1200" b="1" kern="14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7160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400" dirty="0">
                          <a:effectLst/>
                          <a:latin typeface="Arial Narrow" pitchFamily="34" charset="0"/>
                        </a:rPr>
                        <a:t>Подготовки специалистов  среднего звена                           </a:t>
                      </a:r>
                      <a:endParaRPr lang="ru-RU" sz="12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98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35.02.01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Лесное </a:t>
                      </a:r>
                      <a:r>
                        <a:rPr lang="ru-RU" sz="1200" b="1" kern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и лесопарковое </a:t>
                      </a:r>
                      <a:r>
                        <a:rPr lang="ru-RU" sz="1200" b="1" kern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хозяйство</a:t>
                      </a:r>
                      <a:endParaRPr lang="ru-RU" sz="1200" b="1" kern="14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 </a:t>
                      </a:r>
                      <a:r>
                        <a:rPr lang="ru-RU" sz="1000" b="1" kern="1400" dirty="0" smtClean="0">
                          <a:effectLst/>
                          <a:latin typeface="Arial Narrow" pitchFamily="34" charset="0"/>
                        </a:rPr>
                        <a:t>Заочная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 </a:t>
                      </a:r>
                      <a:r>
                        <a:rPr lang="ru-RU" sz="1000" b="1" kern="1400" dirty="0" smtClean="0">
                          <a:effectLst/>
                          <a:latin typeface="Arial Narrow" pitchFamily="34" charset="0"/>
                        </a:rPr>
                        <a:t>11кл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 </a:t>
                      </a:r>
                      <a:r>
                        <a:rPr lang="ru-RU" sz="1000" b="1" kern="1400" dirty="0" smtClean="0">
                          <a:effectLst/>
                          <a:latin typeface="Arial Narrow" pitchFamily="34" charset="0"/>
                        </a:rPr>
                        <a:t>3г.10мес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 </a:t>
                      </a:r>
                      <a:r>
                        <a:rPr lang="ru-RU" sz="1000" b="1" kern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15</a:t>
                      </a:r>
                      <a:endParaRPr lang="ru-RU" sz="1000" b="1" kern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 </a:t>
                      </a:r>
                      <a:r>
                        <a:rPr lang="ru-RU" sz="1000" b="1" kern="1400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10</a:t>
                      </a:r>
                      <a:endParaRPr lang="ru-RU" sz="1000" b="1" kern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9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35.02.14 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 Narrow" pitchFamily="34" charset="0"/>
                        </a:rPr>
                        <a:t>Охотоведение и звероводство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400" dirty="0" smtClean="0">
                          <a:effectLst/>
                          <a:latin typeface="Arial Narrow" pitchFamily="34" charset="0"/>
                        </a:rPr>
                        <a:t> </a:t>
                      </a:r>
                      <a:endParaRPr lang="ru-RU" sz="12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Заочная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11 </a:t>
                      </a:r>
                      <a:r>
                        <a:rPr lang="ru-RU" sz="1000" b="1" kern="1400" dirty="0" err="1">
                          <a:effectLst/>
                          <a:latin typeface="Arial Narrow" pitchFamily="34" charset="0"/>
                        </a:rPr>
                        <a:t>кл</a:t>
                      </a: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.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effectLst/>
                          <a:latin typeface="Arial Narrow" pitchFamily="34" charset="0"/>
                        </a:rPr>
                        <a:t>2г.10мес</a:t>
                      </a:r>
                      <a:endParaRPr lang="ru-RU" sz="1000" b="1" kern="1400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15</a:t>
                      </a:r>
                      <a:endParaRPr lang="ru-RU" sz="1000" b="1" kern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400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10</a:t>
                      </a:r>
                      <a:endParaRPr lang="ru-RU" sz="1000" b="1" kern="1400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Times New Roman"/>
                        <a:cs typeface="Times New Roman"/>
                      </a:endParaRPr>
                    </a:p>
                  </a:txBody>
                  <a:tcPr marL="53561" marR="5356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7187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784976" cy="5098896"/>
          </a:xfrm>
        </p:spPr>
        <p:txBody>
          <a:bodyPr>
            <a:noAutofit/>
          </a:bodyPr>
          <a:lstStyle/>
          <a:p>
            <a:pPr lvl="0" algn="ctr">
              <a:spcBef>
                <a:spcPts val="0"/>
              </a:spcBef>
            </a:pP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effectLst/>
                <a:latin typeface="Arial Narrow" pitchFamily="34" charset="0"/>
                <a:ea typeface="+mn-ea"/>
                <a:cs typeface="+mn-cs"/>
              </a:rPr>
              <a:t>Информация о наличии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 Narrow" pitchFamily="34" charset="0"/>
                <a:ea typeface="+mn-ea"/>
                <a:cs typeface="+mn-cs"/>
              </a:rPr>
              <a:t/>
            </a:r>
            <a:b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 Narrow" pitchFamily="34" charset="0"/>
                <a:ea typeface="+mn-ea"/>
                <a:cs typeface="+mn-cs"/>
              </a:rPr>
            </a:b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 Narrow" pitchFamily="34" charset="0"/>
                <a:ea typeface="+mn-ea"/>
                <a:cs typeface="+mn-cs"/>
              </a:rPr>
              <a:t>общежития </a:t>
            </a:r>
            <a:r>
              <a:rPr lang="ru-RU" sz="3200" b="1" dirty="0">
                <a:solidFill>
                  <a:schemeClr val="accent6">
                    <a:lumMod val="75000"/>
                  </a:schemeClr>
                </a:solidFill>
                <a:effectLst/>
                <a:latin typeface="Arial Narrow" pitchFamily="34" charset="0"/>
                <a:ea typeface="+mn-ea"/>
                <a:cs typeface="+mn-cs"/>
              </a:rPr>
              <a:t>и количестве 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 Narrow" pitchFamily="34" charset="0"/>
                <a:ea typeface="+mn-ea"/>
                <a:cs typeface="+mn-cs"/>
              </a:rPr>
              <a:t>мест:</a:t>
            </a:r>
            <a:b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Arial Narrow" pitchFamily="34" charset="0"/>
                <a:ea typeface="+mn-ea"/>
                <a:cs typeface="+mn-cs"/>
              </a:rPr>
            </a:br>
            <a:r>
              <a:rPr lang="ru-RU" sz="3200" b="1" dirty="0" smtClean="0">
                <a:solidFill>
                  <a:srgbClr val="146EDA"/>
                </a:solidFill>
                <a:effectLst/>
                <a:latin typeface="Arial Narrow" pitchFamily="34" charset="0"/>
                <a:ea typeface="+mn-ea"/>
                <a:cs typeface="+mn-cs"/>
              </a:rPr>
              <a:t> </a:t>
            </a:r>
            <a:r>
              <a:rPr lang="ru-RU" sz="3200" b="1" dirty="0">
                <a:solidFill>
                  <a:srgbClr val="146EDA"/>
                </a:solidFill>
                <a:effectLst/>
                <a:latin typeface="Arial Narrow" pitchFamily="34" charset="0"/>
                <a:ea typeface="+mn-ea"/>
                <a:cs typeface="+mn-cs"/>
              </a:rPr>
              <a:t/>
            </a:r>
            <a:br>
              <a:rPr lang="ru-RU" sz="3200" b="1" dirty="0">
                <a:solidFill>
                  <a:srgbClr val="146EDA"/>
                </a:solidFill>
                <a:effectLst/>
                <a:latin typeface="Arial Narrow" pitchFamily="34" charset="0"/>
                <a:ea typeface="+mn-ea"/>
                <a:cs typeface="+mn-cs"/>
              </a:rPr>
            </a:br>
            <a:r>
              <a:rPr lang="ru-RU" sz="3200" b="1" dirty="0" smtClean="0">
                <a:solidFill>
                  <a:schemeClr val="tx1"/>
                </a:solidFill>
                <a:effectLst/>
                <a:latin typeface="Arial Narrow" pitchFamily="34" charset="0"/>
                <a:ea typeface="+mn-ea"/>
                <a:cs typeface="+mn-cs"/>
              </a:rPr>
              <a:t>-  всем </a:t>
            </a:r>
            <a:r>
              <a:rPr lang="ru-RU" sz="3200" b="1" dirty="0">
                <a:solidFill>
                  <a:schemeClr val="tx1"/>
                </a:solidFill>
                <a:effectLst/>
                <a:latin typeface="Arial Narrow" pitchFamily="34" charset="0"/>
                <a:ea typeface="+mn-ea"/>
                <a:cs typeface="+mn-cs"/>
              </a:rPr>
              <a:t>иногородним предоставляется </a:t>
            </a:r>
            <a:r>
              <a:rPr lang="ru-RU" sz="3200" b="1" dirty="0" smtClean="0">
                <a:solidFill>
                  <a:schemeClr val="tx1"/>
                </a:solidFill>
                <a:effectLst/>
                <a:latin typeface="Arial Narrow" pitchFamily="34" charset="0"/>
                <a:ea typeface="+mn-ea"/>
                <a:cs typeface="+mn-cs"/>
              </a:rPr>
              <a:t>общежитие;</a:t>
            </a:r>
            <a:br>
              <a:rPr lang="ru-RU" sz="3200" b="1" dirty="0" smtClean="0">
                <a:solidFill>
                  <a:schemeClr val="tx1"/>
                </a:solidFill>
                <a:effectLst/>
                <a:latin typeface="Arial Narrow" pitchFamily="34" charset="0"/>
                <a:ea typeface="+mn-ea"/>
                <a:cs typeface="+mn-cs"/>
              </a:rPr>
            </a:br>
            <a:r>
              <a:rPr lang="ru-RU" sz="3200" b="1" dirty="0" smtClean="0">
                <a:solidFill>
                  <a:schemeClr val="tx1"/>
                </a:solidFill>
                <a:effectLst/>
                <a:latin typeface="Arial Narrow" pitchFamily="34" charset="0"/>
                <a:ea typeface="+mn-ea"/>
                <a:cs typeface="+mn-cs"/>
              </a:rPr>
              <a:t> </a:t>
            </a:r>
            <a:r>
              <a:rPr lang="ru-RU" sz="3200" b="1" dirty="0">
                <a:solidFill>
                  <a:schemeClr val="tx1"/>
                </a:solidFill>
                <a:effectLst/>
                <a:latin typeface="Arial Narrow" pitchFamily="34" charset="0"/>
                <a:ea typeface="+mn-ea"/>
                <a:cs typeface="+mn-cs"/>
              </a:rPr>
              <a:t/>
            </a:r>
            <a:br>
              <a:rPr lang="ru-RU" sz="3200" b="1" dirty="0">
                <a:solidFill>
                  <a:schemeClr val="tx1"/>
                </a:solidFill>
                <a:effectLst/>
                <a:latin typeface="Arial Narrow" pitchFamily="34" charset="0"/>
                <a:ea typeface="+mn-ea"/>
                <a:cs typeface="+mn-cs"/>
              </a:rPr>
            </a:br>
            <a:r>
              <a:rPr lang="ru-RU" sz="3200" b="1" dirty="0" smtClean="0">
                <a:solidFill>
                  <a:schemeClr val="tx1"/>
                </a:solidFill>
                <a:effectLst/>
                <a:latin typeface="Arial Narrow" pitchFamily="34" charset="0"/>
                <a:ea typeface="+mn-ea"/>
                <a:cs typeface="+mn-cs"/>
              </a:rPr>
              <a:t>-  количество мест в общежитии: 69</a:t>
            </a:r>
            <a:r>
              <a:rPr lang="ru-RU" sz="3200" b="1" dirty="0">
                <a:solidFill>
                  <a:schemeClr val="tx1"/>
                </a:solidFill>
                <a:effectLst/>
                <a:latin typeface="Arial Narrow" pitchFamily="34" charset="0"/>
                <a:ea typeface="+mn-ea"/>
                <a:cs typeface="+mn-cs"/>
              </a:rPr>
              <a:t/>
            </a:r>
            <a:br>
              <a:rPr lang="ru-RU" sz="3200" b="1" dirty="0">
                <a:solidFill>
                  <a:schemeClr val="tx1"/>
                </a:solidFill>
                <a:effectLst/>
                <a:latin typeface="Arial Narrow" pitchFamily="34" charset="0"/>
                <a:ea typeface="+mn-ea"/>
                <a:cs typeface="+mn-cs"/>
              </a:rPr>
            </a:br>
            <a:endParaRPr lang="ru-RU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5732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361</TotalTime>
  <Words>111</Words>
  <Application>Microsoft Office PowerPoint</Application>
  <PresentationFormat>Экран (4:3)</PresentationFormat>
  <Paragraphs>98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Солнцестояние</vt:lpstr>
      <vt:lpstr> Общее количество мест   для приёма по каждой специальности (профессии)    очной и заочной формам получения  образования  в КГБ ПОУ  ВЛХТ  на 2017 - 2018 учебный год  </vt:lpstr>
      <vt:lpstr>Информация о наличии  общежития и количестве мест:   -  всем иногородним предоставляется общежитие;   -  количество мест в общежитии: 69 </vt:lpstr>
    </vt:vector>
  </TitlesOfParts>
  <Company>ВЛТ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О.В</dc:creator>
  <cp:lastModifiedBy>О.А</cp:lastModifiedBy>
  <cp:revision>34</cp:revision>
  <cp:lastPrinted>2017-07-05T04:45:24Z</cp:lastPrinted>
  <dcterms:created xsi:type="dcterms:W3CDTF">2015-06-06T00:33:12Z</dcterms:created>
  <dcterms:modified xsi:type="dcterms:W3CDTF">2017-07-09T23:06:21Z</dcterms:modified>
</cp:coreProperties>
</file>