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67" r:id="rId2"/>
    <p:sldId id="269" r:id="rId3"/>
    <p:sldId id="270" r:id="rId4"/>
    <p:sldId id="271" r:id="rId5"/>
    <p:sldId id="307" r:id="rId6"/>
    <p:sldId id="285" r:id="rId7"/>
    <p:sldId id="309" r:id="rId8"/>
    <p:sldId id="272" r:id="rId9"/>
    <p:sldId id="273" r:id="rId10"/>
    <p:sldId id="274" r:id="rId11"/>
    <p:sldId id="310" r:id="rId12"/>
    <p:sldId id="287" r:id="rId13"/>
    <p:sldId id="276" r:id="rId14"/>
    <p:sldId id="275" r:id="rId15"/>
    <p:sldId id="278" r:id="rId16"/>
    <p:sldId id="279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8" r:id="rId25"/>
    <p:sldId id="301" r:id="rId26"/>
    <p:sldId id="302" r:id="rId27"/>
    <p:sldId id="303" r:id="rId28"/>
    <p:sldId id="304" r:id="rId29"/>
    <p:sldId id="305" r:id="rId30"/>
    <p:sldId id="306" r:id="rId31"/>
    <p:sldId id="281" r:id="rId32"/>
    <p:sldId id="283" r:id="rId3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51B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3" autoAdjust="0"/>
  </p:normalViewPr>
  <p:slideViewPr>
    <p:cSldViewPr>
      <p:cViewPr varScale="1">
        <p:scale>
          <a:sx n="104" d="100"/>
          <a:sy n="104" d="100"/>
        </p:scale>
        <p:origin x="-1130" y="-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akovenkoos\AppData\Local\Microsoft\Windows\INetCache\Content.Outlook\K36HVFZK\&#1050;&#1086;&#1087;&#1080;&#1103;%20&#1054;&#1073;&#1088;&#1072;&#1073;&#1086;&#1090;&#1082;&#1072;%20&#1087;&#1077;&#1088;&#1077;&#1095;&#1085;&#110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nilovagv\Documents\&#1050;&#1086;&#1087;&#1080;&#1103;%20&#1054;&#1073;&#1088;&#1072;&#1073;&#1086;&#1090;&#1082;&#1072;%20&#1087;&#1077;&#1088;&#1077;&#1095;&#1085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75522503745688"/>
          <c:y val="0.18077470146538321"/>
          <c:w val="0.47301403114084423"/>
          <c:h val="0.8093650345824036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44-4FEC-AE8A-76999EC703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44-4FEC-AE8A-76999EC7038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4-4FEC-AE8A-76999EC7038F}"/>
                </c:ext>
              </c:extLst>
            </c:dLbl>
            <c:dLbl>
              <c:idx val="1"/>
              <c:layout>
                <c:manualLayout>
                  <c:x val="0.17102351268591426"/>
                  <c:y val="-5.4578958880139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4-4FEC-AE8A-76999EC70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Лист2!$B$18:$B$19</c:f>
              <c:strCache>
                <c:ptCount val="2"/>
                <c:pt idx="0">
                  <c:v>Снижение УПКС</c:v>
                </c:pt>
                <c:pt idx="1">
                  <c:v>Увеличение УПКС</c:v>
                </c:pt>
              </c:strCache>
            </c:strRef>
          </c:cat>
          <c:val>
            <c:numRef>
              <c:f>Лист2!$C$18:$C$19</c:f>
              <c:numCache>
                <c:formatCode>General</c:formatCode>
                <c:ptCount val="2"/>
                <c:pt idx="0">
                  <c:v>76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44-4FEC-AE8A-76999EC70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138769578873526E-2"/>
          <c:y val="0.5498504247276802"/>
          <c:w val="0.35866986237936316"/>
          <c:h val="0.32657724708930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09483245066263"/>
          <c:y val="3.665038199267584E-2"/>
          <c:w val="0.49922022731016308"/>
          <c:h val="0.92669931529185035"/>
        </c:manualLayout>
      </c:layout>
      <c:barChart>
        <c:barDir val="bar"/>
        <c:grouping val="clustered"/>
        <c:varyColors val="0"/>
        <c:ser>
          <c:idx val="2"/>
          <c:order val="0"/>
          <c:spPr>
            <a:gradFill flip="none" rotWithShape="1">
              <a:gsLst>
                <a:gs pos="20000">
                  <a:schemeClr val="accent4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ln w="41275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47645606207191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568750049549806E-2"/>
                      <c:h val="6.95371802696748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375-4531-A079-3BA971C341C0}"/>
                </c:ext>
              </c:extLst>
            </c:dLbl>
            <c:dLbl>
              <c:idx val="6"/>
              <c:layout>
                <c:manualLayout>
                  <c:x val="1.5520342612419699E-2"/>
                  <c:y val="-8.3528012796228474E-3"/>
                </c:manualLayout>
              </c:layout>
              <c:tx>
                <c:rich>
                  <a:bodyPr/>
                  <a:lstStyle/>
                  <a:p>
                    <a:fld id="{E6BB50FC-3E81-4413-AD21-3DF51A670253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45-4666-9840-003A55B45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Лист2!$B$36:$B$42</c:f>
              <c:strCache>
                <c:ptCount val="7"/>
                <c:pt idx="0">
                  <c:v>Атласовское лесничество</c:v>
                </c:pt>
                <c:pt idx="1">
                  <c:v>Быстринское лесничество</c:v>
                </c:pt>
                <c:pt idx="2">
                  <c:v>Елизовское лесничество</c:v>
                </c:pt>
                <c:pt idx="3">
                  <c:v>Ключевское лесничество</c:v>
                </c:pt>
                <c:pt idx="4">
                  <c:v>Корякское лесничество</c:v>
                </c:pt>
                <c:pt idx="5">
                  <c:v>Мильковское лесничество</c:v>
                </c:pt>
                <c:pt idx="6">
                  <c:v>Усть-Большерецкое лесничество</c:v>
                </c:pt>
              </c:strCache>
            </c:strRef>
          </c:cat>
          <c:val>
            <c:numRef>
              <c:f>Лист2!$E$36:$E$42</c:f>
              <c:numCache>
                <c:formatCode>General</c:formatCode>
                <c:ptCount val="7"/>
                <c:pt idx="0">
                  <c:v>17.739999999999998</c:v>
                </c:pt>
                <c:pt idx="1">
                  <c:v>18.71</c:v>
                </c:pt>
                <c:pt idx="2">
                  <c:v>6.9</c:v>
                </c:pt>
                <c:pt idx="3">
                  <c:v>17.57</c:v>
                </c:pt>
                <c:pt idx="4">
                  <c:v>13.13</c:v>
                </c:pt>
                <c:pt idx="5">
                  <c:v>17.14</c:v>
                </c:pt>
                <c:pt idx="6">
                  <c:v>8.86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75-4531-A079-3BA971C34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4605184"/>
        <c:axId val="1246067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Лист2!$B$36:$B$42</c15:sqref>
                        </c15:formulaRef>
                      </c:ext>
                    </c:extLst>
                    <c:strCache>
                      <c:ptCount val="7"/>
                      <c:pt idx="0">
                        <c:v>Атласовское лесничество</c:v>
                      </c:pt>
                      <c:pt idx="1">
                        <c:v>Быстринское лесничество</c:v>
                      </c:pt>
                      <c:pt idx="2">
                        <c:v>Елизовское лесничество</c:v>
                      </c:pt>
                      <c:pt idx="3">
                        <c:v>Ключевское лесничество</c:v>
                      </c:pt>
                      <c:pt idx="4">
                        <c:v>Корякское лесничество</c:v>
                      </c:pt>
                      <c:pt idx="5">
                        <c:v>Мильковское лесничество</c:v>
                      </c:pt>
                      <c:pt idx="6">
                        <c:v>Усть-Большерецкое лесничество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Лист2!$C$36:$C$42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375-4531-A079-3BA971C341C0}"/>
                  </c:ext>
                </c:extLst>
              </c15:ser>
            </c15:filteredBarSeries>
          </c:ext>
        </c:extLst>
      </c:barChart>
      <c:catAx>
        <c:axId val="12460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606720"/>
        <c:crosses val="autoZero"/>
        <c:auto val="1"/>
        <c:lblAlgn val="ctr"/>
        <c:lblOffset val="100"/>
        <c:noMultiLvlLbl val="0"/>
      </c:catAx>
      <c:valAx>
        <c:axId val="124606720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6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DC9D8-AD26-405A-9898-6CE183332B1F}" type="doc">
      <dgm:prSet loTypeId="urn:microsoft.com/office/officeart/2005/8/layout/defaul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95634A5-8E73-41BF-B935-59F6D931FD49}">
      <dgm:prSet phldrT="[Текст]" custT="1"/>
      <dgm:spPr>
        <a:solidFill>
          <a:srgbClr val="0051B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Определение Перечня объектов, в отношении которых, налоговая база определена как кадастровая стоимость</a:t>
          </a:r>
        </a:p>
      </dgm:t>
    </dgm:pt>
    <dgm:pt modelId="{46A00E17-764A-4EF0-A05E-0C831898BDCA}" type="parTrans" cxnId="{7B81394D-EBA3-410A-882B-1E10AED49DC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C0A198-2CB8-4B23-8CCB-32BB7730C130}" type="sibTrans" cxnId="{7B81394D-EBA3-410A-882B-1E10AED49DC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9D6DA4-3828-425E-8BBF-B5BE48E15C2D}">
      <dgm:prSet phldrT="[Текст]"/>
      <dgm:spPr>
        <a:solidFill>
          <a:srgbClr val="0051B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Внесение в государственный кадастр недвижимости сведений о границах муниципальных образований и Камчатского края</a:t>
          </a:r>
        </a:p>
      </dgm:t>
    </dgm:pt>
    <dgm:pt modelId="{8B5E817F-40AB-42CC-A1DA-9F3820B863B8}" type="parTrans" cxnId="{1FC47F0F-4751-4CFD-8EDD-7B225E99E252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F9D267-B283-4A69-84D7-B23F572C6701}" type="sibTrans" cxnId="{1FC47F0F-4751-4CFD-8EDD-7B225E99E252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28D6B5-053A-42E5-95BC-0FDCDB4E13C8}">
      <dgm:prSet phldrT="[Текст]" custT="1"/>
      <dgm:spPr>
        <a:solidFill>
          <a:srgbClr val="0051B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Участие в государственных программах</a:t>
          </a:r>
        </a:p>
      </dgm:t>
    </dgm:pt>
    <dgm:pt modelId="{E35F37FB-1B6B-43E5-B35C-06FBEF4D6866}" type="parTrans" cxnId="{ADBB91DF-B2E7-4CB0-8D47-4713722210CB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C036F3-45E2-42A2-9A82-5410D955FB54}" type="sibTrans" cxnId="{ADBB91DF-B2E7-4CB0-8D47-4713722210CB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A9DD21-4D07-4F7A-82A2-87A2D5288607}">
      <dgm:prSet phldrT="[Текст]" custT="1"/>
      <dgm:spPr>
        <a:solidFill>
          <a:srgbClr val="0051B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Государственная кадастровая оценка</a:t>
          </a:r>
        </a:p>
      </dgm:t>
    </dgm:pt>
    <dgm:pt modelId="{3FDA2EA3-3DFA-4C0E-AE36-C2AA6EE6700C}" type="parTrans" cxnId="{D16E28BD-9031-44E5-A780-E03506317EF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A827B4-1A43-4596-977F-034EBF9D8FB5}" type="sibTrans" cxnId="{D16E28BD-9031-44E5-A780-E03506317EF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E49139E-E8DB-41A6-A5E4-DB9E3C94D084}">
      <dgm:prSet phldrT="[Текст]" custT="1"/>
      <dgm:spPr>
        <a:solidFill>
          <a:srgbClr val="0051B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Проведение комплексных кадастровых работ</a:t>
          </a:r>
        </a:p>
      </dgm:t>
    </dgm:pt>
    <dgm:pt modelId="{D93EDE20-020A-4001-A17A-25D8184BC68F}" type="parTrans" cxnId="{5D6D6C06-B161-4AA3-A4FE-691A44CA0B10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D24D3E-5340-4271-8697-066AB4DAAB6B}" type="sibTrans" cxnId="{5D6D6C06-B161-4AA3-A4FE-691A44CA0B10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216B8A-9735-4776-9CA9-B93FE962D0AC}">
      <dgm:prSet phldrT="[Текст]" custT="1"/>
      <dgm:spPr>
        <a:solidFill>
          <a:srgbClr val="0051B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Формирование инвестиционного климата</a:t>
          </a:r>
        </a:p>
      </dgm:t>
    </dgm:pt>
    <dgm:pt modelId="{0CBAAF60-411C-4887-A250-5814B28CDCAE}" type="parTrans" cxnId="{7F91DBF2-2452-4AE7-AA81-90D00163A9B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07ABEC-0F05-40B6-8A43-3B8BF61EB456}" type="sibTrans" cxnId="{7F91DBF2-2452-4AE7-AA81-90D00163A9BE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5D13E3-8130-40DC-8D64-1826CE0FAC0C}" type="pres">
      <dgm:prSet presAssocID="{DA1DC9D8-AD26-405A-9898-6CE183332B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07371-D7AF-4789-B12A-387933B4F0A3}" type="pres">
      <dgm:prSet presAssocID="{D95634A5-8E73-41BF-B935-59F6D931FD49}" presName="node" presStyleLbl="node1" presStyleIdx="0" presStyleCnt="6" custLinFactNeighborX="3421" custLinFactNeighborY="-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7C56-9425-4725-B946-F6DA93DA3567}" type="pres">
      <dgm:prSet presAssocID="{12C0A198-2CB8-4B23-8CCB-32BB7730C130}" presName="sibTrans" presStyleCnt="0"/>
      <dgm:spPr/>
    </dgm:pt>
    <dgm:pt modelId="{F4F3BEC4-3EE8-44CF-B207-6CC4F91371FF}" type="pres">
      <dgm:prSet presAssocID="{1E49139E-E8DB-41A6-A5E4-DB9E3C94D084}" presName="node" presStyleLbl="node1" presStyleIdx="1" presStyleCnt="6" custLinFactNeighborX="-72" custLinFactNeighborY="-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BD3A-E98B-48B6-A0AF-2E705A443642}" type="pres">
      <dgm:prSet presAssocID="{14D24D3E-5340-4271-8697-066AB4DAAB6B}" presName="sibTrans" presStyleCnt="0"/>
      <dgm:spPr/>
    </dgm:pt>
    <dgm:pt modelId="{902AB897-07FA-44C6-9DE1-CC8299B30A40}" type="pres">
      <dgm:prSet presAssocID="{B59D6DA4-3828-425E-8BBF-B5BE48E15C2D}" presName="node" presStyleLbl="node1" presStyleIdx="2" presStyleCnt="6" custLinFactNeighborX="-3623" custLinFactNeighborY="-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A13CF-5B1D-4205-A885-AB9C971D2B8E}" type="pres">
      <dgm:prSet presAssocID="{25F9D267-B283-4A69-84D7-B23F572C6701}" presName="sibTrans" presStyleCnt="0"/>
      <dgm:spPr/>
    </dgm:pt>
    <dgm:pt modelId="{D5749ED1-CABC-4919-BD2C-8421D70903F4}" type="pres">
      <dgm:prSet presAssocID="{32216B8A-9735-4776-9CA9-B93FE962D0AC}" presName="node" presStyleLbl="node1" presStyleIdx="3" presStyleCnt="6" custLinFactNeighborX="3901" custLinFactNeighborY="-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472A6-D48F-4E08-80FA-54846361C2D7}" type="pres">
      <dgm:prSet presAssocID="{7F07ABEC-0F05-40B6-8A43-3B8BF61EB456}" presName="sibTrans" presStyleCnt="0"/>
      <dgm:spPr/>
    </dgm:pt>
    <dgm:pt modelId="{A89EF3C5-6AAD-4AED-AB45-1E5778F5DA83}" type="pres">
      <dgm:prSet presAssocID="{DC28D6B5-053A-42E5-95BC-0FDCDB4E13C8}" presName="node" presStyleLbl="node1" presStyleIdx="4" presStyleCnt="6" custLinFactNeighborX="-279" custLinFactNeighborY="-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E18F9-993C-4282-865D-299897463730}" type="pres">
      <dgm:prSet presAssocID="{94C036F3-45E2-42A2-9A82-5410D955FB54}" presName="sibTrans" presStyleCnt="0"/>
      <dgm:spPr/>
    </dgm:pt>
    <dgm:pt modelId="{AB6106C8-746B-4EED-8D45-964BEF3FAAA3}" type="pres">
      <dgm:prSet presAssocID="{54A9DD21-4D07-4F7A-82A2-87A2D5288607}" presName="node" presStyleLbl="node1" presStyleIdx="5" presStyleCnt="6" custLinFactNeighborX="-3065" custLinFactNeighborY="-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958EE-737B-47E5-84EB-B56519F0E8E9}" type="presOf" srcId="{DA1DC9D8-AD26-405A-9898-6CE183332B1F}" destId="{485D13E3-8130-40DC-8D64-1826CE0FAC0C}" srcOrd="0" destOrd="0" presId="urn:microsoft.com/office/officeart/2005/8/layout/default"/>
    <dgm:cxn modelId="{BF8F7C5A-E777-469A-AAEA-FBF28097C48C}" type="presOf" srcId="{D95634A5-8E73-41BF-B935-59F6D931FD49}" destId="{09B07371-D7AF-4789-B12A-387933B4F0A3}" srcOrd="0" destOrd="0" presId="urn:microsoft.com/office/officeart/2005/8/layout/default"/>
    <dgm:cxn modelId="{F85E3C90-1CB8-414C-94BF-85957308C59D}" type="presOf" srcId="{54A9DD21-4D07-4F7A-82A2-87A2D5288607}" destId="{AB6106C8-746B-4EED-8D45-964BEF3FAAA3}" srcOrd="0" destOrd="0" presId="urn:microsoft.com/office/officeart/2005/8/layout/default"/>
    <dgm:cxn modelId="{7B81394D-EBA3-410A-882B-1E10AED49DCD}" srcId="{DA1DC9D8-AD26-405A-9898-6CE183332B1F}" destId="{D95634A5-8E73-41BF-B935-59F6D931FD49}" srcOrd="0" destOrd="0" parTransId="{46A00E17-764A-4EF0-A05E-0C831898BDCA}" sibTransId="{12C0A198-2CB8-4B23-8CCB-32BB7730C130}"/>
    <dgm:cxn modelId="{1BEE9E16-BC17-4BE0-823E-7171FEFB4040}" type="presOf" srcId="{32216B8A-9735-4776-9CA9-B93FE962D0AC}" destId="{D5749ED1-CABC-4919-BD2C-8421D70903F4}" srcOrd="0" destOrd="0" presId="urn:microsoft.com/office/officeart/2005/8/layout/default"/>
    <dgm:cxn modelId="{7F91DBF2-2452-4AE7-AA81-90D00163A9BE}" srcId="{DA1DC9D8-AD26-405A-9898-6CE183332B1F}" destId="{32216B8A-9735-4776-9CA9-B93FE962D0AC}" srcOrd="3" destOrd="0" parTransId="{0CBAAF60-411C-4887-A250-5814B28CDCAE}" sibTransId="{7F07ABEC-0F05-40B6-8A43-3B8BF61EB456}"/>
    <dgm:cxn modelId="{6BD683EB-0C21-4628-8303-A1DDF4DEB003}" type="presOf" srcId="{1E49139E-E8DB-41A6-A5E4-DB9E3C94D084}" destId="{F4F3BEC4-3EE8-44CF-B207-6CC4F91371FF}" srcOrd="0" destOrd="0" presId="urn:microsoft.com/office/officeart/2005/8/layout/default"/>
    <dgm:cxn modelId="{F96C1E37-4052-4C93-89E7-B9676802ADD0}" type="presOf" srcId="{B59D6DA4-3828-425E-8BBF-B5BE48E15C2D}" destId="{902AB897-07FA-44C6-9DE1-CC8299B30A40}" srcOrd="0" destOrd="0" presId="urn:microsoft.com/office/officeart/2005/8/layout/default"/>
    <dgm:cxn modelId="{ADBB91DF-B2E7-4CB0-8D47-4713722210CB}" srcId="{DA1DC9D8-AD26-405A-9898-6CE183332B1F}" destId="{DC28D6B5-053A-42E5-95BC-0FDCDB4E13C8}" srcOrd="4" destOrd="0" parTransId="{E35F37FB-1B6B-43E5-B35C-06FBEF4D6866}" sibTransId="{94C036F3-45E2-42A2-9A82-5410D955FB54}"/>
    <dgm:cxn modelId="{7CF60D96-C3DD-45F3-82F3-BAF4DA03E10E}" type="presOf" srcId="{DC28D6B5-053A-42E5-95BC-0FDCDB4E13C8}" destId="{A89EF3C5-6AAD-4AED-AB45-1E5778F5DA83}" srcOrd="0" destOrd="0" presId="urn:microsoft.com/office/officeart/2005/8/layout/default"/>
    <dgm:cxn modelId="{D16E28BD-9031-44E5-A780-E03506317EFE}" srcId="{DA1DC9D8-AD26-405A-9898-6CE183332B1F}" destId="{54A9DD21-4D07-4F7A-82A2-87A2D5288607}" srcOrd="5" destOrd="0" parTransId="{3FDA2EA3-3DFA-4C0E-AE36-C2AA6EE6700C}" sibTransId="{6AA827B4-1A43-4596-977F-034EBF9D8FB5}"/>
    <dgm:cxn modelId="{1FC47F0F-4751-4CFD-8EDD-7B225E99E252}" srcId="{DA1DC9D8-AD26-405A-9898-6CE183332B1F}" destId="{B59D6DA4-3828-425E-8BBF-B5BE48E15C2D}" srcOrd="2" destOrd="0" parTransId="{8B5E817F-40AB-42CC-A1DA-9F3820B863B8}" sibTransId="{25F9D267-B283-4A69-84D7-B23F572C6701}"/>
    <dgm:cxn modelId="{5D6D6C06-B161-4AA3-A4FE-691A44CA0B10}" srcId="{DA1DC9D8-AD26-405A-9898-6CE183332B1F}" destId="{1E49139E-E8DB-41A6-A5E4-DB9E3C94D084}" srcOrd="1" destOrd="0" parTransId="{D93EDE20-020A-4001-A17A-25D8184BC68F}" sibTransId="{14D24D3E-5340-4271-8697-066AB4DAAB6B}"/>
    <dgm:cxn modelId="{CEB6169E-3ACE-46F0-B5A4-264AE0E465FA}" type="presParOf" srcId="{485D13E3-8130-40DC-8D64-1826CE0FAC0C}" destId="{09B07371-D7AF-4789-B12A-387933B4F0A3}" srcOrd="0" destOrd="0" presId="urn:microsoft.com/office/officeart/2005/8/layout/default"/>
    <dgm:cxn modelId="{064CE646-BB44-4109-AA18-528B67B5E47D}" type="presParOf" srcId="{485D13E3-8130-40DC-8D64-1826CE0FAC0C}" destId="{D9737C56-9425-4725-B946-F6DA93DA3567}" srcOrd="1" destOrd="0" presId="urn:microsoft.com/office/officeart/2005/8/layout/default"/>
    <dgm:cxn modelId="{80DEC03F-3D53-4F7D-A77E-D9A635F07E86}" type="presParOf" srcId="{485D13E3-8130-40DC-8D64-1826CE0FAC0C}" destId="{F4F3BEC4-3EE8-44CF-B207-6CC4F91371FF}" srcOrd="2" destOrd="0" presId="urn:microsoft.com/office/officeart/2005/8/layout/default"/>
    <dgm:cxn modelId="{EABD796A-C05E-4B00-9683-006504DEC493}" type="presParOf" srcId="{485D13E3-8130-40DC-8D64-1826CE0FAC0C}" destId="{1653BD3A-E98B-48B6-A0AF-2E705A443642}" srcOrd="3" destOrd="0" presId="urn:microsoft.com/office/officeart/2005/8/layout/default"/>
    <dgm:cxn modelId="{8D154285-F7EE-4DEC-ACA0-5956F3381727}" type="presParOf" srcId="{485D13E3-8130-40DC-8D64-1826CE0FAC0C}" destId="{902AB897-07FA-44C6-9DE1-CC8299B30A40}" srcOrd="4" destOrd="0" presId="urn:microsoft.com/office/officeart/2005/8/layout/default"/>
    <dgm:cxn modelId="{01BA838E-8CE3-48A4-917A-A8B696F7BCB7}" type="presParOf" srcId="{485D13E3-8130-40DC-8D64-1826CE0FAC0C}" destId="{BC9A13CF-5B1D-4205-A885-AB9C971D2B8E}" srcOrd="5" destOrd="0" presId="urn:microsoft.com/office/officeart/2005/8/layout/default"/>
    <dgm:cxn modelId="{67255782-EBD3-49B6-A274-0082005E79FF}" type="presParOf" srcId="{485D13E3-8130-40DC-8D64-1826CE0FAC0C}" destId="{D5749ED1-CABC-4919-BD2C-8421D70903F4}" srcOrd="6" destOrd="0" presId="urn:microsoft.com/office/officeart/2005/8/layout/default"/>
    <dgm:cxn modelId="{16F4209E-5FB3-46F2-8232-1A16DA57066D}" type="presParOf" srcId="{485D13E3-8130-40DC-8D64-1826CE0FAC0C}" destId="{B63472A6-D48F-4E08-80FA-54846361C2D7}" srcOrd="7" destOrd="0" presId="urn:microsoft.com/office/officeart/2005/8/layout/default"/>
    <dgm:cxn modelId="{874A3A73-68E7-4D33-B95E-3791CD2FA6B3}" type="presParOf" srcId="{485D13E3-8130-40DC-8D64-1826CE0FAC0C}" destId="{A89EF3C5-6AAD-4AED-AB45-1E5778F5DA83}" srcOrd="8" destOrd="0" presId="urn:microsoft.com/office/officeart/2005/8/layout/default"/>
    <dgm:cxn modelId="{3CD9E840-7FE2-4D7A-9B34-FA9786513180}" type="presParOf" srcId="{485D13E3-8130-40DC-8D64-1826CE0FAC0C}" destId="{5FEE18F9-993C-4282-865D-299897463730}" srcOrd="9" destOrd="0" presId="urn:microsoft.com/office/officeart/2005/8/layout/default"/>
    <dgm:cxn modelId="{FD27699D-5611-4944-8244-FB2AC91C69A3}" type="presParOf" srcId="{485D13E3-8130-40DC-8D64-1826CE0FAC0C}" destId="{AB6106C8-746B-4EED-8D45-964BEF3FAA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DE58A-0F7E-4465-869C-70F9F1AAE4B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9B5B5-C797-47B8-9B8D-37AF641F5950}">
      <dgm:prSet custT="1"/>
      <dgm:spPr/>
      <dgm:t>
        <a:bodyPr/>
        <a:lstStyle/>
        <a:p>
          <a:pPr algn="just" rtl="0"/>
          <a:r>
            <a:rPr lang="ru-RU" sz="2400" b="0" dirty="0">
              <a:latin typeface="+mj-lt"/>
              <a:ea typeface="Cambria" panose="02040503050406030204" pitchFamily="18" charset="0"/>
            </a:rPr>
            <a:t>Начаты работы по описанию границ Тигильского, Карагинского, Пенжинского, Олюторского муниципальных районов, границы между Камчатским краем и Чукотским автономным округом</a:t>
          </a:r>
        </a:p>
      </dgm:t>
    </dgm:pt>
    <dgm:pt modelId="{C4B24D1A-F411-41C5-8EAD-A096E0D03098}" type="parTrans" cxnId="{003512F1-0C06-401D-BE36-747346749453}">
      <dgm:prSet/>
      <dgm:spPr/>
      <dgm:t>
        <a:bodyPr/>
        <a:lstStyle/>
        <a:p>
          <a:endParaRPr lang="ru-RU"/>
        </a:p>
      </dgm:t>
    </dgm:pt>
    <dgm:pt modelId="{34F8688A-AC32-44ED-A580-231E9D217D83}" type="sibTrans" cxnId="{003512F1-0C06-401D-BE36-747346749453}">
      <dgm:prSet/>
      <dgm:spPr/>
      <dgm:t>
        <a:bodyPr/>
        <a:lstStyle/>
        <a:p>
          <a:endParaRPr lang="ru-RU"/>
        </a:p>
      </dgm:t>
    </dgm:pt>
    <dgm:pt modelId="{E3C9A7D6-365F-4F70-9AB1-A003420FBD5C}">
      <dgm:prSet custT="1"/>
      <dgm:spPr/>
      <dgm:t>
        <a:bodyPr/>
        <a:lstStyle/>
        <a:p>
          <a:pPr algn="just" rtl="0"/>
          <a:r>
            <a:rPr lang="ru-RU" sz="2400" b="0" dirty="0">
              <a:latin typeface="+mj-lt"/>
              <a:ea typeface="Cambria" panose="02040503050406030204" pitchFamily="18" charset="0"/>
            </a:rPr>
            <a:t>Проходит процедуру согласования местоположение границы между Магаданской областью и Камчатским краем</a:t>
          </a:r>
        </a:p>
      </dgm:t>
    </dgm:pt>
    <dgm:pt modelId="{071EFB93-772A-4103-A5A4-17D13D85CC73}" type="parTrans" cxnId="{223401B9-B449-4635-8084-1C6FEAE41A7A}">
      <dgm:prSet/>
      <dgm:spPr/>
      <dgm:t>
        <a:bodyPr/>
        <a:lstStyle/>
        <a:p>
          <a:endParaRPr lang="ru-RU"/>
        </a:p>
      </dgm:t>
    </dgm:pt>
    <dgm:pt modelId="{19857034-571F-4C57-AACF-7113BA4F4389}" type="sibTrans" cxnId="{223401B9-B449-4635-8084-1C6FEAE41A7A}">
      <dgm:prSet/>
      <dgm:spPr/>
      <dgm:t>
        <a:bodyPr/>
        <a:lstStyle/>
        <a:p>
          <a:endParaRPr lang="ru-RU"/>
        </a:p>
      </dgm:t>
    </dgm:pt>
    <dgm:pt modelId="{48C79180-D353-41EF-87B8-C5D2FD54D6AC}">
      <dgm:prSet custT="1"/>
      <dgm:spPr/>
      <dgm:t>
        <a:bodyPr/>
        <a:lstStyle/>
        <a:p>
          <a:pPr rtl="0"/>
          <a:r>
            <a:rPr lang="ru-RU" sz="2400" dirty="0">
              <a:latin typeface="+mj-lt"/>
              <a:ea typeface="Cambria" panose="02040503050406030204" pitchFamily="18" charset="0"/>
            </a:rPr>
            <a:t>Внесены сведения о муниципальных образованиях </a:t>
          </a:r>
        </a:p>
      </dgm:t>
    </dgm:pt>
    <dgm:pt modelId="{29B84A42-511F-48D3-BB02-C35929A4A8BA}" type="parTrans" cxnId="{C85C27D5-BD63-4FEF-9AAF-664DD7176595}">
      <dgm:prSet/>
      <dgm:spPr/>
      <dgm:t>
        <a:bodyPr/>
        <a:lstStyle/>
        <a:p>
          <a:endParaRPr lang="ru-RU"/>
        </a:p>
      </dgm:t>
    </dgm:pt>
    <dgm:pt modelId="{76EC088C-D92A-40ED-9EA5-BAE2791F87AF}" type="sibTrans" cxnId="{C85C27D5-BD63-4FEF-9AAF-664DD7176595}">
      <dgm:prSet/>
      <dgm:spPr/>
      <dgm:t>
        <a:bodyPr/>
        <a:lstStyle/>
        <a:p>
          <a:endParaRPr lang="ru-RU"/>
        </a:p>
      </dgm:t>
    </dgm:pt>
    <dgm:pt modelId="{AB450850-424F-4BC9-804A-3A82556250EC}" type="pres">
      <dgm:prSet presAssocID="{457DE58A-0F7E-4465-869C-70F9F1AAE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73023-A148-46AB-BDAC-95893C85C981}" type="pres">
      <dgm:prSet presAssocID="{48C79180-D353-41EF-87B8-C5D2FD54D6AC}" presName="parentText" presStyleLbl="node1" presStyleIdx="0" presStyleCnt="3" custLinFactNeighborX="379" custLinFactNeighborY="-32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4A5A7-09EA-4AA5-87D9-415EB455D67B}" type="pres">
      <dgm:prSet presAssocID="{76EC088C-D92A-40ED-9EA5-BAE2791F87AF}" presName="spacer" presStyleCnt="0"/>
      <dgm:spPr/>
    </dgm:pt>
    <dgm:pt modelId="{EDFBFFF5-1CD7-468A-AE96-5F339E991AEA}" type="pres">
      <dgm:prSet presAssocID="{06B9B5B5-C797-47B8-9B8D-37AF641F59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7E87B-A7A1-4B60-989C-C708D456AA83}" type="pres">
      <dgm:prSet presAssocID="{34F8688A-AC32-44ED-A580-231E9D217D83}" presName="spacer" presStyleCnt="0"/>
      <dgm:spPr/>
    </dgm:pt>
    <dgm:pt modelId="{56EFEBF5-A414-4B23-9613-DEA78FD2B363}" type="pres">
      <dgm:prSet presAssocID="{E3C9A7D6-365F-4F70-9AB1-A003420FBD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0C95F-618B-4FA6-A3CF-80B598BCED81}" type="presOf" srcId="{E3C9A7D6-365F-4F70-9AB1-A003420FBD5C}" destId="{56EFEBF5-A414-4B23-9613-DEA78FD2B363}" srcOrd="0" destOrd="0" presId="urn:microsoft.com/office/officeart/2005/8/layout/vList2"/>
    <dgm:cxn modelId="{DF2A1FF4-6683-4768-9E2E-C2C68B8CD9DF}" type="presOf" srcId="{06B9B5B5-C797-47B8-9B8D-37AF641F5950}" destId="{EDFBFFF5-1CD7-468A-AE96-5F339E991AEA}" srcOrd="0" destOrd="0" presId="urn:microsoft.com/office/officeart/2005/8/layout/vList2"/>
    <dgm:cxn modelId="{133669AA-8BAC-4B5F-BB43-487C1B8C3B01}" type="presOf" srcId="{457DE58A-0F7E-4465-869C-70F9F1AAE4B4}" destId="{AB450850-424F-4BC9-804A-3A82556250EC}" srcOrd="0" destOrd="0" presId="urn:microsoft.com/office/officeart/2005/8/layout/vList2"/>
    <dgm:cxn modelId="{223401B9-B449-4635-8084-1C6FEAE41A7A}" srcId="{457DE58A-0F7E-4465-869C-70F9F1AAE4B4}" destId="{E3C9A7D6-365F-4F70-9AB1-A003420FBD5C}" srcOrd="2" destOrd="0" parTransId="{071EFB93-772A-4103-A5A4-17D13D85CC73}" sibTransId="{19857034-571F-4C57-AACF-7113BA4F4389}"/>
    <dgm:cxn modelId="{986A51A1-CCF8-4990-9A45-566E69AB5018}" type="presOf" srcId="{48C79180-D353-41EF-87B8-C5D2FD54D6AC}" destId="{7EE73023-A148-46AB-BDAC-95893C85C981}" srcOrd="0" destOrd="0" presId="urn:microsoft.com/office/officeart/2005/8/layout/vList2"/>
    <dgm:cxn modelId="{C85C27D5-BD63-4FEF-9AAF-664DD7176595}" srcId="{457DE58A-0F7E-4465-869C-70F9F1AAE4B4}" destId="{48C79180-D353-41EF-87B8-C5D2FD54D6AC}" srcOrd="0" destOrd="0" parTransId="{29B84A42-511F-48D3-BB02-C35929A4A8BA}" sibTransId="{76EC088C-D92A-40ED-9EA5-BAE2791F87AF}"/>
    <dgm:cxn modelId="{003512F1-0C06-401D-BE36-747346749453}" srcId="{457DE58A-0F7E-4465-869C-70F9F1AAE4B4}" destId="{06B9B5B5-C797-47B8-9B8D-37AF641F5950}" srcOrd="1" destOrd="0" parTransId="{C4B24D1A-F411-41C5-8EAD-A096E0D03098}" sibTransId="{34F8688A-AC32-44ED-A580-231E9D217D83}"/>
    <dgm:cxn modelId="{6143E758-96C8-44F9-96B6-275DF0E35A2F}" type="presParOf" srcId="{AB450850-424F-4BC9-804A-3A82556250EC}" destId="{7EE73023-A148-46AB-BDAC-95893C85C981}" srcOrd="0" destOrd="0" presId="urn:microsoft.com/office/officeart/2005/8/layout/vList2"/>
    <dgm:cxn modelId="{CCC4CB67-1C31-4B8D-B22C-2721648DD526}" type="presParOf" srcId="{AB450850-424F-4BC9-804A-3A82556250EC}" destId="{F574A5A7-09EA-4AA5-87D9-415EB455D67B}" srcOrd="1" destOrd="0" presId="urn:microsoft.com/office/officeart/2005/8/layout/vList2"/>
    <dgm:cxn modelId="{5A606F29-23A0-4F1B-A4DB-26B263C1F220}" type="presParOf" srcId="{AB450850-424F-4BC9-804A-3A82556250EC}" destId="{EDFBFFF5-1CD7-468A-AE96-5F339E991AEA}" srcOrd="2" destOrd="0" presId="urn:microsoft.com/office/officeart/2005/8/layout/vList2"/>
    <dgm:cxn modelId="{B8178E75-EB0D-45C2-94E7-37C2ECA2AB0D}" type="presParOf" srcId="{AB450850-424F-4BC9-804A-3A82556250EC}" destId="{C927E87B-A7A1-4B60-989C-C708D456AA83}" srcOrd="3" destOrd="0" presId="urn:microsoft.com/office/officeart/2005/8/layout/vList2"/>
    <dgm:cxn modelId="{E13480EE-CBC3-497F-8FE3-1E7578AECE5C}" type="presParOf" srcId="{AB450850-424F-4BC9-804A-3A82556250EC}" destId="{56EFEBF5-A414-4B23-9613-DEA78FD2B3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EC0E4-6886-4F9A-B952-466362F3106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5DB07-4DB2-49F7-9063-4234E142B2DE}">
      <dgm:prSet custT="1"/>
      <dgm:spPr>
        <a:solidFill>
          <a:srgbClr val="0051BA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000" dirty="0"/>
            <a:t>Развитие конкуренции, привлечение инвестиций</a:t>
          </a:r>
        </a:p>
      </dgm:t>
    </dgm:pt>
    <dgm:pt modelId="{26CE0D5E-3674-4885-9A36-ACABB3B51ABA}" type="parTrans" cxnId="{E25077AB-C61C-45D1-8541-A04CBDB72105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B75966E9-DEF9-429F-AABC-207763B233B4}" type="sibTrans" cxnId="{E25077AB-C61C-45D1-8541-A04CBDB72105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6B7BFAE3-45C7-479E-A2C4-2B6E1FF94A40}">
      <dgm:prSet custT="1"/>
      <dgm:spPr>
        <a:solidFill>
          <a:srgbClr val="0051BA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000" dirty="0"/>
            <a:t>Имущественная поддержка СМСП</a:t>
          </a:r>
        </a:p>
      </dgm:t>
    </dgm:pt>
    <dgm:pt modelId="{BFF7F8E4-8F06-40FD-9C29-8DF460617882}" type="parTrans" cxnId="{957FF6DF-C6E6-4862-9945-7DB1509E7493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67BA4AFA-735C-4B1F-836C-918A9B9FB30E}" type="sibTrans" cxnId="{957FF6DF-C6E6-4862-9945-7DB1509E7493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0F431912-3C7B-4AF1-832A-88FF321AF8F6}">
      <dgm:prSet custT="1"/>
      <dgm:spPr>
        <a:solidFill>
          <a:srgbClr val="0051BA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000" dirty="0"/>
            <a:t>Создание условий для повышения качества государственных услуг в сфере регистрации прав собственности и постановки на кадастровый учёт</a:t>
          </a:r>
        </a:p>
      </dgm:t>
    </dgm:pt>
    <dgm:pt modelId="{4847663D-7935-4158-A722-AB3A4006D472}" type="parTrans" cxnId="{83B027DD-9876-4359-AEA9-A466F6B0893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DD9C4C23-B68C-41DF-9739-552EDE3AF881}" type="sibTrans" cxnId="{83B027DD-9876-4359-AEA9-A466F6B0893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C062BFF-DF2D-4502-9223-B8E006D79840}" type="pres">
      <dgm:prSet presAssocID="{B72EC0E4-6886-4F9A-B952-466362F31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B7E50-FDD9-49EC-A7B8-0C9ADECC023F}" type="pres">
      <dgm:prSet presAssocID="{E5F5DB07-4DB2-49F7-9063-4234E142B2DE}" presName="parentText" presStyleLbl="node1" presStyleIdx="0" presStyleCnt="3" custScaleX="94850" custScaleY="87402" custLinFactNeighborX="0" custLinFactNeighborY="-75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2E216-64B9-4F9F-BFF5-1458A206B7B3}" type="pres">
      <dgm:prSet presAssocID="{B75966E9-DEF9-429F-AABC-207763B233B4}" presName="spacer" presStyleCnt="0"/>
      <dgm:spPr/>
    </dgm:pt>
    <dgm:pt modelId="{A81B48E3-DC22-49BD-A73B-AB955F1D3351}" type="pres">
      <dgm:prSet presAssocID="{6B7BFAE3-45C7-479E-A2C4-2B6E1FF94A40}" presName="parentText" presStyleLbl="node1" presStyleIdx="1" presStyleCnt="3" custScaleX="94850" custScaleY="87402" custLinFactNeighborX="0" custLinFactNeighborY="-63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303E-E91A-494F-9BA0-DC9160123B61}" type="pres">
      <dgm:prSet presAssocID="{67BA4AFA-735C-4B1F-836C-918A9B9FB30E}" presName="spacer" presStyleCnt="0"/>
      <dgm:spPr/>
    </dgm:pt>
    <dgm:pt modelId="{701E1A91-BA1B-476C-B245-97A71F90511E}" type="pres">
      <dgm:prSet presAssocID="{0F431912-3C7B-4AF1-832A-88FF321AF8F6}" presName="parentText" presStyleLbl="node1" presStyleIdx="2" presStyleCnt="3" custScaleX="94850" custScaleY="87402" custLinFactNeighborY="-13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FF6DF-C6E6-4862-9945-7DB1509E7493}" srcId="{B72EC0E4-6886-4F9A-B952-466362F3106F}" destId="{6B7BFAE3-45C7-479E-A2C4-2B6E1FF94A40}" srcOrd="1" destOrd="0" parTransId="{BFF7F8E4-8F06-40FD-9C29-8DF460617882}" sibTransId="{67BA4AFA-735C-4B1F-836C-918A9B9FB30E}"/>
    <dgm:cxn modelId="{2A3EA350-43A9-4333-9213-4E687A02C87E}" type="presOf" srcId="{6B7BFAE3-45C7-479E-A2C4-2B6E1FF94A40}" destId="{A81B48E3-DC22-49BD-A73B-AB955F1D3351}" srcOrd="0" destOrd="0" presId="urn:microsoft.com/office/officeart/2005/8/layout/vList2"/>
    <dgm:cxn modelId="{6842A19F-A492-4C15-AC14-5AF8B1B26816}" type="presOf" srcId="{0F431912-3C7B-4AF1-832A-88FF321AF8F6}" destId="{701E1A91-BA1B-476C-B245-97A71F90511E}" srcOrd="0" destOrd="0" presId="urn:microsoft.com/office/officeart/2005/8/layout/vList2"/>
    <dgm:cxn modelId="{E25077AB-C61C-45D1-8541-A04CBDB72105}" srcId="{B72EC0E4-6886-4F9A-B952-466362F3106F}" destId="{E5F5DB07-4DB2-49F7-9063-4234E142B2DE}" srcOrd="0" destOrd="0" parTransId="{26CE0D5E-3674-4885-9A36-ACABB3B51ABA}" sibTransId="{B75966E9-DEF9-429F-AABC-207763B233B4}"/>
    <dgm:cxn modelId="{18C6CC79-A425-4147-B664-9001A7F3CE63}" type="presOf" srcId="{B72EC0E4-6886-4F9A-B952-466362F3106F}" destId="{FC062BFF-DF2D-4502-9223-B8E006D79840}" srcOrd="0" destOrd="0" presId="urn:microsoft.com/office/officeart/2005/8/layout/vList2"/>
    <dgm:cxn modelId="{83B027DD-9876-4359-AEA9-A466F6B08934}" srcId="{B72EC0E4-6886-4F9A-B952-466362F3106F}" destId="{0F431912-3C7B-4AF1-832A-88FF321AF8F6}" srcOrd="2" destOrd="0" parTransId="{4847663D-7935-4158-A722-AB3A4006D472}" sibTransId="{DD9C4C23-B68C-41DF-9739-552EDE3AF881}"/>
    <dgm:cxn modelId="{574931CF-4A5F-4533-88C8-BEFD996C8D6B}" type="presOf" srcId="{E5F5DB07-4DB2-49F7-9063-4234E142B2DE}" destId="{02EB7E50-FDD9-49EC-A7B8-0C9ADECC023F}" srcOrd="0" destOrd="0" presId="urn:microsoft.com/office/officeart/2005/8/layout/vList2"/>
    <dgm:cxn modelId="{F8103C88-6C5B-4605-A524-828F2303D1C7}" type="presParOf" srcId="{FC062BFF-DF2D-4502-9223-B8E006D79840}" destId="{02EB7E50-FDD9-49EC-A7B8-0C9ADECC023F}" srcOrd="0" destOrd="0" presId="urn:microsoft.com/office/officeart/2005/8/layout/vList2"/>
    <dgm:cxn modelId="{64634FC0-87B2-4706-BDEC-90BB634C5275}" type="presParOf" srcId="{FC062BFF-DF2D-4502-9223-B8E006D79840}" destId="{36A2E216-64B9-4F9F-BFF5-1458A206B7B3}" srcOrd="1" destOrd="0" presId="urn:microsoft.com/office/officeart/2005/8/layout/vList2"/>
    <dgm:cxn modelId="{63BD78CF-F255-4A86-BF2D-B37EEE3C226E}" type="presParOf" srcId="{FC062BFF-DF2D-4502-9223-B8E006D79840}" destId="{A81B48E3-DC22-49BD-A73B-AB955F1D3351}" srcOrd="2" destOrd="0" presId="urn:microsoft.com/office/officeart/2005/8/layout/vList2"/>
    <dgm:cxn modelId="{9828633D-C47E-42A7-9EA9-322518308426}" type="presParOf" srcId="{FC062BFF-DF2D-4502-9223-B8E006D79840}" destId="{D17F303E-E91A-494F-9BA0-DC9160123B61}" srcOrd="3" destOrd="0" presId="urn:microsoft.com/office/officeart/2005/8/layout/vList2"/>
    <dgm:cxn modelId="{C4BB0471-670D-4C51-8159-B1D39672EEEA}" type="presParOf" srcId="{FC062BFF-DF2D-4502-9223-B8E006D79840}" destId="{701E1A91-BA1B-476C-B245-97A71F90511E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1AFEC8-539A-42AD-B670-E8B63E86EFB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593FC-8335-466D-83B1-C9566FB6A6E5}">
      <dgm:prSet/>
      <dgm:spPr/>
      <dgm:t>
        <a:bodyPr/>
        <a:lstStyle/>
        <a:p>
          <a:pPr algn="just"/>
          <a:r>
            <a:rPr lang="ru-RU" dirty="0"/>
            <a:t>ГУП «ДРСУ»</a:t>
          </a:r>
        </a:p>
      </dgm:t>
    </dgm:pt>
    <dgm:pt modelId="{E68A0652-3B05-40C5-AF9F-9F60AA3B9C53}" type="parTrans" cxnId="{9ED8C90C-D485-4EFC-9CB9-2FFE76916CFD}">
      <dgm:prSet/>
      <dgm:spPr/>
      <dgm:t>
        <a:bodyPr/>
        <a:lstStyle/>
        <a:p>
          <a:pPr algn="just"/>
          <a:endParaRPr lang="ru-RU"/>
        </a:p>
      </dgm:t>
    </dgm:pt>
    <dgm:pt modelId="{77443B6A-159F-47B6-8E4D-4FE24F5144BB}" type="sibTrans" cxnId="{9ED8C90C-D485-4EFC-9CB9-2FFE76916CFD}">
      <dgm:prSet/>
      <dgm:spPr/>
      <dgm:t>
        <a:bodyPr/>
        <a:lstStyle/>
        <a:p>
          <a:pPr algn="just"/>
          <a:endParaRPr lang="ru-RU"/>
        </a:p>
      </dgm:t>
    </dgm:pt>
    <dgm:pt modelId="{D9B83A5D-64D5-4D7A-B107-D28A22068C34}">
      <dgm:prSet/>
      <dgm:spPr/>
      <dgm:t>
        <a:bodyPr/>
        <a:lstStyle/>
        <a:p>
          <a:pPr algn="just"/>
          <a:r>
            <a:rPr lang="ru-RU" dirty="0"/>
            <a:t>ГУП «Камчаттрансфлот»</a:t>
          </a:r>
        </a:p>
      </dgm:t>
    </dgm:pt>
    <dgm:pt modelId="{05E17B69-E4B5-4F90-B581-EE0499FFF690}" type="parTrans" cxnId="{517C075C-C4B2-4BEE-9ADD-D26C5960EA66}">
      <dgm:prSet/>
      <dgm:spPr/>
      <dgm:t>
        <a:bodyPr/>
        <a:lstStyle/>
        <a:p>
          <a:pPr algn="just"/>
          <a:endParaRPr lang="ru-RU"/>
        </a:p>
      </dgm:t>
    </dgm:pt>
    <dgm:pt modelId="{8668512D-A5C2-4AE7-97A4-4B8734956E8C}" type="sibTrans" cxnId="{517C075C-C4B2-4BEE-9ADD-D26C5960EA66}">
      <dgm:prSet/>
      <dgm:spPr/>
      <dgm:t>
        <a:bodyPr/>
        <a:lstStyle/>
        <a:p>
          <a:pPr algn="just"/>
          <a:endParaRPr lang="ru-RU"/>
        </a:p>
      </dgm:t>
    </dgm:pt>
    <dgm:pt modelId="{A46B612E-85FD-41D7-A97C-F61AF234084C}">
      <dgm:prSet/>
      <dgm:spPr/>
      <dgm:t>
        <a:bodyPr/>
        <a:lstStyle/>
        <a:p>
          <a:pPr algn="just"/>
          <a:r>
            <a:rPr lang="ru-RU" dirty="0"/>
            <a:t>ГУП «Камчатгипрорыбпром»</a:t>
          </a:r>
        </a:p>
      </dgm:t>
    </dgm:pt>
    <dgm:pt modelId="{500E65EC-6AF1-4183-A2A0-0E44AB3A0350}" type="parTrans" cxnId="{FB586A3A-49CA-4518-AE9A-6C6BAF10C159}">
      <dgm:prSet/>
      <dgm:spPr/>
      <dgm:t>
        <a:bodyPr/>
        <a:lstStyle/>
        <a:p>
          <a:pPr algn="just"/>
          <a:endParaRPr lang="ru-RU"/>
        </a:p>
      </dgm:t>
    </dgm:pt>
    <dgm:pt modelId="{E4A1D61D-2CE0-4331-AE05-829C767803F7}" type="sibTrans" cxnId="{FB586A3A-49CA-4518-AE9A-6C6BAF10C159}">
      <dgm:prSet/>
      <dgm:spPr/>
      <dgm:t>
        <a:bodyPr/>
        <a:lstStyle/>
        <a:p>
          <a:pPr algn="just"/>
          <a:endParaRPr lang="ru-RU"/>
        </a:p>
      </dgm:t>
    </dgm:pt>
    <dgm:pt modelId="{55FDCE41-5C7C-400D-8F74-25D6EC083702}" type="pres">
      <dgm:prSet presAssocID="{701AFEC8-539A-42AD-B670-E8B63E86EF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184B1-6ADA-4C48-82A9-2D9BA979EB2D}" type="pres">
      <dgm:prSet presAssocID="{AAC593FC-8335-466D-83B1-C9566FB6A6E5}" presName="parentText" presStyleLbl="node1" presStyleIdx="0" presStyleCnt="3" custLinFactY="-286562" custLinFactNeighborX="276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9AEAA-959B-48E2-9A6C-140394EB8E2D}" type="pres">
      <dgm:prSet presAssocID="{77443B6A-159F-47B6-8E4D-4FE24F5144BB}" presName="spacer" presStyleCnt="0"/>
      <dgm:spPr/>
    </dgm:pt>
    <dgm:pt modelId="{3AFFACCF-78E5-4136-9280-E0117DFBD426}" type="pres">
      <dgm:prSet presAssocID="{D9B83A5D-64D5-4D7A-B107-D28A22068C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DF4D5-75D3-40E7-BDFB-E1AFA2CCEC67}" type="pres">
      <dgm:prSet presAssocID="{8668512D-A5C2-4AE7-97A4-4B8734956E8C}" presName="spacer" presStyleCnt="0"/>
      <dgm:spPr/>
    </dgm:pt>
    <dgm:pt modelId="{AF10939E-4E00-4D3D-8A25-D32DA87B1B00}" type="pres">
      <dgm:prSet presAssocID="{A46B612E-85FD-41D7-A97C-F61AF23408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A3884-FFE1-480E-A9F0-5CF8E16EDFC4}" type="presOf" srcId="{AAC593FC-8335-466D-83B1-C9566FB6A6E5}" destId="{58D184B1-6ADA-4C48-82A9-2D9BA979EB2D}" srcOrd="0" destOrd="0" presId="urn:microsoft.com/office/officeart/2005/8/layout/vList2"/>
    <dgm:cxn modelId="{849CC101-6DD4-471D-9AEB-6E89A05A6B45}" type="presOf" srcId="{701AFEC8-539A-42AD-B670-E8B63E86EFB7}" destId="{55FDCE41-5C7C-400D-8F74-25D6EC083702}" srcOrd="0" destOrd="0" presId="urn:microsoft.com/office/officeart/2005/8/layout/vList2"/>
    <dgm:cxn modelId="{52C6BF93-CA10-4885-8114-A7566A075F6C}" type="presOf" srcId="{D9B83A5D-64D5-4D7A-B107-D28A22068C34}" destId="{3AFFACCF-78E5-4136-9280-E0117DFBD426}" srcOrd="0" destOrd="0" presId="urn:microsoft.com/office/officeart/2005/8/layout/vList2"/>
    <dgm:cxn modelId="{92177439-6CBA-4F97-B433-8EBA16EBD874}" type="presOf" srcId="{A46B612E-85FD-41D7-A97C-F61AF234084C}" destId="{AF10939E-4E00-4D3D-8A25-D32DA87B1B00}" srcOrd="0" destOrd="0" presId="urn:microsoft.com/office/officeart/2005/8/layout/vList2"/>
    <dgm:cxn modelId="{FB586A3A-49CA-4518-AE9A-6C6BAF10C159}" srcId="{701AFEC8-539A-42AD-B670-E8B63E86EFB7}" destId="{A46B612E-85FD-41D7-A97C-F61AF234084C}" srcOrd="2" destOrd="0" parTransId="{500E65EC-6AF1-4183-A2A0-0E44AB3A0350}" sibTransId="{E4A1D61D-2CE0-4331-AE05-829C767803F7}"/>
    <dgm:cxn modelId="{517C075C-C4B2-4BEE-9ADD-D26C5960EA66}" srcId="{701AFEC8-539A-42AD-B670-E8B63E86EFB7}" destId="{D9B83A5D-64D5-4D7A-B107-D28A22068C34}" srcOrd="1" destOrd="0" parTransId="{05E17B69-E4B5-4F90-B581-EE0499FFF690}" sibTransId="{8668512D-A5C2-4AE7-97A4-4B8734956E8C}"/>
    <dgm:cxn modelId="{9ED8C90C-D485-4EFC-9CB9-2FFE76916CFD}" srcId="{701AFEC8-539A-42AD-B670-E8B63E86EFB7}" destId="{AAC593FC-8335-466D-83B1-C9566FB6A6E5}" srcOrd="0" destOrd="0" parTransId="{E68A0652-3B05-40C5-AF9F-9F60AA3B9C53}" sibTransId="{77443B6A-159F-47B6-8E4D-4FE24F5144BB}"/>
    <dgm:cxn modelId="{E40C1906-C4EB-4F14-96AF-9253EC90CD96}" type="presParOf" srcId="{55FDCE41-5C7C-400D-8F74-25D6EC083702}" destId="{58D184B1-6ADA-4C48-82A9-2D9BA979EB2D}" srcOrd="0" destOrd="0" presId="urn:microsoft.com/office/officeart/2005/8/layout/vList2"/>
    <dgm:cxn modelId="{66C11C1C-1DA0-4C96-AB57-FF2C0B53DFC6}" type="presParOf" srcId="{55FDCE41-5C7C-400D-8F74-25D6EC083702}" destId="{2FA9AEAA-959B-48E2-9A6C-140394EB8E2D}" srcOrd="1" destOrd="0" presId="urn:microsoft.com/office/officeart/2005/8/layout/vList2"/>
    <dgm:cxn modelId="{922BA99C-5487-4E73-BF7C-4217F77E5CD3}" type="presParOf" srcId="{55FDCE41-5C7C-400D-8F74-25D6EC083702}" destId="{3AFFACCF-78E5-4136-9280-E0117DFBD426}" srcOrd="2" destOrd="0" presId="urn:microsoft.com/office/officeart/2005/8/layout/vList2"/>
    <dgm:cxn modelId="{B416C2D4-1DC7-43DC-8F5B-2E5BEF81E8BD}" type="presParOf" srcId="{55FDCE41-5C7C-400D-8F74-25D6EC083702}" destId="{AA2DF4D5-75D3-40E7-BDFB-E1AFA2CCEC67}" srcOrd="3" destOrd="0" presId="urn:microsoft.com/office/officeart/2005/8/layout/vList2"/>
    <dgm:cxn modelId="{E1E9913C-80CA-4E78-A126-9B49C0DBAA14}" type="presParOf" srcId="{55FDCE41-5C7C-400D-8F74-25D6EC083702}" destId="{AF10939E-4E00-4D3D-8A25-D32DA87B1B00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1AFEC8-539A-42AD-B670-E8B63E86EFB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593FC-8335-466D-83B1-C9566FB6A6E5}">
      <dgm:prSet/>
      <dgm:spPr/>
      <dgm:t>
        <a:bodyPr/>
        <a:lstStyle/>
        <a:p>
          <a:pPr algn="just"/>
          <a:r>
            <a:rPr lang="ru-RU" dirty="0"/>
            <a:t>ГУП «</a:t>
          </a:r>
          <a:r>
            <a:rPr lang="ru-RU" dirty="0" err="1"/>
            <a:t>Спецтранс</a:t>
          </a:r>
          <a:r>
            <a:rPr lang="ru-RU" dirty="0"/>
            <a:t>»</a:t>
          </a:r>
        </a:p>
      </dgm:t>
    </dgm:pt>
    <dgm:pt modelId="{E68A0652-3B05-40C5-AF9F-9F60AA3B9C53}" type="parTrans" cxnId="{9ED8C90C-D485-4EFC-9CB9-2FFE76916CFD}">
      <dgm:prSet/>
      <dgm:spPr/>
      <dgm:t>
        <a:bodyPr/>
        <a:lstStyle/>
        <a:p>
          <a:pPr algn="just"/>
          <a:endParaRPr lang="ru-RU"/>
        </a:p>
      </dgm:t>
    </dgm:pt>
    <dgm:pt modelId="{77443B6A-159F-47B6-8E4D-4FE24F5144BB}" type="sibTrans" cxnId="{9ED8C90C-D485-4EFC-9CB9-2FFE76916CFD}">
      <dgm:prSet/>
      <dgm:spPr/>
      <dgm:t>
        <a:bodyPr/>
        <a:lstStyle/>
        <a:p>
          <a:pPr algn="just"/>
          <a:endParaRPr lang="ru-RU"/>
        </a:p>
      </dgm:t>
    </dgm:pt>
    <dgm:pt modelId="{D9B83A5D-64D5-4D7A-B107-D28A22068C34}">
      <dgm:prSet/>
      <dgm:spPr/>
      <dgm:t>
        <a:bodyPr/>
        <a:lstStyle/>
        <a:p>
          <a:pPr algn="just"/>
          <a:r>
            <a:rPr lang="ru-RU" dirty="0"/>
            <a:t>ГУП «</a:t>
          </a:r>
          <a:r>
            <a:rPr lang="ru-RU" dirty="0" err="1"/>
            <a:t>Камчатэнергоснаб</a:t>
          </a:r>
          <a:r>
            <a:rPr lang="ru-RU" dirty="0"/>
            <a:t>»</a:t>
          </a:r>
        </a:p>
      </dgm:t>
    </dgm:pt>
    <dgm:pt modelId="{05E17B69-E4B5-4F90-B581-EE0499FFF690}" type="parTrans" cxnId="{517C075C-C4B2-4BEE-9ADD-D26C5960EA66}">
      <dgm:prSet/>
      <dgm:spPr/>
      <dgm:t>
        <a:bodyPr/>
        <a:lstStyle/>
        <a:p>
          <a:pPr algn="just"/>
          <a:endParaRPr lang="ru-RU"/>
        </a:p>
      </dgm:t>
    </dgm:pt>
    <dgm:pt modelId="{8668512D-A5C2-4AE7-97A4-4B8734956E8C}" type="sibTrans" cxnId="{517C075C-C4B2-4BEE-9ADD-D26C5960EA66}">
      <dgm:prSet/>
      <dgm:spPr/>
      <dgm:t>
        <a:bodyPr/>
        <a:lstStyle/>
        <a:p>
          <a:pPr algn="just"/>
          <a:endParaRPr lang="ru-RU"/>
        </a:p>
      </dgm:t>
    </dgm:pt>
    <dgm:pt modelId="{55FDCE41-5C7C-400D-8F74-25D6EC083702}" type="pres">
      <dgm:prSet presAssocID="{701AFEC8-539A-42AD-B670-E8B63E86EF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184B1-6ADA-4C48-82A9-2D9BA979EB2D}" type="pres">
      <dgm:prSet presAssocID="{AAC593FC-8335-466D-83B1-C9566FB6A6E5}" presName="parentText" presStyleLbl="node1" presStyleIdx="0" presStyleCnt="2" custLinFactY="-286562" custLinFactNeighborX="276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9AEAA-959B-48E2-9A6C-140394EB8E2D}" type="pres">
      <dgm:prSet presAssocID="{77443B6A-159F-47B6-8E4D-4FE24F5144BB}" presName="spacer" presStyleCnt="0"/>
      <dgm:spPr/>
    </dgm:pt>
    <dgm:pt modelId="{3AFFACCF-78E5-4136-9280-E0117DFBD426}" type="pres">
      <dgm:prSet presAssocID="{D9B83A5D-64D5-4D7A-B107-D28A22068C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7C075C-C4B2-4BEE-9ADD-D26C5960EA66}" srcId="{701AFEC8-539A-42AD-B670-E8B63E86EFB7}" destId="{D9B83A5D-64D5-4D7A-B107-D28A22068C34}" srcOrd="1" destOrd="0" parTransId="{05E17B69-E4B5-4F90-B581-EE0499FFF690}" sibTransId="{8668512D-A5C2-4AE7-97A4-4B8734956E8C}"/>
    <dgm:cxn modelId="{471E41EA-C4AE-4CC7-BD8D-062862F37AE5}" type="presOf" srcId="{701AFEC8-539A-42AD-B670-E8B63E86EFB7}" destId="{55FDCE41-5C7C-400D-8F74-25D6EC083702}" srcOrd="0" destOrd="0" presId="urn:microsoft.com/office/officeart/2005/8/layout/vList2"/>
    <dgm:cxn modelId="{4A71555B-A23B-444D-9BB4-ED1C6713BBA6}" type="presOf" srcId="{AAC593FC-8335-466D-83B1-C9566FB6A6E5}" destId="{58D184B1-6ADA-4C48-82A9-2D9BA979EB2D}" srcOrd="0" destOrd="0" presId="urn:microsoft.com/office/officeart/2005/8/layout/vList2"/>
    <dgm:cxn modelId="{C88DD8B1-9F32-400B-8889-671F262CA226}" type="presOf" srcId="{D9B83A5D-64D5-4D7A-B107-D28A22068C34}" destId="{3AFFACCF-78E5-4136-9280-E0117DFBD426}" srcOrd="0" destOrd="0" presId="urn:microsoft.com/office/officeart/2005/8/layout/vList2"/>
    <dgm:cxn modelId="{9ED8C90C-D485-4EFC-9CB9-2FFE76916CFD}" srcId="{701AFEC8-539A-42AD-B670-E8B63E86EFB7}" destId="{AAC593FC-8335-466D-83B1-C9566FB6A6E5}" srcOrd="0" destOrd="0" parTransId="{E68A0652-3B05-40C5-AF9F-9F60AA3B9C53}" sibTransId="{77443B6A-159F-47B6-8E4D-4FE24F5144BB}"/>
    <dgm:cxn modelId="{1380B69A-1C1A-43F1-A863-F14886FD2DE7}" type="presParOf" srcId="{55FDCE41-5C7C-400D-8F74-25D6EC083702}" destId="{58D184B1-6ADA-4C48-82A9-2D9BA979EB2D}" srcOrd="0" destOrd="0" presId="urn:microsoft.com/office/officeart/2005/8/layout/vList2"/>
    <dgm:cxn modelId="{86A83C32-FDB2-4CCF-9B1B-820E3990F2AE}" type="presParOf" srcId="{55FDCE41-5C7C-400D-8F74-25D6EC083702}" destId="{2FA9AEAA-959B-48E2-9A6C-140394EB8E2D}" srcOrd="1" destOrd="0" presId="urn:microsoft.com/office/officeart/2005/8/layout/vList2"/>
    <dgm:cxn modelId="{B568E04A-57E1-47DB-A23A-5AC5F865F199}" type="presParOf" srcId="{55FDCE41-5C7C-400D-8F74-25D6EC083702}" destId="{3AFFACCF-78E5-4136-9280-E0117DFBD426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63EA19-A464-414E-9FBD-8FABDCCCE09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3F938-0BAA-475E-B0B8-94F055111A7C}">
      <dgm:prSet/>
      <dgm:spPr/>
      <dgm:t>
        <a:bodyPr/>
        <a:lstStyle/>
        <a:p>
          <a:pPr rtl="0">
            <a:spcBef>
              <a:spcPts val="0"/>
            </a:spcBef>
            <a:spcAft>
              <a:spcPts val="1200"/>
            </a:spcAft>
          </a:pPr>
          <a:r>
            <a:rPr lang="ru-RU" dirty="0"/>
            <a:t>Сокращение количества решений о приостановлении государственной регистрации до </a:t>
          </a:r>
        </a:p>
      </dgm:t>
    </dgm:pt>
    <dgm:pt modelId="{D9C00B88-9148-437A-82BA-362498383812}" type="parTrans" cxnId="{2B8054ED-7E3B-496B-8E78-F7F0BE1410F3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460A567F-948D-4D00-99D0-F627E3BCB3AA}" type="sibTrans" cxnId="{2B8054ED-7E3B-496B-8E78-F7F0BE1410F3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275C8B0E-139E-4543-BBE5-D91F7A472BD7}">
      <dgm:prSet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dirty="0"/>
            <a:t>Сокращение количества отказов в постановке на государственный кадастровый учет и государственной регистрации до  </a:t>
          </a:r>
        </a:p>
      </dgm:t>
    </dgm:pt>
    <dgm:pt modelId="{5D8E301D-818D-47A5-A233-03ECA5A04065}" type="parTrans" cxnId="{CA33C454-9293-46FC-9C65-191CEEC31A4B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A1BD1404-784A-4CFC-B5C4-C6581DC8AB18}" type="sibTrans" cxnId="{CA33C454-9293-46FC-9C65-191CEEC31A4B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02753783-FEB5-4C2C-A665-E1C8DF6728EB}">
      <dgm:prSet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dirty="0"/>
            <a:t>Сокращение сроков утверждения схем расположения земельных участков на кадастровом плане территории до </a:t>
          </a:r>
        </a:p>
      </dgm:t>
    </dgm:pt>
    <dgm:pt modelId="{CBA4474A-235D-40CA-8487-766A6AAC96A7}" type="parTrans" cxnId="{AEA4CB84-7FF7-4900-B5DD-33312C0A64AA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079D1F1C-AE75-4347-B7DE-1EA25276B2C9}" type="sibTrans" cxnId="{AEA4CB84-7FF7-4900-B5DD-33312C0A64AA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6FDA9E13-2088-4D1D-957F-E27D28588713}">
      <dgm:prSet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ru-RU" dirty="0"/>
            <a:t>Сокращение сроков присвоения адреса земельному участку и объекту недвижимости до</a:t>
          </a:r>
        </a:p>
      </dgm:t>
    </dgm:pt>
    <dgm:pt modelId="{8523495B-1C9A-4C09-B34E-1BF807F81894}" type="parTrans" cxnId="{55995D98-49E5-4E1A-9BDF-8896927A1968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B154D09D-2B2A-4D39-9539-1E8404BA6C40}" type="sibTrans" cxnId="{55995D98-49E5-4E1A-9BDF-8896927A1968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endParaRPr lang="ru-RU"/>
        </a:p>
      </dgm:t>
    </dgm:pt>
    <dgm:pt modelId="{205C0703-6324-48A9-AAAD-174B906D0EFB}" type="pres">
      <dgm:prSet presAssocID="{E163EA19-A464-414E-9FBD-8FABDCCCE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D7FBA-4F0F-49F5-9FC2-3A3A53A63AEC}" type="pres">
      <dgm:prSet presAssocID="{E003F938-0BAA-475E-B0B8-94F055111A7C}" presName="parentText" presStyleLbl="node1" presStyleIdx="0" presStyleCnt="4" custScaleX="88034" custScaleY="16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211E3-6286-47E3-9F43-0C322DB53872}" type="pres">
      <dgm:prSet presAssocID="{460A567F-948D-4D00-99D0-F627E3BCB3AA}" presName="spacer" presStyleCnt="0"/>
      <dgm:spPr/>
    </dgm:pt>
    <dgm:pt modelId="{8B80223B-A1FD-4962-B3AD-67AB8B63B014}" type="pres">
      <dgm:prSet presAssocID="{275C8B0E-139E-4543-BBE5-D91F7A472BD7}" presName="parentText" presStyleLbl="node1" presStyleIdx="1" presStyleCnt="4" custScaleX="88034" custScaleY="16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F63F-3ADF-4AD5-812C-F8DE11981461}" type="pres">
      <dgm:prSet presAssocID="{A1BD1404-784A-4CFC-B5C4-C6581DC8AB18}" presName="spacer" presStyleCnt="0"/>
      <dgm:spPr/>
    </dgm:pt>
    <dgm:pt modelId="{F7BD5126-2ABD-4D21-8AD1-DFE4F1F19C57}" type="pres">
      <dgm:prSet presAssocID="{02753783-FEB5-4C2C-A665-E1C8DF6728EB}" presName="parentText" presStyleLbl="node1" presStyleIdx="2" presStyleCnt="4" custScaleX="88034" custScaleY="16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3A84B-AED6-4ED0-B04B-91E0ACB9819E}" type="pres">
      <dgm:prSet presAssocID="{079D1F1C-AE75-4347-B7DE-1EA25276B2C9}" presName="spacer" presStyleCnt="0"/>
      <dgm:spPr/>
    </dgm:pt>
    <dgm:pt modelId="{E932874B-2016-47FF-AA36-EEDBE34745D9}" type="pres">
      <dgm:prSet presAssocID="{6FDA9E13-2088-4D1D-957F-E27D28588713}" presName="parentText" presStyleLbl="node1" presStyleIdx="3" presStyleCnt="4" custScaleX="88034" custScaleY="16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3B7922-333F-44C1-9410-4D994F10EB3C}" type="presOf" srcId="{02753783-FEB5-4C2C-A665-E1C8DF6728EB}" destId="{F7BD5126-2ABD-4D21-8AD1-DFE4F1F19C57}" srcOrd="0" destOrd="0" presId="urn:microsoft.com/office/officeart/2005/8/layout/vList2"/>
    <dgm:cxn modelId="{79866CFF-4675-4D8E-8015-E890782C7A10}" type="presOf" srcId="{E003F938-0BAA-475E-B0B8-94F055111A7C}" destId="{826D7FBA-4F0F-49F5-9FC2-3A3A53A63AEC}" srcOrd="0" destOrd="0" presId="urn:microsoft.com/office/officeart/2005/8/layout/vList2"/>
    <dgm:cxn modelId="{AE7568F2-29EC-4AFF-AD53-B56ACBF8CB63}" type="presOf" srcId="{275C8B0E-139E-4543-BBE5-D91F7A472BD7}" destId="{8B80223B-A1FD-4962-B3AD-67AB8B63B014}" srcOrd="0" destOrd="0" presId="urn:microsoft.com/office/officeart/2005/8/layout/vList2"/>
    <dgm:cxn modelId="{7D1F4D69-977A-45B1-A11E-AC905245A3B7}" type="presOf" srcId="{6FDA9E13-2088-4D1D-957F-E27D28588713}" destId="{E932874B-2016-47FF-AA36-EEDBE34745D9}" srcOrd="0" destOrd="0" presId="urn:microsoft.com/office/officeart/2005/8/layout/vList2"/>
    <dgm:cxn modelId="{682BA17C-B3F3-4D76-9438-C61693331C47}" type="presOf" srcId="{E163EA19-A464-414E-9FBD-8FABDCCCE096}" destId="{205C0703-6324-48A9-AAAD-174B906D0EFB}" srcOrd="0" destOrd="0" presId="urn:microsoft.com/office/officeart/2005/8/layout/vList2"/>
    <dgm:cxn modelId="{CA33C454-9293-46FC-9C65-191CEEC31A4B}" srcId="{E163EA19-A464-414E-9FBD-8FABDCCCE096}" destId="{275C8B0E-139E-4543-BBE5-D91F7A472BD7}" srcOrd="1" destOrd="0" parTransId="{5D8E301D-818D-47A5-A233-03ECA5A04065}" sibTransId="{A1BD1404-784A-4CFC-B5C4-C6581DC8AB18}"/>
    <dgm:cxn modelId="{2B8054ED-7E3B-496B-8E78-F7F0BE1410F3}" srcId="{E163EA19-A464-414E-9FBD-8FABDCCCE096}" destId="{E003F938-0BAA-475E-B0B8-94F055111A7C}" srcOrd="0" destOrd="0" parTransId="{D9C00B88-9148-437A-82BA-362498383812}" sibTransId="{460A567F-948D-4D00-99D0-F627E3BCB3AA}"/>
    <dgm:cxn modelId="{55995D98-49E5-4E1A-9BDF-8896927A1968}" srcId="{E163EA19-A464-414E-9FBD-8FABDCCCE096}" destId="{6FDA9E13-2088-4D1D-957F-E27D28588713}" srcOrd="3" destOrd="0" parTransId="{8523495B-1C9A-4C09-B34E-1BF807F81894}" sibTransId="{B154D09D-2B2A-4D39-9539-1E8404BA6C40}"/>
    <dgm:cxn modelId="{AEA4CB84-7FF7-4900-B5DD-33312C0A64AA}" srcId="{E163EA19-A464-414E-9FBD-8FABDCCCE096}" destId="{02753783-FEB5-4C2C-A665-E1C8DF6728EB}" srcOrd="2" destOrd="0" parTransId="{CBA4474A-235D-40CA-8487-766A6AAC96A7}" sibTransId="{079D1F1C-AE75-4347-B7DE-1EA25276B2C9}"/>
    <dgm:cxn modelId="{F61EFE37-9FE6-4C9B-9A51-538DF12B6AF0}" type="presParOf" srcId="{205C0703-6324-48A9-AAAD-174B906D0EFB}" destId="{826D7FBA-4F0F-49F5-9FC2-3A3A53A63AEC}" srcOrd="0" destOrd="0" presId="urn:microsoft.com/office/officeart/2005/8/layout/vList2"/>
    <dgm:cxn modelId="{BEE895CB-3939-4643-B0E3-4462A8C77A39}" type="presParOf" srcId="{205C0703-6324-48A9-AAAD-174B906D0EFB}" destId="{82F211E3-6286-47E3-9F43-0C322DB53872}" srcOrd="1" destOrd="0" presId="urn:microsoft.com/office/officeart/2005/8/layout/vList2"/>
    <dgm:cxn modelId="{F0AF7413-1D48-4D4B-9F05-BE63AFBC9E86}" type="presParOf" srcId="{205C0703-6324-48A9-AAAD-174B906D0EFB}" destId="{8B80223B-A1FD-4962-B3AD-67AB8B63B014}" srcOrd="2" destOrd="0" presId="urn:microsoft.com/office/officeart/2005/8/layout/vList2"/>
    <dgm:cxn modelId="{96E4B889-E30B-43B9-9649-ABE6CABFF753}" type="presParOf" srcId="{205C0703-6324-48A9-AAAD-174B906D0EFB}" destId="{9C14F63F-3ADF-4AD5-812C-F8DE11981461}" srcOrd="3" destOrd="0" presId="urn:microsoft.com/office/officeart/2005/8/layout/vList2"/>
    <dgm:cxn modelId="{7139F7C4-B981-4EC5-830D-B5FC739A6F08}" type="presParOf" srcId="{205C0703-6324-48A9-AAAD-174B906D0EFB}" destId="{F7BD5126-2ABD-4D21-8AD1-DFE4F1F19C57}" srcOrd="4" destOrd="0" presId="urn:microsoft.com/office/officeart/2005/8/layout/vList2"/>
    <dgm:cxn modelId="{020C36AF-BDA8-4764-8947-D08E84F87269}" type="presParOf" srcId="{205C0703-6324-48A9-AAAD-174B906D0EFB}" destId="{7263A84B-AED6-4ED0-B04B-91E0ACB9819E}" srcOrd="5" destOrd="0" presId="urn:microsoft.com/office/officeart/2005/8/layout/vList2"/>
    <dgm:cxn modelId="{87E422F5-D059-449A-B611-0F1FA0CA62EC}" type="presParOf" srcId="{205C0703-6324-48A9-AAAD-174B906D0EFB}" destId="{E932874B-2016-47FF-AA36-EEDBE34745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5A4F1A-DF92-45AE-AEE9-5D3EEDE2527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2759D-67FD-407B-B2E0-26C8236F8310}" type="pres">
      <dgm:prSet presAssocID="{C45A4F1A-DF92-45AE-AEE9-5D3EEDE252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6E22E-F589-4D1C-80E0-D9B4D9F6987F}" type="presOf" srcId="{C45A4F1A-DF92-45AE-AEE9-5D3EEDE25277}" destId="{94B2759D-67FD-407B-B2E0-26C8236F8310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D6EC29-4143-499D-ACB9-67E981EC4D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BCA43-1780-4878-9A5E-A666465BCDE5}">
      <dgm:prSet custT="1"/>
      <dgm:spPr/>
      <dgm:t>
        <a:bodyPr/>
        <a:lstStyle/>
        <a:p>
          <a:pPr algn="ctr"/>
          <a:r>
            <a:rPr lang="ru-RU" sz="1800" b="1" dirty="0"/>
            <a:t>Здания</a:t>
          </a:r>
        </a:p>
      </dgm:t>
    </dgm:pt>
    <dgm:pt modelId="{14D30C84-C96F-43F0-83BC-6BF2F6C5A2C9}" type="parTrans" cxnId="{8C83D212-CF6A-4120-899D-EF2C3B5E3834}">
      <dgm:prSet/>
      <dgm:spPr/>
      <dgm:t>
        <a:bodyPr/>
        <a:lstStyle/>
        <a:p>
          <a:endParaRPr lang="ru-RU"/>
        </a:p>
      </dgm:t>
    </dgm:pt>
    <dgm:pt modelId="{67D807AF-FE3E-408F-926F-94AAFF88E6C6}" type="sibTrans" cxnId="{8C83D212-CF6A-4120-899D-EF2C3B5E3834}">
      <dgm:prSet/>
      <dgm:spPr/>
      <dgm:t>
        <a:bodyPr/>
        <a:lstStyle/>
        <a:p>
          <a:endParaRPr lang="ru-RU"/>
        </a:p>
      </dgm:t>
    </dgm:pt>
    <dgm:pt modelId="{1E13D823-A568-49D7-BDEB-AFF3ADEBCDB6}">
      <dgm:prSet custT="1"/>
      <dgm:spPr/>
      <dgm:t>
        <a:bodyPr/>
        <a:lstStyle/>
        <a:p>
          <a:pPr algn="ctr"/>
          <a:r>
            <a:rPr lang="ru-RU" sz="1800" b="1" dirty="0"/>
            <a:t>Сооружения </a:t>
          </a:r>
        </a:p>
      </dgm:t>
    </dgm:pt>
    <dgm:pt modelId="{476EAAC0-8C26-44BD-86EB-A561B96743EC}" type="parTrans" cxnId="{9030E37D-5F5F-4D0B-951B-BE84D4E7533B}">
      <dgm:prSet/>
      <dgm:spPr/>
      <dgm:t>
        <a:bodyPr/>
        <a:lstStyle/>
        <a:p>
          <a:endParaRPr lang="ru-RU"/>
        </a:p>
      </dgm:t>
    </dgm:pt>
    <dgm:pt modelId="{62FB3AF7-9ACC-429B-9869-76CFEE7435AD}" type="sibTrans" cxnId="{9030E37D-5F5F-4D0B-951B-BE84D4E7533B}">
      <dgm:prSet/>
      <dgm:spPr/>
      <dgm:t>
        <a:bodyPr/>
        <a:lstStyle/>
        <a:p>
          <a:endParaRPr lang="ru-RU"/>
        </a:p>
      </dgm:t>
    </dgm:pt>
    <dgm:pt modelId="{AC01DE24-8642-4243-971C-5E63D1E28A71}">
      <dgm:prSet custT="1"/>
      <dgm:spPr/>
      <dgm:t>
        <a:bodyPr/>
        <a:lstStyle/>
        <a:p>
          <a:pPr algn="ctr"/>
          <a:r>
            <a:rPr lang="ru-RU" sz="1800" b="1" dirty="0"/>
            <a:t>Объекты                                 незавершенного строительства</a:t>
          </a:r>
        </a:p>
      </dgm:t>
    </dgm:pt>
    <dgm:pt modelId="{5B797977-960D-4889-9D04-6D4E6FE58AF9}" type="parTrans" cxnId="{418CCF6F-93F0-4E85-88CF-41C0690F8EB5}">
      <dgm:prSet/>
      <dgm:spPr/>
      <dgm:t>
        <a:bodyPr/>
        <a:lstStyle/>
        <a:p>
          <a:endParaRPr lang="ru-RU"/>
        </a:p>
      </dgm:t>
    </dgm:pt>
    <dgm:pt modelId="{725914EB-5DFC-4947-BE84-F3030DB3BFE7}" type="sibTrans" cxnId="{418CCF6F-93F0-4E85-88CF-41C0690F8EB5}">
      <dgm:prSet/>
      <dgm:spPr/>
      <dgm:t>
        <a:bodyPr/>
        <a:lstStyle/>
        <a:p>
          <a:endParaRPr lang="ru-RU"/>
        </a:p>
      </dgm:t>
    </dgm:pt>
    <dgm:pt modelId="{3CBCBC6B-30BF-45F7-ADB4-B65CCC2AA2E2}">
      <dgm:prSet custT="1"/>
      <dgm:spPr/>
      <dgm:t>
        <a:bodyPr/>
        <a:lstStyle/>
        <a:p>
          <a:pPr algn="ctr"/>
          <a:r>
            <a:rPr lang="ru-RU" sz="1800" b="1" dirty="0"/>
            <a:t>Помещения</a:t>
          </a:r>
        </a:p>
      </dgm:t>
    </dgm:pt>
    <dgm:pt modelId="{8498C1A1-394A-4869-AED7-A6CDAB8F13E1}" type="parTrans" cxnId="{38F71FBC-B092-4D96-B342-77B8E99FB2A3}">
      <dgm:prSet/>
      <dgm:spPr/>
      <dgm:t>
        <a:bodyPr/>
        <a:lstStyle/>
        <a:p>
          <a:endParaRPr lang="ru-RU"/>
        </a:p>
      </dgm:t>
    </dgm:pt>
    <dgm:pt modelId="{6C8DB01F-8711-4D84-A8C4-6C49C21C5A32}" type="sibTrans" cxnId="{38F71FBC-B092-4D96-B342-77B8E99FB2A3}">
      <dgm:prSet/>
      <dgm:spPr/>
      <dgm:t>
        <a:bodyPr/>
        <a:lstStyle/>
        <a:p>
          <a:endParaRPr lang="ru-RU"/>
        </a:p>
      </dgm:t>
    </dgm:pt>
    <dgm:pt modelId="{D7B92AC1-0FA5-42DE-8C65-168EFC1163F6}">
      <dgm:prSet custT="1"/>
      <dgm:spPr/>
      <dgm:t>
        <a:bodyPr/>
        <a:lstStyle/>
        <a:p>
          <a:pPr algn="ctr"/>
          <a:r>
            <a:rPr lang="ru-RU" sz="1800" b="1" dirty="0"/>
            <a:t>Машино-места</a:t>
          </a:r>
        </a:p>
      </dgm:t>
    </dgm:pt>
    <dgm:pt modelId="{15F3C8BA-64AD-4F22-A614-E9570F4C26EC}" type="parTrans" cxnId="{124875E3-37AB-4075-80E0-04CA956CF20D}">
      <dgm:prSet/>
      <dgm:spPr/>
      <dgm:t>
        <a:bodyPr/>
        <a:lstStyle/>
        <a:p>
          <a:endParaRPr lang="ru-RU"/>
        </a:p>
      </dgm:t>
    </dgm:pt>
    <dgm:pt modelId="{22542152-A58B-408E-8D48-C365E7C26B6B}" type="sibTrans" cxnId="{124875E3-37AB-4075-80E0-04CA956CF20D}">
      <dgm:prSet/>
      <dgm:spPr/>
      <dgm:t>
        <a:bodyPr/>
        <a:lstStyle/>
        <a:p>
          <a:endParaRPr lang="ru-RU"/>
        </a:p>
      </dgm:t>
    </dgm:pt>
    <dgm:pt modelId="{A92E7B38-1616-4764-9FFC-A686F8B9084A}">
      <dgm:prSet custT="1"/>
      <dgm:spPr/>
      <dgm:t>
        <a:bodyPr/>
        <a:lstStyle/>
        <a:p>
          <a:pPr algn="ctr"/>
          <a:r>
            <a:rPr lang="ru-RU" sz="1700" dirty="0"/>
            <a:t> </a:t>
          </a:r>
          <a:r>
            <a:rPr lang="ru-RU" sz="1800" b="1" dirty="0"/>
            <a:t>Единые недвижимые комплексы (предприятия как имущественный комплекс)</a:t>
          </a:r>
        </a:p>
      </dgm:t>
    </dgm:pt>
    <dgm:pt modelId="{2778AFCF-236E-4E1E-82E4-677D2FAEE97C}" type="parTrans" cxnId="{C2CDFE3C-4F50-4B7C-80DB-DDE0562E9E48}">
      <dgm:prSet/>
      <dgm:spPr/>
      <dgm:t>
        <a:bodyPr/>
        <a:lstStyle/>
        <a:p>
          <a:endParaRPr lang="ru-RU"/>
        </a:p>
      </dgm:t>
    </dgm:pt>
    <dgm:pt modelId="{4EE078A6-E412-4F7B-85E9-87A39A7E59E2}" type="sibTrans" cxnId="{C2CDFE3C-4F50-4B7C-80DB-DDE0562E9E48}">
      <dgm:prSet/>
      <dgm:spPr/>
      <dgm:t>
        <a:bodyPr/>
        <a:lstStyle/>
        <a:p>
          <a:endParaRPr lang="ru-RU"/>
        </a:p>
      </dgm:t>
    </dgm:pt>
    <dgm:pt modelId="{DB97EA19-E01A-49B3-8662-5369C3B9E54A}">
      <dgm:prSet custT="1"/>
      <dgm:spPr/>
      <dgm:t>
        <a:bodyPr/>
        <a:lstStyle/>
        <a:p>
          <a:pPr algn="ctr"/>
          <a:r>
            <a:rPr lang="ru-RU" sz="1800" b="1" dirty="0"/>
            <a:t>Иные объекты, прочно связанные с землей</a:t>
          </a:r>
        </a:p>
      </dgm:t>
    </dgm:pt>
    <dgm:pt modelId="{7F2D76F0-980B-481D-B3CD-485816029177}" type="parTrans" cxnId="{33A0603E-B438-459A-A84E-DFD51032759C}">
      <dgm:prSet/>
      <dgm:spPr/>
      <dgm:t>
        <a:bodyPr/>
        <a:lstStyle/>
        <a:p>
          <a:endParaRPr lang="ru-RU"/>
        </a:p>
      </dgm:t>
    </dgm:pt>
    <dgm:pt modelId="{3E7E7E80-82C6-4BE2-A033-A8A9350F3AA3}" type="sibTrans" cxnId="{33A0603E-B438-459A-A84E-DFD51032759C}">
      <dgm:prSet/>
      <dgm:spPr/>
      <dgm:t>
        <a:bodyPr/>
        <a:lstStyle/>
        <a:p>
          <a:endParaRPr lang="ru-RU"/>
        </a:p>
      </dgm:t>
    </dgm:pt>
    <dgm:pt modelId="{7224DAD7-B9E2-40A7-A7F3-705BAD399D9E}" type="pres">
      <dgm:prSet presAssocID="{1AD6EC29-4143-499D-ACB9-67E981EC4D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4AC68-504E-4BD8-A15A-9D58C1A29D81}" type="pres">
      <dgm:prSet presAssocID="{DC6BCA43-1780-4878-9A5E-A666465BCDE5}" presName="parentText" presStyleLbl="node1" presStyleIdx="0" presStyleCnt="7" custFlipHor="1" custScaleX="23089" custScaleY="100577" custLinFactNeighborX="-36578" custLinFactNeighborY="-37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2D40A-25C1-4D28-860B-3B6E396EF914}" type="pres">
      <dgm:prSet presAssocID="{67D807AF-FE3E-408F-926F-94AAFF88E6C6}" presName="spacer" presStyleCnt="0"/>
      <dgm:spPr/>
    </dgm:pt>
    <dgm:pt modelId="{23105D59-4E54-41C6-82E7-E4101526C6FC}" type="pres">
      <dgm:prSet presAssocID="{1E13D823-A568-49D7-BDEB-AFF3ADEBCDB6}" presName="parentText" presStyleLbl="node1" presStyleIdx="1" presStyleCnt="7" custFlipHor="1" custScaleX="26970" custLinFactY="-88017" custLinFactNeighborX="235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91040-A87F-4531-B352-575C5B456F1A}" type="pres">
      <dgm:prSet presAssocID="{62FB3AF7-9ACC-429B-9869-76CFEE7435AD}" presName="spacer" presStyleCnt="0"/>
      <dgm:spPr/>
    </dgm:pt>
    <dgm:pt modelId="{DD18D18E-4D6C-407A-9581-328D16452D1A}" type="pres">
      <dgm:prSet presAssocID="{AC01DE24-8642-4243-971C-5E63D1E28A71}" presName="parentText" presStyleLbl="node1" presStyleIdx="2" presStyleCnt="7" custFlipHor="1" custScaleX="28123" custScaleY="145063" custLinFactY="151106" custLinFactNeighborX="2405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65F84-CAD8-48BC-A4F4-F29BAA89A4EE}" type="pres">
      <dgm:prSet presAssocID="{725914EB-5DFC-4947-BE84-F3030DB3BFE7}" presName="spacer" presStyleCnt="0"/>
      <dgm:spPr/>
    </dgm:pt>
    <dgm:pt modelId="{A1B5D6B7-AF9C-4B4F-B0B3-182923D596D5}" type="pres">
      <dgm:prSet presAssocID="{3CBCBC6B-30BF-45F7-ADB4-B65CCC2AA2E2}" presName="parentText" presStyleLbl="node1" presStyleIdx="3" presStyleCnt="7" custFlipHor="0" custScaleX="26289" custLinFactY="-159990" custLinFactNeighborX="2340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3F9F-417C-4ECE-8F99-ABAECA84AEBE}" type="pres">
      <dgm:prSet presAssocID="{6C8DB01F-8711-4D84-A8C4-6C49C21C5A32}" presName="spacer" presStyleCnt="0"/>
      <dgm:spPr/>
    </dgm:pt>
    <dgm:pt modelId="{086E80DD-E6AD-4539-9DEE-0D212996DC7D}" type="pres">
      <dgm:prSet presAssocID="{D7B92AC1-0FA5-42DE-8C65-168EFC1163F6}" presName="parentText" presStyleLbl="node1" presStyleIdx="4" presStyleCnt="7" custFlipHor="1" custScaleX="28751" custLinFactY="-264873" custLinFactNeighborX="-33282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71998-C8D2-4C9B-BECE-70E6A2A89F83}" type="pres">
      <dgm:prSet presAssocID="{22542152-A58B-408E-8D48-C365E7C26B6B}" presName="spacer" presStyleCnt="0"/>
      <dgm:spPr/>
    </dgm:pt>
    <dgm:pt modelId="{6ADD25D9-039B-4891-A389-3EF0AD6B9AA4}" type="pres">
      <dgm:prSet presAssocID="{A92E7B38-1616-4764-9FFC-A686F8B9084A}" presName="parentText" presStyleLbl="node1" presStyleIdx="5" presStyleCnt="7" custScaleX="40724" custScaleY="134028" custLinFactY="-167204" custLinFactNeighborX="-288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8E4E0-F9FD-4B93-94C7-56927E31FD14}" type="pres">
      <dgm:prSet presAssocID="{4EE078A6-E412-4F7B-85E9-87A39A7E59E2}" presName="spacer" presStyleCnt="0"/>
      <dgm:spPr/>
    </dgm:pt>
    <dgm:pt modelId="{9E53D5C7-803B-44EC-BDA5-CD2B7CC8E7EA}" type="pres">
      <dgm:prSet presAssocID="{DB97EA19-E01A-49B3-8662-5369C3B9E54A}" presName="parentText" presStyleLbl="node1" presStyleIdx="6" presStyleCnt="7" custScaleX="37507" custLinFactY="-26754" custLinFactNeighborX="-304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0E37D-5F5F-4D0B-951B-BE84D4E7533B}" srcId="{1AD6EC29-4143-499D-ACB9-67E981EC4D13}" destId="{1E13D823-A568-49D7-BDEB-AFF3ADEBCDB6}" srcOrd="1" destOrd="0" parTransId="{476EAAC0-8C26-44BD-86EB-A561B96743EC}" sibTransId="{62FB3AF7-9ACC-429B-9869-76CFEE7435AD}"/>
    <dgm:cxn modelId="{682F28AA-B12F-42FA-AC8D-0F912C0CA3D2}" type="presOf" srcId="{DC6BCA43-1780-4878-9A5E-A666465BCDE5}" destId="{A604AC68-504E-4BD8-A15A-9D58C1A29D81}" srcOrd="0" destOrd="0" presId="urn:microsoft.com/office/officeart/2005/8/layout/vList2"/>
    <dgm:cxn modelId="{124875E3-37AB-4075-80E0-04CA956CF20D}" srcId="{1AD6EC29-4143-499D-ACB9-67E981EC4D13}" destId="{D7B92AC1-0FA5-42DE-8C65-168EFC1163F6}" srcOrd="4" destOrd="0" parTransId="{15F3C8BA-64AD-4F22-A614-E9570F4C26EC}" sibTransId="{22542152-A58B-408E-8D48-C365E7C26B6B}"/>
    <dgm:cxn modelId="{86D27228-C8CE-44BA-9D37-98A6A381B431}" type="presOf" srcId="{AC01DE24-8642-4243-971C-5E63D1E28A71}" destId="{DD18D18E-4D6C-407A-9581-328D16452D1A}" srcOrd="0" destOrd="0" presId="urn:microsoft.com/office/officeart/2005/8/layout/vList2"/>
    <dgm:cxn modelId="{621A303C-4B57-4924-B74D-19935077FB3E}" type="presOf" srcId="{1AD6EC29-4143-499D-ACB9-67E981EC4D13}" destId="{7224DAD7-B9E2-40A7-A7F3-705BAD399D9E}" srcOrd="0" destOrd="0" presId="urn:microsoft.com/office/officeart/2005/8/layout/vList2"/>
    <dgm:cxn modelId="{33A0603E-B438-459A-A84E-DFD51032759C}" srcId="{1AD6EC29-4143-499D-ACB9-67E981EC4D13}" destId="{DB97EA19-E01A-49B3-8662-5369C3B9E54A}" srcOrd="6" destOrd="0" parTransId="{7F2D76F0-980B-481D-B3CD-485816029177}" sibTransId="{3E7E7E80-82C6-4BE2-A033-A8A9350F3AA3}"/>
    <dgm:cxn modelId="{38F71FBC-B092-4D96-B342-77B8E99FB2A3}" srcId="{1AD6EC29-4143-499D-ACB9-67E981EC4D13}" destId="{3CBCBC6B-30BF-45F7-ADB4-B65CCC2AA2E2}" srcOrd="3" destOrd="0" parTransId="{8498C1A1-394A-4869-AED7-A6CDAB8F13E1}" sibTransId="{6C8DB01F-8711-4D84-A8C4-6C49C21C5A32}"/>
    <dgm:cxn modelId="{BBF664DB-142A-4378-937D-750FC3D2A986}" type="presOf" srcId="{D7B92AC1-0FA5-42DE-8C65-168EFC1163F6}" destId="{086E80DD-E6AD-4539-9DEE-0D212996DC7D}" srcOrd="0" destOrd="0" presId="urn:microsoft.com/office/officeart/2005/8/layout/vList2"/>
    <dgm:cxn modelId="{C2CDFE3C-4F50-4B7C-80DB-DDE0562E9E48}" srcId="{1AD6EC29-4143-499D-ACB9-67E981EC4D13}" destId="{A92E7B38-1616-4764-9FFC-A686F8B9084A}" srcOrd="5" destOrd="0" parTransId="{2778AFCF-236E-4E1E-82E4-677D2FAEE97C}" sibTransId="{4EE078A6-E412-4F7B-85E9-87A39A7E59E2}"/>
    <dgm:cxn modelId="{795E2B6A-BB9F-48C2-98CD-39BFE16F0B88}" type="presOf" srcId="{A92E7B38-1616-4764-9FFC-A686F8B9084A}" destId="{6ADD25D9-039B-4891-A389-3EF0AD6B9AA4}" srcOrd="0" destOrd="0" presId="urn:microsoft.com/office/officeart/2005/8/layout/vList2"/>
    <dgm:cxn modelId="{A6294EC0-8004-4469-A54E-2250D7F16367}" type="presOf" srcId="{1E13D823-A568-49D7-BDEB-AFF3ADEBCDB6}" destId="{23105D59-4E54-41C6-82E7-E4101526C6FC}" srcOrd="0" destOrd="0" presId="urn:microsoft.com/office/officeart/2005/8/layout/vList2"/>
    <dgm:cxn modelId="{19160A7B-DC26-4CB7-A35D-4C2B62CE6918}" type="presOf" srcId="{3CBCBC6B-30BF-45F7-ADB4-B65CCC2AA2E2}" destId="{A1B5D6B7-AF9C-4B4F-B0B3-182923D596D5}" srcOrd="0" destOrd="0" presId="urn:microsoft.com/office/officeart/2005/8/layout/vList2"/>
    <dgm:cxn modelId="{8C83D212-CF6A-4120-899D-EF2C3B5E3834}" srcId="{1AD6EC29-4143-499D-ACB9-67E981EC4D13}" destId="{DC6BCA43-1780-4878-9A5E-A666465BCDE5}" srcOrd="0" destOrd="0" parTransId="{14D30C84-C96F-43F0-83BC-6BF2F6C5A2C9}" sibTransId="{67D807AF-FE3E-408F-926F-94AAFF88E6C6}"/>
    <dgm:cxn modelId="{C8768DC8-AAC1-4B4A-8434-0AE4388B2318}" type="presOf" srcId="{DB97EA19-E01A-49B3-8662-5369C3B9E54A}" destId="{9E53D5C7-803B-44EC-BDA5-CD2B7CC8E7EA}" srcOrd="0" destOrd="0" presId="urn:microsoft.com/office/officeart/2005/8/layout/vList2"/>
    <dgm:cxn modelId="{418CCF6F-93F0-4E85-88CF-41C0690F8EB5}" srcId="{1AD6EC29-4143-499D-ACB9-67E981EC4D13}" destId="{AC01DE24-8642-4243-971C-5E63D1E28A71}" srcOrd="2" destOrd="0" parTransId="{5B797977-960D-4889-9D04-6D4E6FE58AF9}" sibTransId="{725914EB-5DFC-4947-BE84-F3030DB3BFE7}"/>
    <dgm:cxn modelId="{286C6558-8F2E-4283-8DC8-B297867F215F}" type="presParOf" srcId="{7224DAD7-B9E2-40A7-A7F3-705BAD399D9E}" destId="{A604AC68-504E-4BD8-A15A-9D58C1A29D81}" srcOrd="0" destOrd="0" presId="urn:microsoft.com/office/officeart/2005/8/layout/vList2"/>
    <dgm:cxn modelId="{DDE04681-DB76-4604-91CB-1FA547DBF967}" type="presParOf" srcId="{7224DAD7-B9E2-40A7-A7F3-705BAD399D9E}" destId="{0A62D40A-25C1-4D28-860B-3B6E396EF914}" srcOrd="1" destOrd="0" presId="urn:microsoft.com/office/officeart/2005/8/layout/vList2"/>
    <dgm:cxn modelId="{BA2F0108-3A2F-450D-833E-F233506869E6}" type="presParOf" srcId="{7224DAD7-B9E2-40A7-A7F3-705BAD399D9E}" destId="{23105D59-4E54-41C6-82E7-E4101526C6FC}" srcOrd="2" destOrd="0" presId="urn:microsoft.com/office/officeart/2005/8/layout/vList2"/>
    <dgm:cxn modelId="{521B033D-84F2-49AE-A20F-F176C794049C}" type="presParOf" srcId="{7224DAD7-B9E2-40A7-A7F3-705BAD399D9E}" destId="{1A391040-A87F-4531-B352-575C5B456F1A}" srcOrd="3" destOrd="0" presId="urn:microsoft.com/office/officeart/2005/8/layout/vList2"/>
    <dgm:cxn modelId="{7DAB5D03-1407-4991-9DF7-C8B0B54530F4}" type="presParOf" srcId="{7224DAD7-B9E2-40A7-A7F3-705BAD399D9E}" destId="{DD18D18E-4D6C-407A-9581-328D16452D1A}" srcOrd="4" destOrd="0" presId="urn:microsoft.com/office/officeart/2005/8/layout/vList2"/>
    <dgm:cxn modelId="{DCB7058E-65B3-426D-BD34-E51184A15484}" type="presParOf" srcId="{7224DAD7-B9E2-40A7-A7F3-705BAD399D9E}" destId="{41D65F84-CAD8-48BC-A4F4-F29BAA89A4EE}" srcOrd="5" destOrd="0" presId="urn:microsoft.com/office/officeart/2005/8/layout/vList2"/>
    <dgm:cxn modelId="{1AE4609B-E5FB-457F-BBA8-56F222ACA25E}" type="presParOf" srcId="{7224DAD7-B9E2-40A7-A7F3-705BAD399D9E}" destId="{A1B5D6B7-AF9C-4B4F-B0B3-182923D596D5}" srcOrd="6" destOrd="0" presId="urn:microsoft.com/office/officeart/2005/8/layout/vList2"/>
    <dgm:cxn modelId="{AE5A5FEC-51AC-4CA7-8400-A1A5F5BB7729}" type="presParOf" srcId="{7224DAD7-B9E2-40A7-A7F3-705BAD399D9E}" destId="{B8BE3F9F-417C-4ECE-8F99-ABAECA84AEBE}" srcOrd="7" destOrd="0" presId="urn:microsoft.com/office/officeart/2005/8/layout/vList2"/>
    <dgm:cxn modelId="{1C6CC819-5C9A-422C-B09B-BFBECA94C2D2}" type="presParOf" srcId="{7224DAD7-B9E2-40A7-A7F3-705BAD399D9E}" destId="{086E80DD-E6AD-4539-9DEE-0D212996DC7D}" srcOrd="8" destOrd="0" presId="urn:microsoft.com/office/officeart/2005/8/layout/vList2"/>
    <dgm:cxn modelId="{A9B59599-A438-4EFA-972A-88F1D62BD289}" type="presParOf" srcId="{7224DAD7-B9E2-40A7-A7F3-705BAD399D9E}" destId="{74971998-C8D2-4C9B-BECE-70E6A2A89F83}" srcOrd="9" destOrd="0" presId="urn:microsoft.com/office/officeart/2005/8/layout/vList2"/>
    <dgm:cxn modelId="{62ADDCF8-9361-462A-9CC1-07B7F00E0647}" type="presParOf" srcId="{7224DAD7-B9E2-40A7-A7F3-705BAD399D9E}" destId="{6ADD25D9-039B-4891-A389-3EF0AD6B9AA4}" srcOrd="10" destOrd="0" presId="urn:microsoft.com/office/officeart/2005/8/layout/vList2"/>
    <dgm:cxn modelId="{2853A0A4-F9C3-4F34-AB3A-1DE43D500DC6}" type="presParOf" srcId="{7224DAD7-B9E2-40A7-A7F3-705BAD399D9E}" destId="{9B58E4E0-F9FD-4B93-94C7-56927E31FD14}" srcOrd="11" destOrd="0" presId="urn:microsoft.com/office/officeart/2005/8/layout/vList2"/>
    <dgm:cxn modelId="{CE8463A8-5A63-4EC4-B1F5-29DC514E3D4E}" type="presParOf" srcId="{7224DAD7-B9E2-40A7-A7F3-705BAD399D9E}" destId="{9E53D5C7-803B-44EC-BDA5-CD2B7CC8E7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07371-D7AF-4789-B12A-387933B4F0A3}">
      <dsp:nvSpPr>
        <dsp:cNvPr id="0" name=""/>
        <dsp:cNvSpPr/>
      </dsp:nvSpPr>
      <dsp:spPr>
        <a:xfrm>
          <a:off x="95008" y="154114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Определение Перечня объектов, в отношении которых, налоговая база определена как кадастровая стоимость</a:t>
          </a:r>
        </a:p>
      </dsp:txBody>
      <dsp:txXfrm>
        <a:off x="95008" y="154114"/>
        <a:ext cx="2777217" cy="1666330"/>
      </dsp:txXfrm>
    </dsp:sp>
    <dsp:sp modelId="{F4F3BEC4-3EE8-44CF-B207-6CC4F91371FF}">
      <dsp:nvSpPr>
        <dsp:cNvPr id="0" name=""/>
        <dsp:cNvSpPr/>
      </dsp:nvSpPr>
      <dsp:spPr>
        <a:xfrm>
          <a:off x="3052939" y="154798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Проведение комплексных кадастровых работ</a:t>
          </a:r>
        </a:p>
      </dsp:txBody>
      <dsp:txXfrm>
        <a:off x="3052939" y="154798"/>
        <a:ext cx="2777217" cy="1666330"/>
      </dsp:txXfrm>
    </dsp:sp>
    <dsp:sp modelId="{902AB897-07FA-44C6-9DE1-CC8299B30A40}">
      <dsp:nvSpPr>
        <dsp:cNvPr id="0" name=""/>
        <dsp:cNvSpPr/>
      </dsp:nvSpPr>
      <dsp:spPr>
        <a:xfrm>
          <a:off x="6009260" y="139301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Внесение в государственный кадастр недвижимости сведений о границах муниципальных образований и Камчатского края</a:t>
          </a:r>
        </a:p>
      </dsp:txBody>
      <dsp:txXfrm>
        <a:off x="6009260" y="139301"/>
        <a:ext cx="2777217" cy="1666330"/>
      </dsp:txXfrm>
    </dsp:sp>
    <dsp:sp modelId="{D5749ED1-CABC-4919-BD2C-8421D70903F4}">
      <dsp:nvSpPr>
        <dsp:cNvPr id="0" name=""/>
        <dsp:cNvSpPr/>
      </dsp:nvSpPr>
      <dsp:spPr>
        <a:xfrm>
          <a:off x="108339" y="2063840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Формирование инвестиционного климата</a:t>
          </a:r>
        </a:p>
      </dsp:txBody>
      <dsp:txXfrm>
        <a:off x="108339" y="2063840"/>
        <a:ext cx="2777217" cy="1666330"/>
      </dsp:txXfrm>
    </dsp:sp>
    <dsp:sp modelId="{A89EF3C5-6AAD-4AED-AB45-1E5778F5DA83}">
      <dsp:nvSpPr>
        <dsp:cNvPr id="0" name=""/>
        <dsp:cNvSpPr/>
      </dsp:nvSpPr>
      <dsp:spPr>
        <a:xfrm>
          <a:off x="3047191" y="2108415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Участие в государственных программах</a:t>
          </a:r>
        </a:p>
      </dsp:txBody>
      <dsp:txXfrm>
        <a:off x="3047191" y="2108415"/>
        <a:ext cx="2777217" cy="1666330"/>
      </dsp:txXfrm>
    </dsp:sp>
    <dsp:sp modelId="{AB6106C8-746B-4EED-8D45-964BEF3FAAA3}">
      <dsp:nvSpPr>
        <dsp:cNvPr id="0" name=""/>
        <dsp:cNvSpPr/>
      </dsp:nvSpPr>
      <dsp:spPr>
        <a:xfrm>
          <a:off x="6024757" y="2110264"/>
          <a:ext cx="2777217" cy="1666330"/>
        </a:xfrm>
        <a:prstGeom prst="rect">
          <a:avLst/>
        </a:prstGeom>
        <a:solidFill>
          <a:srgbClr val="0051BA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Государственная кадастровая оценка</a:t>
          </a:r>
        </a:p>
      </dsp:txBody>
      <dsp:txXfrm>
        <a:off x="6024757" y="2110264"/>
        <a:ext cx="2777217" cy="1666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73023-A148-46AB-BDAC-95893C85C981}">
      <dsp:nvSpPr>
        <dsp:cNvPr id="0" name=""/>
        <dsp:cNvSpPr/>
      </dsp:nvSpPr>
      <dsp:spPr>
        <a:xfrm>
          <a:off x="0" y="0"/>
          <a:ext cx="9001184" cy="1251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+mj-lt"/>
              <a:ea typeface="Cambria" panose="02040503050406030204" pitchFamily="18" charset="0"/>
            </a:rPr>
            <a:t>Внесены сведения о муниципальных образованиях </a:t>
          </a:r>
        </a:p>
      </dsp:txBody>
      <dsp:txXfrm>
        <a:off x="61117" y="61117"/>
        <a:ext cx="8878950" cy="1129745"/>
      </dsp:txXfrm>
    </dsp:sp>
    <dsp:sp modelId="{EDFBFFF5-1CD7-468A-AE96-5F339E991AEA}">
      <dsp:nvSpPr>
        <dsp:cNvPr id="0" name=""/>
        <dsp:cNvSpPr/>
      </dsp:nvSpPr>
      <dsp:spPr>
        <a:xfrm>
          <a:off x="0" y="1267119"/>
          <a:ext cx="9001184" cy="1251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+mj-lt"/>
              <a:ea typeface="Cambria" panose="02040503050406030204" pitchFamily="18" charset="0"/>
            </a:rPr>
            <a:t>Начаты работы по описанию границ Тигильского, Карагинского, Пенжинского, Олюторского муниципальных районов, границы между Камчатским краем и Чукотским автономным округом</a:t>
          </a:r>
        </a:p>
      </dsp:txBody>
      <dsp:txXfrm>
        <a:off x="61117" y="1328236"/>
        <a:ext cx="8878950" cy="1129745"/>
      </dsp:txXfrm>
    </dsp:sp>
    <dsp:sp modelId="{56EFEBF5-A414-4B23-9613-DEA78FD2B363}">
      <dsp:nvSpPr>
        <dsp:cNvPr id="0" name=""/>
        <dsp:cNvSpPr/>
      </dsp:nvSpPr>
      <dsp:spPr>
        <a:xfrm>
          <a:off x="0" y="2532795"/>
          <a:ext cx="9001184" cy="1251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+mj-lt"/>
              <a:ea typeface="Cambria" panose="02040503050406030204" pitchFamily="18" charset="0"/>
            </a:rPr>
            <a:t>Проходит процедуру согласования местоположение границы между Магаданской областью и Камчатским краем</a:t>
          </a:r>
        </a:p>
      </dsp:txBody>
      <dsp:txXfrm>
        <a:off x="61117" y="2593912"/>
        <a:ext cx="8878950" cy="1129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B7E50-FDD9-49EC-A7B8-0C9ADECC023F}">
      <dsp:nvSpPr>
        <dsp:cNvPr id="0" name=""/>
        <dsp:cNvSpPr/>
      </dsp:nvSpPr>
      <dsp:spPr>
        <a:xfrm>
          <a:off x="233587" y="236710"/>
          <a:ext cx="8604198" cy="1063507"/>
        </a:xfrm>
        <a:prstGeom prst="roundRect">
          <a:avLst/>
        </a:prstGeom>
        <a:solidFill>
          <a:srgbClr val="0051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Развитие конкуренции, привлечение инвестиций</a:t>
          </a:r>
        </a:p>
      </dsp:txBody>
      <dsp:txXfrm>
        <a:off x="285503" y="288626"/>
        <a:ext cx="8500366" cy="959675"/>
      </dsp:txXfrm>
    </dsp:sp>
    <dsp:sp modelId="{A81B48E3-DC22-49BD-A73B-AB955F1D3351}">
      <dsp:nvSpPr>
        <dsp:cNvPr id="0" name=""/>
        <dsp:cNvSpPr/>
      </dsp:nvSpPr>
      <dsp:spPr>
        <a:xfrm>
          <a:off x="233587" y="1509033"/>
          <a:ext cx="8604198" cy="1063507"/>
        </a:xfrm>
        <a:prstGeom prst="roundRect">
          <a:avLst/>
        </a:prstGeom>
        <a:solidFill>
          <a:srgbClr val="0051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Имущественная поддержка СМСП</a:t>
          </a:r>
        </a:p>
      </dsp:txBody>
      <dsp:txXfrm>
        <a:off x="285503" y="1560949"/>
        <a:ext cx="8500366" cy="959675"/>
      </dsp:txXfrm>
    </dsp:sp>
    <dsp:sp modelId="{701E1A91-BA1B-476C-B245-97A71F90511E}">
      <dsp:nvSpPr>
        <dsp:cNvPr id="0" name=""/>
        <dsp:cNvSpPr/>
      </dsp:nvSpPr>
      <dsp:spPr>
        <a:xfrm>
          <a:off x="233587" y="2854580"/>
          <a:ext cx="8604198" cy="1063507"/>
        </a:xfrm>
        <a:prstGeom prst="roundRect">
          <a:avLst/>
        </a:prstGeom>
        <a:solidFill>
          <a:srgbClr val="0051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Создание условий для повышения качества государственных услуг в сфере регистрации прав собственности и постановки на кадастровый учёт</a:t>
          </a:r>
        </a:p>
      </dsp:txBody>
      <dsp:txXfrm>
        <a:off x="285503" y="2906496"/>
        <a:ext cx="8500366" cy="95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184B1-6ADA-4C48-82A9-2D9BA979EB2D}">
      <dsp:nvSpPr>
        <dsp:cNvPr id="0" name=""/>
        <dsp:cNvSpPr/>
      </dsp:nvSpPr>
      <dsp:spPr>
        <a:xfrm>
          <a:off x="0" y="0"/>
          <a:ext cx="451370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ГУП «ДРСУ»</a:t>
          </a:r>
        </a:p>
      </dsp:txBody>
      <dsp:txXfrm>
        <a:off x="28100" y="28100"/>
        <a:ext cx="4457502" cy="519439"/>
      </dsp:txXfrm>
    </dsp:sp>
    <dsp:sp modelId="{3AFFACCF-78E5-4136-9280-E0117DFBD426}">
      <dsp:nvSpPr>
        <dsp:cNvPr id="0" name=""/>
        <dsp:cNvSpPr/>
      </dsp:nvSpPr>
      <dsp:spPr>
        <a:xfrm>
          <a:off x="0" y="683560"/>
          <a:ext cx="451370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ГУП «Камчаттрансфлот»</a:t>
          </a:r>
        </a:p>
      </dsp:txBody>
      <dsp:txXfrm>
        <a:off x="28100" y="711660"/>
        <a:ext cx="4457502" cy="519439"/>
      </dsp:txXfrm>
    </dsp:sp>
    <dsp:sp modelId="{AF10939E-4E00-4D3D-8A25-D32DA87B1B00}">
      <dsp:nvSpPr>
        <dsp:cNvPr id="0" name=""/>
        <dsp:cNvSpPr/>
      </dsp:nvSpPr>
      <dsp:spPr>
        <a:xfrm>
          <a:off x="0" y="1328320"/>
          <a:ext cx="451370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ГУП «Камчатгипрорыбпром»</a:t>
          </a:r>
        </a:p>
      </dsp:txBody>
      <dsp:txXfrm>
        <a:off x="28100" y="1356420"/>
        <a:ext cx="4457502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184B1-6ADA-4C48-82A9-2D9BA979EB2D}">
      <dsp:nvSpPr>
        <dsp:cNvPr id="0" name=""/>
        <dsp:cNvSpPr/>
      </dsp:nvSpPr>
      <dsp:spPr>
        <a:xfrm>
          <a:off x="0" y="0"/>
          <a:ext cx="458571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ГУП «</a:t>
          </a:r>
          <a:r>
            <a:rPr lang="ru-RU" sz="2600" kern="1200" dirty="0" err="1"/>
            <a:t>Спецтранс</a:t>
          </a:r>
          <a:r>
            <a:rPr lang="ru-RU" sz="2600" kern="1200" dirty="0"/>
            <a:t>»</a:t>
          </a:r>
        </a:p>
      </dsp:txBody>
      <dsp:txXfrm>
        <a:off x="30442" y="30442"/>
        <a:ext cx="4524826" cy="562726"/>
      </dsp:txXfrm>
    </dsp:sp>
    <dsp:sp modelId="{3AFFACCF-78E5-4136-9280-E0117DFBD426}">
      <dsp:nvSpPr>
        <dsp:cNvPr id="0" name=""/>
        <dsp:cNvSpPr/>
      </dsp:nvSpPr>
      <dsp:spPr>
        <a:xfrm>
          <a:off x="0" y="698976"/>
          <a:ext cx="458571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ГУП «</a:t>
          </a:r>
          <a:r>
            <a:rPr lang="ru-RU" sz="2600" kern="1200" dirty="0" err="1"/>
            <a:t>Камчатэнергоснаб</a:t>
          </a:r>
          <a:r>
            <a:rPr lang="ru-RU" sz="2600" kern="1200" dirty="0"/>
            <a:t>»</a:t>
          </a:r>
        </a:p>
      </dsp:txBody>
      <dsp:txXfrm>
        <a:off x="30442" y="729418"/>
        <a:ext cx="4524826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7FBA-4F0F-49F5-9FC2-3A3A53A63AEC}">
      <dsp:nvSpPr>
        <dsp:cNvPr id="0" name=""/>
        <dsp:cNvSpPr/>
      </dsp:nvSpPr>
      <dsp:spPr>
        <a:xfrm>
          <a:off x="542480" y="29454"/>
          <a:ext cx="7982065" cy="900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100" kern="1200" dirty="0"/>
            <a:t>Сокращение количества решений о приостановлении государственной регистрации до </a:t>
          </a:r>
        </a:p>
      </dsp:txBody>
      <dsp:txXfrm>
        <a:off x="586461" y="73435"/>
        <a:ext cx="7894103" cy="812997"/>
      </dsp:txXfrm>
    </dsp:sp>
    <dsp:sp modelId="{8B80223B-A1FD-4962-B3AD-67AB8B63B014}">
      <dsp:nvSpPr>
        <dsp:cNvPr id="0" name=""/>
        <dsp:cNvSpPr/>
      </dsp:nvSpPr>
      <dsp:spPr>
        <a:xfrm>
          <a:off x="542480" y="1080173"/>
          <a:ext cx="7982065" cy="900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100" kern="1200" dirty="0"/>
            <a:t>Сокращение количества отказов в постановке на государственный кадастровый учет и государственной регистрации до  </a:t>
          </a:r>
        </a:p>
      </dsp:txBody>
      <dsp:txXfrm>
        <a:off x="586461" y="1124154"/>
        <a:ext cx="7894103" cy="812997"/>
      </dsp:txXfrm>
    </dsp:sp>
    <dsp:sp modelId="{F7BD5126-2ABD-4D21-8AD1-DFE4F1F19C57}">
      <dsp:nvSpPr>
        <dsp:cNvPr id="0" name=""/>
        <dsp:cNvSpPr/>
      </dsp:nvSpPr>
      <dsp:spPr>
        <a:xfrm>
          <a:off x="542480" y="2130893"/>
          <a:ext cx="7982065" cy="900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100" kern="1200" dirty="0"/>
            <a:t>Сокращение сроков утверждения схем расположения земельных участков на кадастровом плане территории до </a:t>
          </a:r>
        </a:p>
      </dsp:txBody>
      <dsp:txXfrm>
        <a:off x="586461" y="2174874"/>
        <a:ext cx="7894103" cy="812997"/>
      </dsp:txXfrm>
    </dsp:sp>
    <dsp:sp modelId="{E932874B-2016-47FF-AA36-EEDBE34745D9}">
      <dsp:nvSpPr>
        <dsp:cNvPr id="0" name=""/>
        <dsp:cNvSpPr/>
      </dsp:nvSpPr>
      <dsp:spPr>
        <a:xfrm>
          <a:off x="542480" y="3181612"/>
          <a:ext cx="7982065" cy="900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2100" kern="1200" dirty="0"/>
            <a:t>Сокращение сроков присвоения адреса земельному участку и объекту недвижимости до</a:t>
          </a:r>
        </a:p>
      </dsp:txBody>
      <dsp:txXfrm>
        <a:off x="586461" y="3225593"/>
        <a:ext cx="7894103" cy="812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4AC68-504E-4BD8-A15A-9D58C1A29D81}">
      <dsp:nvSpPr>
        <dsp:cNvPr id="0" name=""/>
        <dsp:cNvSpPr/>
      </dsp:nvSpPr>
      <dsp:spPr>
        <a:xfrm flipH="1">
          <a:off x="153327" y="61239"/>
          <a:ext cx="1885583" cy="5460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Здания</a:t>
          </a:r>
        </a:p>
      </dsp:txBody>
      <dsp:txXfrm>
        <a:off x="179981" y="87893"/>
        <a:ext cx="1832275" cy="492704"/>
      </dsp:txXfrm>
    </dsp:sp>
    <dsp:sp modelId="{23105D59-4E54-41C6-82E7-E4101526C6FC}">
      <dsp:nvSpPr>
        <dsp:cNvPr id="0" name=""/>
        <dsp:cNvSpPr/>
      </dsp:nvSpPr>
      <dsp:spPr>
        <a:xfrm flipH="1">
          <a:off x="4907466" y="160373"/>
          <a:ext cx="2202528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Сооружения </a:t>
          </a:r>
        </a:p>
      </dsp:txBody>
      <dsp:txXfrm>
        <a:off x="4933967" y="186874"/>
        <a:ext cx="2149526" cy="489878"/>
      </dsp:txXfrm>
    </dsp:sp>
    <dsp:sp modelId="{DD18D18E-4D6C-407A-9581-328D16452D1A}">
      <dsp:nvSpPr>
        <dsp:cNvPr id="0" name=""/>
        <dsp:cNvSpPr/>
      </dsp:nvSpPr>
      <dsp:spPr>
        <a:xfrm flipH="1">
          <a:off x="4899013" y="2335484"/>
          <a:ext cx="2296689" cy="787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Объекты                                 незавершенного строительства</a:t>
          </a:r>
        </a:p>
      </dsp:txBody>
      <dsp:txXfrm>
        <a:off x="4937456" y="2373927"/>
        <a:ext cx="2219803" cy="710632"/>
      </dsp:txXfrm>
    </dsp:sp>
    <dsp:sp modelId="{A1B5D6B7-AF9C-4B4F-B0B3-182923D596D5}">
      <dsp:nvSpPr>
        <dsp:cNvPr id="0" name=""/>
        <dsp:cNvSpPr/>
      </dsp:nvSpPr>
      <dsp:spPr>
        <a:xfrm>
          <a:off x="4921471" y="1183564"/>
          <a:ext cx="2146914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Помещения</a:t>
          </a:r>
        </a:p>
      </dsp:txBody>
      <dsp:txXfrm>
        <a:off x="4947972" y="1210065"/>
        <a:ext cx="2093912" cy="489878"/>
      </dsp:txXfrm>
    </dsp:sp>
    <dsp:sp modelId="{086E80DD-E6AD-4539-9DEE-0D212996DC7D}">
      <dsp:nvSpPr>
        <dsp:cNvPr id="0" name=""/>
        <dsp:cNvSpPr/>
      </dsp:nvSpPr>
      <dsp:spPr>
        <a:xfrm flipH="1">
          <a:off x="191302" y="1157055"/>
          <a:ext cx="2347975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Машино-места</a:t>
          </a:r>
        </a:p>
      </dsp:txBody>
      <dsp:txXfrm>
        <a:off x="217803" y="1183556"/>
        <a:ext cx="2294973" cy="489878"/>
      </dsp:txXfrm>
    </dsp:sp>
    <dsp:sp modelId="{6ADD25D9-039B-4891-A389-3EF0AD6B9AA4}">
      <dsp:nvSpPr>
        <dsp:cNvPr id="0" name=""/>
        <dsp:cNvSpPr/>
      </dsp:nvSpPr>
      <dsp:spPr>
        <a:xfrm>
          <a:off x="65332" y="2397201"/>
          <a:ext cx="3325761" cy="7276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 </a:t>
          </a:r>
          <a:r>
            <a:rPr lang="ru-RU" sz="1800" b="1" kern="1200" dirty="0"/>
            <a:t>Единые недвижимые комплексы (предприятия как имущественный комплекс)</a:t>
          </a:r>
        </a:p>
      </dsp:txBody>
      <dsp:txXfrm>
        <a:off x="100851" y="2432720"/>
        <a:ext cx="3254723" cy="656573"/>
      </dsp:txXfrm>
    </dsp:sp>
    <dsp:sp modelId="{9E53D5C7-803B-44EC-BDA5-CD2B7CC8E7EA}">
      <dsp:nvSpPr>
        <dsp:cNvPr id="0" name=""/>
        <dsp:cNvSpPr/>
      </dsp:nvSpPr>
      <dsp:spPr>
        <a:xfrm>
          <a:off x="65291" y="4054327"/>
          <a:ext cx="306304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Иные объекты, прочно связанные с землей</a:t>
          </a:r>
        </a:p>
      </dsp:txBody>
      <dsp:txXfrm>
        <a:off x="91792" y="4080828"/>
        <a:ext cx="3010040" cy="48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0.62634</cdr:x>
      <cdr:y>0.44913</cdr:y>
    </cdr:from>
    <cdr:to>
      <cdr:x>0.81806</cdr:x>
      <cdr:y>0.59078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7B5E9A0B-7E44-4B9E-A240-A442318E4C96}"/>
            </a:ext>
          </a:extLst>
        </cdr:cNvPr>
        <cdr:cNvSpPr/>
      </cdr:nvSpPr>
      <cdr:spPr>
        <a:xfrm xmlns:a="http://schemas.openxmlformats.org/drawingml/2006/main">
          <a:off x="2798784" y="1141639"/>
          <a:ext cx="856721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rgbClr val="99FF33"/>
              </a:solidFill>
              <a:latin typeface="Cambria" panose="02040503050406030204" pitchFamily="18" charset="0"/>
              <a:ea typeface="Cambria" panose="02040503050406030204" pitchFamily="18" charset="0"/>
            </a:rPr>
            <a:t>47%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0.35439</cdr:x>
      <cdr:y>0.06517</cdr:y>
    </cdr:from>
    <cdr:to>
      <cdr:x>0.45744</cdr:x>
      <cdr:y>0.13693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1A2DBE1-F37F-4986-82E8-11E1EB4D5DEA}"/>
            </a:ext>
          </a:extLst>
        </cdr:cNvPr>
        <cdr:cNvSpPr txBox="1"/>
      </cdr:nvSpPr>
      <cdr:spPr>
        <a:xfrm xmlns:a="http://schemas.openxmlformats.org/drawingml/2006/main">
          <a:off x="2151501" y="297263"/>
          <a:ext cx="625618" cy="32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0.35439</cdr:x>
      <cdr:y>0.19663</cdr:y>
    </cdr:from>
    <cdr:to>
      <cdr:x>0.46429</cdr:x>
      <cdr:y>0.26838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3F2D09D-3183-4C99-BC63-5ECFF335D123}"/>
            </a:ext>
          </a:extLst>
        </cdr:cNvPr>
        <cdr:cNvSpPr txBox="1"/>
      </cdr:nvSpPr>
      <cdr:spPr>
        <a:xfrm xmlns:a="http://schemas.openxmlformats.org/drawingml/2006/main">
          <a:off x="2151500" y="896897"/>
          <a:ext cx="667205" cy="327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0.36749</cdr:x>
      <cdr:y>0.33325</cdr:y>
    </cdr:from>
    <cdr:to>
      <cdr:x>0.47047</cdr:x>
      <cdr:y>0.405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3F2D09D-3183-4C99-BC63-5ECFF335D123}"/>
            </a:ext>
          </a:extLst>
        </cdr:cNvPr>
        <cdr:cNvSpPr txBox="1"/>
      </cdr:nvSpPr>
      <cdr:spPr>
        <a:xfrm xmlns:a="http://schemas.openxmlformats.org/drawingml/2006/main">
          <a:off x="2231062" y="1520068"/>
          <a:ext cx="625162" cy="32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0.35439</cdr:x>
      <cdr:y>0.45984</cdr:y>
    </cdr:from>
    <cdr:to>
      <cdr:x>0.47091</cdr:x>
      <cdr:y>0.53159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6453923-496A-45E6-96D0-D7AB5BF9A358}"/>
            </a:ext>
          </a:extLst>
        </cdr:cNvPr>
        <cdr:cNvSpPr txBox="1"/>
      </cdr:nvSpPr>
      <cdr:spPr>
        <a:xfrm xmlns:a="http://schemas.openxmlformats.org/drawingml/2006/main">
          <a:off x="2151500" y="2097488"/>
          <a:ext cx="707395" cy="327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0.35951</cdr:x>
      <cdr:y>0.59016</cdr:y>
    </cdr:from>
    <cdr:to>
      <cdr:x>0.47091</cdr:x>
      <cdr:y>0.66192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6453923-496A-45E6-96D0-D7AB5BF9A358}"/>
            </a:ext>
          </a:extLst>
        </cdr:cNvPr>
        <cdr:cNvSpPr txBox="1"/>
      </cdr:nvSpPr>
      <cdr:spPr>
        <a:xfrm xmlns:a="http://schemas.openxmlformats.org/drawingml/2006/main">
          <a:off x="2182568" y="2691923"/>
          <a:ext cx="676327" cy="32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0.35951</cdr:x>
      <cdr:y>0.72227</cdr:y>
    </cdr:from>
    <cdr:to>
      <cdr:x>0.47047</cdr:x>
      <cdr:y>0.79403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C6B4F3D-CECD-4F4F-B174-199386C0AEC1}"/>
            </a:ext>
          </a:extLst>
        </cdr:cNvPr>
        <cdr:cNvSpPr txBox="1"/>
      </cdr:nvSpPr>
      <cdr:spPr>
        <a:xfrm xmlns:a="http://schemas.openxmlformats.org/drawingml/2006/main">
          <a:off x="2182568" y="3294522"/>
          <a:ext cx="673656" cy="32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0.35951</cdr:x>
      <cdr:y>0.85258</cdr:y>
    </cdr:from>
    <cdr:to>
      <cdr:x>0.47136</cdr:x>
      <cdr:y>0.92433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E309E38-C8D6-4816-8919-512D7734C8F0}"/>
            </a:ext>
          </a:extLst>
        </cdr:cNvPr>
        <cdr:cNvSpPr txBox="1"/>
      </cdr:nvSpPr>
      <cdr:spPr>
        <a:xfrm xmlns:a="http://schemas.openxmlformats.org/drawingml/2006/main">
          <a:off x="2182568" y="3888911"/>
          <a:ext cx="679059" cy="32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/>
            <a:t>0</a:t>
          </a:r>
          <a:r>
            <a:rPr lang="en-US" sz="1800" b="1" dirty="0"/>
            <a:t>.92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CC6D-0C86-463A-8D6E-F5E7CBBE5DC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D335-7401-4DFA-9DB7-E1FA5A3AE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2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E96D-7D5D-43A4-8688-9715BFB48F8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7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7"/>
            <a:ext cx="610676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30" y="2172648"/>
            <a:ext cx="646388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9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6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09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19" y="2209802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3" y="3497803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2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2">
                <a:tint val="98000"/>
                <a:shade val="90000"/>
                <a:satMod val="160000"/>
                <a:lumMod val="70000"/>
                <a:lumOff val="3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2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A5E8C7-71BC-434E-8AFC-53EBEFFBB0FE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2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2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A0F9DB-12EA-492C-B1D0-4316102C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6.jpe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5499" y="2568598"/>
            <a:ext cx="928694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Презентация на тему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>
              <a:buNone/>
              <a:defRPr/>
            </a:pPr>
            <a:r>
              <a:rPr lang="ru-RU" sz="2800" b="1" dirty="0">
                <a:latin typeface="Calibri" pitchFamily="34" charset="0"/>
              </a:rPr>
              <a:t>«Публичный отчет об итогах деятельности Министерства имущественных и земельных отношений Камчатского края за 2019 год»</a:t>
            </a:r>
            <a:r>
              <a:rPr lang="ru-RU" sz="2800" dirty="0"/>
              <a:t> </a:t>
            </a:r>
          </a:p>
          <a:p>
            <a:pPr algn="r">
              <a:buNone/>
              <a:defRPr/>
            </a:pPr>
            <a:endParaRPr lang="ru-RU" sz="2400" dirty="0">
              <a:latin typeface="Calibri" pitchFamily="34" charset="0"/>
            </a:endParaRPr>
          </a:p>
          <a:p>
            <a:pPr algn="r">
              <a:buNone/>
              <a:defRPr/>
            </a:pPr>
            <a:r>
              <a:rPr lang="en-US" sz="2400" dirty="0">
                <a:latin typeface="Calibri" pitchFamily="34" charset="0"/>
              </a:rPr>
              <a:t>e</a:t>
            </a:r>
            <a:r>
              <a:rPr lang="ru-RU" sz="2400" dirty="0">
                <a:latin typeface="Calibri" pitchFamily="34" charset="0"/>
              </a:rPr>
              <a:t>-</a:t>
            </a:r>
            <a:r>
              <a:rPr lang="en-US" sz="2400" dirty="0">
                <a:latin typeface="Calibri" pitchFamily="34" charset="0"/>
              </a:rPr>
              <a:t>mail</a:t>
            </a:r>
            <a:r>
              <a:rPr lang="ru-RU" sz="2400" dirty="0">
                <a:latin typeface="Calibri" pitchFamily="34" charset="0"/>
              </a:rPr>
              <a:t>:  </a:t>
            </a:r>
            <a:r>
              <a:rPr lang="ru-RU" sz="2400" u="sng" dirty="0">
                <a:latin typeface="Calibri" pitchFamily="34" charset="0"/>
              </a:rPr>
              <a:t>MinGosim@kamgov.ru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тел./факс: (4152) 42-61-98/42-22-31</a:t>
            </a:r>
          </a:p>
          <a:p>
            <a:pPr algn="r">
              <a:buNone/>
              <a:defRPr/>
            </a:pPr>
            <a:r>
              <a:rPr lang="ru-RU" sz="2400" dirty="0">
                <a:latin typeface="Calibri" pitchFamily="34" charset="0"/>
              </a:rPr>
              <a:t>Сайт</a:t>
            </a:r>
            <a:r>
              <a:rPr lang="en-US" sz="2400" dirty="0">
                <a:latin typeface="Calibri" pitchFamily="34" charset="0"/>
              </a:rPr>
              <a:t>:http//www.kamgov.ru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itchFamily="34" charset="0"/>
            </a:endParaRPr>
          </a:p>
        </p:txBody>
      </p:sp>
      <p:pic>
        <p:nvPicPr>
          <p:cNvPr id="5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77" y="116632"/>
            <a:ext cx="1508636" cy="17407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24042" y="500043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/>
              </a:rPr>
              <a:t>МИНИСТЕРСТВО ИМУЩЕСТВЕННЫХ И ЗЕМЕЛЬНЫХ ОТНОШЕНИЙ КАМЧАТСКОГО КРАЯ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2720" y="6093296"/>
            <a:ext cx="5143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г. Петропавловск-Камчатский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92"/>
            <a:ext cx="9906000" cy="208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36576" y="1369870"/>
            <a:ext cx="784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Ограничение влияния государственных предприятий на конкуренцию</a:t>
            </a:r>
          </a:p>
          <a:p>
            <a:pPr algn="ctr"/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576" y="77447"/>
            <a:ext cx="774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Развитие конкуренции, привлечение инвестиций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70748154"/>
              </p:ext>
            </p:extLst>
          </p:nvPr>
        </p:nvGraphicFramePr>
        <p:xfrm>
          <a:off x="4736976" y="2636912"/>
          <a:ext cx="4513702" cy="194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48544" y="2780928"/>
            <a:ext cx="3384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Подготовлены к акционированию в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2020 году:</a:t>
            </a:r>
          </a:p>
        </p:txBody>
      </p:sp>
      <p:pic>
        <p:nvPicPr>
          <p:cNvPr id="1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8919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в 2021 году: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6353822"/>
              </p:ext>
            </p:extLst>
          </p:nvPr>
        </p:nvGraphicFramePr>
        <p:xfrm>
          <a:off x="4736976" y="4986247"/>
          <a:ext cx="4585710" cy="1323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721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6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6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10939E-4E00-4D3D-8A25-D32DA87B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">
                                            <p:graphicEl>
                                              <a:dgm id="{AF10939E-4E00-4D3D-8A25-D32DA87B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>
                                            <p:graphicEl>
                                              <a:dgm id="{AF10939E-4E00-4D3D-8A25-D32DA87B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>
                                            <p:graphicEl>
                                              <a:dgm id="{58D184B1-6ADA-4C48-82A9-2D9BA979E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>
                                            <p:graphicEl>
                                              <a:dgm id="{3AFFACCF-78E5-4136-9280-E0117DFB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6" grpId="0" uiExpand="1">
        <p:bldSub>
          <a:bldDgm bld="one"/>
        </p:bldSub>
      </p:bldGraphic>
      <p:bldP spid="17" grpId="0"/>
      <p:bldP spid="12" grpId="0"/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863369" y="148233"/>
            <a:ext cx="680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Приватизация в 2019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56" y="159957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Осуществлена продажа объектов недвижимого               имущества Камчатского края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57" y="2745520"/>
            <a:ext cx="496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Приобретено в собственность субъектами МСП арендуемое  недвижимое имущество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419" y="2836455"/>
            <a:ext cx="2269369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</a:p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объектов</a:t>
            </a:r>
          </a:p>
        </p:txBody>
      </p:sp>
      <p:pic>
        <p:nvPicPr>
          <p:cNvPr id="32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4328188"/>
            <a:ext cx="2343729" cy="1863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4291028"/>
            <a:ext cx="1800200" cy="19284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24608" y="6172895"/>
            <a:ext cx="3222080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27,8 млн. рублей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9104" y="6172896"/>
            <a:ext cx="3530726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2,29 млн. рублей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56456" y="5013176"/>
            <a:ext cx="223224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7473280" y="4917668"/>
            <a:ext cx="223224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3" name="TextBox 32"/>
          <p:cNvSpPr txBox="1"/>
          <p:nvPr/>
        </p:nvSpPr>
        <p:spPr>
          <a:xfrm>
            <a:off x="7277381" y="4574873"/>
            <a:ext cx="24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бюджет РФ НДС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30" y="46548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краевой бюджет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1078" y="4236319"/>
            <a:ext cx="1959269" cy="523220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доход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59" y="1511042"/>
            <a:ext cx="2716241" cy="239593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76449" y="1599579"/>
            <a:ext cx="2269369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</a:p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647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3" grpId="0"/>
      <p:bldP spid="23" grpId="1"/>
      <p:bldP spid="24" grpId="0"/>
      <p:bldP spid="24" grpId="1"/>
      <p:bldP spid="25" grpId="0"/>
      <p:bldP spid="25" grpId="1"/>
      <p:bldP spid="27" grpId="0" animBg="1"/>
      <p:bldP spid="29" grpId="0" animBg="1"/>
      <p:bldP spid="33" grpId="0"/>
      <p:bldP spid="34" grpId="0"/>
      <p:bldP spid="36" grpId="0"/>
      <p:bldP spid="36" grpId="1"/>
      <p:bldP spid="46" grpId="0"/>
      <p:bldP spid="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5999" cy="1916832"/>
          </a:xfrm>
          <a:prstGeom prst="rect">
            <a:avLst/>
          </a:prstGeom>
          <a:noFill/>
        </p:spPr>
      </p:pic>
      <p:pic>
        <p:nvPicPr>
          <p:cNvPr id="5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78" y="116632"/>
            <a:ext cx="873698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81034" y="1571612"/>
            <a:ext cx="86085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1035" y="2214554"/>
            <a:ext cx="85725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36576" y="375222"/>
            <a:ext cx="8458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Cambria" panose="02040503050406030204" pitchFamily="18" charset="0"/>
                <a:cs typeface="Calibri" panose="020F0502020204030204" pitchFamily="34" charset="0"/>
              </a:rPr>
              <a:t>Продажа государственного и муниципального имущества осуществляется исключительно в электронной форме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557" y="18848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Подробная информация о приватизации</a:t>
            </a: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166544" y="2879375"/>
            <a:ext cx="1101437" cy="258707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666881" y="2509478"/>
            <a:ext cx="572229" cy="258707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76188" y="2908353"/>
            <a:ext cx="1221572" cy="258707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22" name="Группа 21"/>
          <p:cNvGrpSpPr/>
          <p:nvPr/>
        </p:nvGrpSpPr>
        <p:grpSpPr>
          <a:xfrm>
            <a:off x="734492" y="3669167"/>
            <a:ext cx="1884178" cy="1594066"/>
            <a:chOff x="571148" y="2637723"/>
            <a:chExt cx="2510246" cy="2749638"/>
          </a:xfrm>
        </p:grpSpPr>
        <p:sp>
          <p:nvSpPr>
            <p:cNvPr id="23" name="TextBox 22"/>
            <p:cNvSpPr txBox="1"/>
            <p:nvPr/>
          </p:nvSpPr>
          <p:spPr>
            <a:xfrm>
              <a:off x="571148" y="4262932"/>
              <a:ext cx="2510246" cy="112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www.kamgov.ru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ru-RU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71" y="2637723"/>
              <a:ext cx="1248999" cy="162520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90476" y="5279651"/>
            <a:ext cx="2172210" cy="1366716"/>
            <a:chOff x="571148" y="3020326"/>
            <a:chExt cx="2510246" cy="2357476"/>
          </a:xfrm>
        </p:grpSpPr>
        <p:sp>
          <p:nvSpPr>
            <p:cNvPr id="29" name="TextBox 28"/>
            <p:cNvSpPr txBox="1"/>
            <p:nvPr/>
          </p:nvSpPr>
          <p:spPr>
            <a:xfrm>
              <a:off x="571148" y="4262933"/>
              <a:ext cx="2510246" cy="1114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www.torgi.gov.ru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ru-RU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86" y="3020326"/>
              <a:ext cx="1726822" cy="1480519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02" y="5120873"/>
            <a:ext cx="1793249" cy="8791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62" y="4019876"/>
            <a:ext cx="2006231" cy="79012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900767" y="3051605"/>
            <a:ext cx="4104456" cy="1309175"/>
            <a:chOff x="571148" y="2641777"/>
            <a:chExt cx="2510246" cy="2258225"/>
          </a:xfrm>
        </p:grpSpPr>
        <p:sp>
          <p:nvSpPr>
            <p:cNvPr id="26" name="TextBox 25"/>
            <p:cNvSpPr txBox="1"/>
            <p:nvPr/>
          </p:nvSpPr>
          <p:spPr>
            <a:xfrm>
              <a:off x="571148" y="4262933"/>
              <a:ext cx="2510246" cy="63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www. privatization.lot-online.ru</a:t>
              </a:r>
              <a:r>
                <a:rPr lang="ru-RU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ru</a:t>
              </a: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ru-RU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936" y="2641777"/>
              <a:ext cx="836749" cy="161710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587491"/>
            <a:ext cx="2649907" cy="20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3332" y="858120"/>
            <a:ext cx="866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Министерство  является органом государственной власти Камчатского края, уполномоченным на оказание имущественной поддержки субъектам малого и среднего предпринимательства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677" y="280917"/>
            <a:ext cx="826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Имущественная поддержка СМСП</a:t>
            </a:r>
          </a:p>
        </p:txBody>
      </p:sp>
      <p:pic>
        <p:nvPicPr>
          <p:cNvPr id="9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3103847"/>
            <a:ext cx="5040560" cy="3660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7096" y="203365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 поручению Президента РФ № 817-ГС по итогам заседания Госсовета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04" y="2348880"/>
            <a:ext cx="4201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Проведён анализ имущественной казны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Выявлено свободное имущество и внесено в перечень имущественной поддержки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72" y="4972514"/>
            <a:ext cx="413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Заключены договоры аренды на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объектов государственного и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170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объектов муниципального имущества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8624" y="4269561"/>
            <a:ext cx="2520280" cy="523220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261 объект</a:t>
            </a:r>
          </a:p>
        </p:txBody>
      </p:sp>
    </p:spTree>
    <p:extLst>
      <p:ext uri="{BB962C8B-B14F-4D97-AF65-F5344CB8AC3E}">
        <p14:creationId xmlns:p14="http://schemas.microsoft.com/office/powerpoint/2010/main" val="3786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3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0" grpId="2"/>
      <p:bldP spid="10" grpId="3"/>
      <p:bldP spid="10" grpId="4"/>
      <p:bldP spid="11" grpId="0" uiExpand="1" build="p"/>
      <p:bldP spid="13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1253311"/>
              </p:ext>
            </p:extLst>
          </p:nvPr>
        </p:nvGraphicFramePr>
        <p:xfrm>
          <a:off x="344488" y="2166800"/>
          <a:ext cx="9067026" cy="411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520" y="15095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Достижения: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6713" y="2602076"/>
            <a:ext cx="708449" cy="369332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330" y="3653733"/>
            <a:ext cx="708449" cy="369332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9348" y="4690308"/>
            <a:ext cx="1462250" cy="369332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12-ти дней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1055" y="5759383"/>
            <a:ext cx="1558049" cy="369332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9-ти дней</a:t>
            </a:r>
          </a:p>
        </p:txBody>
      </p:sp>
      <p:pic>
        <p:nvPicPr>
          <p:cNvPr id="12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51790" y="56948"/>
            <a:ext cx="8654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С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оздание условий для повышения качества государственных услуг в  сфере регистрации прав и постановки на кадастровый учет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D7FBA-4F0F-49F5-9FC2-3A3A53A6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26D7FBA-4F0F-49F5-9FC2-3A3A53A6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26D7FBA-4F0F-49F5-9FC2-3A3A53A6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80223B-A1FD-4962-B3AD-67AB8B63B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B80223B-A1FD-4962-B3AD-67AB8B63B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B80223B-A1FD-4962-B3AD-67AB8B63B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D5126-2ABD-4D21-8AD1-DFE4F1F1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7BD5126-2ABD-4D21-8AD1-DFE4F1F1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F7BD5126-2ABD-4D21-8AD1-DFE4F1F1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2874B-2016-47FF-AA36-EEDBE3474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E932874B-2016-47FF-AA36-EEDBE3474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">
                                            <p:graphicEl>
                                              <a:dgm id="{E932874B-2016-47FF-AA36-EEDBE3474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856656" y="143117"/>
            <a:ext cx="6809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Участие в краевых государственных программах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3" y="1657978"/>
            <a:ext cx="704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Государственная программа Камчатского края «Развития здравоохранения Камчатского края»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672" y="5344811"/>
            <a:ext cx="578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Обеспечение жильём граждан отдельных категорий (многодетные семьи, семьи воспитывающие детей инвалидов и т.д.)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452" y="2597138"/>
            <a:ext cx="704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Государственная программа Камчатского края «Обеспечение доступным и комфортным жильём жителей Камчатского края»: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3" y="5360476"/>
            <a:ext cx="1614914" cy="14004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9803" y="3743880"/>
            <a:ext cx="8131912" cy="1470264"/>
            <a:chOff x="249803" y="3743880"/>
            <a:chExt cx="8131912" cy="1470264"/>
          </a:xfrm>
        </p:grpSpPr>
        <p:sp>
          <p:nvSpPr>
            <p:cNvPr id="4" name="TextBox 3"/>
            <p:cNvSpPr txBox="1"/>
            <p:nvPr/>
          </p:nvSpPr>
          <p:spPr>
            <a:xfrm>
              <a:off x="1928664" y="3986768"/>
              <a:ext cx="6453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8606" indent="-278606">
                <a:buFont typeface="Arial" panose="020B0604020202020204" pitchFamily="34" charset="0"/>
                <a:buChar char="•"/>
              </a:pPr>
              <a:r>
                <a:rPr lang="ru-RU" dirty="0">
                  <a:latin typeface="Cambria" panose="02040503050406030204" pitchFamily="18" charset="0"/>
                  <a:ea typeface="Cambria" panose="02040503050406030204" pitchFamily="18" charset="0"/>
                </a:rPr>
                <a:t>Формирование специализированного жилищного фонда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03" y="3743880"/>
              <a:ext cx="1592574" cy="147026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789996" y="3986768"/>
            <a:ext cx="1981337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            квартиры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75035" y="5445224"/>
            <a:ext cx="2125353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925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            квартир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339652" y="1657978"/>
            <a:ext cx="2531360" cy="1777387"/>
            <a:chOff x="7338204" y="1304147"/>
            <a:chExt cx="2531360" cy="17773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338204" y="1304147"/>
              <a:ext cx="2440203" cy="1523750"/>
              <a:chOff x="7338204" y="1304147"/>
              <a:chExt cx="2440203" cy="152375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8787" y="1304147"/>
                <a:ext cx="939620" cy="152375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338204" y="1877532"/>
                <a:ext cx="1883362" cy="74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2925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rgbClr val="0051BA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12 квартир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91186" y="1500019"/>
                <a:ext cx="1777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Приобретено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461843" y="2712202"/>
              <a:ext cx="2407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ambria" panose="02040503050406030204" pitchFamily="18" charset="0"/>
                  <a:ea typeface="Cambria" panose="02040503050406030204" pitchFamily="18" charset="0"/>
                </a:rPr>
                <a:t>Для мед. работников</a:t>
              </a:r>
            </a:p>
          </p:txBody>
        </p:sp>
      </p:grpSp>
      <p:pic>
        <p:nvPicPr>
          <p:cNvPr id="32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23" grpId="0"/>
      <p:bldP spid="23" grpId="1"/>
      <p:bldP spid="28" grpId="0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52134" y="222674"/>
            <a:ext cx="82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Участие в государственных программах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2333" y="1358944"/>
            <a:ext cx="775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Обеспечение детей-сирот и детей, оставшихся без попечения родителей, жилыми помещениями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027379" y="2552151"/>
            <a:ext cx="1543447" cy="2866487"/>
            <a:chOff x="4956774" y="2349801"/>
            <a:chExt cx="1899627" cy="3527984"/>
          </a:xfrm>
        </p:grpSpPr>
        <p:sp>
          <p:nvSpPr>
            <p:cNvPr id="8" name="TextBox 7"/>
            <p:cNvSpPr txBox="1"/>
            <p:nvPr/>
          </p:nvSpPr>
          <p:spPr>
            <a:xfrm>
              <a:off x="5076300" y="4594594"/>
              <a:ext cx="1541289" cy="128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75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267</a:t>
              </a:r>
              <a:r>
                <a:rPr lang="ru-RU" sz="1950" dirty="0">
                  <a:latin typeface="Cambria" panose="02040503050406030204" pitchFamily="18" charset="0"/>
                  <a:ea typeface="Cambria" panose="02040503050406030204" pitchFamily="18" charset="0"/>
                </a:rPr>
                <a:t> млн. рублей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956774" y="2349801"/>
              <a:ext cx="1899627" cy="2060495"/>
              <a:chOff x="4914459" y="2306423"/>
              <a:chExt cx="1899627" cy="2060495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9458" y="2306423"/>
                <a:ext cx="627591" cy="627591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5092" y="2509237"/>
                <a:ext cx="402282" cy="68119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459" y="2661256"/>
                <a:ext cx="446956" cy="545516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2049" y="3069003"/>
                <a:ext cx="442408" cy="55153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649" y="3407668"/>
                <a:ext cx="417765" cy="525808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2008" y="3765011"/>
                <a:ext cx="482490" cy="601907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5132" y="3366198"/>
                <a:ext cx="488954" cy="608747"/>
              </a:xfrm>
              <a:prstGeom prst="rect">
                <a:avLst/>
              </a:prstGeom>
            </p:spPr>
          </p:pic>
        </p:grpSp>
      </p:grpSp>
      <p:sp>
        <p:nvSpPr>
          <p:cNvPr id="19" name="Стрелка вправо 18"/>
          <p:cNvSpPr/>
          <p:nvPr/>
        </p:nvSpPr>
        <p:spPr>
          <a:xfrm>
            <a:off x="2537932" y="4569848"/>
            <a:ext cx="1471485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" name="Стрелка вправо 19"/>
          <p:cNvSpPr/>
          <p:nvPr/>
        </p:nvSpPr>
        <p:spPr>
          <a:xfrm>
            <a:off x="5491868" y="4546321"/>
            <a:ext cx="1291266" cy="336607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16" name="Группа 15"/>
          <p:cNvGrpSpPr/>
          <p:nvPr/>
        </p:nvGrpSpPr>
        <p:grpSpPr>
          <a:xfrm>
            <a:off x="200472" y="2786086"/>
            <a:ext cx="2303161" cy="3010425"/>
            <a:chOff x="571148" y="2637723"/>
            <a:chExt cx="2510246" cy="3191295"/>
          </a:xfrm>
        </p:grpSpPr>
        <p:sp>
          <p:nvSpPr>
            <p:cNvPr id="5" name="TextBox 4"/>
            <p:cNvSpPr txBox="1"/>
            <p:nvPr/>
          </p:nvSpPr>
          <p:spPr>
            <a:xfrm>
              <a:off x="571148" y="4262931"/>
              <a:ext cx="2510246" cy="156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Cambria" panose="02040503050406030204" pitchFamily="18" charset="0"/>
                  <a:ea typeface="Cambria" panose="02040503050406030204" pitchFamily="18" charset="0"/>
                </a:rPr>
                <a:t>Министерство осуществляет финансирование и контроль средств краевого бюджета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72" y="2637723"/>
              <a:ext cx="1248998" cy="154370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577627" y="2881854"/>
            <a:ext cx="2896004" cy="2152063"/>
            <a:chOff x="8095541" y="2755590"/>
            <a:chExt cx="3564312" cy="2648692"/>
          </a:xfrm>
        </p:grpSpPr>
        <p:sp>
          <p:nvSpPr>
            <p:cNvPr id="17" name="TextBox 16"/>
            <p:cNvSpPr txBox="1"/>
            <p:nvPr/>
          </p:nvSpPr>
          <p:spPr>
            <a:xfrm>
              <a:off x="8095541" y="4533038"/>
              <a:ext cx="3564312" cy="87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50" dirty="0">
                  <a:latin typeface="Cambria" panose="02040503050406030204" pitchFamily="18" charset="0"/>
                  <a:ea typeface="Cambria" panose="02040503050406030204" pitchFamily="18" charset="0"/>
                </a:rPr>
                <a:t>куплено квартир - </a:t>
              </a:r>
              <a:r>
                <a:rPr lang="ru-RU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121</a:t>
              </a:r>
              <a:r>
                <a:rPr lang="ru-RU" sz="1950" dirty="0">
                  <a:latin typeface="Cambria" panose="02040503050406030204" pitchFamily="18" charset="0"/>
                  <a:ea typeface="Cambria" panose="02040503050406030204" pitchFamily="18" charset="0"/>
                </a:rPr>
                <a:t/>
              </a:r>
              <a:br>
                <a:rPr lang="ru-RU" sz="1950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ru-RU" sz="1950" dirty="0">
                  <a:latin typeface="Cambria" panose="02040503050406030204" pitchFamily="18" charset="0"/>
                  <a:ea typeface="Cambria" panose="02040503050406030204" pitchFamily="18" charset="0"/>
                </a:rPr>
                <a:t>отремонтировано - </a:t>
              </a:r>
              <a:r>
                <a:rPr lang="ru-RU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  <a:endParaRPr lang="ru-RU" sz="19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896" y="2755590"/>
              <a:ext cx="2183601" cy="145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1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s_header.jpg">
            <a:extLst>
              <a:ext uri="{FF2B5EF4-FFF2-40B4-BE49-F238E27FC236}">
                <a16:creationId xmlns:a16="http://schemas.microsoft.com/office/drawing/2014/main" xmlns="" id="{F6192B55-E93A-4265-9823-178F11475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A9192E8-764C-4B73-AC64-E5BC2FFBDC4F}"/>
              </a:ext>
            </a:extLst>
          </p:cNvPr>
          <p:cNvSpPr/>
          <p:nvPr/>
        </p:nvSpPr>
        <p:spPr>
          <a:xfrm>
            <a:off x="416496" y="1105193"/>
            <a:ext cx="929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«Итоги проведения государственной кадастровой оценки в 2019 году и подготовка к государственной кадастровой оценке в 2020 году в Камчатском крае»</a:t>
            </a:r>
          </a:p>
        </p:txBody>
      </p:sp>
      <p:pic>
        <p:nvPicPr>
          <p:cNvPr id="5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A9192E8-764C-4B73-AC64-E5BC2FFBDC4F}"/>
              </a:ext>
            </a:extLst>
          </p:cNvPr>
          <p:cNvSpPr/>
          <p:nvPr/>
        </p:nvSpPr>
        <p:spPr>
          <a:xfrm>
            <a:off x="438343" y="3789040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государственную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кадастровую оценку проводит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415" y="458112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краевое государственное бюджетное учреждение </a:t>
            </a:r>
            <a:r>
              <a:rPr lang="ru-RU" sz="3600" b="1" dirty="0">
                <a:solidFill>
                  <a:srgbClr val="FF0000"/>
                </a:solidFill>
              </a:rPr>
              <a:t>«Камчатская государственная кадастровая оценка» </a:t>
            </a:r>
          </a:p>
        </p:txBody>
      </p:sp>
    </p:spTree>
    <p:extLst>
      <p:ext uri="{BB962C8B-B14F-4D97-AF65-F5344CB8AC3E}">
        <p14:creationId xmlns:p14="http://schemas.microsoft.com/office/powerpoint/2010/main" val="39417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photos_header.jpg">
            <a:extLst>
              <a:ext uri="{FF2B5EF4-FFF2-40B4-BE49-F238E27FC236}">
                <a16:creationId xmlns:a16="http://schemas.microsoft.com/office/drawing/2014/main" xmlns="" id="{4E23A941-12CE-486B-8EC5-DCD184E9BF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EBB335-9977-4383-950A-C7970CE22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09" r="51972" b="9654"/>
          <a:stretch/>
        </p:blipFill>
        <p:spPr>
          <a:xfrm>
            <a:off x="3358252" y="3244544"/>
            <a:ext cx="2768031" cy="127912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5693C39-0E80-4BEC-9C43-819F2A709538}"/>
              </a:ext>
            </a:extLst>
          </p:cNvPr>
          <p:cNvGrpSpPr/>
          <p:nvPr/>
        </p:nvGrpSpPr>
        <p:grpSpPr>
          <a:xfrm>
            <a:off x="606019" y="1194698"/>
            <a:ext cx="8742885" cy="1906022"/>
            <a:chOff x="472441" y="1819400"/>
            <a:chExt cx="8624483" cy="1441433"/>
          </a:xfrm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xmlns="" id="{A0E1B95A-085A-451D-B6F2-639E2DA380B9}"/>
                </a:ext>
              </a:extLst>
            </p:cNvPr>
            <p:cNvSpPr/>
            <p:nvPr/>
          </p:nvSpPr>
          <p:spPr>
            <a:xfrm rot="5400000">
              <a:off x="4001693" y="-1709852"/>
              <a:ext cx="1441433" cy="8499938"/>
            </a:xfrm>
            <a:prstGeom prst="flowChartAlternateProcess">
              <a:avLst/>
            </a:prstGeom>
            <a:solidFill>
              <a:srgbClr val="00A9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7C882EE-5A19-4693-A602-F0181BDADF4A}"/>
                </a:ext>
              </a:extLst>
            </p:cNvPr>
            <p:cNvSpPr/>
            <p:nvPr/>
          </p:nvSpPr>
          <p:spPr>
            <a:xfrm>
              <a:off x="2509957" y="2610145"/>
              <a:ext cx="6586967" cy="409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BB9EA4-74ED-43C1-9F81-2CDFB4EBD1A7}"/>
              </a:ext>
            </a:extLst>
          </p:cNvPr>
          <p:cNvSpPr/>
          <p:nvPr/>
        </p:nvSpPr>
        <p:spPr>
          <a:xfrm>
            <a:off x="394153" y="1161728"/>
            <a:ext cx="9040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Приказ Министерства имущественных и земельных отношений Камчатского края от 20.12.2018 № 184 «О проведении государственной кадастровой оценки земельных участков категорий земель особо охраняемых территорий и объектов, земель лесного фонда» 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40" name="Picture 16" descr="http://nikauto.at.ua/jpeg/Checklist-.png">
            <a:extLst>
              <a:ext uri="{FF2B5EF4-FFF2-40B4-BE49-F238E27FC236}">
                <a16:creationId xmlns:a16="http://schemas.microsoft.com/office/drawing/2014/main" xmlns="" id="{B47C34A3-1DBE-4899-9E4C-88857B65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5" y="4541017"/>
            <a:ext cx="1157982" cy="22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xmlns="" id="{29335124-DAC7-45A0-AC04-C61B499E6A31}"/>
              </a:ext>
            </a:extLst>
          </p:cNvPr>
          <p:cNvSpPr/>
          <p:nvPr/>
        </p:nvSpPr>
        <p:spPr>
          <a:xfrm>
            <a:off x="2415732" y="4048770"/>
            <a:ext cx="483940" cy="1081978"/>
          </a:xfrm>
          <a:prstGeom prst="curvedRightArrow">
            <a:avLst/>
          </a:prstGeom>
          <a:solidFill>
            <a:srgbClr val="009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59601D6-3499-4E6A-AB9D-92062DE87B6C}"/>
              </a:ext>
            </a:extLst>
          </p:cNvPr>
          <p:cNvGrpSpPr/>
          <p:nvPr/>
        </p:nvGrpSpPr>
        <p:grpSpPr>
          <a:xfrm>
            <a:off x="65677" y="3360137"/>
            <a:ext cx="3229689" cy="1244558"/>
            <a:chOff x="-138358" y="542411"/>
            <a:chExt cx="10717756" cy="740734"/>
          </a:xfrm>
        </p:grpSpPr>
        <p:sp>
          <p:nvSpPr>
            <p:cNvPr id="21" name="Скругленный прямоугольник 6">
              <a:extLst>
                <a:ext uri="{FF2B5EF4-FFF2-40B4-BE49-F238E27FC236}">
                  <a16:creationId xmlns:a16="http://schemas.microsoft.com/office/drawing/2014/main" xmlns="" id="{BDEED85B-181F-4B7A-9EFD-E7E239BF5517}"/>
                </a:ext>
              </a:extLst>
            </p:cNvPr>
            <p:cNvSpPr/>
            <p:nvPr/>
          </p:nvSpPr>
          <p:spPr>
            <a:xfrm>
              <a:off x="250842" y="563145"/>
              <a:ext cx="9891775" cy="720000"/>
            </a:xfrm>
            <a:prstGeom prst="roundRect">
              <a:avLst/>
            </a:prstGeom>
            <a:solidFill>
              <a:srgbClr val="0091A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>
              <a:extLst>
                <a:ext uri="{FF2B5EF4-FFF2-40B4-BE49-F238E27FC236}">
                  <a16:creationId xmlns:a16="http://schemas.microsoft.com/office/drawing/2014/main" xmlns="" id="{133F351B-A461-44EE-B768-286593C7645A}"/>
                </a:ext>
              </a:extLst>
            </p:cNvPr>
            <p:cNvSpPr/>
            <p:nvPr/>
          </p:nvSpPr>
          <p:spPr>
            <a:xfrm>
              <a:off x="-138358" y="542411"/>
              <a:ext cx="1071775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ru-R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земли </a:t>
              </a:r>
            </a:p>
            <a:p>
              <a:pPr lvl="0" algn="ctr"/>
              <a:r>
                <a:rPr lang="ru-R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особо охраняемых территорий</a:t>
              </a:r>
            </a:p>
            <a:p>
              <a:pPr lvl="0" algn="ctr"/>
              <a:r>
                <a:rPr lang="ru-R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и объектов</a:t>
              </a:r>
              <a:endParaRPr lang="ru-RU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xmlns="" id="{4D632258-2ECA-4D00-A545-802E01F1A77B}"/>
              </a:ext>
            </a:extLst>
          </p:cNvPr>
          <p:cNvSpPr/>
          <p:nvPr/>
        </p:nvSpPr>
        <p:spPr>
          <a:xfrm>
            <a:off x="6908023" y="4073168"/>
            <a:ext cx="470308" cy="1063054"/>
          </a:xfrm>
          <a:prstGeom prst="curvedLeftArrow">
            <a:avLst/>
          </a:prstGeom>
          <a:solidFill>
            <a:srgbClr val="009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81EC7C0-8AD1-417F-9FFD-A85299A3EA08}"/>
              </a:ext>
            </a:extLst>
          </p:cNvPr>
          <p:cNvGrpSpPr/>
          <p:nvPr/>
        </p:nvGrpSpPr>
        <p:grpSpPr>
          <a:xfrm>
            <a:off x="6320789" y="3360136"/>
            <a:ext cx="3028116" cy="1244559"/>
            <a:chOff x="-162149" y="545390"/>
            <a:chExt cx="10717756" cy="737755"/>
          </a:xfrm>
        </p:grpSpPr>
        <p:sp>
          <p:nvSpPr>
            <p:cNvPr id="27" name="Скругленный прямоугольник 6">
              <a:extLst>
                <a:ext uri="{FF2B5EF4-FFF2-40B4-BE49-F238E27FC236}">
                  <a16:creationId xmlns:a16="http://schemas.microsoft.com/office/drawing/2014/main" xmlns="" id="{BAD6BFC0-6925-4744-BFEE-DE33014A1C01}"/>
                </a:ext>
              </a:extLst>
            </p:cNvPr>
            <p:cNvSpPr/>
            <p:nvPr/>
          </p:nvSpPr>
          <p:spPr>
            <a:xfrm>
              <a:off x="250842" y="563145"/>
              <a:ext cx="9891775" cy="720000"/>
            </a:xfrm>
            <a:prstGeom prst="roundRect">
              <a:avLst/>
            </a:prstGeom>
            <a:solidFill>
              <a:srgbClr val="0091A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>
              <a:extLst>
                <a:ext uri="{FF2B5EF4-FFF2-40B4-BE49-F238E27FC236}">
                  <a16:creationId xmlns:a16="http://schemas.microsoft.com/office/drawing/2014/main" xmlns="" id="{1E48F939-0081-48B4-9E43-952DD370E301}"/>
                </a:ext>
              </a:extLst>
            </p:cNvPr>
            <p:cNvSpPr/>
            <p:nvPr/>
          </p:nvSpPr>
          <p:spPr>
            <a:xfrm>
              <a:off x="-162149" y="545390"/>
              <a:ext cx="1071775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ru-RU" sz="2200" dirty="0">
                  <a:latin typeface="Cambria" panose="02040503050406030204" pitchFamily="18" charset="0"/>
                  <a:ea typeface="Cambria" panose="02040503050406030204" pitchFamily="18" charset="0"/>
                </a:rPr>
                <a:t>земли </a:t>
              </a:r>
            </a:p>
            <a:p>
              <a:pPr lvl="0" algn="ctr"/>
              <a:r>
                <a:rPr lang="ru-RU" sz="2200" dirty="0">
                  <a:latin typeface="Cambria" panose="02040503050406030204" pitchFamily="18" charset="0"/>
                  <a:ea typeface="Cambria" panose="02040503050406030204" pitchFamily="18" charset="0"/>
                </a:rPr>
                <a:t>лесного фонда 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CE47AA9-B33A-4615-B56D-08D26BE1C832}"/>
              </a:ext>
            </a:extLst>
          </p:cNvPr>
          <p:cNvSpPr/>
          <p:nvPr/>
        </p:nvSpPr>
        <p:spPr>
          <a:xfrm>
            <a:off x="2999513" y="4707834"/>
            <a:ext cx="3705910" cy="1535805"/>
          </a:xfrm>
          <a:prstGeom prst="rect">
            <a:avLst/>
          </a:prstGeom>
          <a:effectLst>
            <a:outerShdw blurRad="50800" dist="50800" dir="5400000" algn="ctr" rotWithShape="0">
              <a:srgbClr val="0091AD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2485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земельных участков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E90F3C-7C9C-4B05-AB6D-2F6AE1D6E060}"/>
              </a:ext>
            </a:extLst>
          </p:cNvPr>
          <p:cNvSpPr/>
          <p:nvPr/>
        </p:nvSpPr>
        <p:spPr>
          <a:xfrm>
            <a:off x="204268" y="33980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Проведение государственной кадастровой оценки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30763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photos_header.jpg">
            <a:extLst>
              <a:ext uri="{FF2B5EF4-FFF2-40B4-BE49-F238E27FC236}">
                <a16:creationId xmlns:a16="http://schemas.microsoft.com/office/drawing/2014/main" xmlns="" id="{0DE8F791-31AE-4897-ADEF-6E71AB66D1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CDCEB6-B7D4-4603-BC56-EBF2A031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04" y="136525"/>
            <a:ext cx="4294643" cy="6723809"/>
          </a:xfrm>
          <a:prstGeom prst="rect">
            <a:avLst/>
          </a:prstGeom>
        </p:spPr>
      </p:pic>
      <p:pic>
        <p:nvPicPr>
          <p:cNvPr id="1028" name="Picture 4" descr="https://img-fotki.yandex.ru/get/3510/99344284.5f/0_121e5d_dde4a164_XXL">
            <a:extLst>
              <a:ext uri="{FF2B5EF4-FFF2-40B4-BE49-F238E27FC236}">
                <a16:creationId xmlns:a16="http://schemas.microsoft.com/office/drawing/2014/main" xmlns="" id="{02C45DD7-8248-44DC-A674-6C385AFC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75" y="1818183"/>
            <a:ext cx="3477986" cy="2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A3B97793-17E8-4747-82C6-809671D9CE8B}"/>
              </a:ext>
            </a:extLst>
          </p:cNvPr>
          <p:cNvCxnSpPr>
            <a:cxnSpLocks/>
          </p:cNvCxnSpPr>
          <p:nvPr/>
        </p:nvCxnSpPr>
        <p:spPr>
          <a:xfrm>
            <a:off x="5709181" y="2837672"/>
            <a:ext cx="537370" cy="9797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42D15F1E-EDD5-4FBE-952A-0ED4518216E3}"/>
              </a:ext>
            </a:extLst>
          </p:cNvPr>
          <p:cNvCxnSpPr>
            <a:cxnSpLocks/>
          </p:cNvCxnSpPr>
          <p:nvPr/>
        </p:nvCxnSpPr>
        <p:spPr>
          <a:xfrm>
            <a:off x="6679337" y="1667152"/>
            <a:ext cx="296523" cy="1373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DB69402-EB5C-4489-9460-0EFF9A84D921}"/>
              </a:ext>
            </a:extLst>
          </p:cNvPr>
          <p:cNvCxnSpPr>
            <a:cxnSpLocks/>
          </p:cNvCxnSpPr>
          <p:nvPr/>
        </p:nvCxnSpPr>
        <p:spPr>
          <a:xfrm>
            <a:off x="5607505" y="5566167"/>
            <a:ext cx="790521" cy="799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40B1D6B-B005-4AE9-91D1-E11EEEA7BD18}"/>
              </a:ext>
            </a:extLst>
          </p:cNvPr>
          <p:cNvCxnSpPr>
            <a:cxnSpLocks/>
          </p:cNvCxnSpPr>
          <p:nvPr/>
        </p:nvCxnSpPr>
        <p:spPr>
          <a:xfrm>
            <a:off x="5406454" y="4252404"/>
            <a:ext cx="1539769" cy="5698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9B2873-9588-4D05-9162-BF5AF648F21D}"/>
              </a:ext>
            </a:extLst>
          </p:cNvPr>
          <p:cNvSpPr/>
          <p:nvPr/>
        </p:nvSpPr>
        <p:spPr>
          <a:xfrm>
            <a:off x="-76782" y="330840"/>
            <a:ext cx="34456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04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Свыше 50 особо охраняемых природных объектов</a:t>
            </a:r>
          </a:p>
        </p:txBody>
      </p:sp>
      <p:pic>
        <p:nvPicPr>
          <p:cNvPr id="1030" name="Picture 6" descr="https://upload.wikimedia.org/wikipedia/commons/d/df/Lake_Palanskoye_Landslide%2C_Kamchatka_Peninsula%2C_Russia_%28cropped%29.jpg">
            <a:extLst>
              <a:ext uri="{FF2B5EF4-FFF2-40B4-BE49-F238E27FC236}">
                <a16:creationId xmlns:a16="http://schemas.microsoft.com/office/drawing/2014/main" xmlns="" id="{840D732E-E900-4856-8499-69995D0DC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r="14614"/>
          <a:stretch/>
        </p:blipFill>
        <p:spPr bwMode="auto">
          <a:xfrm>
            <a:off x="3087581" y="1592365"/>
            <a:ext cx="3279924" cy="27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6E66C-1603-4471-B9BD-133D560BBCB1}"/>
              </a:ext>
            </a:extLst>
          </p:cNvPr>
          <p:cNvSpPr txBox="1"/>
          <p:nvPr/>
        </p:nvSpPr>
        <p:spPr>
          <a:xfrm>
            <a:off x="3555596" y="4290799"/>
            <a:ext cx="296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Озеро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Паланское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9E3AD1-E752-437F-A852-4EB3B99D197D}"/>
              </a:ext>
            </a:extLst>
          </p:cNvPr>
          <p:cNvSpPr txBox="1"/>
          <p:nvPr/>
        </p:nvSpPr>
        <p:spPr>
          <a:xfrm>
            <a:off x="3799422" y="4603867"/>
            <a:ext cx="26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Мыс Южный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6211B2-EF1F-4DD1-9426-2404E92A4CB0}"/>
              </a:ext>
            </a:extLst>
          </p:cNvPr>
          <p:cNvSpPr txBox="1"/>
          <p:nvPr/>
        </p:nvSpPr>
        <p:spPr>
          <a:xfrm>
            <a:off x="3941037" y="5006538"/>
            <a:ext cx="202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Яр </a:t>
            </a:r>
            <a:r>
              <a:rPr lang="ru-RU" sz="2800" dirty="0" err="1"/>
              <a:t>Генералка</a:t>
            </a:r>
            <a:endParaRPr lang="ru-RU" sz="2800" dirty="0"/>
          </a:p>
        </p:txBody>
      </p:sp>
      <p:pic>
        <p:nvPicPr>
          <p:cNvPr id="1026" name="Picture 2" descr="http://img.2r.ru/geo_objects/2013/08/84b36b08f12fa02e5d1d80351ec9a27f.jpg">
            <a:extLst>
              <a:ext uri="{FF2B5EF4-FFF2-40B4-BE49-F238E27FC236}">
                <a16:creationId xmlns:a16="http://schemas.microsoft.com/office/drawing/2014/main" xmlns="" id="{5BAA2A10-B864-4A8F-828F-7C67318A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44" y="2299729"/>
            <a:ext cx="3477987" cy="27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k-hotel.ru/admin_2/uploads/bdYZ8Np85tvkBMmLST2BNx8Ox.jpg">
            <a:extLst>
              <a:ext uri="{FF2B5EF4-FFF2-40B4-BE49-F238E27FC236}">
                <a16:creationId xmlns:a16="http://schemas.microsoft.com/office/drawing/2014/main" xmlns="" id="{D6B3D675-F51B-4489-B78D-24232790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58" y="2069777"/>
            <a:ext cx="3634027" cy="29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54E6B8-9458-4A49-8712-2F72D8AE5C78}"/>
              </a:ext>
            </a:extLst>
          </p:cNvPr>
          <p:cNvSpPr txBox="1"/>
          <p:nvPr/>
        </p:nvSpPr>
        <p:spPr>
          <a:xfrm>
            <a:off x="3481409" y="5223083"/>
            <a:ext cx="2916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Курильское озеро</a:t>
            </a:r>
          </a:p>
        </p:txBody>
      </p:sp>
    </p:spTree>
    <p:extLst>
      <p:ext uri="{BB962C8B-B14F-4D97-AF65-F5344CB8AC3E}">
        <p14:creationId xmlns:p14="http://schemas.microsoft.com/office/powerpoint/2010/main" val="34274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9362 1.85185E-6 C 0.13555 1.85185E-6 0.18724 -0.08704 0.18724 -0.15764 L 0.18724 -0.31528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57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648 L 0.09323 0.00648 C 0.13451 0.00648 0.18555 -0.11875 0.18555 -0.21991 L 0.18555 -0.44607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-226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2356 3.33333E-6 C 0.03385 3.33333E-6 0.04713 -0.05 0.04713 -0.09028 L 0.04713 -0.17986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900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00116 L -0.00248 0.00116 C 0.00208 0.00116 0.00794 -0.0831 0.00794 -0.15139 L 0.00794 -0.303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508 4.44444E-6 C -0.00729 4.44444E-6 -0.01003 -0.03311 -0.01003 -0.05903 L -0.01003 -0.11737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588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118 L -0.00404 0.1391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636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00274 0.2817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407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0" grpId="0"/>
      <p:bldP spid="10" grpId="1"/>
      <p:bldP spid="10" grpId="2"/>
      <p:bldP spid="12" grpId="0"/>
      <p:bldP spid="12" grpId="1"/>
      <p:bldP spid="12" grpId="2"/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24608" y="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ОСНОВНЫЕ НАПРАВЛЕНИЯ ДЕЯТЕЛЬНОСТИ МИНИСТЕРСТВА В 2019 ГОДУ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501250"/>
              </p:ext>
            </p:extLst>
          </p:nvPr>
        </p:nvGraphicFramePr>
        <p:xfrm>
          <a:off x="489673" y="2636912"/>
          <a:ext cx="8887097" cy="403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472" y="1046851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Основные направления деятельности Министерства определены Госпрограммой «Совершенствование управления имуществом, находящимся в государственной собственности Камчатского края», иными госпрограммами Камчатского края, федеральными законами, поручениями Президента РФ, законами Камчатского края</a:t>
            </a:r>
          </a:p>
        </p:txBody>
      </p:sp>
      <p:pic>
        <p:nvPicPr>
          <p:cNvPr id="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6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B07371-D7AF-4789-B12A-387933B4F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09B07371-D7AF-4789-B12A-387933B4F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F3BEC4-3EE8-44CF-B207-6CC4F913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F4F3BEC4-3EE8-44CF-B207-6CC4F913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2AB897-07FA-44C6-9DE1-CC8299B3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902AB897-07FA-44C6-9DE1-CC8299B30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749ED1-CABC-4919-BD2C-8421D7090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D5749ED1-CABC-4919-BD2C-8421D7090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9EF3C5-6AAD-4AED-AB45-1E5778F5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A89EF3C5-6AAD-4AED-AB45-1E5778F5D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6106C8-746B-4EED-8D45-964BEF3FA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AB6106C8-746B-4EED-8D45-964BEF3FA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 uiExpand="1">
        <p:bldSub>
          <a:bldDgm bld="one"/>
        </p:bldSub>
      </p:bldGraphic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s_header.jpg">
            <a:extLst>
              <a:ext uri="{FF2B5EF4-FFF2-40B4-BE49-F238E27FC236}">
                <a16:creationId xmlns:a16="http://schemas.microsoft.com/office/drawing/2014/main" xmlns="" id="{8CE9C1AB-E4A7-4BA5-9B2C-68A474F344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xmlns="" id="{D160F52D-F4BE-4557-A2B3-3653EDAED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52513"/>
              </p:ext>
            </p:extLst>
          </p:nvPr>
        </p:nvGraphicFramePr>
        <p:xfrm>
          <a:off x="6105128" y="722785"/>
          <a:ext cx="4468488" cy="254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A3560EDF-882E-4B01-8475-94A919E36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5441"/>
              </p:ext>
            </p:extLst>
          </p:nvPr>
        </p:nvGraphicFramePr>
        <p:xfrm>
          <a:off x="6602618" y="1212976"/>
          <a:ext cx="3193948" cy="5645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895">
                  <a:extLst>
                    <a:ext uri="{9D8B030D-6E8A-4147-A177-3AD203B41FA5}">
                      <a16:colId xmlns:a16="http://schemas.microsoft.com/office/drawing/2014/main" xmlns="" val="715631234"/>
                    </a:ext>
                  </a:extLst>
                </a:gridCol>
                <a:gridCol w="1386053">
                  <a:extLst>
                    <a:ext uri="{9D8B030D-6E8A-4147-A177-3AD203B41FA5}">
                      <a16:colId xmlns:a16="http://schemas.microsoft.com/office/drawing/2014/main" xmlns="" val="221709614"/>
                    </a:ext>
                  </a:extLst>
                </a:gridCol>
              </a:tblGrid>
              <a:tr h="1501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Тигильский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1,66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82046"/>
                  </a:ext>
                </a:extLst>
              </a:tr>
              <a:tr h="13670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Усть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-Большерецкий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0,92-1,30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445154"/>
                  </a:ext>
                </a:extLst>
              </a:tr>
              <a:tr h="1339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Усть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-Камчатский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0,92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98099"/>
                  </a:ext>
                </a:extLst>
              </a:tr>
              <a:tr h="143701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                  </a:t>
                      </a:r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Группа "Общественное    </a:t>
                      </a:r>
                      <a:r>
                        <a:rPr lang="ru-RU" sz="1800" b="0" u="none" strike="noStrike" kern="1200" dirty="0" err="1">
                          <a:solidFill>
                            <a:srgbClr val="CDF7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лллллллллл</a:t>
                      </a:r>
                      <a:r>
                        <a:rPr lang="ru-RU" sz="18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использование</a:t>
                      </a:r>
                      <a:r>
                        <a:rPr lang="ru-R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"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739" marR="773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73405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4645A338-1268-493D-B968-4BAB4FC76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39501"/>
              </p:ext>
            </p:extLst>
          </p:nvPr>
        </p:nvGraphicFramePr>
        <p:xfrm>
          <a:off x="6602617" y="3429001"/>
          <a:ext cx="3193948" cy="337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895">
                  <a:extLst>
                    <a:ext uri="{9D8B030D-6E8A-4147-A177-3AD203B41FA5}">
                      <a16:colId xmlns:a16="http://schemas.microsoft.com/office/drawing/2014/main" xmlns="" val="715631234"/>
                    </a:ext>
                  </a:extLst>
                </a:gridCol>
                <a:gridCol w="1386053">
                  <a:extLst>
                    <a:ext uri="{9D8B030D-6E8A-4147-A177-3AD203B41FA5}">
                      <a16:colId xmlns:a16="http://schemas.microsoft.com/office/drawing/2014/main" xmlns="" val="221709614"/>
                    </a:ext>
                  </a:extLst>
                </a:gridCol>
              </a:tblGrid>
              <a:tr h="6523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Тигильский</a:t>
                      </a:r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1,66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82046"/>
                  </a:ext>
                </a:extLst>
              </a:tr>
              <a:tr h="646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Усть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-Большерецкий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0,92-1,30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445154"/>
                  </a:ext>
                </a:extLst>
              </a:tr>
              <a:tr h="691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Усть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-Камчатский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0,92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98099"/>
                  </a:ext>
                </a:extLst>
              </a:tr>
              <a:tr h="1383234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                     Группа "Общественное    </a:t>
                      </a:r>
                      <a:r>
                        <a:rPr lang="ru-RU" sz="1600" b="0" u="none" strike="noStrike" kern="1200" dirty="0" err="1">
                          <a:solidFill>
                            <a:srgbClr val="CDF7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лллллллллл</a:t>
                      </a:r>
                      <a:r>
                        <a:rPr lang="ru-RU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использование</a:t>
                      </a:r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"</a:t>
                      </a:r>
                    </a:p>
                  </a:txBody>
                  <a:tcPr marL="7739" marR="773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7340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DBFD04A3-994F-42B2-A17A-341B3ADF3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41055"/>
              </p:ext>
            </p:extLst>
          </p:nvPr>
        </p:nvGraphicFramePr>
        <p:xfrm>
          <a:off x="179444" y="1212970"/>
          <a:ext cx="3021064" cy="5642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36">
                  <a:extLst>
                    <a:ext uri="{9D8B030D-6E8A-4147-A177-3AD203B41FA5}">
                      <a16:colId xmlns:a16="http://schemas.microsoft.com/office/drawing/2014/main" xmlns="" val="715631234"/>
                    </a:ext>
                  </a:extLst>
                </a:gridCol>
                <a:gridCol w="1311028">
                  <a:extLst>
                    <a:ext uri="{9D8B030D-6E8A-4147-A177-3AD203B41FA5}">
                      <a16:colId xmlns:a16="http://schemas.microsoft.com/office/drawing/2014/main" xmlns="" val="221709614"/>
                    </a:ext>
                  </a:extLst>
                </a:gridCol>
              </a:tblGrid>
              <a:tr h="779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Елизовский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1,04 - 452,26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963848"/>
                  </a:ext>
                </a:extLst>
              </a:tr>
              <a:tr h="7355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Вилючинский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1,48 - 237,76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077290"/>
                  </a:ext>
                </a:extLst>
              </a:tr>
              <a:tr h="8388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Усть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-Большерецкий 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МР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1,03 - 165,40 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1995043"/>
                  </a:ext>
                </a:extLst>
              </a:tr>
              <a:tr h="6088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Соболевский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0,92 - 82,7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82046"/>
                  </a:ext>
                </a:extLst>
              </a:tr>
              <a:tr h="669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Мильковский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МР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445154"/>
                  </a:ext>
                </a:extLst>
              </a:tr>
              <a:tr h="706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Алеутский МР</a:t>
                      </a: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98099"/>
                  </a:ext>
                </a:extLst>
              </a:tr>
              <a:tr h="13040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Группа "Охраняемые    </a:t>
                      </a:r>
                      <a:r>
                        <a:rPr lang="ru-RU" sz="1600" u="none" strike="noStrike" dirty="0" err="1">
                          <a:solidFill>
                            <a:srgbClr val="CDF7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дждддл</a:t>
                      </a:r>
                      <a:r>
                        <a:rPr lang="ru-RU" sz="16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природные</a:t>
                      </a:r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территории и   </a:t>
                      </a:r>
                      <a:r>
                        <a:rPr lang="ru-RU" sz="1600" u="none" strike="noStrike" dirty="0" err="1">
                          <a:solidFill>
                            <a:srgbClr val="CDF7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ввипавпв</a:t>
                      </a:r>
                      <a:r>
                        <a:rPr lang="ru-RU" sz="16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благоустройство</a:t>
                      </a:r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73405"/>
                  </a:ext>
                </a:extLst>
              </a:tr>
            </a:tbl>
          </a:graphicData>
        </a:graphic>
      </p:graphicFrame>
      <p:pic>
        <p:nvPicPr>
          <p:cNvPr id="1026" name="Picture 2" descr="https://cs10.pikabu.ru/post_img/2018/03/18/3/1521341712176163637.png">
            <a:extLst>
              <a:ext uri="{FF2B5EF4-FFF2-40B4-BE49-F238E27FC236}">
                <a16:creationId xmlns:a16="http://schemas.microsoft.com/office/drawing/2014/main" xmlns="" id="{0E8F0E30-74F8-46E5-B153-AA7876D9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8" y="5801030"/>
            <a:ext cx="887350" cy="10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4103C50-4A1E-4A86-8C7F-7BB591FF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41434"/>
              </p:ext>
            </p:extLst>
          </p:nvPr>
        </p:nvGraphicFramePr>
        <p:xfrm>
          <a:off x="3352701" y="1212972"/>
          <a:ext cx="3097724" cy="567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429">
                  <a:extLst>
                    <a:ext uri="{9D8B030D-6E8A-4147-A177-3AD203B41FA5}">
                      <a16:colId xmlns:a16="http://schemas.microsoft.com/office/drawing/2014/main" xmlns="" val="715631234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xmlns="" val="221709614"/>
                    </a:ext>
                  </a:extLst>
                </a:gridCol>
              </a:tblGrid>
              <a:tr h="777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Елизовский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0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3,07 - 359,38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963848"/>
                  </a:ext>
                </a:extLst>
              </a:tr>
              <a:tr h="732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Тигильский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208,04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709076"/>
                  </a:ext>
                </a:extLst>
              </a:tr>
              <a:tr h="730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Усть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-Большерецкий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1,48 - 165,40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1995043"/>
                  </a:ext>
                </a:extLst>
              </a:tr>
              <a:tr h="625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Соболевский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72,36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82046"/>
                  </a:ext>
                </a:extLst>
              </a:tr>
              <a:tr h="6457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Усть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      Камчатский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1,30 - 1,48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445154"/>
                  </a:ext>
                </a:extLst>
              </a:tr>
              <a:tr h="6999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Карагинский</a:t>
                      </a:r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98099"/>
                  </a:ext>
                </a:extLst>
              </a:tr>
              <a:tr h="13584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Группа "Отдых (рекреация)"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739" marR="773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734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3034E2-38E0-4157-BF36-54C12B697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992" y="4982049"/>
            <a:ext cx="1782707" cy="254186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372AF1C-C760-4DFA-BFF6-53679A53F833}"/>
              </a:ext>
            </a:extLst>
          </p:cNvPr>
          <p:cNvSpPr/>
          <p:nvPr/>
        </p:nvSpPr>
        <p:spPr>
          <a:xfrm>
            <a:off x="465438" y="191779"/>
            <a:ext cx="884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Результаты государственной кадастровой оценки земель особо охраняемых территорий и объектов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B663F5E-388F-4ABD-84BD-D3BA5B5FB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935" y="5445224"/>
            <a:ext cx="1115319" cy="14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photos_header.jpg">
            <a:extLst>
              <a:ext uri="{FF2B5EF4-FFF2-40B4-BE49-F238E27FC236}">
                <a16:creationId xmlns:a16="http://schemas.microsoft.com/office/drawing/2014/main" xmlns="" id="{EDEDCB6F-73C9-41B9-8C03-235C19E22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F81619B6-4A18-4C7B-AFC1-87DF1BD78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42609"/>
              </p:ext>
            </p:extLst>
          </p:nvPr>
        </p:nvGraphicFramePr>
        <p:xfrm>
          <a:off x="106136" y="1926351"/>
          <a:ext cx="6071000" cy="456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771A4AE-B1C3-42BE-B1B6-145614810100}"/>
              </a:ext>
            </a:extLst>
          </p:cNvPr>
          <p:cNvSpPr/>
          <p:nvPr/>
        </p:nvSpPr>
        <p:spPr>
          <a:xfrm>
            <a:off x="816647" y="3096014"/>
            <a:ext cx="4846139" cy="1048187"/>
          </a:xfrm>
          <a:prstGeom prst="rect">
            <a:avLst/>
          </a:prstGeom>
          <a:solidFill>
            <a:srgbClr val="6DA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832713" y="4214478"/>
            <a:ext cx="4967151" cy="12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852829" y="5220874"/>
            <a:ext cx="2947035" cy="49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CB28ED-3D36-40F2-A094-AB3AAAAC6101}"/>
              </a:ext>
            </a:extLst>
          </p:cNvPr>
          <p:cNvSpPr txBox="1"/>
          <p:nvPr/>
        </p:nvSpPr>
        <p:spPr>
          <a:xfrm>
            <a:off x="506138" y="134353"/>
            <a:ext cx="4660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04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Земельные участки лесного фонда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F0BF6B-004F-43EC-99BA-FD8DBB256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81" y="370293"/>
            <a:ext cx="3911578" cy="6381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47E6CD-911B-4F37-92B3-FCBA32901190}"/>
              </a:ext>
            </a:extLst>
          </p:cNvPr>
          <p:cNvSpPr txBox="1"/>
          <p:nvPr/>
        </p:nvSpPr>
        <p:spPr>
          <a:xfrm>
            <a:off x="402431" y="2141754"/>
            <a:ext cx="193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rgbClr val="FF7F02"/>
                </a:solidFill>
              </a:rPr>
              <a:t>Усть-Большерецкое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554C709-99BE-44EF-9F49-9118C926F890}"/>
              </a:ext>
            </a:extLst>
          </p:cNvPr>
          <p:cNvSpPr txBox="1"/>
          <p:nvPr/>
        </p:nvSpPr>
        <p:spPr>
          <a:xfrm>
            <a:off x="402431" y="2757267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3175">
                  <a:solidFill>
                    <a:schemeClr val="tx1"/>
                  </a:solidFill>
                </a:ln>
                <a:solidFill>
                  <a:srgbClr val="A44E7F"/>
                </a:solidFill>
              </a:rPr>
              <a:t>Мильковское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A44E7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C5C3EF7-564C-4CD8-83DC-9C4C7F2F5AF9}"/>
              </a:ext>
            </a:extLst>
          </p:cNvPr>
          <p:cNvSpPr txBox="1"/>
          <p:nvPr/>
        </p:nvSpPr>
        <p:spPr>
          <a:xfrm>
            <a:off x="402431" y="3372780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rgbClr val="FF8396"/>
                </a:solidFill>
              </a:rPr>
              <a:t>Корякское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8A0BF2E-B9DD-46AB-ABA8-A74864E73091}"/>
              </a:ext>
            </a:extLst>
          </p:cNvPr>
          <p:cNvSpPr txBox="1"/>
          <p:nvPr/>
        </p:nvSpPr>
        <p:spPr>
          <a:xfrm>
            <a:off x="402431" y="3988293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3175">
                  <a:solidFill>
                    <a:schemeClr val="tx1"/>
                  </a:solidFill>
                </a:ln>
                <a:solidFill>
                  <a:srgbClr val="4A8BC8"/>
                </a:solidFill>
              </a:rPr>
              <a:t>Ключевское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4A8BC8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CA4EE94-2AAE-46D7-A4B3-24601461B987}"/>
              </a:ext>
            </a:extLst>
          </p:cNvPr>
          <p:cNvSpPr txBox="1"/>
          <p:nvPr/>
        </p:nvSpPr>
        <p:spPr>
          <a:xfrm>
            <a:off x="402431" y="4602769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3175">
                  <a:solidFill>
                    <a:schemeClr val="tx1"/>
                  </a:solidFill>
                </a:ln>
                <a:solidFill>
                  <a:srgbClr val="75BC70"/>
                </a:solidFill>
              </a:rPr>
              <a:t>Елизовское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75BC7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91215B0-7CAC-4595-A12B-63AA2193423F}"/>
              </a:ext>
            </a:extLst>
          </p:cNvPr>
          <p:cNvSpPr txBox="1"/>
          <p:nvPr/>
        </p:nvSpPr>
        <p:spPr>
          <a:xfrm>
            <a:off x="402431" y="5217245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3175">
                  <a:solidFill>
                    <a:schemeClr val="tx1"/>
                  </a:solidFill>
                </a:ln>
                <a:solidFill>
                  <a:srgbClr val="E2E044"/>
                </a:solidFill>
              </a:rPr>
              <a:t>Быстринское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E2E04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E27D509-E494-42B1-B641-5CA71A887248}"/>
              </a:ext>
            </a:extLst>
          </p:cNvPr>
          <p:cNvSpPr txBox="1"/>
          <p:nvPr/>
        </p:nvSpPr>
        <p:spPr>
          <a:xfrm>
            <a:off x="402431" y="5746770"/>
            <a:ext cx="19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3175">
                  <a:solidFill>
                    <a:schemeClr val="tx1"/>
                  </a:solidFill>
                </a:ln>
                <a:solidFill>
                  <a:srgbClr val="BCA97F"/>
                </a:solidFill>
              </a:rPr>
              <a:t>Атласовское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BCA97F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B2013722-E835-4B90-96DC-FDEED2C0E9C2}"/>
              </a:ext>
            </a:extLst>
          </p:cNvPr>
          <p:cNvSpPr/>
          <p:nvPr/>
        </p:nvSpPr>
        <p:spPr>
          <a:xfrm>
            <a:off x="744769" y="3096014"/>
            <a:ext cx="119480" cy="104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6E5DF06-C89E-4A6F-9305-61D2F32AECB8}"/>
              </a:ext>
            </a:extLst>
          </p:cNvPr>
          <p:cNvSpPr txBox="1"/>
          <p:nvPr/>
        </p:nvSpPr>
        <p:spPr>
          <a:xfrm>
            <a:off x="200472" y="4082683"/>
            <a:ext cx="61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C7CE532-6A32-4BF7-94A1-CF762443372B}"/>
              </a:ext>
            </a:extLst>
          </p:cNvPr>
          <p:cNvSpPr txBox="1"/>
          <p:nvPr/>
        </p:nvSpPr>
        <p:spPr>
          <a:xfrm>
            <a:off x="882402" y="2737731"/>
            <a:ext cx="68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860888B-B6F1-46F1-BFB1-BFB66169F1FA}"/>
              </a:ext>
            </a:extLst>
          </p:cNvPr>
          <p:cNvSpPr txBox="1"/>
          <p:nvPr/>
        </p:nvSpPr>
        <p:spPr>
          <a:xfrm>
            <a:off x="838964" y="4081084"/>
            <a:ext cx="72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14DF64A-444E-48E3-ACF4-051B54939B0C}"/>
              </a:ext>
            </a:extLst>
          </p:cNvPr>
          <p:cNvSpPr txBox="1"/>
          <p:nvPr/>
        </p:nvSpPr>
        <p:spPr>
          <a:xfrm>
            <a:off x="5394094" y="2753736"/>
            <a:ext cx="855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E6BEB5CB-C6F4-43E3-98AF-73AC418F68F1}"/>
              </a:ext>
            </a:extLst>
          </p:cNvPr>
          <p:cNvSpPr/>
          <p:nvPr/>
        </p:nvSpPr>
        <p:spPr>
          <a:xfrm>
            <a:off x="956119" y="1639912"/>
            <a:ext cx="3911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Динамика изменения УПКС для земельных участков категории земель лесного фонда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46FA9DB-61DA-48AD-BBA9-6996983DA290}"/>
              </a:ext>
            </a:extLst>
          </p:cNvPr>
          <p:cNvSpPr txBox="1"/>
          <p:nvPr/>
        </p:nvSpPr>
        <p:spPr>
          <a:xfrm>
            <a:off x="882402" y="4357625"/>
            <a:ext cx="22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 2002 г. рассчитанная по нормативам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0D76C62-7DFB-4F0F-9CCB-E4F803EC5A0E}"/>
              </a:ext>
            </a:extLst>
          </p:cNvPr>
          <p:cNvSpPr txBox="1"/>
          <p:nvPr/>
        </p:nvSpPr>
        <p:spPr>
          <a:xfrm>
            <a:off x="3291638" y="4392212"/>
            <a:ext cx="245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 2019 г. по результатам проведения ГКО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A58F04D2-64E4-4B2C-BB36-2DA6BB4FC1DA}"/>
              </a:ext>
            </a:extLst>
          </p:cNvPr>
          <p:cNvSpPr/>
          <p:nvPr/>
        </p:nvSpPr>
        <p:spPr>
          <a:xfrm>
            <a:off x="733748" y="4408317"/>
            <a:ext cx="130501" cy="169434"/>
          </a:xfrm>
          <a:prstGeom prst="rect">
            <a:avLst/>
          </a:prstGeom>
          <a:solidFill>
            <a:srgbClr val="4E6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B12C5D2F-19DB-4D4A-869C-78F86CFA7CB4}"/>
              </a:ext>
            </a:extLst>
          </p:cNvPr>
          <p:cNvSpPr/>
          <p:nvPr/>
        </p:nvSpPr>
        <p:spPr>
          <a:xfrm>
            <a:off x="3080409" y="4516641"/>
            <a:ext cx="130501" cy="169434"/>
          </a:xfrm>
          <a:prstGeom prst="rect">
            <a:avLst/>
          </a:prstGeom>
          <a:solidFill>
            <a:srgbClr val="6DA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82F869B-BCD5-47D5-9FC8-F22D9A3A4EA3}"/>
              </a:ext>
            </a:extLst>
          </p:cNvPr>
          <p:cNvSpPr/>
          <p:nvPr/>
        </p:nvSpPr>
        <p:spPr>
          <a:xfrm>
            <a:off x="661307" y="1647407"/>
            <a:ext cx="391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Лесничества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1840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6" grpId="0" animBg="1"/>
      <p:bldP spid="2" grpId="0"/>
      <p:bldP spid="40" grpId="0"/>
      <p:bldP spid="41" grpId="0"/>
      <p:bldP spid="42" grpId="0"/>
      <p:bldP spid="43" grpId="0"/>
      <p:bldP spid="44" grpId="0"/>
      <p:bldP spid="45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hotos_header.jpg">
            <a:extLst>
              <a:ext uri="{FF2B5EF4-FFF2-40B4-BE49-F238E27FC236}">
                <a16:creationId xmlns:a16="http://schemas.microsoft.com/office/drawing/2014/main" xmlns="" id="{52C5EFF3-0611-4430-A597-A8B1050B83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8A8C1B5A-F6E2-4315-9BD1-9940499888D6}"/>
              </a:ext>
            </a:extLst>
          </p:cNvPr>
          <p:cNvSpPr/>
          <p:nvPr/>
        </p:nvSpPr>
        <p:spPr>
          <a:xfrm flipH="1">
            <a:off x="4336329" y="2708263"/>
            <a:ext cx="214555" cy="576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6BDCF7B-EEF1-4ED1-9037-504B5F3ABA7E}"/>
              </a:ext>
            </a:extLst>
          </p:cNvPr>
          <p:cNvGrpSpPr/>
          <p:nvPr/>
        </p:nvGrpSpPr>
        <p:grpSpPr>
          <a:xfrm>
            <a:off x="776536" y="3285196"/>
            <a:ext cx="6697262" cy="2767391"/>
            <a:chOff x="159407" y="569289"/>
            <a:chExt cx="10045303" cy="720000"/>
          </a:xfrm>
        </p:grpSpPr>
        <p:sp>
          <p:nvSpPr>
            <p:cNvPr id="19" name="Скругленный прямоугольник 6">
              <a:extLst>
                <a:ext uri="{FF2B5EF4-FFF2-40B4-BE49-F238E27FC236}">
                  <a16:creationId xmlns:a16="http://schemas.microsoft.com/office/drawing/2014/main" xmlns="" id="{C4DACCB8-0F16-498F-8954-8C1706945332}"/>
                </a:ext>
              </a:extLst>
            </p:cNvPr>
            <p:cNvSpPr/>
            <p:nvPr/>
          </p:nvSpPr>
          <p:spPr>
            <a:xfrm>
              <a:off x="260686" y="569289"/>
              <a:ext cx="9891777" cy="720000"/>
            </a:xfrm>
            <a:prstGeom prst="roundRect">
              <a:avLst/>
            </a:prstGeom>
            <a:solidFill>
              <a:srgbClr val="0091A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xmlns="" id="{3730D995-3E22-4408-92F5-2D46497D8878}"/>
                </a:ext>
              </a:extLst>
            </p:cNvPr>
            <p:cNvSpPr/>
            <p:nvPr/>
          </p:nvSpPr>
          <p:spPr>
            <a:xfrm>
              <a:off x="159407" y="596150"/>
              <a:ext cx="10045303" cy="606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Министерством имущественных и земельных отношений Камчатского края </a:t>
              </a:r>
              <a:r>
                <a:rPr lang="ru-RU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утверждены результаты</a:t>
              </a:r>
              <a:r>
                <a:rPr lang="ru-R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определения кадастровой стоимости земельных участков категорий земель особо охраняемых территорий и объектов, земель лесного фонда</a:t>
              </a:r>
            </a:p>
          </p:txBody>
        </p:sp>
      </p:grpSp>
      <p:pic>
        <p:nvPicPr>
          <p:cNvPr id="1026" name="Picture 2" descr="http://www.heraldicum.ru/russia/images/rf2.gif">
            <a:extLst>
              <a:ext uri="{FF2B5EF4-FFF2-40B4-BE49-F238E27FC236}">
                <a16:creationId xmlns:a16="http://schemas.microsoft.com/office/drawing/2014/main" xmlns="" id="{4C0FC076-CE8A-4DAD-BEDD-1C2DE10B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94" y="3724560"/>
            <a:ext cx="1437797" cy="19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25B5D79-9432-4392-99D6-8D5D61916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59" t="19333" r="35155" b="25025"/>
          <a:stretch/>
        </p:blipFill>
        <p:spPr>
          <a:xfrm rot="20586025">
            <a:off x="7831578" y="496772"/>
            <a:ext cx="1817666" cy="2128122"/>
          </a:xfrm>
          <a:prstGeom prst="rect">
            <a:avLst/>
          </a:prstGeom>
        </p:spPr>
      </p:pic>
      <p:pic>
        <p:nvPicPr>
          <p:cNvPr id="16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69C9A185-DFAC-48CF-9878-5298313B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791">
            <a:off x="8442523" y="773607"/>
            <a:ext cx="895939" cy="4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xmlns="" id="{AC7AB9C3-9DBA-45F0-9A71-A1FB05F558B6}"/>
              </a:ext>
            </a:extLst>
          </p:cNvPr>
          <p:cNvSpPr/>
          <p:nvPr/>
        </p:nvSpPr>
        <p:spPr>
          <a:xfrm>
            <a:off x="844060" y="620688"/>
            <a:ext cx="6587962" cy="2088231"/>
          </a:xfrm>
          <a:prstGeom prst="roundRect">
            <a:avLst/>
          </a:prstGeom>
          <a:solidFill>
            <a:srgbClr val="0091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Центральный аппарат Росреестра РФ уведомил о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законодательству о государственной кадастровой оценке итогов ГКО 2019г.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762467-E7B9-4819-B867-210F6F68B070}"/>
              </a:ext>
            </a:extLst>
          </p:cNvPr>
          <p:cNvSpPr/>
          <p:nvPr/>
        </p:nvSpPr>
        <p:spPr>
          <a:xfrm>
            <a:off x="5886862" y="2316738"/>
            <a:ext cx="138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16.10.2019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94596-51C4-493E-8EC2-60689B5EDE07}"/>
              </a:ext>
            </a:extLst>
          </p:cNvPr>
          <p:cNvSpPr/>
          <p:nvPr/>
        </p:nvSpPr>
        <p:spPr>
          <a:xfrm>
            <a:off x="5961112" y="5535158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15.11.2019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hotos_header.jpg">
            <a:extLst>
              <a:ext uri="{FF2B5EF4-FFF2-40B4-BE49-F238E27FC236}">
                <a16:creationId xmlns:a16="http://schemas.microsoft.com/office/drawing/2014/main" xmlns="" id="{DC365761-D43A-4449-8C1C-4572183181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44" name="Объект 4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60400" y="254392"/>
          <a:ext cx="8915400" cy="614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2886581" y="1181683"/>
            <a:ext cx="6641735" cy="3046449"/>
          </a:xfrm>
          <a:prstGeom prst="rect">
            <a:avLst/>
          </a:prstGeom>
          <a:solidFill>
            <a:srgbClr val="CAECEE"/>
          </a:solidFill>
          <a:ln>
            <a:solidFill>
              <a:srgbClr val="0CB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Приказ Министерства имущественных и земельных отношений Камчатского края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от 15.08.2019 № 113 </a:t>
            </a:r>
          </a:p>
          <a:p>
            <a:pPr lvl="0"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 проведении в 2020 году государственной кадастровой оценки объектов недвижимости, расположенных на территории Камчатского края»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5F902A1-4C4D-49BD-AA78-DC20797EE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8" r="21624"/>
          <a:stretch/>
        </p:blipFill>
        <p:spPr bwMode="auto">
          <a:xfrm>
            <a:off x="200126" y="1946715"/>
            <a:ext cx="2638971" cy="26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61A8DF-0D15-4DE9-8159-F5619D6667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894">
            <a:off x="905716" y="2779676"/>
            <a:ext cx="1085062" cy="109583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0043E07-9E9C-459D-98AD-34A49C03A08F}"/>
              </a:ext>
            </a:extLst>
          </p:cNvPr>
          <p:cNvGrpSpPr/>
          <p:nvPr/>
        </p:nvGrpSpPr>
        <p:grpSpPr>
          <a:xfrm>
            <a:off x="4592960" y="4516170"/>
            <a:ext cx="4935357" cy="705496"/>
            <a:chOff x="318881" y="20220"/>
            <a:chExt cx="2235628" cy="44685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35B36A9C-0733-493E-AEBF-5D31CC37B529}"/>
                </a:ext>
              </a:extLst>
            </p:cNvPr>
            <p:cNvSpPr/>
            <p:nvPr/>
          </p:nvSpPr>
          <p:spPr>
            <a:xfrm flipH="1">
              <a:off x="387032" y="20220"/>
              <a:ext cx="2167477" cy="4468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FEDB298-1A5E-423A-95A2-0805A4585A4C}"/>
                </a:ext>
              </a:extLst>
            </p:cNvPr>
            <p:cNvSpPr txBox="1"/>
            <p:nvPr/>
          </p:nvSpPr>
          <p:spPr>
            <a:xfrm>
              <a:off x="318881" y="42034"/>
              <a:ext cx="2213814" cy="4032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  Размещено в сети «Интернет» на официальном сайте Правительства Камчатского края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A15CC46-C133-4EE5-88E4-2B359899E845}"/>
              </a:ext>
            </a:extLst>
          </p:cNvPr>
          <p:cNvGrpSpPr/>
          <p:nvPr/>
        </p:nvGrpSpPr>
        <p:grpSpPr>
          <a:xfrm>
            <a:off x="4743410" y="5359777"/>
            <a:ext cx="4784906" cy="705496"/>
            <a:chOff x="387032" y="20220"/>
            <a:chExt cx="2167477" cy="44685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F7149B39-75D9-4A57-B369-C249D2CB92A9}"/>
                </a:ext>
              </a:extLst>
            </p:cNvPr>
            <p:cNvSpPr/>
            <p:nvPr/>
          </p:nvSpPr>
          <p:spPr>
            <a:xfrm flipH="1">
              <a:off x="387032" y="20220"/>
              <a:ext cx="2167477" cy="4468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32AA9B7-E50B-423F-98C0-2B65F468FDBB}"/>
                </a:ext>
              </a:extLst>
            </p:cNvPr>
            <p:cNvSpPr txBox="1"/>
            <p:nvPr/>
          </p:nvSpPr>
          <p:spPr>
            <a:xfrm>
              <a:off x="408846" y="42034"/>
              <a:ext cx="2123849" cy="4032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и в официальном печатном издании Губернатора и Правительства Камчатского края «Официальные ведомости»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9915362-5B68-4EEB-B3B4-A31D000C8105}"/>
              </a:ext>
            </a:extLst>
          </p:cNvPr>
          <p:cNvSpPr/>
          <p:nvPr/>
        </p:nvSpPr>
        <p:spPr>
          <a:xfrm>
            <a:off x="231916" y="-33647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Подготовка к проведению государственной кадастровой оценки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40212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photos_header.jpg">
            <a:extLst>
              <a:ext uri="{FF2B5EF4-FFF2-40B4-BE49-F238E27FC236}">
                <a16:creationId xmlns:a16="http://schemas.microsoft.com/office/drawing/2014/main" xmlns="" id="{762ED312-D8FA-4C08-85E8-48FEC1002D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7804" y="108570"/>
            <a:ext cx="9503569" cy="1477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Виды объектов капитального строительства, подлежащих государственной кадастровой оценке в 2020 году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8EF759C0-A758-43BD-8CDD-490689C98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439337"/>
              </p:ext>
            </p:extLst>
          </p:nvPr>
        </p:nvGraphicFramePr>
        <p:xfrm>
          <a:off x="1596469" y="1746159"/>
          <a:ext cx="8166588" cy="491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s://im0-tub-ru.yandex.net/i?id=f416c09b7ed835a841820e9ea4d24a7a&amp;n=33&amp;w=410&amp;h=320">
            <a:extLst>
              <a:ext uri="{FF2B5EF4-FFF2-40B4-BE49-F238E27FC236}">
                <a16:creationId xmlns:a16="http://schemas.microsoft.com/office/drawing/2014/main" xmlns="" id="{60F58B5E-F801-4585-B012-1F49AC225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20941" r="4004" b="16286"/>
          <a:stretch/>
        </p:blipFill>
        <p:spPr bwMode="auto">
          <a:xfrm>
            <a:off x="267721" y="1585898"/>
            <a:ext cx="1418579" cy="9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4A8721-CFE0-4005-B690-A2B17FDFB2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043" t="12376" r="9848" b="16386"/>
          <a:stretch/>
        </p:blipFill>
        <p:spPr>
          <a:xfrm>
            <a:off x="204236" y="2775313"/>
            <a:ext cx="1545546" cy="758876"/>
          </a:xfrm>
          <a:prstGeom prst="rect">
            <a:avLst/>
          </a:prstGeom>
        </p:spPr>
      </p:pic>
      <p:pic>
        <p:nvPicPr>
          <p:cNvPr id="1026" name="Picture 2" descr="https://1mtl.ru/dir_images/opory/12.png">
            <a:extLst>
              <a:ext uri="{FF2B5EF4-FFF2-40B4-BE49-F238E27FC236}">
                <a16:creationId xmlns:a16="http://schemas.microsoft.com/office/drawing/2014/main" xmlns="" id="{7CAA7AC2-5506-42A6-9DD3-4827E211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6067"/>
            <a:ext cx="1111914" cy="8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geodomstroi.ru/wp-content/uploads/2018/06/%D0%B5%D0%B4%D0%B8%D0%BD%D1%8B%D0%B9-%D0%BD%D0%B5%D0%B4%D0%B2-%D0%BA%D0%BE%D0%BC%D0%BF%D0%BB%D0%B5%D0%BA%D1%81_%D0%BD.jpg">
            <a:extLst>
              <a:ext uri="{FF2B5EF4-FFF2-40B4-BE49-F238E27FC236}">
                <a16:creationId xmlns:a16="http://schemas.microsoft.com/office/drawing/2014/main" xmlns="" id="{C87723DD-8B3D-423F-82F7-392EF401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0" y="3554756"/>
            <a:ext cx="1369578" cy="14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geotop.msk.ru/images/kadastrovy-uchet-pomesheniya.jpg">
            <a:extLst>
              <a:ext uri="{FF2B5EF4-FFF2-40B4-BE49-F238E27FC236}">
                <a16:creationId xmlns:a16="http://schemas.microsoft.com/office/drawing/2014/main" xmlns="" id="{215DA9CF-5B14-4E69-8094-0AF3BA5FD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 r="12135"/>
          <a:stretch/>
        </p:blipFill>
        <p:spPr bwMode="auto">
          <a:xfrm>
            <a:off x="4858809" y="2775313"/>
            <a:ext cx="1175726" cy="10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rs-rt.ru/bars/files/multifile/2353/NZS.jpg">
            <a:extLst>
              <a:ext uri="{FF2B5EF4-FFF2-40B4-BE49-F238E27FC236}">
                <a16:creationId xmlns:a16="http://schemas.microsoft.com/office/drawing/2014/main" xmlns="" id="{B953CB8C-FCB8-45D2-A811-5303ECF7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19" y="3833729"/>
            <a:ext cx="1041196" cy="11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C7B12D3-2309-48AD-A132-EC404BDCF0B1}"/>
              </a:ext>
            </a:extLst>
          </p:cNvPr>
          <p:cNvSpPr/>
          <p:nvPr/>
        </p:nvSpPr>
        <p:spPr>
          <a:xfrm>
            <a:off x="5579610" y="2090476"/>
            <a:ext cx="485305" cy="309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75B81C7-7044-4E98-9314-59FA7B14B759}"/>
              </a:ext>
            </a:extLst>
          </p:cNvPr>
          <p:cNvGrpSpPr/>
          <p:nvPr/>
        </p:nvGrpSpPr>
        <p:grpSpPr>
          <a:xfrm>
            <a:off x="4890715" y="1597503"/>
            <a:ext cx="1480250" cy="951659"/>
            <a:chOff x="6096000" y="1579496"/>
            <a:chExt cx="1821846" cy="951659"/>
          </a:xfrm>
        </p:grpSpPr>
        <p:pic>
          <p:nvPicPr>
            <p:cNvPr id="12" name="Picture 14" descr="Картинки по запросу лэп нарисованная">
              <a:extLst>
                <a:ext uri="{FF2B5EF4-FFF2-40B4-BE49-F238E27FC236}">
                  <a16:creationId xmlns:a16="http://schemas.microsoft.com/office/drawing/2014/main" xmlns="" id="{807DAE05-F394-4DD8-B5E7-341C74937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608789"/>
              <a:ext cx="1368511" cy="92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00B50E2-019C-4C7E-B995-04AFE3019C6A}"/>
                </a:ext>
              </a:extLst>
            </p:cNvPr>
            <p:cNvSpPr/>
            <p:nvPr/>
          </p:nvSpPr>
          <p:spPr>
            <a:xfrm>
              <a:off x="6636374" y="1579496"/>
              <a:ext cx="867404" cy="619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3B28D81-AAD4-4731-9E99-0AAE8D744BBC}"/>
                </a:ext>
              </a:extLst>
            </p:cNvPr>
            <p:cNvSpPr/>
            <p:nvPr/>
          </p:nvSpPr>
          <p:spPr>
            <a:xfrm>
              <a:off x="6745857" y="2025460"/>
              <a:ext cx="1171989" cy="493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0" name="Picture 16" descr="http://storage.inovaco.ru/media/cache/3a/3f/a1/5d/af/7d/3a3fa15daf7d67e06219c6d25c2ab9c2.png">
            <a:extLst>
              <a:ext uri="{FF2B5EF4-FFF2-40B4-BE49-F238E27FC236}">
                <a16:creationId xmlns:a16="http://schemas.microsoft.com/office/drawing/2014/main" xmlns="" id="{E9E0FF25-E74B-4CD6-8CC3-8E98A165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0" y="5208643"/>
            <a:ext cx="1369578" cy="14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D967044-90E5-47C8-A347-31AD244F027E}"/>
              </a:ext>
            </a:extLst>
          </p:cNvPr>
          <p:cNvSpPr/>
          <p:nvPr/>
        </p:nvSpPr>
        <p:spPr>
          <a:xfrm>
            <a:off x="2961791" y="2903215"/>
            <a:ext cx="3840982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Предполагаемое количество объектов оценки в 2020 году</a:t>
            </a:r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206 240</a:t>
            </a:r>
            <a:endParaRPr lang="ru-RU" sz="2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200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13333 0 C 0.19323 0 0.26706 0.09699 0.26706 0.17639 L 0.26706 0.35278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hotos_header.jpg">
            <a:extLst>
              <a:ext uri="{FF2B5EF4-FFF2-40B4-BE49-F238E27FC236}">
                <a16:creationId xmlns:a16="http://schemas.microsoft.com/office/drawing/2014/main" xmlns="" id="{10EE4E73-9B2D-4EE1-A173-7A4B9E51E2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57946" y="128404"/>
            <a:ext cx="8390109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Виды земельных участков, подлежащих государственной кадастровой оценке в 2020 году</a:t>
            </a:r>
          </a:p>
        </p:txBody>
      </p:sp>
      <p:pic>
        <p:nvPicPr>
          <p:cNvPr id="2" name="Picture 2" descr="https://st2.depositphotos.com/1041273/9191/v/950/depositphotos_91917358-stock-illustration-vector-black-industry.jpg">
            <a:extLst>
              <a:ext uri="{FF2B5EF4-FFF2-40B4-BE49-F238E27FC236}">
                <a16:creationId xmlns:a16="http://schemas.microsoft.com/office/drawing/2014/main" xmlns="" id="{8BF6CFE5-39AE-492A-B519-600162CF2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2"/>
          <a:stretch/>
        </p:blipFill>
        <p:spPr bwMode="auto">
          <a:xfrm>
            <a:off x="246673" y="3521332"/>
            <a:ext cx="2066922" cy="12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b/%D1%81%D0%B8%D0%BB%D1%83%D1%8D%D1%82-%D0%B3%D0%BE%D1%80%D0%BE%D0%B4%D0%B0-%D0%B3%D0%BE%D0%BD%D0%BA%D0%BE%D0%BD%D0%B3%D0%B0-%D0%B3%D0%BE%D1%80%D0%B8%D0%B7%D0%BE%D0%BD%D1%82%D0%B0-107808471.jpg">
            <a:extLst>
              <a:ext uri="{FF2B5EF4-FFF2-40B4-BE49-F238E27FC236}">
                <a16:creationId xmlns:a16="http://schemas.microsoft.com/office/drawing/2014/main" xmlns="" id="{92091BAA-314B-4F64-883F-ACAC4C049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16068" r="14698" b="50000"/>
          <a:stretch/>
        </p:blipFill>
        <p:spPr bwMode="auto">
          <a:xfrm>
            <a:off x="401805" y="1536667"/>
            <a:ext cx="1998744" cy="12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E2FD5C8-DF5A-4E8D-ACF3-555D5E66FE04}"/>
              </a:ext>
            </a:extLst>
          </p:cNvPr>
          <p:cNvGrpSpPr/>
          <p:nvPr/>
        </p:nvGrpSpPr>
        <p:grpSpPr>
          <a:xfrm>
            <a:off x="2490017" y="3068961"/>
            <a:ext cx="5278875" cy="2088233"/>
            <a:chOff x="387032" y="-25840"/>
            <a:chExt cx="2167477" cy="5723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B1136A84-96CA-4AFA-9819-62FE2606A689}"/>
                </a:ext>
              </a:extLst>
            </p:cNvPr>
            <p:cNvSpPr/>
            <p:nvPr/>
          </p:nvSpPr>
          <p:spPr>
            <a:xfrm flipH="1">
              <a:off x="387032" y="-25840"/>
              <a:ext cx="2167477" cy="57234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12E69C3-C11C-489F-99FF-9EB10C74012A}"/>
                </a:ext>
              </a:extLst>
            </p:cNvPr>
            <p:cNvSpPr txBox="1"/>
            <p:nvPr/>
          </p:nvSpPr>
          <p:spPr>
            <a:xfrm>
              <a:off x="430660" y="53802"/>
              <a:ext cx="2123849" cy="492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Земли </a:t>
              </a:r>
              <a:r>
                <a:rPr lang="ru-RU" b="1" dirty="0">
                  <a:latin typeface="Cambria" panose="02040503050406030204" pitchFamily="18" charset="0"/>
                  <a:ea typeface="Cambria" panose="02040503050406030204" pitchFamily="18" charset="0"/>
                </a:rPr>
                <a:t>промышленности, энергетики, транспорта, связи, радиовещания, телевидения, информатики, земель для обеспечения космической деятельности, земель обороны, безопасности и земель иного специального назначения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3A3582E-9059-47CC-8C8F-4362171E6761}"/>
              </a:ext>
            </a:extLst>
          </p:cNvPr>
          <p:cNvGrpSpPr/>
          <p:nvPr/>
        </p:nvGrpSpPr>
        <p:grpSpPr>
          <a:xfrm>
            <a:off x="3041758" y="1710252"/>
            <a:ext cx="4175412" cy="1120782"/>
            <a:chOff x="387032" y="20220"/>
            <a:chExt cx="2167477" cy="4920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4CF98AB1-5C6E-481F-BF56-E26F7054840D}"/>
                </a:ext>
              </a:extLst>
            </p:cNvPr>
            <p:cNvSpPr/>
            <p:nvPr/>
          </p:nvSpPr>
          <p:spPr>
            <a:xfrm flipH="1">
              <a:off x="387032" y="20220"/>
              <a:ext cx="2167477" cy="4468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1FB3E1C-E9EC-43EB-8B4D-A5975BC93CE8}"/>
                </a:ext>
              </a:extLst>
            </p:cNvPr>
            <p:cNvSpPr txBox="1"/>
            <p:nvPr/>
          </p:nvSpPr>
          <p:spPr>
            <a:xfrm>
              <a:off x="408842" y="33126"/>
              <a:ext cx="2123849" cy="479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Земли населённых пунктов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4290F39-09AF-464D-96C1-8310836043F1}"/>
              </a:ext>
            </a:extLst>
          </p:cNvPr>
          <p:cNvSpPr/>
          <p:nvPr/>
        </p:nvSpPr>
        <p:spPr>
          <a:xfrm>
            <a:off x="2961791" y="2903215"/>
            <a:ext cx="3840982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Предполагаемое количество объектов оценки в 2020 году</a:t>
            </a:r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50 323</a:t>
            </a:r>
            <a:endParaRPr lang="ru-RU" sz="2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200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13333 0 C 0.19323 0 0.26706 0.09699 0.26706 0.17639 L 0.26706 0.35278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hotos_header.jpg">
            <a:extLst>
              <a:ext uri="{FF2B5EF4-FFF2-40B4-BE49-F238E27FC236}">
                <a16:creationId xmlns:a16="http://schemas.microsoft.com/office/drawing/2014/main" xmlns="" id="{FF5732ED-AF66-40F7-A220-5AB18AC04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832713" y="4214478"/>
            <a:ext cx="4967151" cy="12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852829" y="5220874"/>
            <a:ext cx="2947035" cy="49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3219BF-0FF3-44EC-B085-A903FC84F6CD}"/>
              </a:ext>
            </a:extLst>
          </p:cNvPr>
          <p:cNvSpPr/>
          <p:nvPr/>
        </p:nvSpPr>
        <p:spPr>
          <a:xfrm>
            <a:off x="247586" y="2351782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Обеспечение проведения государственной кадастровой оценки в 2020 году</a:t>
            </a:r>
          </a:p>
        </p:txBody>
      </p:sp>
      <p:pic>
        <p:nvPicPr>
          <p:cNvPr id="7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5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photos_header.jpg">
            <a:extLst>
              <a:ext uri="{FF2B5EF4-FFF2-40B4-BE49-F238E27FC236}">
                <a16:creationId xmlns:a16="http://schemas.microsoft.com/office/drawing/2014/main" xmlns="" id="{AA9B66DC-9DFD-4CDB-9E5D-27F0753885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59" y="1535185"/>
            <a:ext cx="9569580" cy="3838326"/>
          </a:xfrm>
          <a:solidFill>
            <a:srgbClr val="CCFFFF">
              <a:alpha val="36000"/>
            </a:srgbClr>
          </a:solidFill>
          <a:ln>
            <a:solidFill>
              <a:srgbClr val="007397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3000"/>
              </a:spcBef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Мониторинг рынка недвижимости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Candara" panose="020E0502030303020204" pitchFamily="34" charset="0"/>
                <a:cs typeface="Times New Roman" pitchFamily="18" charset="0"/>
              </a:rPr>
              <a:t> </a:t>
            </a:r>
            <a:endParaRPr lang="en-US" sz="1000" dirty="0">
              <a:latin typeface="Candara" panose="020E0502030303020204" pitchFamily="34" charset="0"/>
              <a:cs typeface="Times New Roman" pitchFamily="18" charset="0"/>
            </a:endParaRPr>
          </a:p>
          <a:p>
            <a:endParaRPr lang="ru-RU" sz="3000" b="1" dirty="0">
              <a:latin typeface="Candara" panose="020E0502030303020204" pitchFamily="34" charset="0"/>
              <a:cs typeface="Times New Roman" pitchFamily="18" charset="0"/>
            </a:endParaRPr>
          </a:p>
          <a:p>
            <a:endParaRPr lang="ru-RU" sz="3000" b="1" dirty="0">
              <a:latin typeface="Candara" panose="020E0502030303020204" pitchFamily="34" charset="0"/>
              <a:cs typeface="Times New Roman" pitchFamily="18" charset="0"/>
            </a:endParaRPr>
          </a:p>
          <a:p>
            <a:r>
              <a:rPr lang="ru-RU" sz="3000" b="1" dirty="0">
                <a:latin typeface="Candara" panose="020E0502030303020204" pitchFamily="34" charset="0"/>
                <a:cs typeface="Times New Roman" pitchFamily="18" charset="0"/>
              </a:rPr>
              <a:t>                      </a:t>
            </a:r>
            <a:endParaRPr lang="ru-RU" sz="3600" b="1" dirty="0">
              <a:latin typeface="Candara" panose="020E0502030303020204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realto.ru/static/images/promo/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1591" r="652" b="45140"/>
          <a:stretch/>
        </p:blipFill>
        <p:spPr bwMode="auto">
          <a:xfrm>
            <a:off x="383899" y="2152516"/>
            <a:ext cx="7467524" cy="19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58B1D7-6EDF-4939-9371-DEB6481AEB30}"/>
              </a:ext>
            </a:extLst>
          </p:cNvPr>
          <p:cNvSpPr/>
          <p:nvPr/>
        </p:nvSpPr>
        <p:spPr>
          <a:xfrm>
            <a:off x="155459" y="182817"/>
            <a:ext cx="929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Сбор, обработка и систематизация информации о данных ранка недвижимости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DC9628D-3D1A-463D-9920-A396A8C73E91}"/>
              </a:ext>
            </a:extLst>
          </p:cNvPr>
          <p:cNvSpPr/>
          <p:nvPr/>
        </p:nvSpPr>
        <p:spPr>
          <a:xfrm>
            <a:off x="4194456" y="3691155"/>
            <a:ext cx="1592437" cy="292705"/>
          </a:xfrm>
          <a:prstGeom prst="rect">
            <a:avLst/>
          </a:prstGeom>
          <a:solidFill>
            <a:srgbClr val="DD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579F2E5-E82D-4FCC-9DC0-857638A9C21C}"/>
              </a:ext>
            </a:extLst>
          </p:cNvPr>
          <p:cNvSpPr/>
          <p:nvPr/>
        </p:nvSpPr>
        <p:spPr>
          <a:xfrm>
            <a:off x="2342666" y="3743879"/>
            <a:ext cx="1670060" cy="229810"/>
          </a:xfrm>
          <a:prstGeom prst="rect">
            <a:avLst/>
          </a:prstGeom>
          <a:solidFill>
            <a:srgbClr val="DD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587D2AB-8B86-4A05-BF98-3916B4A1F98F}"/>
              </a:ext>
            </a:extLst>
          </p:cNvPr>
          <p:cNvSpPr/>
          <p:nvPr/>
        </p:nvSpPr>
        <p:spPr>
          <a:xfrm>
            <a:off x="488506" y="3691155"/>
            <a:ext cx="1561676" cy="292705"/>
          </a:xfrm>
          <a:prstGeom prst="rect">
            <a:avLst/>
          </a:prstGeom>
          <a:solidFill>
            <a:srgbClr val="DD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2D63285-AF19-4FF3-A269-E67407780A74}"/>
              </a:ext>
            </a:extLst>
          </p:cNvPr>
          <p:cNvSpPr/>
          <p:nvPr/>
        </p:nvSpPr>
        <p:spPr>
          <a:xfrm>
            <a:off x="6187517" y="3704226"/>
            <a:ext cx="1500539" cy="292705"/>
          </a:xfrm>
          <a:prstGeom prst="rect">
            <a:avLst/>
          </a:prstGeom>
          <a:solidFill>
            <a:srgbClr val="DD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FA92CC-B046-4325-901A-464653CA4564}"/>
              </a:ext>
            </a:extLst>
          </p:cNvPr>
          <p:cNvSpPr txBox="1"/>
          <p:nvPr/>
        </p:nvSpPr>
        <p:spPr>
          <a:xfrm>
            <a:off x="488506" y="3745741"/>
            <a:ext cx="16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Жилые помещения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D28FCD-7752-4D62-BC2A-94142B86EF4B}"/>
              </a:ext>
            </a:extLst>
          </p:cNvPr>
          <p:cNvSpPr txBox="1"/>
          <p:nvPr/>
        </p:nvSpPr>
        <p:spPr>
          <a:xfrm>
            <a:off x="2285289" y="3623336"/>
            <a:ext cx="18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Коммерческая недвижимость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FEACC8-7CAF-4250-9CF3-8B3DC1DBACD3}"/>
              </a:ext>
            </a:extLst>
          </p:cNvPr>
          <p:cNvSpPr txBox="1"/>
          <p:nvPr/>
        </p:nvSpPr>
        <p:spPr>
          <a:xfrm>
            <a:off x="4214775" y="3757074"/>
            <a:ext cx="176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Жилые дома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DD4F8F-1776-47C7-9D8E-AF67CD80B9B4}"/>
              </a:ext>
            </a:extLst>
          </p:cNvPr>
          <p:cNvSpPr txBox="1"/>
          <p:nvPr/>
        </p:nvSpPr>
        <p:spPr>
          <a:xfrm>
            <a:off x="7959041" y="3726296"/>
            <a:ext cx="176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Гаражи</a:t>
            </a:r>
          </a:p>
        </p:txBody>
      </p:sp>
      <p:pic>
        <p:nvPicPr>
          <p:cNvPr id="19" name="Picture 2" descr="http://www.realto.ru/static/images/promo/1.png">
            <a:extLst>
              <a:ext uri="{FF2B5EF4-FFF2-40B4-BE49-F238E27FC236}">
                <a16:creationId xmlns:a16="http://schemas.microsoft.com/office/drawing/2014/main" xmlns="" id="{C4BB1A69-BB1C-4E1E-9DAA-4F139D105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7" t="11591" r="652" b="45140"/>
          <a:stretch/>
        </p:blipFill>
        <p:spPr bwMode="auto">
          <a:xfrm>
            <a:off x="7752913" y="2154135"/>
            <a:ext cx="1949097" cy="19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ABC5B2F-D39F-4170-BFE6-EDD14D89B309}"/>
              </a:ext>
            </a:extLst>
          </p:cNvPr>
          <p:cNvSpPr/>
          <p:nvPr/>
        </p:nvSpPr>
        <p:spPr>
          <a:xfrm>
            <a:off x="7977853" y="3698833"/>
            <a:ext cx="1500539" cy="292705"/>
          </a:xfrm>
          <a:prstGeom prst="rect">
            <a:avLst/>
          </a:prstGeom>
          <a:solidFill>
            <a:srgbClr val="DD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3875C8-6F97-4571-B9F3-A057CFF510DA}"/>
              </a:ext>
            </a:extLst>
          </p:cNvPr>
          <p:cNvSpPr txBox="1"/>
          <p:nvPr/>
        </p:nvSpPr>
        <p:spPr>
          <a:xfrm>
            <a:off x="7895329" y="3757074"/>
            <a:ext cx="176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Гаражи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5B9F7D-B2B4-4C26-BA2A-24FB182FAF6A}"/>
              </a:ext>
            </a:extLst>
          </p:cNvPr>
          <p:cNvSpPr txBox="1"/>
          <p:nvPr/>
        </p:nvSpPr>
        <p:spPr>
          <a:xfrm>
            <a:off x="5980773" y="3757074"/>
            <a:ext cx="176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Земельные участки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6423DC-2870-449F-8E1A-365D22AF0DB5}"/>
              </a:ext>
            </a:extLst>
          </p:cNvPr>
          <p:cNvSpPr/>
          <p:nvPr/>
        </p:nvSpPr>
        <p:spPr>
          <a:xfrm>
            <a:off x="6275079" y="3212682"/>
            <a:ext cx="1243430" cy="478946"/>
          </a:xfrm>
          <a:prstGeom prst="rect">
            <a:avLst/>
          </a:prstGeom>
          <a:gradFill>
            <a:gsLst>
              <a:gs pos="12000">
                <a:srgbClr val="A7B8C1"/>
              </a:gs>
              <a:gs pos="100000">
                <a:srgbClr val="D9DD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DE95203-162F-4A23-A03A-BD973DC5A7D2}"/>
              </a:ext>
            </a:extLst>
          </p:cNvPr>
          <p:cNvSpPr txBox="1"/>
          <p:nvPr/>
        </p:nvSpPr>
        <p:spPr>
          <a:xfrm>
            <a:off x="890151" y="4101214"/>
            <a:ext cx="17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14 642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4CB6E5-8EEB-41B7-A41E-0DF85DB64097}"/>
              </a:ext>
            </a:extLst>
          </p:cNvPr>
          <p:cNvSpPr txBox="1"/>
          <p:nvPr/>
        </p:nvSpPr>
        <p:spPr>
          <a:xfrm>
            <a:off x="2857687" y="4101214"/>
            <a:ext cx="17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1 129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74B691-FA89-49B4-A912-DADE32B4B3BA}"/>
              </a:ext>
            </a:extLst>
          </p:cNvPr>
          <p:cNvSpPr txBox="1"/>
          <p:nvPr/>
        </p:nvSpPr>
        <p:spPr>
          <a:xfrm>
            <a:off x="4660516" y="4096543"/>
            <a:ext cx="17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1 454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F59CF9-C656-4616-BAD1-6D43D4487BE9}"/>
              </a:ext>
            </a:extLst>
          </p:cNvPr>
          <p:cNvSpPr txBox="1"/>
          <p:nvPr/>
        </p:nvSpPr>
        <p:spPr>
          <a:xfrm>
            <a:off x="6488978" y="4087397"/>
            <a:ext cx="17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3 976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BC17544-ABF6-466F-ADAA-846D4B6901BF}"/>
              </a:ext>
            </a:extLst>
          </p:cNvPr>
          <p:cNvSpPr txBox="1"/>
          <p:nvPr/>
        </p:nvSpPr>
        <p:spPr>
          <a:xfrm>
            <a:off x="8493345" y="4103626"/>
            <a:ext cx="17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1 337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0AEDAE5-E2ED-4457-B47D-0B6134F03340}"/>
              </a:ext>
            </a:extLst>
          </p:cNvPr>
          <p:cNvSpPr/>
          <p:nvPr/>
        </p:nvSpPr>
        <p:spPr>
          <a:xfrm>
            <a:off x="3393162" y="4553531"/>
            <a:ext cx="4182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22 538 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объектов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C9935F5-DAC5-4B00-849D-841DFD7D4E2C}"/>
              </a:ext>
            </a:extLst>
          </p:cNvPr>
          <p:cNvSpPr/>
          <p:nvPr/>
        </p:nvSpPr>
        <p:spPr>
          <a:xfrm>
            <a:off x="6291041" y="2339275"/>
            <a:ext cx="1223352" cy="873407"/>
          </a:xfrm>
          <a:prstGeom prst="rect">
            <a:avLst/>
          </a:prstGeom>
          <a:gradFill flip="none" rotWithShape="1">
            <a:gsLst>
              <a:gs pos="9000">
                <a:srgbClr val="E8EDF0"/>
              </a:gs>
              <a:gs pos="70000">
                <a:srgbClr val="B3C0C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333FEE5-8181-422A-829E-AADC0355F815}"/>
              </a:ext>
            </a:extLst>
          </p:cNvPr>
          <p:cNvSpPr/>
          <p:nvPr/>
        </p:nvSpPr>
        <p:spPr>
          <a:xfrm>
            <a:off x="8166652" y="2347574"/>
            <a:ext cx="1223352" cy="873407"/>
          </a:xfrm>
          <a:prstGeom prst="rect">
            <a:avLst/>
          </a:prstGeom>
          <a:gradFill flip="none" rotWithShape="1">
            <a:gsLst>
              <a:gs pos="9000">
                <a:srgbClr val="E8EDF0"/>
              </a:gs>
              <a:gs pos="70000">
                <a:srgbClr val="B3C0C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6A82D96-0061-4491-A978-33E01673894F}"/>
              </a:ext>
            </a:extLst>
          </p:cNvPr>
          <p:cNvSpPr/>
          <p:nvPr/>
        </p:nvSpPr>
        <p:spPr>
          <a:xfrm>
            <a:off x="8086599" y="3205084"/>
            <a:ext cx="1243430" cy="478946"/>
          </a:xfrm>
          <a:prstGeom prst="rect">
            <a:avLst/>
          </a:prstGeom>
          <a:gradFill>
            <a:gsLst>
              <a:gs pos="12000">
                <a:srgbClr val="A7B8C1"/>
              </a:gs>
              <a:gs pos="100000">
                <a:srgbClr val="D9DD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A880619-BCC0-48DB-81CD-753CB16E8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241" y="2776796"/>
            <a:ext cx="1171363" cy="8871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DFC57DF-56DA-4934-BD9B-C58F46568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073" y="2776797"/>
            <a:ext cx="1580111" cy="8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>
            <a:extLst>
              <a:ext uri="{FF2B5EF4-FFF2-40B4-BE49-F238E27FC236}">
                <a16:creationId xmlns:a16="http://schemas.microsoft.com/office/drawing/2014/main" xmlns="" id="{54810B4B-5387-497C-82BD-7449C7F826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832713" y="4214478"/>
            <a:ext cx="4967151" cy="12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852829" y="5220874"/>
            <a:ext cx="2947035" cy="49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E01247-369B-4B80-BDCB-984FBAEC4DAB}"/>
              </a:ext>
            </a:extLst>
          </p:cNvPr>
          <p:cNvSpPr txBox="1">
            <a:spLocks/>
          </p:cNvSpPr>
          <p:nvPr/>
        </p:nvSpPr>
        <p:spPr>
          <a:xfrm>
            <a:off x="1753805" y="1655957"/>
            <a:ext cx="6157810" cy="3222171"/>
          </a:xfrm>
          <a:prstGeom prst="rect">
            <a:avLst/>
          </a:prstGeom>
          <a:solidFill>
            <a:srgbClr val="CCFFFF">
              <a:alpha val="36000"/>
            </a:srgbClr>
          </a:solidFill>
          <a:ln>
            <a:solidFill>
              <a:srgbClr val="00739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Candara" panose="020E0502030303020204" pitchFamily="34" charset="0"/>
                <a:cs typeface="Times New Roman" pitchFamily="18" charset="0"/>
              </a:rPr>
              <a:t> </a:t>
            </a:r>
            <a:endParaRPr lang="en-US" sz="1000" dirty="0">
              <a:latin typeface="Candara" panose="020E0502030303020204" pitchFamily="34" charset="0"/>
              <a:cs typeface="Times New Roman" pitchFamily="18" charset="0"/>
            </a:endParaRPr>
          </a:p>
          <a:p>
            <a:r>
              <a:rPr lang="ru-RU" sz="3000" b="1" dirty="0">
                <a:latin typeface="Candara" panose="020E0502030303020204" pitchFamily="34" charset="0"/>
                <a:cs typeface="Times New Roman" pitchFamily="18" charset="0"/>
              </a:rPr>
              <a:t>                    </a:t>
            </a:r>
            <a:endParaRPr lang="ru-RU" sz="3600" b="1" dirty="0">
              <a:latin typeface="Candara" panose="020E0502030303020204" pitchFamily="34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Candara" panose="020E0502030303020204" pitchFamily="34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st4.depositphotos.com/4177785/25184/v/1600/depositphotos_251841243-stock-illustration-townhouse-family-house-selection-concept.jpg">
            <a:extLst>
              <a:ext uri="{FF2B5EF4-FFF2-40B4-BE49-F238E27FC236}">
                <a16:creationId xmlns:a16="http://schemas.microsoft.com/office/drawing/2014/main" xmlns="" id="{0B55A9F1-8F63-442B-9500-322FFF920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19407" r="9667" b="48262"/>
          <a:stretch/>
        </p:blipFill>
        <p:spPr bwMode="auto">
          <a:xfrm>
            <a:off x="3460843" y="3302460"/>
            <a:ext cx="2864694" cy="13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45FBE28-22DA-44F5-992A-2271530E07BC}"/>
              </a:ext>
            </a:extLst>
          </p:cNvPr>
          <p:cNvSpPr/>
          <p:nvPr/>
        </p:nvSpPr>
        <p:spPr>
          <a:xfrm>
            <a:off x="3580462" y="2337470"/>
            <a:ext cx="3652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256 563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объектов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C6340E-9B9C-4587-B794-09FD860F8A84}"/>
              </a:ext>
            </a:extLst>
          </p:cNvPr>
          <p:cNvSpPr/>
          <p:nvPr/>
        </p:nvSpPr>
        <p:spPr>
          <a:xfrm>
            <a:off x="304800" y="67874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Группировка объектов недвижимости на основе сегментации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462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C5EC184-6AD0-4579-A3DB-9F078BE050B6}"/>
              </a:ext>
            </a:extLst>
          </p:cNvPr>
          <p:cNvSpPr/>
          <p:nvPr/>
        </p:nvSpPr>
        <p:spPr>
          <a:xfrm>
            <a:off x="-3911" y="4890150"/>
            <a:ext cx="2135344" cy="1153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муниципальных районов</a:t>
            </a:r>
          </a:p>
        </p:txBody>
      </p:sp>
      <p:pic>
        <p:nvPicPr>
          <p:cNvPr id="26" name="Рисунок 25" descr="photos_header.jpg">
            <a:extLst>
              <a:ext uri="{FF2B5EF4-FFF2-40B4-BE49-F238E27FC236}">
                <a16:creationId xmlns:a16="http://schemas.microsoft.com/office/drawing/2014/main" xmlns="" id="{C8910716-CFE4-477D-B6F4-728E377A32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72"/>
            <a:ext cx="9906000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EF4DA01-6F2B-46D9-86F9-CE2E50977B7A}"/>
              </a:ext>
            </a:extLst>
          </p:cNvPr>
          <p:cNvSpPr/>
          <p:nvPr/>
        </p:nvSpPr>
        <p:spPr>
          <a:xfrm>
            <a:off x="7617296" y="4498509"/>
            <a:ext cx="2003699" cy="197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феврале 2020г.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8FD98A7-11DA-49C0-A0DC-824644A3E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" t="17611" b="7981"/>
          <a:stretch/>
        </p:blipFill>
        <p:spPr>
          <a:xfrm>
            <a:off x="4711389" y="4725049"/>
            <a:ext cx="3014334" cy="21384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51361B-4EE6-4834-83DC-91BDFE6868B6}"/>
              </a:ext>
            </a:extLst>
          </p:cNvPr>
          <p:cNvSpPr txBox="1"/>
          <p:nvPr/>
        </p:nvSpPr>
        <p:spPr>
          <a:xfrm>
            <a:off x="5889104" y="5261648"/>
            <a:ext cx="15826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Ожидание согласования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A94461B-3890-49EA-B3EF-DBFDB960D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52" r="5493" b="8326"/>
          <a:stretch/>
        </p:blipFill>
        <p:spPr>
          <a:xfrm>
            <a:off x="2072681" y="4640957"/>
            <a:ext cx="2599306" cy="22016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54EC69-1BB0-4120-A966-D9F517D47602}"/>
              </a:ext>
            </a:extLst>
          </p:cNvPr>
          <p:cNvSpPr txBox="1"/>
          <p:nvPr/>
        </p:nvSpPr>
        <p:spPr>
          <a:xfrm>
            <a:off x="2227022" y="5278505"/>
            <a:ext cx="18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Направлено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A5120BB-E2D0-4685-8E77-027587A35861}"/>
              </a:ext>
            </a:extLst>
          </p:cNvPr>
          <p:cNvSpPr/>
          <p:nvPr/>
        </p:nvSpPr>
        <p:spPr>
          <a:xfrm>
            <a:off x="1544" y="2721800"/>
            <a:ext cx="2149720" cy="118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муниципальных районов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624FCBF-6435-4F95-8E6A-1B423B2FC78A}"/>
              </a:ext>
            </a:extLst>
          </p:cNvPr>
          <p:cNvSpPr/>
          <p:nvPr/>
        </p:nvSpPr>
        <p:spPr>
          <a:xfrm>
            <a:off x="7582287" y="2537610"/>
            <a:ext cx="2170004" cy="1924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70BB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муниципальных районов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EF7D92A-DCFC-4EB7-8983-5DEBA2ECC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469" b="12930"/>
          <a:stretch/>
        </p:blipFill>
        <p:spPr>
          <a:xfrm>
            <a:off x="2072680" y="2695278"/>
            <a:ext cx="2670290" cy="184263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152725-C228-45CC-A0EA-C12062D8510F}"/>
              </a:ext>
            </a:extLst>
          </p:cNvPr>
          <p:cNvSpPr txBox="1"/>
          <p:nvPr/>
        </p:nvSpPr>
        <p:spPr>
          <a:xfrm>
            <a:off x="2137308" y="3213782"/>
            <a:ext cx="14653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Направлено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F09C68-AB28-4833-BFD2-E2A46BBCC3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9" t="20722" b="14682"/>
          <a:stretch/>
        </p:blipFill>
        <p:spPr>
          <a:xfrm>
            <a:off x="4742970" y="2678183"/>
            <a:ext cx="2960376" cy="18516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66503E6-DBCF-4E53-A616-278FE0069AB2}"/>
              </a:ext>
            </a:extLst>
          </p:cNvPr>
          <p:cNvSpPr txBox="1"/>
          <p:nvPr/>
        </p:nvSpPr>
        <p:spPr>
          <a:xfrm>
            <a:off x="5980317" y="3123889"/>
            <a:ext cx="17651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Полученные согласования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39E38AD-101C-49A9-B81E-3E204BB282AA}"/>
              </a:ext>
            </a:extLst>
          </p:cNvPr>
          <p:cNvSpPr/>
          <p:nvPr/>
        </p:nvSpPr>
        <p:spPr>
          <a:xfrm>
            <a:off x="615871" y="1478298"/>
            <a:ext cx="8714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Высокая активность </a:t>
            </a: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органов местного самоуправления муниципальных образований Камчатского края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657EEE4-F90C-4887-AF66-1BF963473FC7}"/>
              </a:ext>
            </a:extLst>
          </p:cNvPr>
          <p:cNvSpPr/>
          <p:nvPr/>
        </p:nvSpPr>
        <p:spPr>
          <a:xfrm>
            <a:off x="20187" y="86075"/>
            <a:ext cx="9905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Предварительное согласование видов использования земельных участков и кодов подгруппы объектов капитального строительства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7C95D2-236A-4DB7-A730-4DB6ED780BCE}"/>
              </a:ext>
            </a:extLst>
          </p:cNvPr>
          <p:cNvSpPr txBox="1"/>
          <p:nvPr/>
        </p:nvSpPr>
        <p:spPr>
          <a:xfrm>
            <a:off x="3830266" y="3896865"/>
            <a:ext cx="183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Земельные участки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573893-D128-4D9F-BEBE-91194831715E}"/>
              </a:ext>
            </a:extLst>
          </p:cNvPr>
          <p:cNvSpPr txBox="1"/>
          <p:nvPr/>
        </p:nvSpPr>
        <p:spPr>
          <a:xfrm>
            <a:off x="3597403" y="5837248"/>
            <a:ext cx="214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Объекты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1764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27" grpId="0"/>
      <p:bldP spid="20" grpId="0"/>
      <p:bldP spid="45" grpId="0"/>
      <p:bldP spid="46" grpId="0" animBg="1"/>
      <p:bldP spid="44" grpId="0"/>
      <p:bldP spid="35" grpId="0"/>
      <p:bldP spid="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3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5958" y="167233"/>
            <a:ext cx="8984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Перечни объектов, в отношении которых налоговая база определяется как кадастровая стоимость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9555" y="1124773"/>
            <a:ext cx="9945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На территории Камчатского края в 2016 году введена система уплаты налога на имущество организаций исходя из кадастровой стоимости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480" y="1966630"/>
            <a:ext cx="404284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Организовано на территориях городских округов и муниципальных районов</a:t>
            </a:r>
          </a:p>
          <a:p>
            <a:pPr algn="ctr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548" y="1994852"/>
            <a:ext cx="3231833" cy="6924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51B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ndara" panose="020E0502030303020204" pitchFamily="34" charset="0"/>
              </a:rPr>
              <a:t>14 комиссий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483579" y="2241987"/>
            <a:ext cx="1471485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r="28245"/>
          <a:stretch/>
        </p:blipFill>
        <p:spPr>
          <a:xfrm>
            <a:off x="776536" y="3018987"/>
            <a:ext cx="5890271" cy="34124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8870" y="6254043"/>
            <a:ext cx="104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2018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952" y="6254043"/>
            <a:ext cx="104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2019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5027" y="6246768"/>
            <a:ext cx="104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2020 год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8870" y="3593412"/>
            <a:ext cx="104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1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7364" y="3197937"/>
            <a:ext cx="104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1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2864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27" y="3135723"/>
            <a:ext cx="2005443" cy="32075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270" y="3135722"/>
            <a:ext cx="1993794" cy="32075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807" y="3018987"/>
            <a:ext cx="2638739" cy="3362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2732" t="12613" r="9082" b="2197"/>
          <a:stretch/>
        </p:blipFill>
        <p:spPr>
          <a:xfrm>
            <a:off x="6700089" y="4116632"/>
            <a:ext cx="1421263" cy="22266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85027" y="3474081"/>
            <a:ext cx="104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1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</a:t>
            </a:r>
          </a:p>
        </p:txBody>
      </p:sp>
    </p:spTree>
    <p:extLst>
      <p:ext uri="{BB962C8B-B14F-4D97-AF65-F5344CB8AC3E}">
        <p14:creationId xmlns:p14="http://schemas.microsoft.com/office/powerpoint/2010/main" val="23906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8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photos_header.jpg">
            <a:extLst>
              <a:ext uri="{FF2B5EF4-FFF2-40B4-BE49-F238E27FC236}">
                <a16:creationId xmlns:a16="http://schemas.microsoft.com/office/drawing/2014/main" xmlns="" id="{5738A747-E057-4448-B918-6E974E53B4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52035" cy="2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832713" y="4206116"/>
            <a:ext cx="4967151" cy="121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3EC0F1-20EE-4113-8F96-B3DA0EE61BC8}"/>
              </a:ext>
            </a:extLst>
          </p:cNvPr>
          <p:cNvSpPr txBox="1"/>
          <p:nvPr/>
        </p:nvSpPr>
        <p:spPr>
          <a:xfrm>
            <a:off x="527526" y="-44920"/>
            <a:ext cx="876826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Обработка информации объектов недвижимости по учетно-технической документации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6413E5B-293D-4AEF-A5F4-16ED283DDD01}"/>
              </a:ext>
            </a:extLst>
          </p:cNvPr>
          <p:cNvGrpSpPr/>
          <p:nvPr/>
        </p:nvGrpSpPr>
        <p:grpSpPr>
          <a:xfrm>
            <a:off x="-1" y="1052736"/>
            <a:ext cx="7833321" cy="2736305"/>
            <a:chOff x="-1" y="1052736"/>
            <a:chExt cx="9472503" cy="27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DBD7ACD-54C2-40C6-9A45-64C6F372823E}"/>
                </a:ext>
              </a:extLst>
            </p:cNvPr>
            <p:cNvSpPr txBox="1"/>
            <p:nvPr/>
          </p:nvSpPr>
          <p:spPr>
            <a:xfrm>
              <a:off x="-1" y="1739703"/>
              <a:ext cx="239140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Передача инвентарных </a:t>
              </a:r>
            </a:p>
            <a:p>
              <a:pPr algn="ctr"/>
              <a:r>
                <a:rPr lang="ru-RU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дел БТИ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xmlns="" id="{2953FDA1-BE66-4168-99A5-779993C0A04A}"/>
                </a:ext>
              </a:extLst>
            </p:cNvPr>
            <p:cNvSpPr/>
            <p:nvPr/>
          </p:nvSpPr>
          <p:spPr>
            <a:xfrm>
              <a:off x="220990" y="2503714"/>
              <a:ext cx="9128940" cy="391445"/>
            </a:xfrm>
            <a:prstGeom prst="rightArrow">
              <a:avLst>
                <a:gd name="adj1" fmla="val 50000"/>
                <a:gd name="adj2" fmla="val 13572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09353AB9-0045-4D26-B09B-368E2FE68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4" t="959" r="11584" b="20661"/>
            <a:stretch/>
          </p:blipFill>
          <p:spPr>
            <a:xfrm>
              <a:off x="2391405" y="1052736"/>
              <a:ext cx="4410836" cy="2736305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4CB42C74-699F-481D-88C1-BDCBC9849366}"/>
                </a:ext>
              </a:extLst>
            </p:cNvPr>
            <p:cNvSpPr/>
            <p:nvPr/>
          </p:nvSpPr>
          <p:spPr>
            <a:xfrm>
              <a:off x="475021" y="2586784"/>
              <a:ext cx="266885" cy="221319"/>
            </a:xfrm>
            <a:prstGeom prst="rect">
              <a:avLst/>
            </a:prstGeom>
            <a:solidFill>
              <a:srgbClr val="B8D3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5F17B47-AF72-4AC3-9E27-723C31168178}"/>
                </a:ext>
              </a:extLst>
            </p:cNvPr>
            <p:cNvSpPr/>
            <p:nvPr/>
          </p:nvSpPr>
          <p:spPr>
            <a:xfrm>
              <a:off x="1006427" y="2586784"/>
              <a:ext cx="237597" cy="221319"/>
            </a:xfrm>
            <a:prstGeom prst="rect">
              <a:avLst/>
            </a:prstGeom>
            <a:solidFill>
              <a:srgbClr val="BED6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6D8463B-D946-42D9-81A3-07418D49594A}"/>
                </a:ext>
              </a:extLst>
            </p:cNvPr>
            <p:cNvSpPr/>
            <p:nvPr/>
          </p:nvSpPr>
          <p:spPr>
            <a:xfrm>
              <a:off x="1513753" y="2586784"/>
              <a:ext cx="289952" cy="221319"/>
            </a:xfrm>
            <a:prstGeom prst="rect">
              <a:avLst/>
            </a:prstGeom>
            <a:solidFill>
              <a:srgbClr val="C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341EADE-7904-479A-A2FF-8BCE5642F5F7}"/>
                </a:ext>
              </a:extLst>
            </p:cNvPr>
            <p:cNvSpPr/>
            <p:nvPr/>
          </p:nvSpPr>
          <p:spPr>
            <a:xfrm>
              <a:off x="2062145" y="2594021"/>
              <a:ext cx="237597" cy="221320"/>
            </a:xfrm>
            <a:prstGeom prst="rect">
              <a:avLst/>
            </a:prstGeom>
            <a:solidFill>
              <a:srgbClr val="CC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B2293B5-7D43-4F30-9EA1-22695E4626B2}"/>
                </a:ext>
              </a:extLst>
            </p:cNvPr>
            <p:cNvSpPr/>
            <p:nvPr/>
          </p:nvSpPr>
          <p:spPr>
            <a:xfrm>
              <a:off x="6802242" y="2594021"/>
              <a:ext cx="244589" cy="200252"/>
            </a:xfrm>
            <a:prstGeom prst="rect">
              <a:avLst/>
            </a:prstGeom>
            <a:solidFill>
              <a:srgbClr val="FBFDF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F615EEF-98F6-413E-B535-3D1F35C09CEE}"/>
                </a:ext>
              </a:extLst>
            </p:cNvPr>
            <p:cNvSpPr/>
            <p:nvPr/>
          </p:nvSpPr>
          <p:spPr>
            <a:xfrm>
              <a:off x="7282693" y="2586784"/>
              <a:ext cx="300408" cy="221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19C51E86-9D87-449B-BCF1-CF399523E0B8}"/>
                </a:ext>
              </a:extLst>
            </p:cNvPr>
            <p:cNvSpPr/>
            <p:nvPr/>
          </p:nvSpPr>
          <p:spPr>
            <a:xfrm>
              <a:off x="7822843" y="2502991"/>
              <a:ext cx="300408" cy="326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C5FC55B-C8D0-4385-8DBD-E48A4629FF05}"/>
                </a:ext>
              </a:extLst>
            </p:cNvPr>
            <p:cNvSpPr/>
            <p:nvPr/>
          </p:nvSpPr>
          <p:spPr>
            <a:xfrm>
              <a:off x="8344483" y="2266160"/>
              <a:ext cx="255026" cy="563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B4916EFF-6FCB-4286-B472-16D12F94FADD}"/>
                </a:ext>
              </a:extLst>
            </p:cNvPr>
            <p:cNvSpPr/>
            <p:nvPr/>
          </p:nvSpPr>
          <p:spPr>
            <a:xfrm rot="19583473">
              <a:off x="5490617" y="1225423"/>
              <a:ext cx="240334" cy="613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928ADC8-7448-4DF2-AE36-E85D9C1D510E}"/>
                </a:ext>
              </a:extLst>
            </p:cNvPr>
            <p:cNvSpPr txBox="1"/>
            <p:nvPr/>
          </p:nvSpPr>
          <p:spPr>
            <a:xfrm>
              <a:off x="3900061" y="1432408"/>
              <a:ext cx="2121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35 881 дел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83DB75AD-7513-442F-8170-C6BD2E174443}"/>
                </a:ext>
              </a:extLst>
            </p:cNvPr>
            <p:cNvSpPr/>
            <p:nvPr/>
          </p:nvSpPr>
          <p:spPr>
            <a:xfrm rot="20247127">
              <a:off x="5133263" y="1957775"/>
              <a:ext cx="768827" cy="188197"/>
            </a:xfrm>
            <a:prstGeom prst="ellipse">
              <a:avLst/>
            </a:prstGeom>
            <a:solidFill>
              <a:srgbClr val="B6D5DA"/>
            </a:solidFill>
            <a:ln>
              <a:solidFill>
                <a:srgbClr val="B6D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C183176-1770-43E6-AAE3-1A7EF6A38A34}"/>
                </a:ext>
              </a:extLst>
            </p:cNvPr>
            <p:cNvSpPr txBox="1"/>
            <p:nvPr/>
          </p:nvSpPr>
          <p:spPr>
            <a:xfrm>
              <a:off x="6802242" y="1834200"/>
              <a:ext cx="26702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Принятие инвентарных дел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1584AB-CFA9-45D3-9389-9C268A496F32}"/>
              </a:ext>
            </a:extLst>
          </p:cNvPr>
          <p:cNvSpPr txBox="1"/>
          <p:nvPr/>
        </p:nvSpPr>
        <p:spPr>
          <a:xfrm>
            <a:off x="7105280" y="3263147"/>
            <a:ext cx="27613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Ошибки и несоответствия в качественных и количественных характеристиках</a:t>
            </a:r>
          </a:p>
        </p:txBody>
      </p:sp>
      <p:pic>
        <p:nvPicPr>
          <p:cNvPr id="3082" name="Picture 10" descr="https://img0.liveinternet.ru/images/attach/c/2/74/412/74412710_lupa.jpg">
            <a:extLst>
              <a:ext uri="{FF2B5EF4-FFF2-40B4-BE49-F238E27FC236}">
                <a16:creationId xmlns:a16="http://schemas.microsoft.com/office/drawing/2014/main" xmlns="" id="{A0397723-853B-476D-8A35-EC3EA1E6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58" y="1432408"/>
            <a:ext cx="2174042" cy="18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F89D67-AED9-425E-B78B-8E530AC69053}"/>
              </a:ext>
            </a:extLst>
          </p:cNvPr>
          <p:cNvSpPr txBox="1"/>
          <p:nvPr/>
        </p:nvSpPr>
        <p:spPr>
          <a:xfrm>
            <a:off x="5595902" y="4692354"/>
            <a:ext cx="243157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Росреестр направлено более 8000 объектов с  замечаниями для проведения дополнительной проверки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EDCD08A9-E563-47D3-A0CF-C4CA707A4489}"/>
              </a:ext>
            </a:extLst>
          </p:cNvPr>
          <p:cNvSpPr/>
          <p:nvPr/>
        </p:nvSpPr>
        <p:spPr>
          <a:xfrm rot="5400000">
            <a:off x="3736589" y="4575849"/>
            <a:ext cx="485272" cy="1415038"/>
          </a:xfrm>
          <a:prstGeom prst="downArrow">
            <a:avLst>
              <a:gd name="adj1" fmla="val 40908"/>
              <a:gd name="adj2" fmla="val 796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ÐÐ°ÑÑÐ¸Ð½ÐºÐ¸ Ð¿Ð¾ Ð·Ð°Ð¿ÑÐ¾ÑÑ ÑÐ¾ÑÑÐµÐµÑÑÑ">
            <a:extLst>
              <a:ext uri="{FF2B5EF4-FFF2-40B4-BE49-F238E27FC236}">
                <a16:creationId xmlns:a16="http://schemas.microsoft.com/office/drawing/2014/main" xmlns="" id="{B3BE81F8-5195-4391-A75D-5F4E0D9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2" y="4797794"/>
            <a:ext cx="312438" cy="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6777475-C724-45C8-BFDC-E3F9A54DF5B3}"/>
              </a:ext>
            </a:extLst>
          </p:cNvPr>
          <p:cNvSpPr/>
          <p:nvPr/>
        </p:nvSpPr>
        <p:spPr>
          <a:xfrm>
            <a:off x="4215339" y="5034068"/>
            <a:ext cx="170333" cy="67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67558A79-1E2C-4F08-88A4-8F2BC1BE57E1}"/>
              </a:ext>
            </a:extLst>
          </p:cNvPr>
          <p:cNvSpPr/>
          <p:nvPr/>
        </p:nvSpPr>
        <p:spPr>
          <a:xfrm>
            <a:off x="3769216" y="4946393"/>
            <a:ext cx="170333" cy="67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41109B7-40B4-4330-BCB0-6500E84AE483}"/>
              </a:ext>
            </a:extLst>
          </p:cNvPr>
          <p:cNvSpPr/>
          <p:nvPr/>
        </p:nvSpPr>
        <p:spPr>
          <a:xfrm>
            <a:off x="3590657" y="5593275"/>
            <a:ext cx="170333" cy="48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831A9DB-4E04-4618-BEF2-7371669D5A7A}"/>
              </a:ext>
            </a:extLst>
          </p:cNvPr>
          <p:cNvSpPr txBox="1"/>
          <p:nvPr/>
        </p:nvSpPr>
        <p:spPr>
          <a:xfrm>
            <a:off x="1079384" y="4770877"/>
            <a:ext cx="214296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Формирования качественного перечня объектов недвижимости для проведения ГКО</a:t>
            </a:r>
            <a:endParaRPr lang="ru-RU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84" name="Picture 12" descr="https://images.clipartlogo.com/files/istock/previews/5731/57311746-checkmark-on-top-of-documents-symbol.jpg">
            <a:extLst>
              <a:ext uri="{FF2B5EF4-FFF2-40B4-BE49-F238E27FC236}">
                <a16:creationId xmlns:a16="http://schemas.microsoft.com/office/drawing/2014/main" xmlns="" id="{637E7495-E33A-4676-9F8B-8269BEE97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8" b="7595"/>
          <a:stretch/>
        </p:blipFill>
        <p:spPr bwMode="auto">
          <a:xfrm>
            <a:off x="52519" y="4770877"/>
            <a:ext cx="104818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: изогнутая 31">
            <a:extLst>
              <a:ext uri="{FF2B5EF4-FFF2-40B4-BE49-F238E27FC236}">
                <a16:creationId xmlns:a16="http://schemas.microsoft.com/office/drawing/2014/main" xmlns="" id="{2608779E-1F71-4C44-B993-6371070CB100}"/>
              </a:ext>
            </a:extLst>
          </p:cNvPr>
          <p:cNvSpPr/>
          <p:nvPr/>
        </p:nvSpPr>
        <p:spPr>
          <a:xfrm rot="10800000">
            <a:off x="7897712" y="4527696"/>
            <a:ext cx="856941" cy="1047441"/>
          </a:xfrm>
          <a:prstGeom prst="bentArrow">
            <a:avLst>
              <a:gd name="adj1" fmla="val 18637"/>
              <a:gd name="adj2" fmla="val 25000"/>
              <a:gd name="adj3" fmla="val 40112"/>
              <a:gd name="adj4" fmla="val 572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E05117F-F9B2-484A-89CC-F82ABA3EFDF4}"/>
              </a:ext>
            </a:extLst>
          </p:cNvPr>
          <p:cNvSpPr/>
          <p:nvPr/>
        </p:nvSpPr>
        <p:spPr>
          <a:xfrm rot="16200000">
            <a:off x="8559396" y="4430298"/>
            <a:ext cx="232411" cy="194799"/>
          </a:xfrm>
          <a:prstGeom prst="rect">
            <a:avLst/>
          </a:prstGeom>
          <a:solidFill>
            <a:srgbClr val="DB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FFCDF85B-23B2-4787-99B0-33C8C3A913E0}"/>
              </a:ext>
            </a:extLst>
          </p:cNvPr>
          <p:cNvSpPr/>
          <p:nvPr/>
        </p:nvSpPr>
        <p:spPr>
          <a:xfrm rot="16200000">
            <a:off x="8592488" y="4849858"/>
            <a:ext cx="189623" cy="263359"/>
          </a:xfrm>
          <a:prstGeom prst="rect">
            <a:avLst/>
          </a:prstGeom>
          <a:solidFill>
            <a:srgbClr val="D7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E94BAB8-5C33-4394-A3F5-17FF62BFB15F}"/>
              </a:ext>
            </a:extLst>
          </p:cNvPr>
          <p:cNvSpPr/>
          <p:nvPr/>
        </p:nvSpPr>
        <p:spPr>
          <a:xfrm rot="18215001">
            <a:off x="8439829" y="5155523"/>
            <a:ext cx="143323" cy="255688"/>
          </a:xfrm>
          <a:prstGeom prst="rect">
            <a:avLst/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люди за круглым столом">
            <a:extLst>
              <a:ext uri="{FF2B5EF4-FFF2-40B4-BE49-F238E27FC236}">
                <a16:creationId xmlns:a16="http://schemas.microsoft.com/office/drawing/2014/main" xmlns="" id="{AE175618-62A9-408F-9743-D445499DB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9838" r="5290"/>
          <a:stretch/>
        </p:blipFill>
        <p:spPr bwMode="auto">
          <a:xfrm>
            <a:off x="4411349" y="5396588"/>
            <a:ext cx="1241549" cy="11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35" grpId="0" animBg="1"/>
      <p:bldP spid="53" grpId="0" animBg="1"/>
      <p:bldP spid="54" grpId="0" animBg="1"/>
      <p:bldP spid="56" grpId="0" animBg="1"/>
      <p:bldP spid="32" grpId="0" animBg="1"/>
      <p:bldP spid="39" grpId="0" animBg="1"/>
      <p:bldP spid="40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496616" y="148931"/>
            <a:ext cx="7574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Основные задачи Министерства на 2020 год.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90" y="1628800"/>
            <a:ext cx="9577064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Выполнение комплексных кадастровых работ;</a:t>
            </a:r>
          </a:p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Завершение работ по описанию границы субъекта с Чукоткой и границ муниципальных образований;</a:t>
            </a:r>
          </a:p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государственной кадастровой оценки объектов недвижимости, расположенных на территории Камчатского края;</a:t>
            </a:r>
          </a:p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Увеличение имущества, предоставляемого субъектам малого и среднего предпринимательства в качестве имущественной поддержки;</a:t>
            </a:r>
          </a:p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Реализация мероприятий, направленных на улучшение инвестиционного климата и повышение Национального рейтинга в сфере государственного кадастрового учёта и государственной регистрации прав на недвижимость;</a:t>
            </a:r>
          </a:p>
          <a:p>
            <a:pPr marL="371475" indent="-371475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Взаимодействие с органами местного самоуправления, направленное на получение недостающей информации об объектах недвижимости.</a:t>
            </a:r>
          </a:p>
        </p:txBody>
      </p:sp>
      <p:pic>
        <p:nvPicPr>
          <p:cNvPr id="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7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-33345"/>
            <a:ext cx="9905999" cy="3501008"/>
          </a:xfrm>
          <a:prstGeom prst="rect">
            <a:avLst/>
          </a:prstGeom>
          <a:noFill/>
        </p:spPr>
      </p:pic>
      <p:pic>
        <p:nvPicPr>
          <p:cNvPr id="5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78" y="116632"/>
            <a:ext cx="686477" cy="792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6439" y="2645129"/>
            <a:ext cx="9473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81496" y="5214950"/>
            <a:ext cx="4929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ru-RU" dirty="0">
                <a:latin typeface="Calibri" pitchFamily="34" charset="0"/>
                <a:cs typeface="Arial" pitchFamily="34" charset="0"/>
              </a:rPr>
              <a:t>Министр имущественных и земельных отношений Камчатского края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Иван Вячеславович Мищенко</a:t>
            </a:r>
          </a:p>
        </p:txBody>
      </p:sp>
    </p:spTree>
    <p:extLst>
      <p:ext uri="{BB962C8B-B14F-4D97-AF65-F5344CB8AC3E}">
        <p14:creationId xmlns:p14="http://schemas.microsoft.com/office/powerpoint/2010/main" val="38301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64971" y="151846"/>
            <a:ext cx="82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Комплексные кадастровые работы в 2019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86" y="1610218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ЕГРН внесены сведения полученные в результате выполнения работ в границах  15-го квартала (район Северо-Востока) на территории Петропавловск-Камчатского городского округа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69985" y="4264341"/>
            <a:ext cx="2402667" cy="1346373"/>
            <a:chOff x="262562" y="3823928"/>
            <a:chExt cx="3384412" cy="1083500"/>
          </a:xfrm>
        </p:grpSpPr>
        <p:sp>
          <p:nvSpPr>
            <p:cNvPr id="9" name="TextBox 8"/>
            <p:cNvSpPr txBox="1"/>
            <p:nvPr/>
          </p:nvSpPr>
          <p:spPr>
            <a:xfrm>
              <a:off x="998621" y="4531814"/>
              <a:ext cx="1859000" cy="37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ru-RU" sz="3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51BA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ndara" panose="020E0502030303020204" pitchFamily="34" charset="0"/>
                </a:rPr>
                <a:t>180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562" y="3823928"/>
              <a:ext cx="3384412" cy="57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Границ зданий и сооружений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97328" y="4377039"/>
            <a:ext cx="3560429" cy="1533864"/>
            <a:chOff x="6019494" y="3673683"/>
            <a:chExt cx="3306795" cy="1456458"/>
          </a:xfrm>
        </p:grpSpPr>
        <p:sp>
          <p:nvSpPr>
            <p:cNvPr id="11" name="TextBox 10"/>
            <p:cNvSpPr txBox="1"/>
            <p:nvPr/>
          </p:nvSpPr>
          <p:spPr>
            <a:xfrm>
              <a:off x="6019494" y="3673683"/>
              <a:ext cx="3306795" cy="964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Образованных земельных участков, в </a:t>
              </a:r>
              <a:r>
                <a:rPr lang="ru-RU" sz="2000" b="1" dirty="0" err="1"/>
                <a:t>т.ч</a:t>
              </a:r>
              <a:r>
                <a:rPr lang="ru-RU" sz="2000" b="1" dirty="0"/>
                <a:t>. земли общего пользования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3869" y="4625066"/>
              <a:ext cx="1883362" cy="50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3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51BA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ndara" panose="020E0502030303020204" pitchFamily="34" charset="0"/>
                </a:rPr>
                <a:t>263</a:t>
              </a:r>
            </a:p>
          </p:txBody>
        </p:sp>
      </p:grpSp>
      <p:sp>
        <p:nvSpPr>
          <p:cNvPr id="15" name="Стрелка вправо 14"/>
          <p:cNvSpPr/>
          <p:nvPr/>
        </p:nvSpPr>
        <p:spPr>
          <a:xfrm rot="5400000">
            <a:off x="6876630" y="3264399"/>
            <a:ext cx="1368154" cy="257195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215044" y="3291447"/>
            <a:ext cx="1312547" cy="258707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15" y="2925347"/>
            <a:ext cx="2481313" cy="1808936"/>
          </a:xfrm>
          <a:prstGeom prst="rect">
            <a:avLst/>
          </a:prstGeom>
        </p:spPr>
      </p:pic>
      <p:pic>
        <p:nvPicPr>
          <p:cNvPr id="2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3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39" y="1471750"/>
            <a:ext cx="2714766" cy="2392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4899" y="3933056"/>
            <a:ext cx="331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федеральная субсидия </a:t>
            </a:r>
            <a:r>
              <a:rPr lang="ru-RU" sz="2400" b="1" dirty="0">
                <a:solidFill>
                  <a:srgbClr val="0051BA"/>
                </a:solidFill>
              </a:rPr>
              <a:t>2 млн. 284 тыс. руб.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67808" y="522838"/>
            <a:ext cx="51589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В 2019 году СОГЛАШЕНИЕ</a:t>
            </a:r>
          </a:p>
          <a:p>
            <a:pPr algn="ctr"/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Cambria" panose="020405030504060302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591545" y="4581128"/>
            <a:ext cx="2897959" cy="2137577"/>
            <a:chOff x="571148" y="2960833"/>
            <a:chExt cx="2510246" cy="2969687"/>
          </a:xfrm>
        </p:grpSpPr>
        <p:sp>
          <p:nvSpPr>
            <p:cNvPr id="20" name="TextBox 19"/>
            <p:cNvSpPr txBox="1"/>
            <p:nvPr/>
          </p:nvSpPr>
          <p:spPr>
            <a:xfrm>
              <a:off x="571148" y="4262930"/>
              <a:ext cx="2510246" cy="166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ambria" panose="02040503050406030204" pitchFamily="18" charset="0"/>
                  <a:ea typeface="Cambria" panose="02040503050406030204" pitchFamily="18" charset="0"/>
                </a:rPr>
                <a:t>на территории 2-х кварталов </a:t>
              </a:r>
              <a:r>
                <a:rPr lang="ru-RU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Елизовского</a:t>
              </a:r>
              <a:r>
                <a:rPr lang="ru-RU" b="1" dirty="0">
                  <a:latin typeface="Cambria" panose="02040503050406030204" pitchFamily="18" charset="0"/>
                  <a:ea typeface="Cambria" panose="02040503050406030204" pitchFamily="18" charset="0"/>
                </a:rPr>
                <a:t> муниципального района 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549" y="2960833"/>
              <a:ext cx="779492" cy="1400547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34" y="1596173"/>
            <a:ext cx="2448273" cy="2481371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2467808" y="2499267"/>
            <a:ext cx="95702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6465168" y="2499267"/>
            <a:ext cx="95702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1" y="5085184"/>
            <a:ext cx="2918381" cy="164158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424836" y="5301208"/>
            <a:ext cx="29523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НАЧАЛО РАБОТ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92592" y="1856557"/>
            <a:ext cx="2246705" cy="2076499"/>
            <a:chOff x="571148" y="2637723"/>
            <a:chExt cx="2510246" cy="2359682"/>
          </a:xfrm>
        </p:grpSpPr>
        <p:sp>
          <p:nvSpPr>
            <p:cNvPr id="35" name="TextBox 34"/>
            <p:cNvSpPr txBox="1"/>
            <p:nvPr/>
          </p:nvSpPr>
          <p:spPr>
            <a:xfrm>
              <a:off x="571148" y="4262931"/>
              <a:ext cx="2510246" cy="73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Cambria" panose="02040503050406030204" pitchFamily="18" charset="0"/>
                  <a:ea typeface="Cambria" panose="02040503050406030204" pitchFamily="18" charset="0"/>
                </a:rPr>
                <a:t>Минимущество Камчатского края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72" y="2637723"/>
              <a:ext cx="1248998" cy="1543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8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 animBg="1"/>
      <p:bldP spid="3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64971" y="151846"/>
            <a:ext cx="82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Комплексные кадастровые работы в 2020-2021 годах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86" y="1690424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Планируется проведение работ в границах 14-го квартала на территории </a:t>
            </a:r>
            <a:r>
              <a:rPr lang="ru-RU" sz="2400" b="1" dirty="0" err="1"/>
              <a:t>Усть</a:t>
            </a:r>
            <a:r>
              <a:rPr lang="ru-RU" sz="2400" b="1" dirty="0"/>
              <a:t>-Камчатского муниципального района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39403" y="3788451"/>
            <a:ext cx="3384412" cy="1337089"/>
            <a:chOff x="262562" y="3823928"/>
            <a:chExt cx="3384412" cy="1083500"/>
          </a:xfrm>
        </p:grpSpPr>
        <p:sp>
          <p:nvSpPr>
            <p:cNvPr id="9" name="TextBox 8"/>
            <p:cNvSpPr txBox="1"/>
            <p:nvPr/>
          </p:nvSpPr>
          <p:spPr>
            <a:xfrm>
              <a:off x="998621" y="4531814"/>
              <a:ext cx="1859000" cy="37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ru-RU" sz="3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51BA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ndara" panose="020E0502030303020204" pitchFamily="34" charset="0"/>
                </a:rPr>
                <a:t>282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562" y="3823928"/>
              <a:ext cx="3384412" cy="57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Установление границ зданий и сооружений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05128" y="3781516"/>
            <a:ext cx="3800872" cy="1405311"/>
            <a:chOff x="6105128" y="3781515"/>
            <a:chExt cx="3530110" cy="1189437"/>
          </a:xfrm>
        </p:grpSpPr>
        <p:sp>
          <p:nvSpPr>
            <p:cNvPr id="11" name="TextBox 10"/>
            <p:cNvSpPr txBox="1"/>
            <p:nvPr/>
          </p:nvSpPr>
          <p:spPr>
            <a:xfrm>
              <a:off x="6105128" y="3781515"/>
              <a:ext cx="3530110" cy="59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Земельных участков, в </a:t>
              </a:r>
              <a:r>
                <a:rPr lang="ru-RU" sz="2000" b="1" dirty="0" err="1"/>
                <a:t>т.ч</a:t>
              </a:r>
              <a:r>
                <a:rPr lang="ru-RU" sz="2000" b="1" dirty="0"/>
                <a:t>. земли общего пользования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3869" y="4543463"/>
              <a:ext cx="1883362" cy="42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3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51BA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ndara" panose="020E0502030303020204" pitchFamily="34" charset="0"/>
                </a:rPr>
                <a:t>139</a:t>
              </a:r>
            </a:p>
          </p:txBody>
        </p:sp>
      </p:grpSp>
      <p:sp>
        <p:nvSpPr>
          <p:cNvPr id="15" name="Стрелка вправо 14"/>
          <p:cNvSpPr/>
          <p:nvPr/>
        </p:nvSpPr>
        <p:spPr>
          <a:xfrm rot="2958548">
            <a:off x="6957501" y="3143464"/>
            <a:ext cx="95702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" name="Стрелка вправо 15"/>
          <p:cNvSpPr/>
          <p:nvPr/>
        </p:nvSpPr>
        <p:spPr>
          <a:xfrm rot="8088448">
            <a:off x="1779109" y="3100202"/>
            <a:ext cx="957028" cy="337592"/>
          </a:xfrm>
          <a:prstGeom prst="rightArrow">
            <a:avLst/>
          </a:prstGeom>
          <a:solidFill>
            <a:srgbClr val="0051BA"/>
          </a:solidFill>
          <a:ln>
            <a:noFill/>
          </a:ln>
          <a:effectLst>
            <a:outerShdw blurRad="149987" dist="250190" dir="127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5301041"/>
            <a:ext cx="1774672" cy="1375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068960"/>
            <a:ext cx="1728192" cy="21178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44" y="5286230"/>
            <a:ext cx="2058895" cy="1350178"/>
          </a:xfrm>
          <a:prstGeom prst="rect">
            <a:avLst/>
          </a:prstGeom>
        </p:spPr>
      </p:pic>
      <p:pic>
        <p:nvPicPr>
          <p:cNvPr id="2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2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2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29631" y="1654331"/>
            <a:ext cx="82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Федеральный закон от 17.06.2019 № 150-ФЗ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09" y="3501777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УПРОЩЕН</a:t>
            </a:r>
          </a:p>
          <a:p>
            <a:pPr algn="ctr"/>
            <a:r>
              <a:rPr lang="ru-RU" sz="2400" b="1" dirty="0"/>
              <a:t>ПОРЯДОК ПРОВЕДЕНИЯ КОМПЛЕКСНЫХ КАДАСТРОВЫХ РАБОТ</a:t>
            </a:r>
          </a:p>
        </p:txBody>
      </p:sp>
      <p:pic>
        <p:nvPicPr>
          <p:cNvPr id="28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69579" y="669128"/>
            <a:ext cx="8352928" cy="189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В 2020 году подготовка к проведению работ в границах 46-го квартала на территории Елизовского муниципального района</a:t>
            </a:r>
          </a:p>
          <a:p>
            <a:pPr algn="ctr"/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5879" y="3312154"/>
            <a:ext cx="2520280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Узон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117" y="5085184"/>
            <a:ext cx="2664296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«Узон-1»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609" y="5824869"/>
            <a:ext cx="4274875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«Солнечное»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2748" y="4356331"/>
            <a:ext cx="2520280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«Бриз»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7058" y="4367730"/>
            <a:ext cx="2952328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«Огонек»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76786" y="5369164"/>
            <a:ext cx="2520280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«Луч»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3160" y="4229799"/>
            <a:ext cx="3364598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«Здоровье»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81192" y="5013176"/>
            <a:ext cx="3041315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«Рябинка»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7176" y="5824869"/>
            <a:ext cx="2961803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«Березка»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7176" y="3394055"/>
            <a:ext cx="2924813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снт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«Энергетик»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3082" y="2854660"/>
            <a:ext cx="2520280" cy="646331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ru-RU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СОТов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26" y="451814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5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5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25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25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750"/>
                            </p:stCondLst>
                            <p:childTnLst>
                              <p:par>
                                <p:cTn id="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 animBg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776536" y="450245"/>
            <a:ext cx="897908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Внесение в Единый государственный реестр недвижимости сведений о границах муниципальных образований и Камчатского края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81826661"/>
              </p:ext>
            </p:extLst>
          </p:nvPr>
        </p:nvGraphicFramePr>
        <p:xfrm>
          <a:off x="416312" y="2103301"/>
          <a:ext cx="9001184" cy="378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35185" y="2449840"/>
            <a:ext cx="1459914" cy="461665"/>
          </a:xfrm>
          <a:prstGeom prst="rect">
            <a:avLst/>
          </a:prstGeom>
          <a:noFill/>
          <a:effectLst>
            <a:glow rad="774700">
              <a:schemeClr val="accent1">
                <a:satMod val="175000"/>
                <a:alpha val="76000"/>
              </a:schemeClr>
            </a:glow>
            <a:outerShdw blurRad="50800" dist="38100" dir="18900000" algn="bl" rotWithShape="0">
              <a:prstClr val="black">
                <a:alpha val="4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mbria" panose="02040503050406030204" pitchFamily="18" charset="0"/>
              </a:rPr>
              <a:t>из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65</a:t>
            </a:r>
          </a:p>
        </p:txBody>
      </p:sp>
      <p:pic>
        <p:nvPicPr>
          <p:cNvPr id="12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1" y="1592865"/>
            <a:ext cx="541838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E73023-A148-46AB-BDAC-95893C85C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7EE73023-A148-46AB-BDAC-95893C85C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7EE73023-A148-46AB-BDAC-95893C85C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FBFFF5-1CD7-468A-AE96-5F339E99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EDFBFFF5-1CD7-468A-AE96-5F339E99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EDFBFFF5-1CD7-468A-AE96-5F339E99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EFEBF5-A414-4B23-9613-DEA78FD2B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56EFEBF5-A414-4B23-9613-DEA78FD2B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56EFEBF5-A414-4B23-9613-DEA78FD2B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555" y="0"/>
            <a:ext cx="994555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023300" y="860868"/>
            <a:ext cx="608228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Инвестиционный климат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2653642"/>
              </p:ext>
            </p:extLst>
          </p:nvPr>
        </p:nvGraphicFramePr>
        <p:xfrm>
          <a:off x="528755" y="1847958"/>
          <a:ext cx="907137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D:\Мои документы\Рабочий стол\200px-Coat_of_Arms_of_Kamchatka_Krai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48931"/>
            <a:ext cx="811291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6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B7E50-FDD9-49EC-A7B8-0C9ADEC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2EB7E50-FDD9-49EC-A7B8-0C9ADEC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2EB7E50-FDD9-49EC-A7B8-0C9ADEC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B48E3-DC22-49BD-A73B-AB955F1D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81B48E3-DC22-49BD-A73B-AB955F1D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81B48E3-DC22-49BD-A73B-AB955F1D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E1A91-BA1B-476C-B245-97A71F90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01E1A91-BA1B-476C-B245-97A71F90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01E1A91-BA1B-476C-B245-97A71F90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1459</Words>
  <Application>Microsoft Office PowerPoint</Application>
  <PresentationFormat>Лист A4 (210x297 мм)</PresentationFormat>
  <Paragraphs>294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KarpovDS</dc:creator>
  <cp:lastModifiedBy>Лошакова Елена Николаевна</cp:lastModifiedBy>
  <cp:revision>495</cp:revision>
  <dcterms:created xsi:type="dcterms:W3CDTF">2016-02-18T04:47:14Z</dcterms:created>
  <dcterms:modified xsi:type="dcterms:W3CDTF">2020-02-06T01:12:46Z</dcterms:modified>
</cp:coreProperties>
</file>