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1"/>
  </p:notesMasterIdLst>
  <p:sldIdLst>
    <p:sldId id="719" r:id="rId2"/>
    <p:sldId id="258" r:id="rId3"/>
    <p:sldId id="372" r:id="rId4"/>
    <p:sldId id="2142534666" r:id="rId5"/>
    <p:sldId id="2134806209" r:id="rId6"/>
    <p:sldId id="711" r:id="rId7"/>
    <p:sldId id="2142534668" r:id="rId8"/>
    <p:sldId id="359" r:id="rId9"/>
    <p:sldId id="2142534664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7B"/>
    <a:srgbClr val="3871C0"/>
    <a:srgbClr val="0D2D54"/>
    <a:srgbClr val="FCB608"/>
    <a:srgbClr val="545456"/>
    <a:srgbClr val="F2F2F2"/>
    <a:srgbClr val="9DC3E6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637"/>
  </p:normalViewPr>
  <p:slideViewPr>
    <p:cSldViewPr snapToGrid="0">
      <p:cViewPr varScale="1">
        <p:scale>
          <a:sx n="73" d="100"/>
          <a:sy n="73" d="100"/>
        </p:scale>
        <p:origin x="6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Demidenko" userId="c4e9243db7a2949b" providerId="LiveId" clId="{E0FEC351-CCC3-442A-AA69-AF7A502EBB1D}"/>
    <pc:docChg chg="addSld delSld modSld">
      <pc:chgData name="Elena Demidenko" userId="c4e9243db7a2949b" providerId="LiveId" clId="{E0FEC351-CCC3-442A-AA69-AF7A502EBB1D}" dt="2024-03-10T07:17:53.048" v="38" actId="1076"/>
      <pc:docMkLst>
        <pc:docMk/>
      </pc:docMkLst>
      <pc:sldChg chg="modSp add mod">
        <pc:chgData name="Elena Demidenko" userId="c4e9243db7a2949b" providerId="LiveId" clId="{E0FEC351-CCC3-442A-AA69-AF7A502EBB1D}" dt="2024-03-10T07:12:31.099" v="10" actId="113"/>
        <pc:sldMkLst>
          <pc:docMk/>
          <pc:sldMk cId="3058913962" sldId="359"/>
        </pc:sldMkLst>
        <pc:spChg chg="mod">
          <ac:chgData name="Elena Demidenko" userId="c4e9243db7a2949b" providerId="LiveId" clId="{E0FEC351-CCC3-442A-AA69-AF7A502EBB1D}" dt="2024-03-10T07:12:31.099" v="10" actId="113"/>
          <ac:spMkLst>
            <pc:docMk/>
            <pc:sldMk cId="3058913962" sldId="359"/>
            <ac:spMk id="30" creationId="{81A3234F-B4E2-4A76-9739-431854AF5A39}"/>
          </ac:spMkLst>
        </pc:spChg>
      </pc:sldChg>
      <pc:sldChg chg="del">
        <pc:chgData name="Elena Demidenko" userId="c4e9243db7a2949b" providerId="LiveId" clId="{E0FEC351-CCC3-442A-AA69-AF7A502EBB1D}" dt="2024-03-10T07:05:31.592" v="4" actId="47"/>
        <pc:sldMkLst>
          <pc:docMk/>
          <pc:sldMk cId="3529898226" sldId="488"/>
        </pc:sldMkLst>
      </pc:sldChg>
      <pc:sldChg chg="add">
        <pc:chgData name="Elena Demidenko" userId="c4e9243db7a2949b" providerId="LiveId" clId="{E0FEC351-CCC3-442A-AA69-AF7A502EBB1D}" dt="2024-03-10T07:06:20.520" v="5"/>
        <pc:sldMkLst>
          <pc:docMk/>
          <pc:sldMk cId="3889881439" sldId="711"/>
        </pc:sldMkLst>
      </pc:sldChg>
      <pc:sldChg chg="del">
        <pc:chgData name="Elena Demidenko" userId="c4e9243db7a2949b" providerId="LiveId" clId="{E0FEC351-CCC3-442A-AA69-AF7A502EBB1D}" dt="2024-03-10T07:04:59.707" v="2" actId="47"/>
        <pc:sldMkLst>
          <pc:docMk/>
          <pc:sldMk cId="2280254591" sldId="2134806020"/>
        </pc:sldMkLst>
      </pc:sldChg>
      <pc:sldChg chg="del">
        <pc:chgData name="Elena Demidenko" userId="c4e9243db7a2949b" providerId="LiveId" clId="{E0FEC351-CCC3-442A-AA69-AF7A502EBB1D}" dt="2024-03-10T07:05:08.915" v="3" actId="47"/>
        <pc:sldMkLst>
          <pc:docMk/>
          <pc:sldMk cId="54987375" sldId="2134806034"/>
        </pc:sldMkLst>
      </pc:sldChg>
      <pc:sldChg chg="del">
        <pc:chgData name="Elena Demidenko" userId="c4e9243db7a2949b" providerId="LiveId" clId="{E0FEC351-CCC3-442A-AA69-AF7A502EBB1D}" dt="2024-03-10T07:04:30.337" v="1" actId="47"/>
        <pc:sldMkLst>
          <pc:docMk/>
          <pc:sldMk cId="2447490061" sldId="2142534605"/>
        </pc:sldMkLst>
      </pc:sldChg>
      <pc:sldChg chg="modSp mod">
        <pc:chgData name="Elena Demidenko" userId="c4e9243db7a2949b" providerId="LiveId" clId="{E0FEC351-CCC3-442A-AA69-AF7A502EBB1D}" dt="2024-03-10T07:17:53.048" v="38" actId="1076"/>
        <pc:sldMkLst>
          <pc:docMk/>
          <pc:sldMk cId="172780655" sldId="2142534666"/>
        </pc:sldMkLst>
        <pc:spChg chg="mod">
          <ac:chgData name="Elena Demidenko" userId="c4e9243db7a2949b" providerId="LiveId" clId="{E0FEC351-CCC3-442A-AA69-AF7A502EBB1D}" dt="2024-03-10T07:16:23.197" v="24" actId="1076"/>
          <ac:spMkLst>
            <pc:docMk/>
            <pc:sldMk cId="172780655" sldId="2142534666"/>
            <ac:spMk id="6" creationId="{FF6012BA-5888-40F3-A42C-21484D493F01}"/>
          </ac:spMkLst>
        </pc:spChg>
        <pc:spChg chg="mod">
          <ac:chgData name="Elena Demidenko" userId="c4e9243db7a2949b" providerId="LiveId" clId="{E0FEC351-CCC3-442A-AA69-AF7A502EBB1D}" dt="2024-03-10T07:17:53.048" v="38" actId="1076"/>
          <ac:spMkLst>
            <pc:docMk/>
            <pc:sldMk cId="172780655" sldId="2142534666"/>
            <ac:spMk id="32" creationId="{011A7EB7-7254-45CD-8074-6A8BE399C0E5}"/>
          </ac:spMkLst>
        </pc:spChg>
        <pc:spChg chg="mod">
          <ac:chgData name="Elena Demidenko" userId="c4e9243db7a2949b" providerId="LiveId" clId="{E0FEC351-CCC3-442A-AA69-AF7A502EBB1D}" dt="2024-03-10T07:17:36.377" v="37" actId="1076"/>
          <ac:spMkLst>
            <pc:docMk/>
            <pc:sldMk cId="172780655" sldId="2142534666"/>
            <ac:spMk id="43" creationId="{420FAA5B-EAC1-4260-BDD5-0F8F2C8E46D5}"/>
          </ac:spMkLst>
        </pc:spChg>
        <pc:spChg chg="mod">
          <ac:chgData name="Elena Demidenko" userId="c4e9243db7a2949b" providerId="LiveId" clId="{E0FEC351-CCC3-442A-AA69-AF7A502EBB1D}" dt="2024-03-10T07:14:22.324" v="17" actId="113"/>
          <ac:spMkLst>
            <pc:docMk/>
            <pc:sldMk cId="172780655" sldId="2142534666"/>
            <ac:spMk id="53" creationId="{EBC4EA0D-1754-4C32-B63C-CA2B9BFBF0E6}"/>
          </ac:spMkLst>
        </pc:spChg>
        <pc:spChg chg="mod">
          <ac:chgData name="Elena Demidenko" userId="c4e9243db7a2949b" providerId="LiveId" clId="{E0FEC351-CCC3-442A-AA69-AF7A502EBB1D}" dt="2024-03-10T07:16:53.282" v="35" actId="20577"/>
          <ac:spMkLst>
            <pc:docMk/>
            <pc:sldMk cId="172780655" sldId="2142534666"/>
            <ac:spMk id="54" creationId="{77680871-BF69-4944-ACFE-A416B73C0DC6}"/>
          </ac:spMkLst>
        </pc:spChg>
        <pc:spChg chg="mod">
          <ac:chgData name="Elena Demidenko" userId="c4e9243db7a2949b" providerId="LiveId" clId="{E0FEC351-CCC3-442A-AA69-AF7A502EBB1D}" dt="2024-03-10T07:16:36.214" v="33" actId="20577"/>
          <ac:spMkLst>
            <pc:docMk/>
            <pc:sldMk cId="172780655" sldId="2142534666"/>
            <ac:spMk id="57" creationId="{B81D75C9-0429-4717-83AA-EE5F0F94A891}"/>
          </ac:spMkLst>
        </pc:spChg>
      </pc:sldChg>
      <pc:sldChg chg="del">
        <pc:chgData name="Elena Demidenko" userId="c4e9243db7a2949b" providerId="LiveId" clId="{E0FEC351-CCC3-442A-AA69-AF7A502EBB1D}" dt="2024-03-10T07:04:23.537" v="0" actId="47"/>
        <pc:sldMkLst>
          <pc:docMk/>
          <pc:sldMk cId="1599497661" sldId="2142534667"/>
        </pc:sldMkLst>
      </pc:sldChg>
      <pc:sldMasterChg chg="delSldLayout">
        <pc:chgData name="Elena Demidenko" userId="c4e9243db7a2949b" providerId="LiveId" clId="{E0FEC351-CCC3-442A-AA69-AF7A502EBB1D}" dt="2024-03-10T07:04:59.707" v="2" actId="47"/>
        <pc:sldMasterMkLst>
          <pc:docMk/>
          <pc:sldMasterMk cId="643564424" sldId="2147483690"/>
        </pc:sldMasterMkLst>
        <pc:sldLayoutChg chg="del">
          <pc:chgData name="Elena Demidenko" userId="c4e9243db7a2949b" providerId="LiveId" clId="{E0FEC351-CCC3-442A-AA69-AF7A502EBB1D}" dt="2024-03-10T07:04:30.337" v="1" actId="47"/>
          <pc:sldLayoutMkLst>
            <pc:docMk/>
            <pc:sldMasterMk cId="643564424" sldId="2147483690"/>
            <pc:sldLayoutMk cId="341450556" sldId="2147483704"/>
          </pc:sldLayoutMkLst>
        </pc:sldLayoutChg>
        <pc:sldLayoutChg chg="del">
          <pc:chgData name="Elena Demidenko" userId="c4e9243db7a2949b" providerId="LiveId" clId="{E0FEC351-CCC3-442A-AA69-AF7A502EBB1D}" dt="2024-03-10T07:04:59.707" v="2" actId="47"/>
          <pc:sldLayoutMkLst>
            <pc:docMk/>
            <pc:sldMasterMk cId="643564424" sldId="2147483690"/>
            <pc:sldLayoutMk cId="360696048" sldId="21474837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61313-3674-4F9A-BA06-5721B027E47A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B5E2D-4DDD-432F-BC3E-47E8058A7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255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C613D-8218-4633-9C56-930533ADBE0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519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0E4176-E74B-4B7A-A7C9-578908A80DE5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944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BE83DF-BED1-4B65-8EF1-AB79C6B42A9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6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BB5E2D-4DDD-432F-BC3E-47E8058A7DF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086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BB5E2D-4DDD-432F-BC3E-47E8058A7DF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007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B74EF-ED4B-2843-BEA2-9B489252B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18ECE2B-2986-E142-B0A4-1C66388345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5D44E1-7DD0-4748-A143-7CE829A2F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67BB96-73A8-D24B-B9DE-7538ED73E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ED9A20-DB8B-124C-8FB0-0EF582CF6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361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7FEF78-1217-F34D-AFE5-B0856BB53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F7E9BD-476E-5149-996E-8A1E18421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BB861C-62A3-BA46-BD7F-D11FD2BE5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FD8FD0-5B08-6740-A9D1-5AABFA69C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4BF038-66FD-5147-BB14-8952A0BD1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36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015525A-FC2D-4440-ACD9-C027004D81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52BCFC-A7B7-8347-9212-28279ED24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1F087D-76C4-4647-84E4-9A1D16F40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AD0BCE-DDF0-D948-8960-E2771BC38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36C1CD-817C-2F48-B63A-FB85242DB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90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B16EDF-A11C-F14E-8F8D-65715464D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2729F4-8BEA-4048-8A47-46558B132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855BE6-6264-BF47-82FB-F8ECC9AB3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10B38C-A126-D34C-9643-92F2D9B03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024A5D-4511-0C4E-900A-F00B5E62D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71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2DC3F8-2BB7-5949-9182-9F86A9109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600992-2D6A-994C-8EAC-3F11BC3C1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DF4644-4BC7-CA49-991A-1CEB3B9E6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ABE48A-3113-0844-BAFE-9FFFA6843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72F36E-3B19-DA40-B213-E1E63C024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3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526E18-3BBD-614E-8CEB-5D4CAF69F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79DC35-32B8-F64F-968F-8D80D19C44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0486913-446B-B54B-B332-87F86F042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0158F1-0C48-C042-BF34-3260A5AEA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B75B83-1BDC-8B42-A06F-F3A584399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8D0889-1D3F-D343-948E-8ED587EFF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872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0E369-C506-2E46-9882-7E8494F41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383AA5-4F85-5C47-BB71-F53F321C5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A5B479-9B3C-1A45-A051-C601551B7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94BA359-82BC-8D4B-9BDA-5750604B3F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0C0C67-A6C2-B94C-B18E-6D637D8A7C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437DCB1-5B9A-7E4D-8D71-7A5A14E25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6CB862-FCD3-6E46-9E66-1A923A0DA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74569C7-568A-A14C-A3E8-320A3E2F5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062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82DB10-1907-7345-AC3C-A52852363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553D383-3676-BB42-901A-27BE30275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325B321-7D60-EC41-8608-7C10F60DC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9B1704E-F67A-7B43-AB47-6FD44C69A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60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BE455B-3603-2A42-B87A-BD9F24E2A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BF6AFE-D722-5C47-AB3B-02787D106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DBF647-FD7C-BE4D-A4F3-A92953F8D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479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94513-9CB7-F64A-8AB6-660355964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F3C7F2-DBBD-E44C-858B-40FDCF71C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1CC65A0-F823-4246-93E6-9DAAA2CAC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5196C45-1C57-E445-8159-1066A04A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D25352-561F-7D42-908B-355017EE7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31FE14-1BA2-0540-90EC-40E649E88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417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8FD94E-ECC6-A946-B669-C28758409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69A98ED-14B9-3548-B3F4-3C4AD6627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289799-5251-C343-8C42-F3692763C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23B7ED8-08D3-7147-8E64-1B4A56D4B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4AC1C8-9B16-9041-8187-32B12E31A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696BD4-52D3-7948-B16A-11A1FC16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160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104B9-D135-C548-B6DA-B66BF7DB3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3D16B3-64E3-AE4E-A10F-F0238DCF5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F17722-7794-204B-A3F8-28FA967C5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49E28-0A4D-4B7D-8DA5-C9E50F8CEBF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8B8B6D-2305-464C-8556-FB7EDA32F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DB1FE4-0D5F-E646-B77F-C65D750A8E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92B05-AF1A-4167-8DEB-00E96894E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56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jpg"/><Relationship Id="rId18" Type="http://schemas.openxmlformats.org/officeDocument/2006/relationships/image" Target="../media/image24.png"/><Relationship Id="rId3" Type="http://schemas.openxmlformats.org/officeDocument/2006/relationships/image" Target="../media/image12.png"/><Relationship Id="rId21" Type="http://schemas.openxmlformats.org/officeDocument/2006/relationships/image" Target="../media/image27.png"/><Relationship Id="rId7" Type="http://schemas.openxmlformats.org/officeDocument/2006/relationships/image" Target="../media/image16.svg"/><Relationship Id="rId12" Type="http://schemas.openxmlformats.org/officeDocument/2006/relationships/image" Target="../media/image21.sv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2.png"/><Relationship Id="rId20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24" Type="http://schemas.openxmlformats.org/officeDocument/2006/relationships/image" Target="../media/image30.png"/><Relationship Id="rId5" Type="http://schemas.openxmlformats.org/officeDocument/2006/relationships/image" Target="../media/image14.sv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7.png"/><Relationship Id="rId19" Type="http://schemas.openxmlformats.org/officeDocument/2006/relationships/image" Target="../media/image25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Relationship Id="rId14" Type="http://schemas.openxmlformats.org/officeDocument/2006/relationships/image" Target="../media/image20.jpeg"/><Relationship Id="rId22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eximbank.ru/img2/license_FSFR.pdf" TargetMode="External"/><Relationship Id="rId13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hyperlink" Target="https://eximbank.ru/img2/license2015.pdf" TargetMode="External"/><Relationship Id="rId12" Type="http://schemas.openxmlformats.org/officeDocument/2006/relationships/hyperlink" Target="https://www.exportcenter.ru/services/strakhovani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11" Type="http://schemas.openxmlformats.org/officeDocument/2006/relationships/hyperlink" Target="https://www.exportcenter.ru/services/kreditno-garantiynaya-podderzhka/" TargetMode="External"/><Relationship Id="rId5" Type="http://schemas.openxmlformats.org/officeDocument/2006/relationships/image" Target="../media/image36.png"/><Relationship Id="rId10" Type="http://schemas.openxmlformats.org/officeDocument/2006/relationships/image" Target="../media/image43.svg"/><Relationship Id="rId4" Type="http://schemas.openxmlformats.org/officeDocument/2006/relationships/image" Target="../media/image39.svg"/><Relationship Id="rId9" Type="http://schemas.openxmlformats.org/officeDocument/2006/relationships/image" Target="../media/image37.png"/><Relationship Id="rId1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36.png"/><Relationship Id="rId18" Type="http://schemas.openxmlformats.org/officeDocument/2006/relationships/image" Target="../media/image39.svg"/><Relationship Id="rId26" Type="http://schemas.openxmlformats.org/officeDocument/2006/relationships/image" Target="../media/image55.svg"/><Relationship Id="rId3" Type="http://schemas.openxmlformats.org/officeDocument/2006/relationships/image" Target="../media/image40.png"/><Relationship Id="rId21" Type="http://schemas.openxmlformats.org/officeDocument/2006/relationships/image" Target="../media/image51.svg"/><Relationship Id="rId7" Type="http://schemas.openxmlformats.org/officeDocument/2006/relationships/image" Target="../media/image41.png"/><Relationship Id="rId12" Type="http://schemas.openxmlformats.org/officeDocument/2006/relationships/hyperlink" Target="http://www.eximbank.ru/" TargetMode="External"/><Relationship Id="rId17" Type="http://schemas.openxmlformats.org/officeDocument/2006/relationships/image" Target="../media/image35.png"/><Relationship Id="rId25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6" Type="http://schemas.openxmlformats.org/officeDocument/2006/relationships/hyperlink" Target="exportedu.ru" TargetMode="External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yexport.exportcenter.ru/" TargetMode="External"/><Relationship Id="rId11" Type="http://schemas.openxmlformats.org/officeDocument/2006/relationships/hyperlink" Target="https://eximbank.ru/" TargetMode="External"/><Relationship Id="rId24" Type="http://schemas.openxmlformats.org/officeDocument/2006/relationships/image" Target="../media/image53.svg"/><Relationship Id="rId5" Type="http://schemas.openxmlformats.org/officeDocument/2006/relationships/hyperlink" Target="mailto:vladivostok@exportcenter.ru" TargetMode="External"/><Relationship Id="rId15" Type="http://schemas.openxmlformats.org/officeDocument/2006/relationships/hyperlink" Target="https://www.exiar.ru/" TargetMode="External"/><Relationship Id="rId23" Type="http://schemas.openxmlformats.org/officeDocument/2006/relationships/image" Target="../media/image43.png"/><Relationship Id="rId10" Type="http://schemas.openxmlformats.org/officeDocument/2006/relationships/hyperlink" Target="http://www.exportcenter.ru/" TargetMode="External"/><Relationship Id="rId19" Type="http://schemas.openxmlformats.org/officeDocument/2006/relationships/hyperlink" Target="https://exportedu.ru/" TargetMode="External"/><Relationship Id="rId4" Type="http://schemas.openxmlformats.org/officeDocument/2006/relationships/image" Target="../media/image47.svg"/><Relationship Id="rId9" Type="http://schemas.openxmlformats.org/officeDocument/2006/relationships/hyperlink" Target="http://www.exportedu.ru/" TargetMode="External"/><Relationship Id="rId14" Type="http://schemas.openxmlformats.org/officeDocument/2006/relationships/image" Target="../media/image41.svg"/><Relationship Id="rId22" Type="http://schemas.openxmlformats.org/officeDocument/2006/relationships/hyperlink" Target="https://www.exportcenter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565" y="2751667"/>
            <a:ext cx="11359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3871C0"/>
                </a:solidFill>
                <a:latin typeface="Circe Bold" panose="020B0602020203020203"/>
              </a:rPr>
              <a:t>ЭКСПОРТ</a:t>
            </a:r>
            <a:r>
              <a:rPr lang="en-US" sz="6000" b="1" dirty="0">
                <a:solidFill>
                  <a:srgbClr val="3871C0"/>
                </a:solidFill>
                <a:latin typeface="Circe Bold" panose="020B0602020203020203"/>
              </a:rPr>
              <a:t> – </a:t>
            </a:r>
            <a:r>
              <a:rPr lang="ru-RU" sz="6000" b="1" dirty="0">
                <a:solidFill>
                  <a:srgbClr val="3871C0"/>
                </a:solidFill>
                <a:latin typeface="Circe Bold" panose="020B0602020203020203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26123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A6224B-424C-23CB-9CC5-FC38598FB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78" y="355491"/>
            <a:ext cx="10844973" cy="549280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37D9063-8E9A-04AD-5936-33105F3EF92C}"/>
              </a:ext>
            </a:extLst>
          </p:cNvPr>
          <p:cNvSpPr/>
          <p:nvPr/>
        </p:nvSpPr>
        <p:spPr>
          <a:xfrm>
            <a:off x="9906000" y="213360"/>
            <a:ext cx="2032000" cy="112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A6A0DF4-09F2-C45D-2A4B-4F2B43627BD5}"/>
              </a:ext>
            </a:extLst>
          </p:cNvPr>
          <p:cNvSpPr/>
          <p:nvPr/>
        </p:nvSpPr>
        <p:spPr>
          <a:xfrm>
            <a:off x="80748" y="4518454"/>
            <a:ext cx="3007360" cy="177810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D1CF6F6-9677-2F59-B958-8CCE4F023DBF}"/>
              </a:ext>
            </a:extLst>
          </p:cNvPr>
          <p:cNvSpPr/>
          <p:nvPr/>
        </p:nvSpPr>
        <p:spPr>
          <a:xfrm>
            <a:off x="243840" y="3429000"/>
            <a:ext cx="274320" cy="177810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E31F53-526F-1591-3E50-98C7E1C36AA2}"/>
              </a:ext>
            </a:extLst>
          </p:cNvPr>
          <p:cNvSpPr/>
          <p:nvPr/>
        </p:nvSpPr>
        <p:spPr>
          <a:xfrm>
            <a:off x="0" y="6502508"/>
            <a:ext cx="12192000" cy="355491"/>
          </a:xfrm>
          <a:prstGeom prst="rect">
            <a:avLst/>
          </a:prstGeom>
          <a:solidFill>
            <a:srgbClr val="225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Vladivostok@exportcenter.ru                    www.exportcenter.ru                 www.myexport.exportcenter.ru </a:t>
            </a:r>
            <a:endParaRPr lang="ru-RU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C7BA72-A7C3-11DE-799F-2F492DFAB475}"/>
              </a:ext>
            </a:extLst>
          </p:cNvPr>
          <p:cNvSpPr txBox="1"/>
          <p:nvPr/>
        </p:nvSpPr>
        <p:spPr>
          <a:xfrm>
            <a:off x="319395" y="213360"/>
            <a:ext cx="9367177" cy="12618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3E7B"/>
                </a:solidFill>
                <a:ea typeface="Open Sans Light" panose="020B0604020202020204" pitchFamily="34" charset="0"/>
                <a:cs typeface="Open Sans Light" panose="020B0604020202020204" pitchFamily="34" charset="0"/>
              </a:rPr>
              <a:t>РОССИЙСКИЙ ЭКСПОРТНЫЙ ЦЕНТР</a:t>
            </a:r>
          </a:p>
          <a:p>
            <a:r>
              <a:rPr lang="ru-RU" sz="2000" dirty="0">
                <a:solidFill>
                  <a:srgbClr val="003E7B"/>
                </a:solidFill>
                <a:ea typeface="Open Sans Light" panose="020B0604020202020204" pitchFamily="34" charset="0"/>
                <a:cs typeface="Open Sans Light" panose="020B0604020202020204" pitchFamily="34" charset="0"/>
              </a:rPr>
              <a:t>Институт финансовой и нефинансовой поддержки экспорта</a:t>
            </a:r>
          </a:p>
          <a:p>
            <a:endParaRPr lang="ru-RU" sz="1200" dirty="0">
              <a:solidFill>
                <a:srgbClr val="003E7B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0726A82-3069-4A20-87F5-ADD7CC5292AC}"/>
              </a:ext>
            </a:extLst>
          </p:cNvPr>
          <p:cNvSpPr/>
          <p:nvPr/>
        </p:nvSpPr>
        <p:spPr>
          <a:xfrm>
            <a:off x="1648664" y="5990423"/>
            <a:ext cx="845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163F64"/>
                </a:solidFill>
              </a:rPr>
              <a:t>Правовой статус Группы РЭЦ закреплен федеральным законом № 164-ФЗ «Об основах государственного регулирования внешнеторговой деятельности» и рядом подзаконных актов Правительства РФ.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84A2A3-3ADA-4CFA-AADA-BCD38D6DBA17}"/>
              </a:ext>
            </a:extLst>
          </p:cNvPr>
          <p:cNvSpPr/>
          <p:nvPr/>
        </p:nvSpPr>
        <p:spPr>
          <a:xfrm>
            <a:off x="9553074" y="213360"/>
            <a:ext cx="203200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530F882-ABDD-563E-6E05-64B557717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930" y="71229"/>
            <a:ext cx="2035587" cy="94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878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80AFF528-E724-455E-804B-9E0C96BAF0CC}"/>
              </a:ext>
            </a:extLst>
          </p:cNvPr>
          <p:cNvSpPr/>
          <p:nvPr/>
        </p:nvSpPr>
        <p:spPr>
          <a:xfrm>
            <a:off x="0" y="6308725"/>
            <a:ext cx="12192000" cy="5688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овина рамки 37">
            <a:extLst>
              <a:ext uri="{FF2B5EF4-FFF2-40B4-BE49-F238E27FC236}">
                <a16:creationId xmlns:a16="http://schemas.microsoft.com/office/drawing/2014/main" id="{9F445FBF-B1B0-42B5-B658-CC5CA0D020D6}"/>
              </a:ext>
            </a:extLst>
          </p:cNvPr>
          <p:cNvSpPr/>
          <p:nvPr/>
        </p:nvSpPr>
        <p:spPr>
          <a:xfrm rot="16200000">
            <a:off x="550222" y="5259381"/>
            <a:ext cx="342901" cy="342901"/>
          </a:xfrm>
          <a:prstGeom prst="halfFrame">
            <a:avLst>
              <a:gd name="adj1" fmla="val 18872"/>
              <a:gd name="adj2" fmla="val 18356"/>
            </a:avLst>
          </a:prstGeom>
          <a:solidFill>
            <a:srgbClr val="CCD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Параллелограмм 42">
            <a:extLst>
              <a:ext uri="{FF2B5EF4-FFF2-40B4-BE49-F238E27FC236}">
                <a16:creationId xmlns:a16="http://schemas.microsoft.com/office/drawing/2014/main" id="{C771C427-4A44-4BB4-AA20-9A8A03DF54FB}"/>
              </a:ext>
            </a:extLst>
          </p:cNvPr>
          <p:cNvSpPr/>
          <p:nvPr/>
        </p:nvSpPr>
        <p:spPr>
          <a:xfrm>
            <a:off x="9855192" y="6308725"/>
            <a:ext cx="1023319" cy="549275"/>
          </a:xfrm>
          <a:prstGeom prst="parallelogram">
            <a:avLst>
              <a:gd name="adj" fmla="val 10303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Прямоугольник 216">
            <a:extLst>
              <a:ext uri="{FF2B5EF4-FFF2-40B4-BE49-F238E27FC236}">
                <a16:creationId xmlns:a16="http://schemas.microsoft.com/office/drawing/2014/main" id="{2659A802-F039-402E-B613-E6B87062F259}"/>
              </a:ext>
            </a:extLst>
          </p:cNvPr>
          <p:cNvSpPr/>
          <p:nvPr/>
        </p:nvSpPr>
        <p:spPr>
          <a:xfrm>
            <a:off x="738277" y="2240185"/>
            <a:ext cx="5168122" cy="2050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171450" indent="-171450" algn="just">
              <a:spcAft>
                <a:spcPts val="12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Circe" panose="020B0502020203020203" pitchFamily="34" charset="-52"/>
              </a:rPr>
              <a:t>Портал обеспечивает предоставление пользователям информации о тарифных и нетарифных мерах, применяемых зарубежными странами в отношении импортируемой продукции, включая: санитарные и фитосанитарные меры; технические барьеры в торговле; меры торговой защиты; неавтоматическое лицензирование; квоты и запреты; меры контроля над ценами, включая дополнительные налоги и сборы и другие нетарифные меры в соответствии с классификацией ЮНКТАД (информация предоставляется в интерактивном формате).</a:t>
            </a:r>
          </a:p>
          <a:p>
            <a:pPr algn="just">
              <a:buClr>
                <a:srgbClr val="0070C0"/>
              </a:buClr>
            </a:pPr>
            <a:endParaRPr lang="ru-RU" sz="1200" dirty="0">
              <a:solidFill>
                <a:schemeClr val="tx1"/>
              </a:solidFill>
              <a:latin typeface="Circe" panose="020B0502020203020203" pitchFamily="34" charset="-52"/>
            </a:endParaRPr>
          </a:p>
        </p:txBody>
      </p:sp>
      <p:sp>
        <p:nvSpPr>
          <p:cNvPr id="218" name="Прямоугольник 217">
            <a:extLst>
              <a:ext uri="{FF2B5EF4-FFF2-40B4-BE49-F238E27FC236}">
                <a16:creationId xmlns:a16="http://schemas.microsoft.com/office/drawing/2014/main" id="{54CFA2E4-D1E1-4DC8-BFF8-ECECA2B58A2C}"/>
              </a:ext>
            </a:extLst>
          </p:cNvPr>
          <p:cNvSpPr/>
          <p:nvPr/>
        </p:nvSpPr>
        <p:spPr>
          <a:xfrm>
            <a:off x="6285600" y="2238407"/>
            <a:ext cx="5174561" cy="674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171450" indent="-171450" algn="just">
              <a:buClr>
                <a:srgbClr val="3871C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Предоставлена оперативная и достоверная аналитическая информация для принятия решений по управлению и развитию внешнеэкономической деятельности, визуализированная на странице сервиса «Барьеры и требования рынков»</a:t>
            </a:r>
            <a:endParaRPr lang="en-US" sz="1200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BAF8C60-AD2F-4701-B0BD-079E4F98C262}"/>
              </a:ext>
            </a:extLst>
          </p:cNvPr>
          <p:cNvSpPr/>
          <p:nvPr/>
        </p:nvSpPr>
        <p:spPr>
          <a:xfrm>
            <a:off x="738277" y="1954268"/>
            <a:ext cx="5168122" cy="216000"/>
          </a:xfrm>
          <a:prstGeom prst="rect">
            <a:avLst/>
          </a:prstGeom>
          <a:gradFill>
            <a:gsLst>
              <a:gs pos="38000">
                <a:srgbClr val="3871C0"/>
              </a:gs>
              <a:gs pos="0">
                <a:srgbClr val="002060"/>
              </a:gs>
              <a:gs pos="86000">
                <a:srgbClr val="3871C0">
                  <a:alpha val="85000"/>
                </a:srgbClr>
              </a:gs>
              <a:gs pos="100000">
                <a:srgbClr val="3871C0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latin typeface="Circe Bold" panose="020B0602020203020203" pitchFamily="34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48FDDF3-E4BE-4683-870C-7E5133204E97}"/>
              </a:ext>
            </a:extLst>
          </p:cNvPr>
          <p:cNvSpPr/>
          <p:nvPr/>
        </p:nvSpPr>
        <p:spPr>
          <a:xfrm>
            <a:off x="826779" y="1975068"/>
            <a:ext cx="3171470" cy="188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200" dirty="0">
                <a:solidFill>
                  <a:schemeClr val="bg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Описание услуги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DE2CA38-A663-4EDA-98D1-657068C245F8}"/>
              </a:ext>
            </a:extLst>
          </p:cNvPr>
          <p:cNvGrpSpPr/>
          <p:nvPr/>
        </p:nvGrpSpPr>
        <p:grpSpPr>
          <a:xfrm>
            <a:off x="738277" y="4595035"/>
            <a:ext cx="5168122" cy="241554"/>
            <a:chOff x="738277" y="4728904"/>
            <a:chExt cx="5168122" cy="241554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17E20244-A8CF-4BCB-B4AD-FAC713D00482}"/>
                </a:ext>
              </a:extLst>
            </p:cNvPr>
            <p:cNvSpPr/>
            <p:nvPr/>
          </p:nvSpPr>
          <p:spPr>
            <a:xfrm>
              <a:off x="738277" y="4728904"/>
              <a:ext cx="5168122" cy="216000"/>
            </a:xfrm>
            <a:prstGeom prst="rect">
              <a:avLst/>
            </a:prstGeom>
            <a:gradFill>
              <a:gsLst>
                <a:gs pos="38000">
                  <a:srgbClr val="3871C0"/>
                </a:gs>
                <a:gs pos="0">
                  <a:srgbClr val="002060"/>
                </a:gs>
                <a:gs pos="86000">
                  <a:srgbClr val="3871C0">
                    <a:alpha val="85000"/>
                  </a:srgbClr>
                </a:gs>
                <a:gs pos="100000">
                  <a:srgbClr val="3871C0">
                    <a:alpha val="63000"/>
                  </a:srgb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200" dirty="0">
                <a:latin typeface="Circe Bold" panose="020B0602020203020203" pitchFamily="34" charset="-52"/>
              </a:endParaRP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48DBB82A-616C-40DF-8E19-5AC513735181}"/>
                </a:ext>
              </a:extLst>
            </p:cNvPr>
            <p:cNvSpPr/>
            <p:nvPr/>
          </p:nvSpPr>
          <p:spPr>
            <a:xfrm>
              <a:off x="826779" y="4754458"/>
              <a:ext cx="3255824" cy="216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>
                <a:buClr>
                  <a:srgbClr val="3871C0"/>
                </a:buClr>
              </a:pPr>
              <a:r>
                <a:rPr lang="ru-RU" sz="1200" dirty="0">
                  <a:solidFill>
                    <a:schemeClr val="bg1"/>
                  </a:solidFill>
                  <a:latin typeface="Circe Bold" panose="020B0602020203020203" pitchFamily="34" charset="-52"/>
                  <a:cs typeface="Arial" panose="020B0604020202020204" pitchFamily="34" charset="0"/>
                </a:rPr>
                <a:t>Необходимые документы / требования</a:t>
              </a:r>
            </a:p>
          </p:txBody>
        </p:sp>
      </p:grp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BE40257-AE1F-443D-8F82-72EF42689BA1}"/>
              </a:ext>
            </a:extLst>
          </p:cNvPr>
          <p:cNvSpPr/>
          <p:nvPr/>
        </p:nvSpPr>
        <p:spPr>
          <a:xfrm>
            <a:off x="6285601" y="1951979"/>
            <a:ext cx="5174562" cy="216000"/>
          </a:xfrm>
          <a:prstGeom prst="rect">
            <a:avLst/>
          </a:prstGeom>
          <a:gradFill>
            <a:gsLst>
              <a:gs pos="38000">
                <a:srgbClr val="3871C0"/>
              </a:gs>
              <a:gs pos="0">
                <a:srgbClr val="002060"/>
              </a:gs>
              <a:gs pos="86000">
                <a:srgbClr val="3871C0">
                  <a:alpha val="85000"/>
                </a:srgbClr>
              </a:gs>
              <a:gs pos="100000">
                <a:srgbClr val="3871C0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latin typeface="Circe Bold" panose="020B0602020203020203" pitchFamily="34" charset="-52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889E0ED-DDE6-408A-819B-3BF5FAB3EC6B}"/>
              </a:ext>
            </a:extLst>
          </p:cNvPr>
          <p:cNvSpPr/>
          <p:nvPr/>
        </p:nvSpPr>
        <p:spPr>
          <a:xfrm>
            <a:off x="6374103" y="1977533"/>
            <a:ext cx="3608885" cy="182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200" dirty="0">
                <a:solidFill>
                  <a:schemeClr val="bg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Результат оказания услуги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A871310-0D40-4D1A-9D0C-BFDA1C76F429}"/>
              </a:ext>
            </a:extLst>
          </p:cNvPr>
          <p:cNvSpPr/>
          <p:nvPr/>
        </p:nvSpPr>
        <p:spPr>
          <a:xfrm>
            <a:off x="6285602" y="3147474"/>
            <a:ext cx="5174561" cy="216000"/>
          </a:xfrm>
          <a:prstGeom prst="rect">
            <a:avLst/>
          </a:prstGeom>
          <a:gradFill>
            <a:gsLst>
              <a:gs pos="38000">
                <a:srgbClr val="3871C0"/>
              </a:gs>
              <a:gs pos="0">
                <a:srgbClr val="002060"/>
              </a:gs>
              <a:gs pos="86000">
                <a:srgbClr val="3871C0">
                  <a:alpha val="85000"/>
                </a:srgbClr>
              </a:gs>
              <a:gs pos="100000">
                <a:srgbClr val="3871C0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latin typeface="Circe Bold" panose="020B0602020203020203" pitchFamily="34" charset="-52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A6A150C-052A-4D07-9750-C42A35CF8BD5}"/>
              </a:ext>
            </a:extLst>
          </p:cNvPr>
          <p:cNvSpPr/>
          <p:nvPr/>
        </p:nvSpPr>
        <p:spPr>
          <a:xfrm>
            <a:off x="6374105" y="3168274"/>
            <a:ext cx="3171470" cy="188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200" dirty="0">
                <a:solidFill>
                  <a:schemeClr val="bg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Основные параметры</a:t>
            </a:r>
          </a:p>
        </p:txBody>
      </p:sp>
      <p:sp>
        <p:nvSpPr>
          <p:cNvPr id="27" name="Параллелограмм 26">
            <a:extLst>
              <a:ext uri="{FF2B5EF4-FFF2-40B4-BE49-F238E27FC236}">
                <a16:creationId xmlns:a16="http://schemas.microsoft.com/office/drawing/2014/main" id="{9EE65536-BE36-4230-9C8A-457196D7A933}"/>
              </a:ext>
            </a:extLst>
          </p:cNvPr>
          <p:cNvSpPr/>
          <p:nvPr/>
        </p:nvSpPr>
        <p:spPr>
          <a:xfrm>
            <a:off x="8200416" y="6308725"/>
            <a:ext cx="1023319" cy="549275"/>
          </a:xfrm>
          <a:prstGeom prst="parallelogram">
            <a:avLst>
              <a:gd name="adj" fmla="val 10303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араллелограмм 27">
            <a:extLst>
              <a:ext uri="{FF2B5EF4-FFF2-40B4-BE49-F238E27FC236}">
                <a16:creationId xmlns:a16="http://schemas.microsoft.com/office/drawing/2014/main" id="{C5DDFB4D-DFDA-46B4-B14B-05C5B9456358}"/>
              </a:ext>
            </a:extLst>
          </p:cNvPr>
          <p:cNvSpPr/>
          <p:nvPr/>
        </p:nvSpPr>
        <p:spPr>
          <a:xfrm>
            <a:off x="11460163" y="4265851"/>
            <a:ext cx="1730374" cy="1177792"/>
          </a:xfrm>
          <a:prstGeom prst="parallelogram">
            <a:avLst>
              <a:gd name="adj" fmla="val 10303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араллелограмм 28">
            <a:extLst>
              <a:ext uri="{FF2B5EF4-FFF2-40B4-BE49-F238E27FC236}">
                <a16:creationId xmlns:a16="http://schemas.microsoft.com/office/drawing/2014/main" id="{2D738D3B-6180-4C7E-B30B-414B5135B9C5}"/>
              </a:ext>
            </a:extLst>
          </p:cNvPr>
          <p:cNvSpPr/>
          <p:nvPr/>
        </p:nvSpPr>
        <p:spPr>
          <a:xfrm>
            <a:off x="8401050" y="2943964"/>
            <a:ext cx="5750379" cy="3914037"/>
          </a:xfrm>
          <a:prstGeom prst="parallelogram">
            <a:avLst>
              <a:gd name="adj" fmla="val 103035"/>
            </a:avLst>
          </a:prstGeom>
          <a:solidFill>
            <a:srgbClr val="387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04FD1D7F-4FA7-46D1-A227-4500280F47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832" y="4023861"/>
            <a:ext cx="3470310" cy="195110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69BE31E3-2E6F-4564-A3B4-22228E93E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3827" y="4846944"/>
            <a:ext cx="2027237" cy="235042"/>
          </a:xfrm>
          <a:prstGeom prst="rect">
            <a:avLst/>
          </a:prstGeom>
        </p:spPr>
      </p:pic>
      <p:sp>
        <p:nvSpPr>
          <p:cNvPr id="36" name="Половина рамки 35">
            <a:extLst>
              <a:ext uri="{FF2B5EF4-FFF2-40B4-BE49-F238E27FC236}">
                <a16:creationId xmlns:a16="http://schemas.microsoft.com/office/drawing/2014/main" id="{B05ED1C6-9A72-4F8E-BC99-9A1692B5D81E}"/>
              </a:ext>
            </a:extLst>
          </p:cNvPr>
          <p:cNvSpPr/>
          <p:nvPr/>
        </p:nvSpPr>
        <p:spPr>
          <a:xfrm rot="5400000">
            <a:off x="11276239" y="429196"/>
            <a:ext cx="342901" cy="342901"/>
          </a:xfrm>
          <a:prstGeom prst="halfFrame">
            <a:avLst>
              <a:gd name="adj1" fmla="val 18872"/>
              <a:gd name="adj2" fmla="val 18356"/>
            </a:avLst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95A9887-6E44-475A-9A28-2BE9640E0E31}"/>
              </a:ext>
            </a:extLst>
          </p:cNvPr>
          <p:cNvSpPr txBox="1"/>
          <p:nvPr/>
        </p:nvSpPr>
        <p:spPr>
          <a:xfrm>
            <a:off x="718660" y="556506"/>
            <a:ext cx="9264327" cy="10393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3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СИСТЕМА ПОДДЕРЖКИ ПРИНЯТИЯ РЕШЕНИЙ </a:t>
            </a:r>
          </a:p>
          <a:p>
            <a:r>
              <a:rPr lang="ru-RU" sz="3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СФЕРЕ ВЭД.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БАРЬЕРЫ И ТРЕБОВАНИЯ РЫНКОВ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735B9FB6-C9FA-487A-83C5-5EBDCF466080}"/>
              </a:ext>
            </a:extLst>
          </p:cNvPr>
          <p:cNvSpPr/>
          <p:nvPr/>
        </p:nvSpPr>
        <p:spPr>
          <a:xfrm>
            <a:off x="737142" y="4881401"/>
            <a:ext cx="5168122" cy="463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171450" indent="-1714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Circe" panose="020B0502020203020203" pitchFamily="34" charset="-52"/>
              </a:rPr>
              <a:t>Наличие Личного кабинета в ИС «Одно окно» и прохождение регистрации/авторизации в соответствии с правилами ИС «Одно окно»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A9E7D26-153B-46A8-80B3-AC18B756EDE6}"/>
              </a:ext>
            </a:extLst>
          </p:cNvPr>
          <p:cNvSpPr txBox="1"/>
          <p:nvPr/>
        </p:nvSpPr>
        <p:spPr>
          <a:xfrm>
            <a:off x="8660381" y="3690353"/>
            <a:ext cx="1502586" cy="246221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 b="1">
                <a:solidFill>
                  <a:srgbClr val="C00000"/>
                </a:solidFill>
                <a:latin typeface="Circe" panose="020B0502020203020203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600" b="0" dirty="0">
                <a:solidFill>
                  <a:srgbClr val="FF0000"/>
                </a:solidFill>
                <a:latin typeface="Circe Extra Bold" panose="020B0802020203020203" pitchFamily="34" charset="-52"/>
              </a:rPr>
              <a:t>Бесплатно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3EF4D213-AF67-4997-942C-C39013418A14}"/>
              </a:ext>
            </a:extLst>
          </p:cNvPr>
          <p:cNvSpPr/>
          <p:nvPr/>
        </p:nvSpPr>
        <p:spPr>
          <a:xfrm>
            <a:off x="6282283" y="3456870"/>
            <a:ext cx="1566954" cy="166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Срок оказания услуги: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C99EC40F-079A-44C4-8F37-CADEFB226351}"/>
              </a:ext>
            </a:extLst>
          </p:cNvPr>
          <p:cNvSpPr/>
          <p:nvPr/>
        </p:nvSpPr>
        <p:spPr>
          <a:xfrm>
            <a:off x="8660381" y="3463770"/>
            <a:ext cx="885194" cy="189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Стоимость: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C2EB4159-31FC-44D4-A302-A7FA91252E41}"/>
              </a:ext>
            </a:extLst>
          </p:cNvPr>
          <p:cNvSpPr/>
          <p:nvPr/>
        </p:nvSpPr>
        <p:spPr>
          <a:xfrm>
            <a:off x="6282283" y="3674964"/>
            <a:ext cx="1121840" cy="348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600" dirty="0">
                <a:solidFill>
                  <a:schemeClr val="tx1"/>
                </a:solidFill>
                <a:latin typeface="Circe Extra Bold" panose="020B0802020203020203" pitchFamily="34" charset="-52"/>
                <a:cs typeface="Arial" panose="020B0604020202020204" pitchFamily="34" charset="0"/>
              </a:rPr>
              <a:t>Мгновенно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67D858BC-4335-4799-8C66-62AA437704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9268"/>
          <a:stretch/>
        </p:blipFill>
        <p:spPr>
          <a:xfrm>
            <a:off x="9941562" y="600647"/>
            <a:ext cx="1566589" cy="29907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12A9A66A-EDEF-477B-BF11-220929EDBD25}"/>
              </a:ext>
            </a:extLst>
          </p:cNvPr>
          <p:cNvSpPr txBox="1"/>
          <p:nvPr/>
        </p:nvSpPr>
        <p:spPr>
          <a:xfrm>
            <a:off x="8704767" y="5197725"/>
            <a:ext cx="2700974" cy="216000"/>
          </a:xfrm>
          <a:prstGeom prst="rect">
            <a:avLst/>
          </a:prstGeom>
        </p:spPr>
        <p:txBody>
          <a:bodyPr wrap="square" lIns="0" rIns="0">
            <a:noAutofit/>
          </a:bodyPr>
          <a:lstStyle>
            <a:defPPr>
              <a:defRPr lang="ru-RU"/>
            </a:defPPr>
            <a:lvl1pPr>
              <a:defRPr sz="1000">
                <a:solidFill>
                  <a:srgbClr val="002E5E"/>
                </a:solidFill>
                <a:latin typeface="Circe" panose="020B0502020203020203" pitchFamily="34" charset="-52"/>
              </a:defRPr>
            </a:lvl1pPr>
          </a:lstStyle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</a:rPr>
              <a:t>+ 8-800-550-01-88   info@exportcenter.ru   </a:t>
            </a:r>
            <a:endParaRPr lang="ru-RU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CD92B9-6A14-4D5B-8ECF-AAAEEFCF2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996" y="3945272"/>
            <a:ext cx="1803560" cy="180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08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29FF1F4-54C1-466D-81E4-0E2FB8D80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52" y="4890097"/>
            <a:ext cx="1536597" cy="1231580"/>
          </a:xfrm>
          <a:prstGeom prst="rect">
            <a:avLst/>
          </a:prstGeom>
        </p:spPr>
      </p:pic>
      <p:sp>
        <p:nvSpPr>
          <p:cNvPr id="27" name="Заголовок 1">
            <a:extLst>
              <a:ext uri="{FF2B5EF4-FFF2-40B4-BE49-F238E27FC236}">
                <a16:creationId xmlns:a16="http://schemas.microsoft.com/office/drawing/2014/main" id="{C260753B-8732-4E02-BA66-2D96C52A92E7}"/>
              </a:ext>
            </a:extLst>
          </p:cNvPr>
          <p:cNvSpPr txBox="1">
            <a:spLocks/>
          </p:cNvSpPr>
          <p:nvPr/>
        </p:nvSpPr>
        <p:spPr>
          <a:xfrm>
            <a:off x="497586" y="483925"/>
            <a:ext cx="10972800" cy="4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554492" rtl="0" eaLnBrk="1" latinLnBrk="0" hangingPunct="1">
              <a:spcBef>
                <a:spcPct val="0"/>
              </a:spcBef>
              <a:buNone/>
              <a:defRPr sz="2200" kern="1200">
                <a:solidFill>
                  <a:srgbClr val="214D94"/>
                </a:solidFill>
                <a:latin typeface="Circe Bold" panose="020B0602020203020203" pitchFamily="34" charset="-52"/>
                <a:ea typeface="+mj-ea"/>
                <a:cs typeface="+mj-cs"/>
              </a:defRPr>
            </a:lvl1pPr>
          </a:lstStyle>
          <a:p>
            <a:r>
              <a:rPr lang="ru-RU" sz="3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ПОИСК ПАРТНЕРА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11A7EB7-7254-45CD-8074-6A8BE399C0E5}"/>
              </a:ext>
            </a:extLst>
          </p:cNvPr>
          <p:cNvSpPr/>
          <p:nvPr/>
        </p:nvSpPr>
        <p:spPr>
          <a:xfrm>
            <a:off x="2237203" y="3862079"/>
            <a:ext cx="3512500" cy="463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867" b="1" dirty="0">
                <a:solidFill>
                  <a:schemeClr val="accent1">
                    <a:lumMod val="75000"/>
                  </a:schemeClr>
                </a:solidFill>
                <a:latin typeface="Akrobat Bold"/>
              </a:rPr>
              <a:t>Проверка зарубежного контрагента</a:t>
            </a:r>
            <a:endParaRPr lang="en-US" sz="1867" b="1" dirty="0">
              <a:solidFill>
                <a:schemeClr val="accent1">
                  <a:lumMod val="75000"/>
                </a:schemeClr>
              </a:solidFill>
              <a:latin typeface="Akrobat Bold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34B06687-6A5B-4464-9C3C-E6EC25EB2FD8}"/>
              </a:ext>
            </a:extLst>
          </p:cNvPr>
          <p:cNvSpPr/>
          <p:nvPr/>
        </p:nvSpPr>
        <p:spPr>
          <a:xfrm>
            <a:off x="2247449" y="5082461"/>
            <a:ext cx="3496470" cy="463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867" b="1" dirty="0">
                <a:solidFill>
                  <a:schemeClr val="accent1">
                    <a:lumMod val="75000"/>
                  </a:schemeClr>
                </a:solidFill>
                <a:latin typeface="Akrobat Bold"/>
              </a:rPr>
              <a:t>Поиск покупателя с господдержкой</a:t>
            </a:r>
            <a:endParaRPr lang="en-US" sz="1867" b="1" dirty="0">
              <a:solidFill>
                <a:schemeClr val="accent1">
                  <a:lumMod val="75000"/>
                </a:schemeClr>
              </a:solidFill>
              <a:latin typeface="Akrobat Bold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420FAA5B-EAC1-4260-BDD5-0F8F2C8E46D5}"/>
              </a:ext>
            </a:extLst>
          </p:cNvPr>
          <p:cNvSpPr/>
          <p:nvPr/>
        </p:nvSpPr>
        <p:spPr>
          <a:xfrm>
            <a:off x="2176468" y="2512239"/>
            <a:ext cx="3982771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7" b="1" dirty="0">
                <a:solidFill>
                  <a:schemeClr val="accent1">
                    <a:lumMod val="75000"/>
                  </a:schemeClr>
                </a:solidFill>
                <a:latin typeface="Akrobat Bold"/>
              </a:rPr>
              <a:t>Общая консультация по поиску покупателя</a:t>
            </a:r>
            <a:endParaRPr lang="en-US" sz="1867" b="1" dirty="0">
              <a:solidFill>
                <a:schemeClr val="accent1">
                  <a:lumMod val="75000"/>
                </a:schemeClr>
              </a:solidFill>
              <a:latin typeface="Akrobat Bold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F6012BA-5888-40F3-A42C-21484D493F01}"/>
              </a:ext>
            </a:extLst>
          </p:cNvPr>
          <p:cNvSpPr/>
          <p:nvPr/>
        </p:nvSpPr>
        <p:spPr>
          <a:xfrm>
            <a:off x="6296311" y="2410615"/>
            <a:ext cx="5469312" cy="1333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FF0000"/>
                </a:solidFill>
                <a:latin typeface="Akrobat Bold"/>
                <a:cs typeface="Arial" panose="020B0604020202020204" pitchFamily="34" charset="0"/>
              </a:rPr>
              <a:t>Бесплатная услуга</a:t>
            </a:r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, индивидуальная экспертная консультация о целевом рынке, перспективности планируемой к экспорту продукции и возможностях конкретного исполнителя по продвижению в обозначенной стране с выбором партнера.</a:t>
            </a:r>
          </a:p>
          <a:p>
            <a:pPr algn="just"/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Платформа «Мой экспорт», Срок - до 5 рабочих дней.</a:t>
            </a:r>
          </a:p>
          <a:p>
            <a:endParaRPr lang="ru-RU" sz="1067" dirty="0">
              <a:solidFill>
                <a:srgbClr val="404040"/>
              </a:solidFill>
              <a:latin typeface="Akrobat Bold"/>
              <a:cs typeface="Arial" panose="020B060402020202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EBC4EA0D-1754-4C32-B63C-CA2B9BFBF0E6}"/>
              </a:ext>
            </a:extLst>
          </p:cNvPr>
          <p:cNvSpPr/>
          <p:nvPr/>
        </p:nvSpPr>
        <p:spPr>
          <a:xfrm>
            <a:off x="6241360" y="3618767"/>
            <a:ext cx="464818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Akrobat Bold"/>
                <a:cs typeface="Arial" panose="020B0604020202020204" pitchFamily="34" charset="0"/>
              </a:rPr>
              <a:t>Платная услуга, </a:t>
            </a:r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информация об иностранной компании, </a:t>
            </a:r>
          </a:p>
          <a:p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актуальности её регистрационных сведений, кредитоспособности </a:t>
            </a:r>
          </a:p>
          <a:p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и благонадёжности в формате справки или отчёта.</a:t>
            </a:r>
          </a:p>
          <a:p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Платформа «Мой экспорт», Срок - до 15 рабочих дней.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7680871-BF69-4944-ACFE-A416B73C0DC6}"/>
              </a:ext>
            </a:extLst>
          </p:cNvPr>
          <p:cNvSpPr/>
          <p:nvPr/>
        </p:nvSpPr>
        <p:spPr>
          <a:xfrm>
            <a:off x="6296311" y="4773427"/>
            <a:ext cx="4868332" cy="1764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Akrobat Bold"/>
                <a:cs typeface="Arial" panose="020B0604020202020204" pitchFamily="34" charset="0"/>
              </a:rPr>
              <a:t>Платная услуга с господдержкой заказчика</a:t>
            </a:r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, для экспортёров, планирующих выход на новые рынки или экспорт новой продукции и определившихся с выбором целевого рынка. Подписывается трехстороннее соглашение между поставщиков услуги, ЦПЭ и экспортером</a:t>
            </a:r>
            <a:r>
              <a:rPr lang="ru-RU" sz="1400" dirty="0"/>
              <a:t>.</a:t>
            </a:r>
          </a:p>
          <a:p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Платформа «Мой экспорт», Срок - от 15 рабочих дней.</a:t>
            </a:r>
          </a:p>
          <a:p>
            <a:endParaRPr lang="ru-RU" sz="1400" dirty="0">
              <a:solidFill>
                <a:srgbClr val="404040"/>
              </a:solidFill>
              <a:latin typeface="Akrobat Bold"/>
              <a:cs typeface="Arial" panose="020B0604020202020204" pitchFamily="34" charset="0"/>
            </a:endParaRPr>
          </a:p>
          <a:p>
            <a:endParaRPr lang="ru-RU" sz="1067" dirty="0">
              <a:solidFill>
                <a:srgbClr val="404040"/>
              </a:solidFill>
              <a:latin typeface="Akrobat Bold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D47A16-3F4A-4E81-B0AE-E120C38F5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29" y="2225345"/>
            <a:ext cx="1394639" cy="12873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AFF8673-B2E0-4408-8ED9-77F7D5DD89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21" y="3556963"/>
            <a:ext cx="1477257" cy="1244617"/>
          </a:xfrm>
          <a:prstGeom prst="rect">
            <a:avLst/>
          </a:prstGeom>
        </p:spPr>
      </p:pic>
      <p:sp>
        <p:nvSpPr>
          <p:cNvPr id="55" name="Номер слайда 5">
            <a:extLst>
              <a:ext uri="{FF2B5EF4-FFF2-40B4-BE49-F238E27FC236}">
                <a16:creationId xmlns:a16="http://schemas.microsoft.com/office/drawing/2014/main" id="{9CEAAE93-4CE0-4DF9-B52C-81627A5EA815}"/>
              </a:ext>
            </a:extLst>
          </p:cNvPr>
          <p:cNvSpPr txBox="1">
            <a:spLocks/>
          </p:cNvSpPr>
          <p:nvPr/>
        </p:nvSpPr>
        <p:spPr>
          <a:xfrm>
            <a:off x="9120739" y="6321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3DC778C3-5219-4C48-A3FD-BD96B676C36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3550" y="430923"/>
            <a:ext cx="3210389" cy="372847"/>
          </a:xfrm>
          <a:prstGeom prst="rect">
            <a:avLst/>
          </a:prstGeom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296965B7-C6E4-4E6F-AE0D-77714C3C3DCE}"/>
              </a:ext>
            </a:extLst>
          </p:cNvPr>
          <p:cNvSpPr/>
          <p:nvPr/>
        </p:nvSpPr>
        <p:spPr>
          <a:xfrm>
            <a:off x="2113229" y="1378670"/>
            <a:ext cx="1843774" cy="463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867" b="1" dirty="0">
                <a:solidFill>
                  <a:schemeClr val="accent1">
                    <a:lumMod val="75000"/>
                  </a:schemeClr>
                </a:solidFill>
                <a:latin typeface="Akrobat Bold"/>
              </a:rPr>
              <a:t>Поиск покупателя</a:t>
            </a:r>
            <a:endParaRPr lang="en-US" sz="1867" b="1" dirty="0">
              <a:solidFill>
                <a:schemeClr val="accent1">
                  <a:lumMod val="75000"/>
                </a:schemeClr>
              </a:solidFill>
              <a:latin typeface="Akrobat Bold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B81D75C9-0429-4717-83AA-EE5F0F94A891}"/>
              </a:ext>
            </a:extLst>
          </p:cNvPr>
          <p:cNvSpPr/>
          <p:nvPr/>
        </p:nvSpPr>
        <p:spPr>
          <a:xfrm>
            <a:off x="6296311" y="1319589"/>
            <a:ext cx="5469312" cy="1118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FF0000"/>
                </a:solidFill>
                <a:latin typeface="Akrobat Bold"/>
                <a:cs typeface="Arial" panose="020B0604020202020204" pitchFamily="34" charset="0"/>
              </a:rPr>
              <a:t>Бесплатная услуга</a:t>
            </a:r>
            <a:r>
              <a:rPr lang="ru-RU" sz="1400" b="1" dirty="0">
                <a:solidFill>
                  <a:srgbClr val="C00000"/>
                </a:solidFill>
                <a:latin typeface="Akrobat Bold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для экспортеров, определившихся с целевым рынком и прошедших </a:t>
            </a:r>
            <a:r>
              <a:rPr lang="ru-RU" sz="1400" dirty="0" err="1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скоринговую</a:t>
            </a:r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 оценку не ниже 15 баллов          (12 стран)</a:t>
            </a:r>
          </a:p>
          <a:p>
            <a:pPr algn="just"/>
            <a:r>
              <a:rPr lang="ru-RU" sz="1400" dirty="0">
                <a:solidFill>
                  <a:srgbClr val="404040"/>
                </a:solidFill>
                <a:latin typeface="Akrobat Bold"/>
                <a:cs typeface="Arial" panose="020B0604020202020204" pitchFamily="34" charset="0"/>
              </a:rPr>
              <a:t>Платформа «Мой экспорт», Срок - до 20 рабочих дней.</a:t>
            </a:r>
          </a:p>
          <a:p>
            <a:endParaRPr lang="ru-RU" sz="1067" dirty="0">
              <a:solidFill>
                <a:srgbClr val="404040"/>
              </a:solidFill>
              <a:latin typeface="Akrobat Bold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B9AAA86-D646-4129-BCA3-6A8D03DB5D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68" y="1016207"/>
            <a:ext cx="1287360" cy="128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0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2FD1447-E401-4CFE-8596-1B5214E67549}"/>
              </a:ext>
            </a:extLst>
          </p:cNvPr>
          <p:cNvGrpSpPr/>
          <p:nvPr/>
        </p:nvGrpSpPr>
        <p:grpSpPr>
          <a:xfrm>
            <a:off x="3117836" y="510778"/>
            <a:ext cx="8324428" cy="4874737"/>
            <a:chOff x="2527538" y="621771"/>
            <a:chExt cx="8324428" cy="5372524"/>
          </a:xfrm>
        </p:grpSpPr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46EA594C-47BF-4D08-862A-D3976BB33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27538" y="621771"/>
              <a:ext cx="8324428" cy="5372524"/>
            </a:xfrm>
            <a:prstGeom prst="rect">
              <a:avLst/>
            </a:prstGeom>
          </p:spPr>
        </p:pic>
        <p:grpSp>
          <p:nvGrpSpPr>
            <p:cNvPr id="64" name="Группа 63">
              <a:extLst>
                <a:ext uri="{FF2B5EF4-FFF2-40B4-BE49-F238E27FC236}">
                  <a16:creationId xmlns:a16="http://schemas.microsoft.com/office/drawing/2014/main" id="{E254BF3B-BA84-402F-9ED6-DCB37269C405}"/>
                </a:ext>
              </a:extLst>
            </p:cNvPr>
            <p:cNvGrpSpPr/>
            <p:nvPr/>
          </p:nvGrpSpPr>
          <p:grpSpPr>
            <a:xfrm>
              <a:off x="6859239" y="3333210"/>
              <a:ext cx="1413913" cy="1096303"/>
              <a:chOff x="9225577" y="-428719"/>
              <a:chExt cx="1413913" cy="1096303"/>
            </a:xfrm>
          </p:grpSpPr>
          <p:sp>
            <p:nvSpPr>
              <p:cNvPr id="23" name="Прямоугольник: скругленные углы 22">
                <a:extLst>
                  <a:ext uri="{FF2B5EF4-FFF2-40B4-BE49-F238E27FC236}">
                    <a16:creationId xmlns:a16="http://schemas.microsoft.com/office/drawing/2014/main" id="{6450BD5F-BE40-494C-8C18-356F98D1C3D4}"/>
                  </a:ext>
                </a:extLst>
              </p:cNvPr>
              <p:cNvSpPr/>
              <p:nvPr/>
            </p:nvSpPr>
            <p:spPr>
              <a:xfrm>
                <a:off x="9828489" y="335062"/>
                <a:ext cx="811001" cy="332522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24" name="Рисунок 23" descr="Маркер">
                <a:extLst>
                  <a:ext uri="{FF2B5EF4-FFF2-40B4-BE49-F238E27FC236}">
                    <a16:creationId xmlns:a16="http://schemas.microsoft.com/office/drawing/2014/main" id="{71152821-4E91-40DD-9709-B5350AC169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9225577" y="-428719"/>
                <a:ext cx="287674" cy="287674"/>
              </a:xfrm>
              <a:prstGeom prst="rect">
                <a:avLst/>
              </a:prstGeom>
            </p:spPr>
          </p:pic>
        </p:grpSp>
        <p:grpSp>
          <p:nvGrpSpPr>
            <p:cNvPr id="66" name="Группа 65">
              <a:extLst>
                <a:ext uri="{FF2B5EF4-FFF2-40B4-BE49-F238E27FC236}">
                  <a16:creationId xmlns:a16="http://schemas.microsoft.com/office/drawing/2014/main" id="{E8FD1A4A-7F47-46F2-9224-5429A208C292}"/>
                </a:ext>
              </a:extLst>
            </p:cNvPr>
            <p:cNvGrpSpPr/>
            <p:nvPr/>
          </p:nvGrpSpPr>
          <p:grpSpPr>
            <a:xfrm>
              <a:off x="8764456" y="3844277"/>
              <a:ext cx="824756" cy="287674"/>
              <a:chOff x="9534461" y="3628617"/>
              <a:chExt cx="824756" cy="287674"/>
            </a:xfrm>
          </p:grpSpPr>
          <p:sp>
            <p:nvSpPr>
              <p:cNvPr id="27" name="Прямоугольник: скругленные углы 26">
                <a:extLst>
                  <a:ext uri="{FF2B5EF4-FFF2-40B4-BE49-F238E27FC236}">
                    <a16:creationId xmlns:a16="http://schemas.microsoft.com/office/drawing/2014/main" id="{B66C15F4-3BBF-4BE7-92CD-F387BE5FC4D2}"/>
                  </a:ext>
                </a:extLst>
              </p:cNvPr>
              <p:cNvSpPr/>
              <p:nvPr/>
            </p:nvSpPr>
            <p:spPr>
              <a:xfrm>
                <a:off x="9676707" y="3722294"/>
                <a:ext cx="639651" cy="155240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28" name="Рисунок 27" descr="Маркер">
                <a:extLst>
                  <a:ext uri="{FF2B5EF4-FFF2-40B4-BE49-F238E27FC236}">
                    <a16:creationId xmlns:a16="http://schemas.microsoft.com/office/drawing/2014/main" id="{9DFA7E24-165B-4C95-B9B8-57B7F8F365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9534461" y="3628617"/>
                <a:ext cx="287674" cy="287674"/>
              </a:xfrm>
              <a:prstGeom prst="rect">
                <a:avLst/>
              </a:prstGeom>
            </p:spPr>
          </p:pic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C12EA97-41CF-4844-A766-B49B4744A361}"/>
                  </a:ext>
                </a:extLst>
              </p:cNvPr>
              <p:cNvSpPr txBox="1"/>
              <p:nvPr/>
            </p:nvSpPr>
            <p:spPr>
              <a:xfrm>
                <a:off x="9779277" y="3786761"/>
                <a:ext cx="579940" cy="1036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irce Bold" panose="020B0602020203020203" pitchFamily="34" charset="-52"/>
                    <a:ea typeface="+mn-ea"/>
                    <a:cs typeface="+mn-cs"/>
                  </a:rPr>
                  <a:t>Вьетнам</a:t>
                </a:r>
              </a:p>
            </p:txBody>
          </p:sp>
        </p:grp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5571E223-525E-4396-AD7F-2D8B4486F6F8}"/>
                </a:ext>
              </a:extLst>
            </p:cNvPr>
            <p:cNvGrpSpPr/>
            <p:nvPr/>
          </p:nvGrpSpPr>
          <p:grpSpPr>
            <a:xfrm>
              <a:off x="6801783" y="3453673"/>
              <a:ext cx="947278" cy="438115"/>
              <a:chOff x="7904484" y="3278737"/>
              <a:chExt cx="947278" cy="438115"/>
            </a:xfrm>
          </p:grpSpPr>
          <p:sp>
            <p:nvSpPr>
              <p:cNvPr id="80" name="Прямоугольник: скругленные углы 79">
                <a:extLst>
                  <a:ext uri="{FF2B5EF4-FFF2-40B4-BE49-F238E27FC236}">
                    <a16:creationId xmlns:a16="http://schemas.microsoft.com/office/drawing/2014/main" id="{BD694836-7E63-426F-9323-EE34EDE24756}"/>
                  </a:ext>
                </a:extLst>
              </p:cNvPr>
              <p:cNvSpPr/>
              <p:nvPr/>
            </p:nvSpPr>
            <p:spPr>
              <a:xfrm>
                <a:off x="8169880" y="3278737"/>
                <a:ext cx="681882" cy="166862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irce Bold" panose="020B0602020203020203" pitchFamily="34" charset="-52"/>
                    <a:ea typeface="+mn-ea"/>
                    <a:cs typeface="+mn-cs"/>
                  </a:rPr>
                  <a:t>Турция</a:t>
                </a:r>
              </a:p>
            </p:txBody>
          </p:sp>
          <p:sp>
            <p:nvSpPr>
              <p:cNvPr id="31" name="Прямоугольник: скругленные углы 30">
                <a:extLst>
                  <a:ext uri="{FF2B5EF4-FFF2-40B4-BE49-F238E27FC236}">
                    <a16:creationId xmlns:a16="http://schemas.microsoft.com/office/drawing/2014/main" id="{1D855249-8B43-483B-B787-EC396DF4C23F}"/>
                  </a:ext>
                </a:extLst>
              </p:cNvPr>
              <p:cNvSpPr/>
              <p:nvPr/>
            </p:nvSpPr>
            <p:spPr>
              <a:xfrm>
                <a:off x="8046730" y="3522854"/>
                <a:ext cx="604988" cy="155240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32" name="Рисунок 31" descr="Маркер">
                <a:extLst>
                  <a:ext uri="{FF2B5EF4-FFF2-40B4-BE49-F238E27FC236}">
                    <a16:creationId xmlns:a16="http://schemas.microsoft.com/office/drawing/2014/main" id="{D8B71894-3EA0-4E7E-A74A-7980E26C1D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7904484" y="3429178"/>
                <a:ext cx="287674" cy="287674"/>
              </a:xfrm>
              <a:prstGeom prst="rect">
                <a:avLst/>
              </a:prstGeom>
            </p:spPr>
          </p:pic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6003685-07FB-4022-AF5B-96A416998A0E}"/>
                  </a:ext>
                </a:extLst>
              </p:cNvPr>
              <p:cNvSpPr txBox="1"/>
              <p:nvPr/>
            </p:nvSpPr>
            <p:spPr>
              <a:xfrm>
                <a:off x="8149585" y="3504743"/>
                <a:ext cx="454818" cy="18209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irce Bold" panose="020B0602020203020203" pitchFamily="34" charset="-52"/>
                    <a:ea typeface="+mn-ea"/>
                    <a:cs typeface="+mn-cs"/>
                  </a:rPr>
                  <a:t>Египет</a:t>
                </a:r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38C3085D-E18B-40CB-9D4D-9145D1AC7D0D}"/>
                </a:ext>
              </a:extLst>
            </p:cNvPr>
            <p:cNvGrpSpPr/>
            <p:nvPr/>
          </p:nvGrpSpPr>
          <p:grpSpPr>
            <a:xfrm>
              <a:off x="7473673" y="3802176"/>
              <a:ext cx="640320" cy="287674"/>
              <a:chOff x="8294191" y="3622768"/>
              <a:chExt cx="640320" cy="287674"/>
            </a:xfrm>
          </p:grpSpPr>
          <p:sp>
            <p:nvSpPr>
              <p:cNvPr id="35" name="Прямоугольник: скругленные углы 34">
                <a:extLst>
                  <a:ext uri="{FF2B5EF4-FFF2-40B4-BE49-F238E27FC236}">
                    <a16:creationId xmlns:a16="http://schemas.microsoft.com/office/drawing/2014/main" id="{85F18F65-B2B8-4A40-B992-2F1D68989C06}"/>
                  </a:ext>
                </a:extLst>
              </p:cNvPr>
              <p:cNvSpPr/>
              <p:nvPr/>
            </p:nvSpPr>
            <p:spPr>
              <a:xfrm>
                <a:off x="8436438" y="3716444"/>
                <a:ext cx="498073" cy="155240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36" name="Рисунок 35" descr="Маркер">
                <a:extLst>
                  <a:ext uri="{FF2B5EF4-FFF2-40B4-BE49-F238E27FC236}">
                    <a16:creationId xmlns:a16="http://schemas.microsoft.com/office/drawing/2014/main" id="{34E52369-79C4-4277-BAB1-2E8736390C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8294191" y="3622768"/>
                <a:ext cx="287674" cy="287674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42FFEB1-84D7-47AC-BBC2-CA8DA2168470}"/>
                  </a:ext>
                </a:extLst>
              </p:cNvPr>
              <p:cNvSpPr txBox="1"/>
              <p:nvPr/>
            </p:nvSpPr>
            <p:spPr>
              <a:xfrm>
                <a:off x="8536976" y="3742900"/>
                <a:ext cx="356815" cy="1424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irce Bold" panose="020B0602020203020203" pitchFamily="34" charset="-52"/>
                    <a:ea typeface="+mn-ea"/>
                    <a:cs typeface="+mn-cs"/>
                  </a:rPr>
                  <a:t>ОАЭ</a:t>
                </a: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CDE90D6E-58A1-432F-88B8-63D4AA559C54}"/>
                </a:ext>
              </a:extLst>
            </p:cNvPr>
            <p:cNvGrpSpPr/>
            <p:nvPr/>
          </p:nvGrpSpPr>
          <p:grpSpPr>
            <a:xfrm>
              <a:off x="8628279" y="3124815"/>
              <a:ext cx="722186" cy="287674"/>
              <a:chOff x="9580023" y="3079793"/>
              <a:chExt cx="722186" cy="287674"/>
            </a:xfrm>
          </p:grpSpPr>
          <p:sp>
            <p:nvSpPr>
              <p:cNvPr id="39" name="Прямоугольник: скругленные углы 38">
                <a:extLst>
                  <a:ext uri="{FF2B5EF4-FFF2-40B4-BE49-F238E27FC236}">
                    <a16:creationId xmlns:a16="http://schemas.microsoft.com/office/drawing/2014/main" id="{9210080B-0B6F-4D8A-9EB4-223AF71E7177}"/>
                  </a:ext>
                </a:extLst>
              </p:cNvPr>
              <p:cNvSpPr/>
              <p:nvPr/>
            </p:nvSpPr>
            <p:spPr>
              <a:xfrm>
                <a:off x="9722269" y="3173472"/>
                <a:ext cx="579940" cy="155240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40" name="Рисунок 39" descr="Маркер">
                <a:extLst>
                  <a:ext uri="{FF2B5EF4-FFF2-40B4-BE49-F238E27FC236}">
                    <a16:creationId xmlns:a16="http://schemas.microsoft.com/office/drawing/2014/main" id="{DA4D5F29-9039-47FC-B00A-2FA4350FDF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9580023" y="3079793"/>
                <a:ext cx="287674" cy="287674"/>
              </a:xfrm>
              <a:prstGeom prst="rect">
                <a:avLst/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1ABDD84-F042-41F6-9D4C-3D73F000C66B}"/>
                  </a:ext>
                </a:extLst>
              </p:cNvPr>
              <p:cNvSpPr txBox="1"/>
              <p:nvPr/>
            </p:nvSpPr>
            <p:spPr>
              <a:xfrm>
                <a:off x="9826488" y="3186172"/>
                <a:ext cx="440896" cy="15524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irce Bold" panose="020B0602020203020203" pitchFamily="34" charset="-52"/>
                    <a:ea typeface="+mn-ea"/>
                    <a:cs typeface="+mn-cs"/>
                  </a:rPr>
                  <a:t>Китай</a:t>
                </a:r>
              </a:p>
            </p:txBody>
          </p:sp>
        </p:grpSp>
      </p:grp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1952A0A-6228-4410-A65E-9B2ABBA0CA82}"/>
              </a:ext>
            </a:extLst>
          </p:cNvPr>
          <p:cNvSpPr/>
          <p:nvPr/>
        </p:nvSpPr>
        <p:spPr>
          <a:xfrm>
            <a:off x="212047" y="67067"/>
            <a:ext cx="12750358" cy="6996296"/>
          </a:xfrm>
          <a:prstGeom prst="rect">
            <a:avLst/>
          </a:prstGeom>
          <a:gradFill>
            <a:gsLst>
              <a:gs pos="17000">
                <a:schemeClr val="bg1">
                  <a:alpha val="0"/>
                </a:schemeClr>
              </a:gs>
              <a:gs pos="63000">
                <a:schemeClr val="bg1">
                  <a:alpha val="96000"/>
                </a:schemeClr>
              </a:gs>
            </a:gsLst>
            <a:lin ang="12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: скругленные углы 65">
            <a:extLst>
              <a:ext uri="{FF2B5EF4-FFF2-40B4-BE49-F238E27FC236}">
                <a16:creationId xmlns:a16="http://schemas.microsoft.com/office/drawing/2014/main" id="{F8D75994-0F35-24F5-6EAD-E416C838E50A}"/>
              </a:ext>
            </a:extLst>
          </p:cNvPr>
          <p:cNvSpPr/>
          <p:nvPr/>
        </p:nvSpPr>
        <p:spPr>
          <a:xfrm>
            <a:off x="-5760" y="2429800"/>
            <a:ext cx="6100626" cy="1875234"/>
          </a:xfrm>
          <a:prstGeom prst="rect">
            <a:avLst/>
          </a:prstGeom>
          <a:solidFill>
            <a:srgbClr val="DAE7FE">
              <a:alpha val="28642"/>
            </a:srgbClr>
          </a:solidFill>
          <a:ln>
            <a:solidFill>
              <a:srgbClr val="DAE7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 panose="020B0502020203020203" pitchFamily="34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4C210F-6571-464F-9D75-C81B6E2048BF}"/>
              </a:ext>
            </a:extLst>
          </p:cNvPr>
          <p:cNvSpPr txBox="1"/>
          <p:nvPr/>
        </p:nvSpPr>
        <p:spPr>
          <a:xfrm>
            <a:off x="1623160" y="2676568"/>
            <a:ext cx="1186956" cy="14526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68468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2400"/>
              </a:spcAft>
              <a:buClr>
                <a:srgbClr val="2C73B8"/>
              </a:buClr>
              <a:buSzPct val="140000"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23FB5"/>
                </a:solidFill>
                <a:effectLst/>
                <a:uLnTx/>
                <a:uFillTx/>
                <a:latin typeface="Circe Extra Bold" panose="020B0802020203020203" pitchFamily="34" charset="-52"/>
                <a:ea typeface="Tahoma" panose="020B0604030504040204" pitchFamily="34" charset="0"/>
                <a:cs typeface="Tahoma" panose="020B0604030504040204" pitchFamily="34" charset="0"/>
              </a:rPr>
              <a:t>КИТАЙ</a:t>
            </a:r>
          </a:p>
          <a:p>
            <a:pPr marL="0" marR="0" lvl="0" indent="0" algn="l" defTabSz="68468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2400"/>
              </a:spcAft>
              <a:buClr>
                <a:srgbClr val="2C73B8"/>
              </a:buClr>
              <a:buSzPct val="140000"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23FB5"/>
                </a:solidFill>
                <a:effectLst/>
                <a:uLnTx/>
                <a:uFillTx/>
                <a:latin typeface="Circe Extra Bold" panose="020B0802020203020203" pitchFamily="34" charset="-52"/>
                <a:ea typeface="Tahoma" panose="020B0604030504040204" pitchFamily="34" charset="0"/>
                <a:cs typeface="Tahoma" panose="020B0604030504040204" pitchFamily="34" charset="0"/>
              </a:rPr>
              <a:t>ВЬЕТНАМ</a:t>
            </a:r>
          </a:p>
          <a:p>
            <a:pPr marL="0" marR="0" lvl="0" indent="0" algn="l" defTabSz="68468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2400"/>
              </a:spcAft>
              <a:buClr>
                <a:srgbClr val="2C73B8"/>
              </a:buClr>
              <a:buSzPct val="140000"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23FB5"/>
                </a:solidFill>
                <a:effectLst/>
                <a:uLnTx/>
                <a:uFillTx/>
                <a:latin typeface="Circe Extra Bold" panose="020B0802020203020203" pitchFamily="34" charset="-52"/>
                <a:ea typeface="Tahoma" panose="020B0604030504040204" pitchFamily="34" charset="0"/>
                <a:cs typeface="Tahoma" panose="020B0604030504040204" pitchFamily="34" charset="0"/>
              </a:rPr>
              <a:t>ОАЭ</a:t>
            </a: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32875871-51A3-441B-829E-60F0604CE3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707" y="2501799"/>
            <a:ext cx="462641" cy="462641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C78929C-9425-415C-A5DD-798A68A0382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07" y="3067108"/>
            <a:ext cx="462641" cy="462641"/>
          </a:xfrm>
          <a:prstGeom prst="rect">
            <a:avLst/>
          </a:prstGeom>
        </p:spPr>
      </p:pic>
      <p:pic>
        <p:nvPicPr>
          <p:cNvPr id="55" name="Picture 2" descr="C:\Users\pankratova\Downloads\united-arab-emirates.png">
            <a:extLst>
              <a:ext uri="{FF2B5EF4-FFF2-40B4-BE49-F238E27FC236}">
                <a16:creationId xmlns:a16="http://schemas.microsoft.com/office/drawing/2014/main" id="{3EF57BD3-7EE1-4257-922D-77AE63A02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95" y="3649156"/>
            <a:ext cx="443464" cy="44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860A8A49-64A9-4CC5-AA19-BEACFF572C2C}"/>
              </a:ext>
            </a:extLst>
          </p:cNvPr>
          <p:cNvGrpSpPr/>
          <p:nvPr/>
        </p:nvGrpSpPr>
        <p:grpSpPr>
          <a:xfrm>
            <a:off x="3306269" y="2503523"/>
            <a:ext cx="443464" cy="443464"/>
            <a:chOff x="263741" y="6167668"/>
            <a:chExt cx="443464" cy="443464"/>
          </a:xfrm>
        </p:grpSpPr>
        <p:pic>
          <p:nvPicPr>
            <p:cNvPr id="57" name="Picture 2" descr="C:\Users\pankratova\Downloads\united-arab-emirates.png">
              <a:extLst>
                <a:ext uri="{FF2B5EF4-FFF2-40B4-BE49-F238E27FC236}">
                  <a16:creationId xmlns:a16="http://schemas.microsoft.com/office/drawing/2014/main" id="{070B304C-FD7D-436B-9203-09BCFA2B9B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741" y="6167668"/>
              <a:ext cx="443464" cy="443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588AA7C0-2257-4BCC-93DE-DA022F1CE79E}"/>
                </a:ext>
              </a:extLst>
            </p:cNvPr>
            <p:cNvPicPr>
              <a:picLocks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343022" y="6199443"/>
              <a:ext cx="288000" cy="288000"/>
            </a:xfrm>
            <a:prstGeom prst="ellipse">
              <a:avLst/>
            </a:prstGeom>
            <a:ln w="19050">
              <a:solidFill>
                <a:srgbClr val="BFBFBF"/>
              </a:solidFill>
            </a:ln>
          </p:spPr>
        </p:pic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7AB8A94-106C-490C-8647-3C08BA67261F}"/>
              </a:ext>
            </a:extLst>
          </p:cNvPr>
          <p:cNvGrpSpPr/>
          <p:nvPr/>
        </p:nvGrpSpPr>
        <p:grpSpPr>
          <a:xfrm>
            <a:off x="3306269" y="3054571"/>
            <a:ext cx="443464" cy="443464"/>
            <a:chOff x="530930" y="5339996"/>
            <a:chExt cx="443464" cy="443464"/>
          </a:xfrm>
        </p:grpSpPr>
        <p:pic>
          <p:nvPicPr>
            <p:cNvPr id="62" name="Picture 2" descr="C:\Users\pankratova\Downloads\united-arab-emirates.png">
              <a:extLst>
                <a:ext uri="{FF2B5EF4-FFF2-40B4-BE49-F238E27FC236}">
                  <a16:creationId xmlns:a16="http://schemas.microsoft.com/office/drawing/2014/main" id="{9F88AF8B-0DB2-443F-8F28-9AD0B16910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930" y="5339996"/>
              <a:ext cx="443464" cy="443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3DBEF8A1-7270-46C7-A289-5FA198A16F3B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13"/>
            <a:srcRect l="7374" t="-14524" r="5710" b="-8696"/>
            <a:stretch/>
          </p:blipFill>
          <p:spPr>
            <a:xfrm>
              <a:off x="605964" y="5368718"/>
              <a:ext cx="288693" cy="288693"/>
            </a:xfrm>
            <a:prstGeom prst="ellipse">
              <a:avLst/>
            </a:prstGeom>
            <a:solidFill>
              <a:srgbClr val="CB2028"/>
            </a:solidFill>
          </p:spPr>
        </p:pic>
      </p:grpSp>
      <p:grpSp>
        <p:nvGrpSpPr>
          <p:cNvPr id="71" name="Группа 70">
            <a:extLst>
              <a:ext uri="{FF2B5EF4-FFF2-40B4-BE49-F238E27FC236}">
                <a16:creationId xmlns:a16="http://schemas.microsoft.com/office/drawing/2014/main" id="{49AE812C-B3DD-48A0-AE97-B8763D79909D}"/>
              </a:ext>
            </a:extLst>
          </p:cNvPr>
          <p:cNvGrpSpPr/>
          <p:nvPr/>
        </p:nvGrpSpPr>
        <p:grpSpPr>
          <a:xfrm>
            <a:off x="3303917" y="3646005"/>
            <a:ext cx="443464" cy="443464"/>
            <a:chOff x="530930" y="5339996"/>
            <a:chExt cx="443464" cy="443464"/>
          </a:xfrm>
        </p:grpSpPr>
        <p:pic>
          <p:nvPicPr>
            <p:cNvPr id="72" name="Picture 2" descr="C:\Users\pankratova\Downloads\united-arab-emirates.png">
              <a:extLst>
                <a:ext uri="{FF2B5EF4-FFF2-40B4-BE49-F238E27FC236}">
                  <a16:creationId xmlns:a16="http://schemas.microsoft.com/office/drawing/2014/main" id="{371DC779-26D0-494B-AB1B-7C46AAAC77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930" y="5339996"/>
              <a:ext cx="443464" cy="443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Рисунок 72">
              <a:extLst>
                <a:ext uri="{FF2B5EF4-FFF2-40B4-BE49-F238E27FC236}">
                  <a16:creationId xmlns:a16="http://schemas.microsoft.com/office/drawing/2014/main" id="{BDABD2A5-B04A-4EAC-A8F9-BA5D4186EE30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438" y="5416833"/>
              <a:ext cx="324000" cy="216000"/>
            </a:xfrm>
            <a:prstGeom prst="ellipse">
              <a:avLst/>
            </a:prstGeom>
            <a:solidFill>
              <a:srgbClr val="CB2028"/>
            </a:solidFill>
          </p:spPr>
        </p:pic>
      </p:grpSp>
      <p:pic>
        <p:nvPicPr>
          <p:cNvPr id="75" name="Рисунок 74" descr="Маркер">
            <a:extLst>
              <a:ext uri="{FF2B5EF4-FFF2-40B4-BE49-F238E27FC236}">
                <a16:creationId xmlns:a16="http://schemas.microsoft.com/office/drawing/2014/main" id="{CEFD18A3-08CE-4347-8639-AA33596B99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032296" y="3528679"/>
            <a:ext cx="287674" cy="287674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42A29679-EE1B-4652-AB94-3DC35D6E2F52}"/>
              </a:ext>
            </a:extLst>
          </p:cNvPr>
          <p:cNvSpPr txBox="1"/>
          <p:nvPr/>
        </p:nvSpPr>
        <p:spPr>
          <a:xfrm>
            <a:off x="8234942" y="3990156"/>
            <a:ext cx="710385" cy="10303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irce Bold" panose="020B0602020203020203" pitchFamily="34" charset="-52"/>
                <a:ea typeface="+mn-ea"/>
                <a:cs typeface="+mn-cs"/>
              </a:rPr>
              <a:t>Саудовская Аравия</a:t>
            </a:r>
          </a:p>
        </p:txBody>
      </p:sp>
      <p:sp>
        <p:nvSpPr>
          <p:cNvPr id="83" name="Скругленный прямоугольник 82">
            <a:extLst>
              <a:ext uri="{FF2B5EF4-FFF2-40B4-BE49-F238E27FC236}">
                <a16:creationId xmlns:a16="http://schemas.microsoft.com/office/drawing/2014/main" id="{5C08DFAD-6B8D-4719-8E05-AE429D20AA53}"/>
              </a:ext>
            </a:extLst>
          </p:cNvPr>
          <p:cNvSpPr/>
          <p:nvPr/>
        </p:nvSpPr>
        <p:spPr>
          <a:xfrm>
            <a:off x="1278591" y="5529909"/>
            <a:ext cx="4803806" cy="552421"/>
          </a:xfrm>
          <a:prstGeom prst="rect">
            <a:avLst/>
          </a:prstGeom>
          <a:solidFill>
            <a:srgbClr val="024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Скругленный прямоугольник 83">
            <a:extLst>
              <a:ext uri="{FF2B5EF4-FFF2-40B4-BE49-F238E27FC236}">
                <a16:creationId xmlns:a16="http://schemas.microsoft.com/office/drawing/2014/main" id="{5F475F9A-B3AE-419F-98CB-ED5A61F23B26}"/>
              </a:ext>
            </a:extLst>
          </p:cNvPr>
          <p:cNvSpPr/>
          <p:nvPr/>
        </p:nvSpPr>
        <p:spPr>
          <a:xfrm>
            <a:off x="7100047" y="4909897"/>
            <a:ext cx="4776894" cy="567598"/>
          </a:xfrm>
          <a:prstGeom prst="rect">
            <a:avLst/>
          </a:prstGeom>
          <a:solidFill>
            <a:srgbClr val="024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5F90A223-322F-4E66-8BB3-E9E5FE293088}"/>
              </a:ext>
            </a:extLst>
          </p:cNvPr>
          <p:cNvSpPr/>
          <p:nvPr/>
        </p:nvSpPr>
        <p:spPr>
          <a:xfrm>
            <a:off x="1278591" y="4903120"/>
            <a:ext cx="4803806" cy="576000"/>
          </a:xfrm>
          <a:prstGeom prst="rect">
            <a:avLst/>
          </a:prstGeom>
          <a:solidFill>
            <a:srgbClr val="024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38D02C8F-B2F1-4875-BC6C-6039145F5BE1}"/>
              </a:ext>
            </a:extLst>
          </p:cNvPr>
          <p:cNvSpPr/>
          <p:nvPr/>
        </p:nvSpPr>
        <p:spPr>
          <a:xfrm>
            <a:off x="1796759" y="4954275"/>
            <a:ext cx="3829360" cy="52322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1588-1, office 328-2, Qingpu</a:t>
            </a:r>
            <a:r>
              <a:rPr kumimoji="0" lang="en-US" alt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District</a:t>
            </a:r>
            <a:r>
              <a:rPr kumimoji="0" lang="ru-RU" alt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 Zhu Guang</a:t>
            </a:r>
            <a:r>
              <a:rPr kumimoji="0" lang="en-US" alt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L</a:t>
            </a:r>
            <a:r>
              <a:rPr kumimoji="0" lang="ru-RU" alt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u Street</a:t>
            </a:r>
            <a:r>
              <a:rPr kumimoji="0" lang="en-US" alt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ru-RU" alt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Шанхай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КНР. Площадь - 148 м</a:t>
            </a:r>
            <a:r>
              <a:rPr kumimoji="0" lang="ru-RU" sz="14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49E07B5E-D6B9-4314-B84F-ABDA3EB5759A}"/>
              </a:ext>
            </a:extLst>
          </p:cNvPr>
          <p:cNvSpPr/>
          <p:nvPr/>
        </p:nvSpPr>
        <p:spPr>
          <a:xfrm>
            <a:off x="1791929" y="5571554"/>
            <a:ext cx="4053739" cy="52322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№ 1,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Phu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Huu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 Bo De, Long Bien District,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Ханой, Вьетнам. Площадь - 428 м</a:t>
            </a:r>
            <a:r>
              <a:rPr kumimoji="0" lang="ru-RU" sz="14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id="{8FCD4A0E-E766-4EB5-940D-9463A68F8C8B}"/>
              </a:ext>
            </a:extLst>
          </p:cNvPr>
          <p:cNvSpPr/>
          <p:nvPr/>
        </p:nvSpPr>
        <p:spPr>
          <a:xfrm>
            <a:off x="7546938" y="4998515"/>
            <a:ext cx="4191273" cy="52322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Al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Badaa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 285C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Al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Wasl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Road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Jumeirah 1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 Bold" panose="020B0502020203020203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Дубай, ОАЭ.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Площадь - 250 м</a:t>
            </a:r>
            <a:r>
              <a:rPr kumimoji="0" lang="ru-RU" sz="14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A5BD7B55-0086-48C6-831A-7109D893430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57" y="4901707"/>
            <a:ext cx="576000" cy="576000"/>
          </a:xfrm>
          <a:prstGeom prst="ellipse">
            <a:avLst/>
          </a:prstGeom>
          <a:solidFill>
            <a:srgbClr val="ED1C24"/>
          </a:solidFill>
          <a:ln w="28575">
            <a:solidFill>
              <a:schemeClr val="bg1"/>
            </a:solidFill>
          </a:ln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FFF6BC20-7EC2-4F53-B442-0103C1B6F18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15" y="5525966"/>
            <a:ext cx="576000" cy="576000"/>
          </a:xfrm>
          <a:prstGeom prst="ellipse">
            <a:avLst/>
          </a:prstGeom>
          <a:solidFill>
            <a:srgbClr val="ED1C24"/>
          </a:solidFill>
          <a:ln w="28575">
            <a:solidFill>
              <a:schemeClr val="bg1"/>
            </a:solidFill>
          </a:ln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C02FDB7D-60B4-4CF3-8B33-3270A8F3260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767" y="4909897"/>
            <a:ext cx="576000" cy="576000"/>
          </a:xfrm>
          <a:prstGeom prst="ellipse">
            <a:avLst/>
          </a:prstGeom>
          <a:solidFill>
            <a:srgbClr val="ED1C24"/>
          </a:solidFill>
          <a:ln w="28575">
            <a:solidFill>
              <a:schemeClr val="bg1"/>
            </a:solidFill>
          </a:ln>
        </p:spPr>
      </p:pic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id="{8B1E0D10-6351-408F-B81B-9DE07B371563}"/>
              </a:ext>
            </a:extLst>
          </p:cNvPr>
          <p:cNvSpPr/>
          <p:nvPr/>
        </p:nvSpPr>
        <p:spPr>
          <a:xfrm>
            <a:off x="7100047" y="5532332"/>
            <a:ext cx="4776894" cy="549998"/>
          </a:xfrm>
          <a:prstGeom prst="rect">
            <a:avLst/>
          </a:prstGeom>
          <a:solidFill>
            <a:srgbClr val="024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3D5C8C37-82A2-4661-956E-B8ACFD39B403}"/>
              </a:ext>
            </a:extLst>
          </p:cNvPr>
          <p:cNvPicPr>
            <a:picLocks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0" t="7880" r="6362" b="12590"/>
          <a:stretch/>
        </p:blipFill>
        <p:spPr>
          <a:xfrm flipH="1">
            <a:off x="6760652" y="5494652"/>
            <a:ext cx="642314" cy="638628"/>
          </a:xfrm>
          <a:prstGeom prst="ellipse">
            <a:avLst/>
          </a:prstGeom>
        </p:spPr>
      </p:pic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638416E4-B21F-43E1-B65E-17A7D6DB4A7F}"/>
              </a:ext>
            </a:extLst>
          </p:cNvPr>
          <p:cNvSpPr/>
          <p:nvPr/>
        </p:nvSpPr>
        <p:spPr>
          <a:xfrm>
            <a:off x="7467772" y="5554540"/>
            <a:ext cx="4041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16,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omarat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Al-Obour, Salah Salem,  Heliopolis,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Каир, Египет. Площадь - 22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м</a:t>
            </a:r>
            <a:r>
              <a:rPr kumimoji="0" lang="ru-RU" sz="14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2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 Bold" panose="020B0502020203020203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34951-C26B-ED20-B3E3-6FCE58999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226" y="1136490"/>
            <a:ext cx="11315774" cy="963260"/>
          </a:xfrm>
        </p:spPr>
        <p:txBody>
          <a:bodyPr>
            <a:noAutofit/>
          </a:bodyPr>
          <a:lstStyle/>
          <a:p>
            <a:r>
              <a:rPr lang="ru-RU" altLang="ru-RU" sz="3600" b="1" spc="3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ПАВИЛЬОНЫ АПК</a:t>
            </a:r>
            <a:r>
              <a:rPr lang="ru-RU" altLang="ru-RU" sz="3600" b="1" spc="300" dirty="0">
                <a:solidFill>
                  <a:schemeClr val="accent5">
                    <a:lumMod val="75000"/>
                  </a:schemeClr>
                </a:solidFill>
                <a:latin typeface="Constantia" panose="02030602050306030303" pitchFamily="18" charset="0"/>
              </a:rPr>
              <a:t/>
            </a:r>
            <a:br>
              <a:rPr lang="ru-RU" altLang="ru-RU" sz="3600" b="1" spc="300" dirty="0">
                <a:solidFill>
                  <a:schemeClr val="accent5">
                    <a:lumMod val="75000"/>
                  </a:schemeClr>
                </a:solidFill>
                <a:latin typeface="Constantia" panose="02030602050306030303" pitchFamily="18" charset="0"/>
              </a:rPr>
            </a:br>
            <a:endParaRPr lang="ru-RU" altLang="ru-RU" sz="3600" b="1" spc="300" dirty="0">
              <a:solidFill>
                <a:schemeClr val="accent5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DBF54-5794-C0FE-5100-998ED5A8E2D1}"/>
              </a:ext>
            </a:extLst>
          </p:cNvPr>
          <p:cNvSpPr txBox="1"/>
          <p:nvPr/>
        </p:nvSpPr>
        <p:spPr>
          <a:xfrm>
            <a:off x="3876028" y="2676567"/>
            <a:ext cx="1756557" cy="23900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68468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2400"/>
              </a:spcAft>
              <a:buClr>
                <a:srgbClr val="2C73B8"/>
              </a:buClr>
              <a:buSzPct val="140000"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23FB5"/>
                </a:solidFill>
                <a:effectLst/>
                <a:uLnTx/>
                <a:uFillTx/>
                <a:latin typeface="Circe Extra Bold" panose="020B0802020203020203" pitchFamily="34" charset="-52"/>
                <a:ea typeface="Tahoma" panose="020B0604030504040204" pitchFamily="34" charset="0"/>
                <a:cs typeface="Tahoma" panose="020B0604030504040204" pitchFamily="34" charset="0"/>
              </a:rPr>
              <a:t>ЕГИПЕТ</a:t>
            </a:r>
          </a:p>
          <a:p>
            <a:pPr marL="0" marR="0" lvl="0" indent="0" algn="l" defTabSz="68468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2400"/>
              </a:spcAft>
              <a:buClr>
                <a:srgbClr val="2C73B8"/>
              </a:buClr>
              <a:buSzPct val="140000"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23FB5"/>
                </a:solidFill>
                <a:effectLst/>
                <a:uLnTx/>
                <a:uFillTx/>
                <a:latin typeface="Circe Extra Bold" panose="020B0802020203020203" pitchFamily="34" charset="-52"/>
                <a:ea typeface="Tahoma" panose="020B0604030504040204" pitchFamily="34" charset="0"/>
                <a:cs typeface="Tahoma" panose="020B0604030504040204" pitchFamily="34" charset="0"/>
              </a:rPr>
              <a:t>ТУРЦИЯ</a:t>
            </a:r>
          </a:p>
          <a:p>
            <a:pPr marL="0" marR="0" lvl="0" indent="0" algn="l" defTabSz="68468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2400"/>
              </a:spcAft>
              <a:buClr>
                <a:srgbClr val="2C73B8"/>
              </a:buClr>
              <a:buSzPct val="140000"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23FB5"/>
                </a:solidFill>
                <a:effectLst/>
                <a:uLnTx/>
                <a:uFillTx/>
                <a:latin typeface="Circe Extra Bold" panose="020B0802020203020203" pitchFamily="34" charset="-52"/>
                <a:ea typeface="Tahoma" panose="020B0604030504040204" pitchFamily="34" charset="0"/>
                <a:cs typeface="Tahoma" panose="020B0604030504040204" pitchFamily="34" charset="0"/>
              </a:rPr>
              <a:t>САУДОВСКАЯ АРАВИЯ</a:t>
            </a:r>
          </a:p>
          <a:p>
            <a:pPr marL="0" marR="0" lvl="0" indent="0" algn="l" defTabSz="68468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2400"/>
              </a:spcAft>
              <a:buClr>
                <a:srgbClr val="2C73B8"/>
              </a:buClr>
              <a:buSzPct val="140000"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23FB5"/>
              </a:solidFill>
              <a:effectLst/>
              <a:uLnTx/>
              <a:uFillTx/>
              <a:latin typeface="Circe Extra Bold" panose="020B0802020203020203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99027931-A390-419E-BB58-08DDF3DC3B9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0" y="-122274"/>
            <a:ext cx="1867751" cy="1867751"/>
          </a:xfrm>
          <a:prstGeom prst="rect">
            <a:avLst/>
          </a:prstGeom>
        </p:spPr>
      </p:pic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E06FCD6B-23B8-4F59-9426-A677B20254C8}"/>
              </a:ext>
            </a:extLst>
          </p:cNvPr>
          <p:cNvGrpSpPr/>
          <p:nvPr/>
        </p:nvGrpSpPr>
        <p:grpSpPr>
          <a:xfrm>
            <a:off x="8092000" y="260375"/>
            <a:ext cx="2864375" cy="282532"/>
            <a:chOff x="1062395" y="1265329"/>
            <a:chExt cx="6569558" cy="648000"/>
          </a:xfrm>
        </p:grpSpPr>
        <p:pic>
          <p:nvPicPr>
            <p:cNvPr id="77" name="Рисунок 76">
              <a:extLst>
                <a:ext uri="{FF2B5EF4-FFF2-40B4-BE49-F238E27FC236}">
                  <a16:creationId xmlns:a16="http://schemas.microsoft.com/office/drawing/2014/main" id="{2BCC47C4-CBBC-4625-903C-5A5B82C8A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062395" y="1265329"/>
              <a:ext cx="3338181" cy="648000"/>
            </a:xfrm>
            <a:prstGeom prst="rect">
              <a:avLst/>
            </a:prstGeom>
          </p:spPr>
        </p:pic>
        <p:pic>
          <p:nvPicPr>
            <p:cNvPr id="78" name="Рисунок 77">
              <a:extLst>
                <a:ext uri="{FF2B5EF4-FFF2-40B4-BE49-F238E27FC236}">
                  <a16:creationId xmlns:a16="http://schemas.microsoft.com/office/drawing/2014/main" id="{14BC769B-EBA0-40BB-8B9E-94DD82B3C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6127" y="1265329"/>
              <a:ext cx="2235826" cy="575121"/>
            </a:xfrm>
            <a:prstGeom prst="rect">
              <a:avLst/>
            </a:prstGeom>
          </p:spPr>
        </p:pic>
      </p:grp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DE496C91-B732-4FB3-BFBF-25F2E8A64B21}"/>
              </a:ext>
            </a:extLst>
          </p:cNvPr>
          <p:cNvPicPr>
            <a:picLocks noChangeAspect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461" y="210021"/>
            <a:ext cx="580773" cy="290160"/>
          </a:xfrm>
          <a:prstGeom prst="rect">
            <a:avLst/>
          </a:prstGeom>
        </p:spPr>
      </p:pic>
      <p:sp>
        <p:nvSpPr>
          <p:cNvPr id="70" name="Скругленный прямоугольник 84">
            <a:extLst>
              <a:ext uri="{FF2B5EF4-FFF2-40B4-BE49-F238E27FC236}">
                <a16:creationId xmlns:a16="http://schemas.microsoft.com/office/drawing/2014/main" id="{3A2C50AE-9621-4A1E-8492-6C083820C7FE}"/>
              </a:ext>
            </a:extLst>
          </p:cNvPr>
          <p:cNvSpPr/>
          <p:nvPr/>
        </p:nvSpPr>
        <p:spPr>
          <a:xfrm>
            <a:off x="1291522" y="6161026"/>
            <a:ext cx="4803806" cy="581000"/>
          </a:xfrm>
          <a:prstGeom prst="rect">
            <a:avLst/>
          </a:prstGeom>
          <a:solidFill>
            <a:srgbClr val="024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RU" sz="1400" b="1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 Bold" panose="020B0502020203020203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8B7E9C3-0765-490D-810E-2EA27F134FE3}"/>
              </a:ext>
            </a:extLst>
          </p:cNvPr>
          <p:cNvPicPr>
            <a:picLocks noChangeAspect="1"/>
          </p:cNvPicPr>
          <p:nvPr/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96" y="6158834"/>
            <a:ext cx="576000" cy="576000"/>
          </a:xfrm>
          <a:prstGeom prst="ellipse">
            <a:avLst/>
          </a:prstGeom>
          <a:solidFill>
            <a:srgbClr val="ED1C24"/>
          </a:solidFill>
          <a:ln w="28575">
            <a:solidFill>
              <a:schemeClr val="bg1"/>
            </a:solidFill>
          </a:ln>
        </p:spPr>
      </p:pic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4B2330AB-A301-4F9D-9564-781240DCBA77}"/>
              </a:ext>
            </a:extLst>
          </p:cNvPr>
          <p:cNvSpPr/>
          <p:nvPr/>
        </p:nvSpPr>
        <p:spPr>
          <a:xfrm>
            <a:off x="1685378" y="6123975"/>
            <a:ext cx="4290468" cy="7155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Ulus/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Beshiktash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Kultur micro-district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Venus street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Orkide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apartment 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№ 1,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 office 11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, Стамбул, Турция. Площадь - 180 м</a:t>
            </a:r>
            <a:r>
              <a:rPr kumimoji="0" lang="ru-RU" sz="13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 Bold" panose="020B0502020203020203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18E995-E93C-4E0F-A69D-3C7A9CAEDDF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585" y="833262"/>
            <a:ext cx="1596538" cy="159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91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" t="7179" r="83" b="5109"/>
          <a:stretch/>
        </p:blipFill>
        <p:spPr>
          <a:xfrm>
            <a:off x="0" y="0"/>
            <a:ext cx="12192000" cy="68275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6213309"/>
            <a:ext cx="12192000" cy="644691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88656"/>
            <a:ext cx="12192000" cy="943976"/>
          </a:xfrm>
        </p:spPr>
        <p:txBody>
          <a:bodyPr vert="horz" wrap="square" lIns="121920" tIns="60960" rIns="121920" bIns="60960" rtlCol="0" anchor="ctr">
            <a:spAutoFit/>
          </a:bodyPr>
          <a:lstStyle/>
          <a:p>
            <a:r>
              <a:rPr lang="ru-RU" sz="2667" dirty="0">
                <a:solidFill>
                  <a:schemeClr val="bg1"/>
                </a:solidFill>
                <a:latin typeface="Intro " pitchFamily="50" charset="0"/>
                <a:ea typeface="Roboto" pitchFamily="2" charset="0"/>
                <a:cs typeface="+mn-cs"/>
              </a:rPr>
              <a:t/>
            </a:r>
            <a:br>
              <a:rPr lang="ru-RU" sz="2667" dirty="0">
                <a:solidFill>
                  <a:schemeClr val="bg1"/>
                </a:solidFill>
                <a:latin typeface="Intro " pitchFamily="50" charset="0"/>
                <a:ea typeface="Roboto" pitchFamily="2" charset="0"/>
                <a:cs typeface="+mn-cs"/>
              </a:rPr>
            </a:br>
            <a:r>
              <a:rPr lang="ru-RU" sz="2667" b="1" dirty="0">
                <a:solidFill>
                  <a:schemeClr val="bg1"/>
                </a:solidFill>
                <a:latin typeface="Intro " pitchFamily="50" charset="0"/>
                <a:cs typeface="Arial"/>
              </a:rPr>
              <a:t>КОЛЛЕКТИВНЫЙ СТЕНД РЭЦ</a:t>
            </a:r>
            <a:endParaRPr lang="ru-RU" sz="2667" dirty="0">
              <a:solidFill>
                <a:schemeClr val="bg1"/>
              </a:solidFill>
              <a:latin typeface="Intro " pitchFamily="50" charset="0"/>
              <a:ea typeface="Roboto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881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6382FD-E5CA-455D-BA40-645BB2121C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627" t="5868" r="627" b="5868"/>
          <a:stretch/>
        </p:blipFill>
        <p:spPr>
          <a:xfrm>
            <a:off x="252000" y="432000"/>
            <a:ext cx="11455999" cy="568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25E7C1-A200-4524-9480-4ABDD407C2CE}"/>
              </a:ext>
            </a:extLst>
          </p:cNvPr>
          <p:cNvSpPr/>
          <p:nvPr/>
        </p:nvSpPr>
        <p:spPr>
          <a:xfrm>
            <a:off x="484001" y="2196662"/>
            <a:ext cx="1975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irce" panose="020B0502020203020203" pitchFamily="34" charset="-52"/>
              </a:rPr>
              <a:t>Экспертиза по сертификации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1342D8E-793D-4A51-9185-02D73749C3EE}"/>
              </a:ext>
            </a:extLst>
          </p:cNvPr>
          <p:cNvSpPr/>
          <p:nvPr/>
        </p:nvSpPr>
        <p:spPr>
          <a:xfrm>
            <a:off x="9328457" y="2275489"/>
            <a:ext cx="1975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Circe" panose="020B0502020203020203" pitchFamily="34" charset="-52"/>
              </a:rPr>
              <a:t>Сертификаты и лицензии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F13D2F-3598-4996-A40D-24AE2C225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78" y="3047043"/>
            <a:ext cx="1935930" cy="19359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0A73E2-02ED-4D94-9A4C-CD88A1D80A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471" y="3047043"/>
            <a:ext cx="1935930" cy="193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900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D612914E-368E-4535-856C-2A9BB0FF29D3}"/>
              </a:ext>
            </a:extLst>
          </p:cNvPr>
          <p:cNvSpPr/>
          <p:nvPr/>
        </p:nvSpPr>
        <p:spPr>
          <a:xfrm>
            <a:off x="6209110" y="1994182"/>
            <a:ext cx="5251053" cy="4171668"/>
          </a:xfrm>
          <a:prstGeom prst="roundRect">
            <a:avLst>
              <a:gd name="adj" fmla="val 1767"/>
            </a:avLst>
          </a:prstGeom>
          <a:solidFill>
            <a:srgbClr val="ECF3FA"/>
          </a:solidFill>
          <a:ln w="9525">
            <a:solidFill>
              <a:srgbClr val="003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80A14158-478F-47AD-9033-9418B60AC208}"/>
              </a:ext>
            </a:extLst>
          </p:cNvPr>
          <p:cNvSpPr/>
          <p:nvPr/>
        </p:nvSpPr>
        <p:spPr>
          <a:xfrm>
            <a:off x="731839" y="1994182"/>
            <a:ext cx="5257492" cy="4171668"/>
          </a:xfrm>
          <a:prstGeom prst="roundRect">
            <a:avLst>
              <a:gd name="adj" fmla="val 1767"/>
            </a:avLst>
          </a:prstGeom>
          <a:solidFill>
            <a:srgbClr val="ECF3FA"/>
          </a:solidFill>
          <a:ln w="9525">
            <a:solidFill>
              <a:srgbClr val="003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Прямоугольник 216">
            <a:extLst>
              <a:ext uri="{FF2B5EF4-FFF2-40B4-BE49-F238E27FC236}">
                <a16:creationId xmlns:a16="http://schemas.microsoft.com/office/drawing/2014/main" id="{2659A802-F039-402E-B613-E6B87062F259}"/>
              </a:ext>
            </a:extLst>
          </p:cNvPr>
          <p:cNvSpPr/>
          <p:nvPr/>
        </p:nvSpPr>
        <p:spPr>
          <a:xfrm>
            <a:off x="1086337" y="2506893"/>
            <a:ext cx="4707401" cy="1744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Aft>
                <a:spcPts val="600"/>
              </a:spcAft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Государственная страховая компания, созданная в 2011 году для страхования экспортных кредитов и инвестиций от предпринимательских и политических рисков</a:t>
            </a:r>
            <a:r>
              <a:rPr lang="en-US" sz="1200" dirty="0">
                <a:solidFill>
                  <a:schemeClr val="tx1"/>
                </a:solidFill>
                <a:latin typeface="Akrobat" panose="00000600000000000000" pitchFamily="50" charset="-52"/>
              </a:rPr>
              <a:t>.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Страхование риска невозврата экспортной выручки.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Страхование кредита на пополнение оборотных средств. 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Страхование экспортного факторинга.</a:t>
            </a:r>
            <a:endParaRPr lang="en-US" sz="1200" dirty="0">
              <a:solidFill>
                <a:schemeClr val="tx1"/>
              </a:solidFill>
              <a:latin typeface="Akrobat" panose="00000600000000000000" pitchFamily="50" charset="-52"/>
            </a:endParaRP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Страхование авансовых платежей.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Страхование инвестиционных кредитов при создании экспортных производств</a:t>
            </a:r>
            <a:endParaRPr lang="en-US" sz="1200" dirty="0">
              <a:solidFill>
                <a:schemeClr val="tx1"/>
              </a:solidFill>
              <a:latin typeface="Akrobat" panose="00000600000000000000" pitchFamily="50" charset="-52"/>
            </a:endParaRPr>
          </a:p>
          <a:p>
            <a:pPr>
              <a:spcAft>
                <a:spcPts val="600"/>
              </a:spcAft>
            </a:pPr>
            <a:endParaRPr lang="ru-RU" sz="1200" dirty="0">
              <a:solidFill>
                <a:schemeClr val="tx1"/>
              </a:solidFill>
              <a:latin typeface="Circe" panose="020B0502020203020203" pitchFamily="34" charset="-52"/>
            </a:endParaRPr>
          </a:p>
          <a:p>
            <a:endParaRPr lang="ru-RU" sz="1200" dirty="0">
              <a:solidFill>
                <a:schemeClr val="tx1"/>
              </a:solidFill>
              <a:latin typeface="Circe" panose="020B0502020203020203" pitchFamily="34" charset="-52"/>
            </a:endParaRPr>
          </a:p>
        </p:txBody>
      </p:sp>
      <p:sp>
        <p:nvSpPr>
          <p:cNvPr id="218" name="Прямоугольник 217">
            <a:extLst>
              <a:ext uri="{FF2B5EF4-FFF2-40B4-BE49-F238E27FC236}">
                <a16:creationId xmlns:a16="http://schemas.microsoft.com/office/drawing/2014/main" id="{54CFA2E4-D1E1-4DC8-BFF8-ECECA2B58A2C}"/>
              </a:ext>
            </a:extLst>
          </p:cNvPr>
          <p:cNvSpPr/>
          <p:nvPr/>
        </p:nvSpPr>
        <p:spPr>
          <a:xfrm>
            <a:off x="6562083" y="2506894"/>
            <a:ext cx="4711926" cy="1949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Aft>
                <a:spcPts val="600"/>
              </a:spcAft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Специализированный Российский экспортно-импортный банк, ответственный за государственную политику стимулирования и поддержки экспорта российской продукции.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Финансирование производственных расходов.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Финансирование дебиторской задолженности, факторинг.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Финансирование на цели приобретения импортной продукции.</a:t>
            </a:r>
            <a:endParaRPr lang="en-US" sz="1200" dirty="0">
              <a:solidFill>
                <a:schemeClr val="tx1"/>
              </a:solidFill>
              <a:latin typeface="Akrobat" panose="00000600000000000000" pitchFamily="50" charset="-52"/>
            </a:endParaRP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Межбанковское кредитование ВЭД.</a:t>
            </a:r>
          </a:p>
          <a:p>
            <a:pPr marL="108000" indent="-108000"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Гарантии всех типов (в т.ч. гарантии возврата НДС).</a:t>
            </a:r>
          </a:p>
          <a:p>
            <a:pPr>
              <a:spcAft>
                <a:spcPts val="600"/>
              </a:spcAft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Финансирование до 100% от суммы экспортного контракта</a:t>
            </a:r>
            <a:endParaRPr lang="ru-RU" sz="1200" dirty="0">
              <a:solidFill>
                <a:schemeClr val="tx1"/>
              </a:solidFill>
              <a:latin typeface="Circe" panose="020B0502020203020203" pitchFamily="34" charset="-52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B85AA41-3ED2-453A-9CCA-36567753F8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92200" y="2178935"/>
            <a:ext cx="1337890" cy="19511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F54BFFD-8B77-4991-A813-1E4EA13BE5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564313" y="2178935"/>
            <a:ext cx="2675794" cy="19511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BE2CF13-8B92-4A00-979F-9A8593B4F8CB}"/>
              </a:ext>
            </a:extLst>
          </p:cNvPr>
          <p:cNvSpPr/>
          <p:nvPr/>
        </p:nvSpPr>
        <p:spPr>
          <a:xfrm>
            <a:off x="6564313" y="5821923"/>
            <a:ext cx="4729567" cy="3156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Лицензия</a:t>
            </a:r>
            <a: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</a:rPr>
              <a:t> Центрального Банка Российской Федерации от 05 февраля 2015 года № 2790 г.</a:t>
            </a:r>
            <a:b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</a:rPr>
            </a:br>
            <a: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Лицензия</a:t>
            </a:r>
            <a: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</a:rPr>
              <a:t> ФКЦБ России профессионального участника рынка ценных бумаг на осуществление дилерской деятельности № 077-04390-010000 от 29.12.2000 г.</a:t>
            </a:r>
            <a:b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</a:rPr>
            </a:br>
            <a: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</a:rPr>
              <a:t>Основной государственный регистрационный номер: 1027739109133; дата внесения в Единый государственный реестр юридических лиц записи о государственной регистрации кредитной организации: 23 августа 2002</a:t>
            </a:r>
            <a:r>
              <a:rPr lang="en-US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</a:rPr>
              <a:t> </a:t>
            </a:r>
            <a:r>
              <a:rPr lang="ru-RU" sz="500" dirty="0">
                <a:solidFill>
                  <a:schemeClr val="bg1">
                    <a:lumMod val="50000"/>
                  </a:schemeClr>
                </a:solidFill>
                <a:latin typeface="Circe" panose="020B0502020203020203" pitchFamily="34" charset="-52"/>
              </a:rPr>
              <a:t>г.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FF931B4-0616-4C46-AA4B-649AADE09C3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051534" y="4428094"/>
            <a:ext cx="344715" cy="344715"/>
          </a:xfrm>
          <a:prstGeom prst="rect">
            <a:avLst/>
          </a:prstGeom>
        </p:spPr>
      </p:pic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6714CD64-4ED4-461B-9E5E-5EA8837F7E72}"/>
              </a:ext>
            </a:extLst>
          </p:cNvPr>
          <p:cNvGrpSpPr/>
          <p:nvPr/>
        </p:nvGrpSpPr>
        <p:grpSpPr>
          <a:xfrm>
            <a:off x="6449869" y="5487797"/>
            <a:ext cx="1566129" cy="209302"/>
            <a:chOff x="6455731" y="5211626"/>
            <a:chExt cx="1566129" cy="209302"/>
          </a:xfrm>
        </p:grpSpPr>
        <p:sp>
          <p:nvSpPr>
            <p:cNvPr id="43" name="Прямоугольник: скругленные углы 42">
              <a:extLst>
                <a:ext uri="{FF2B5EF4-FFF2-40B4-BE49-F238E27FC236}">
                  <a16:creationId xmlns:a16="http://schemas.microsoft.com/office/drawing/2014/main" id="{DA3D4944-8840-462F-9415-08F24B9428F6}"/>
                </a:ext>
              </a:extLst>
            </p:cNvPr>
            <p:cNvSpPr/>
            <p:nvPr/>
          </p:nvSpPr>
          <p:spPr>
            <a:xfrm>
              <a:off x="6582238" y="5211626"/>
              <a:ext cx="1313114" cy="209302"/>
            </a:xfrm>
            <a:prstGeom prst="roundRect">
              <a:avLst>
                <a:gd name="adj" fmla="val 3743"/>
              </a:avLst>
            </a:prstGeom>
            <a:gradFill>
              <a:gsLst>
                <a:gs pos="1000">
                  <a:srgbClr val="002060">
                    <a:alpha val="83000"/>
                  </a:srgbClr>
                </a:gs>
                <a:gs pos="100000">
                  <a:srgbClr val="3871C0"/>
                </a:gs>
              </a:gsLst>
              <a:lin ang="0" scaled="0"/>
            </a:gra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>
              <a:hlinkClick r:id="rId11"/>
              <a:extLst>
                <a:ext uri="{FF2B5EF4-FFF2-40B4-BE49-F238E27FC236}">
                  <a16:creationId xmlns:a16="http://schemas.microsoft.com/office/drawing/2014/main" id="{8C7B08DB-BD0F-4BBE-B3C7-B575A3DA627D}"/>
                </a:ext>
              </a:extLst>
            </p:cNvPr>
            <p:cNvSpPr/>
            <p:nvPr/>
          </p:nvSpPr>
          <p:spPr>
            <a:xfrm>
              <a:off x="6455731" y="5238058"/>
              <a:ext cx="1566129" cy="1808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900" dirty="0">
                  <a:solidFill>
                    <a:schemeClr val="bg1"/>
                  </a:solidFill>
                  <a:latin typeface="Circe Extra Bold" panose="020B0802020203020203" pitchFamily="34" charset="-52"/>
                </a:rPr>
                <a:t>ОФОРМИТЬ ЗАЯВКУ</a:t>
              </a:r>
            </a:p>
          </p:txBody>
        </p:sp>
      </p:grpSp>
      <p:sp>
        <p:nvSpPr>
          <p:cNvPr id="34" name="Половина рамки 33">
            <a:extLst>
              <a:ext uri="{FF2B5EF4-FFF2-40B4-BE49-F238E27FC236}">
                <a16:creationId xmlns:a16="http://schemas.microsoft.com/office/drawing/2014/main" id="{9C7A5C3C-457E-4731-B56B-96C12D9D519F}"/>
              </a:ext>
            </a:extLst>
          </p:cNvPr>
          <p:cNvSpPr/>
          <p:nvPr/>
        </p:nvSpPr>
        <p:spPr>
          <a:xfrm rot="16200000">
            <a:off x="579205" y="5971875"/>
            <a:ext cx="342901" cy="342901"/>
          </a:xfrm>
          <a:prstGeom prst="halfFrame">
            <a:avLst>
              <a:gd name="adj1" fmla="val 18872"/>
              <a:gd name="adj2" fmla="val 183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7D970F7-E203-4490-B928-58208C325EF4}"/>
              </a:ext>
            </a:extLst>
          </p:cNvPr>
          <p:cNvGrpSpPr/>
          <p:nvPr/>
        </p:nvGrpSpPr>
        <p:grpSpPr>
          <a:xfrm>
            <a:off x="978128" y="5488338"/>
            <a:ext cx="1566129" cy="209302"/>
            <a:chOff x="983990" y="5561515"/>
            <a:chExt cx="1566129" cy="209302"/>
          </a:xfrm>
        </p:grpSpPr>
        <p:sp>
          <p:nvSpPr>
            <p:cNvPr id="39" name="Прямоугольник: скругленные углы 38">
              <a:extLst>
                <a:ext uri="{FF2B5EF4-FFF2-40B4-BE49-F238E27FC236}">
                  <a16:creationId xmlns:a16="http://schemas.microsoft.com/office/drawing/2014/main" id="{8EEA8868-34E5-4DB1-BA4D-FE21840048C1}"/>
                </a:ext>
              </a:extLst>
            </p:cNvPr>
            <p:cNvSpPr/>
            <p:nvPr/>
          </p:nvSpPr>
          <p:spPr>
            <a:xfrm>
              <a:off x="1110497" y="5561515"/>
              <a:ext cx="1313114" cy="209302"/>
            </a:xfrm>
            <a:prstGeom prst="roundRect">
              <a:avLst>
                <a:gd name="adj" fmla="val 3743"/>
              </a:avLst>
            </a:prstGeom>
            <a:gradFill>
              <a:gsLst>
                <a:gs pos="1000">
                  <a:srgbClr val="002060">
                    <a:alpha val="83000"/>
                  </a:srgbClr>
                </a:gs>
                <a:gs pos="100000">
                  <a:srgbClr val="3871C0"/>
                </a:gs>
              </a:gsLst>
              <a:lin ang="0" scaled="0"/>
            </a:gra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>
              <a:hlinkClick r:id="rId12"/>
              <a:extLst>
                <a:ext uri="{FF2B5EF4-FFF2-40B4-BE49-F238E27FC236}">
                  <a16:creationId xmlns:a16="http://schemas.microsoft.com/office/drawing/2014/main" id="{B0E95F95-0586-4AF1-B4AA-4212348E2985}"/>
                </a:ext>
              </a:extLst>
            </p:cNvPr>
            <p:cNvSpPr/>
            <p:nvPr/>
          </p:nvSpPr>
          <p:spPr>
            <a:xfrm>
              <a:off x="983990" y="5587947"/>
              <a:ext cx="1566129" cy="1808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900" dirty="0">
                  <a:solidFill>
                    <a:schemeClr val="bg1"/>
                  </a:solidFill>
                  <a:latin typeface="Circe Extra Bold" panose="020B0802020203020203" pitchFamily="34" charset="-52"/>
                </a:rPr>
                <a:t>ОФОРМИТЬ ЗАЯВКУ</a:t>
              </a:r>
            </a:p>
          </p:txBody>
        </p:sp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C01D91D-66F3-495A-9408-093A367AF493}"/>
              </a:ext>
            </a:extLst>
          </p:cNvPr>
          <p:cNvSpPr/>
          <p:nvPr/>
        </p:nvSpPr>
        <p:spPr>
          <a:xfrm>
            <a:off x="720940" y="959148"/>
            <a:ext cx="1075011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Akrobat" panose="00000600000000000000" pitchFamily="50" charset="-52"/>
                <a:ea typeface="Roboto" panose="02000000000000000000" pitchFamily="2" charset="0"/>
                <a:cs typeface="Arial" panose="020B0604020202020204" pitchFamily="34" charset="0"/>
              </a:rPr>
              <a:t>Группа РЭЦ оказывает комплексную финансовую поддержку вашей внешнеэкономической деятельности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A3234F-B4E2-4A76-9739-431854AF5A39}"/>
              </a:ext>
            </a:extLst>
          </p:cNvPr>
          <p:cNvSpPr txBox="1"/>
          <p:nvPr/>
        </p:nvSpPr>
        <p:spPr>
          <a:xfrm>
            <a:off x="699895" y="422728"/>
            <a:ext cx="9443190" cy="44751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3000" b="1" dirty="0">
                <a:solidFill>
                  <a:srgbClr val="00305B"/>
                </a:solidFill>
                <a:cs typeface="Arial" panose="020B0604020202020204" pitchFamily="34" charset="0"/>
              </a:rPr>
              <a:t>РИСКОВАННО И НЕ ХВАТАЕТ СРЕДСТВ?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8E499D-A694-418A-A3C1-D9882342B1AB}"/>
              </a:ext>
            </a:extLst>
          </p:cNvPr>
          <p:cNvSpPr txBox="1"/>
          <p:nvPr/>
        </p:nvSpPr>
        <p:spPr>
          <a:xfrm>
            <a:off x="11447689" y="6448163"/>
            <a:ext cx="445562" cy="307777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ru-RU"/>
            </a:defPPr>
            <a:lvl1pPr>
              <a:defRPr sz="1000">
                <a:solidFill>
                  <a:srgbClr val="002E5E"/>
                </a:solidFill>
                <a:latin typeface="Circe" panose="020B0502020203020203" pitchFamily="34" charset="-52"/>
              </a:defRPr>
            </a:lvl1pPr>
          </a:lstStyle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krobat" panose="00000600000000000000" pitchFamily="50" charset="-52"/>
              </a:rPr>
              <a:t>10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75195D0-7EA2-43A3-93B6-049E7B624E96}"/>
              </a:ext>
            </a:extLst>
          </p:cNvPr>
          <p:cNvSpPr txBox="1"/>
          <p:nvPr/>
        </p:nvSpPr>
        <p:spPr>
          <a:xfrm>
            <a:off x="7764885" y="6450847"/>
            <a:ext cx="3528995" cy="307777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ru-RU"/>
            </a:defPPr>
            <a:lvl1pPr>
              <a:defRPr sz="1000">
                <a:solidFill>
                  <a:srgbClr val="002E5E"/>
                </a:solidFill>
                <a:latin typeface="Circe" panose="020B0502020203020203" pitchFamily="34" charset="-52"/>
              </a:defRPr>
            </a:lvl1pPr>
          </a:lstStyle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krobat" panose="00000600000000000000" pitchFamily="50" charset="-52"/>
              </a:rPr>
              <a:t>+ 8-800-550-01-88     info@exportcenter.ru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krobat" panose="00000600000000000000" pitchFamily="50" charset="-52"/>
            </a:endParaRP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37E91DED-8FD6-4BCF-8EE1-FA8EB62BF521}"/>
              </a:ext>
            </a:extLst>
          </p:cNvPr>
          <p:cNvGrpSpPr/>
          <p:nvPr/>
        </p:nvGrpSpPr>
        <p:grpSpPr>
          <a:xfrm>
            <a:off x="7318374" y="5068300"/>
            <a:ext cx="3032524" cy="276999"/>
            <a:chOff x="7331377" y="5021404"/>
            <a:chExt cx="3032524" cy="276999"/>
          </a:xfrm>
        </p:grpSpPr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2242A67C-209C-4927-98F9-98FDEA0385F4}"/>
                </a:ext>
              </a:extLst>
            </p:cNvPr>
            <p:cNvGrpSpPr/>
            <p:nvPr/>
          </p:nvGrpSpPr>
          <p:grpSpPr>
            <a:xfrm>
              <a:off x="8950883" y="5027342"/>
              <a:ext cx="1413018" cy="223709"/>
              <a:chOff x="8950883" y="4892516"/>
              <a:chExt cx="1413018" cy="223709"/>
            </a:xfrm>
          </p:grpSpPr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F00D83E4-6CEF-45A0-8DBE-661BA95E9F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751" b="14179"/>
              <a:stretch/>
            </p:blipFill>
            <p:spPr>
              <a:xfrm>
                <a:off x="9842474" y="4933930"/>
                <a:ext cx="521427" cy="182295"/>
              </a:xfrm>
              <a:prstGeom prst="rect">
                <a:avLst/>
              </a:prstGeom>
            </p:spPr>
          </p:pic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0FAB975-830B-49B9-B6AF-BC0F14A786FF}"/>
                  </a:ext>
                </a:extLst>
              </p:cNvPr>
              <p:cNvSpPr txBox="1"/>
              <p:nvPr/>
            </p:nvSpPr>
            <p:spPr>
              <a:xfrm>
                <a:off x="8950883" y="4892516"/>
                <a:ext cx="891591" cy="216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Circe Bold" panose="020B0602020203020203" pitchFamily="34" charset="-52"/>
                  </a:rPr>
                  <a:t>«</a:t>
                </a:r>
                <a:r>
                  <a:rPr lang="ru-RU" sz="1200" dirty="0">
                    <a:latin typeface="Circe Bold" panose="020B0602020203020203" pitchFamily="34" charset="-52"/>
                  </a:rPr>
                  <a:t>АА(</a:t>
                </a:r>
                <a:r>
                  <a:rPr lang="en-US" sz="1200" dirty="0">
                    <a:latin typeface="Circe Bold" panose="020B0602020203020203" pitchFamily="34" charset="-52"/>
                  </a:rPr>
                  <a:t>RU</a:t>
                </a:r>
                <a:r>
                  <a:rPr lang="ru-RU" sz="1200" dirty="0">
                    <a:latin typeface="Circe Bold" panose="020B0602020203020203" pitchFamily="34" charset="-52"/>
                  </a:rPr>
                  <a:t>)</a:t>
                </a:r>
                <a:r>
                  <a:rPr lang="en-US" sz="1200" dirty="0">
                    <a:latin typeface="Circe Bold" panose="020B0602020203020203" pitchFamily="34" charset="-52"/>
                  </a:rPr>
                  <a:t>»</a:t>
                </a:r>
                <a:endParaRPr lang="ru-RU" sz="1200" dirty="0"/>
              </a:p>
            </p:txBody>
          </p:sp>
        </p:grpSp>
        <p:pic>
          <p:nvPicPr>
            <p:cNvPr id="22" name="Picture 17" descr="Логотип Эксперт РА">
              <a:extLst>
                <a:ext uri="{FF2B5EF4-FFF2-40B4-BE49-F238E27FC236}">
                  <a16:creationId xmlns:a16="http://schemas.microsoft.com/office/drawing/2014/main" id="{C43E635F-F530-4A47-B295-F659416C14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3260" y="5062348"/>
              <a:ext cx="802379" cy="195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9F4A01-D5F6-41BD-A60C-E3A9B1D2270B}"/>
                </a:ext>
              </a:extLst>
            </p:cNvPr>
            <p:cNvSpPr txBox="1"/>
            <p:nvPr/>
          </p:nvSpPr>
          <p:spPr>
            <a:xfrm>
              <a:off x="7331377" y="5021404"/>
              <a:ext cx="7152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irce Bold" panose="020B0602020203020203" pitchFamily="34" charset="-52"/>
                </a:rPr>
                <a:t>«</a:t>
              </a:r>
              <a:r>
                <a:rPr lang="en-US" sz="1200" dirty="0" err="1">
                  <a:latin typeface="Circe Bold" panose="020B0602020203020203" pitchFamily="34" charset="-52"/>
                </a:rPr>
                <a:t>ruAA</a:t>
              </a:r>
              <a:r>
                <a:rPr lang="en-US" sz="1200" dirty="0">
                  <a:latin typeface="Circe Bold" panose="020B0602020203020203" pitchFamily="34" charset="-52"/>
                </a:rPr>
                <a:t>»</a:t>
              </a:r>
              <a:endParaRPr lang="ru-RU" sz="1200" dirty="0"/>
            </a:p>
          </p:txBody>
        </p:sp>
      </p:grp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D81ED027-B9B6-40F3-8D84-CBE92438887F}"/>
              </a:ext>
            </a:extLst>
          </p:cNvPr>
          <p:cNvSpPr/>
          <p:nvPr/>
        </p:nvSpPr>
        <p:spPr>
          <a:xfrm>
            <a:off x="1509474" y="4591302"/>
            <a:ext cx="4442158" cy="552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just">
              <a:lnSpc>
                <a:spcPts val="300"/>
              </a:lnSpc>
              <a:spcAft>
                <a:spcPts val="1200"/>
              </a:spcAft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До 90% покрытие коммерческих рисков</a:t>
            </a:r>
            <a:r>
              <a:rPr lang="en-US" sz="1200" dirty="0">
                <a:solidFill>
                  <a:schemeClr val="tx1"/>
                </a:solidFill>
                <a:latin typeface="Akrobat" panose="00000600000000000000" pitchFamily="50" charset="-52"/>
              </a:rPr>
              <a:t>.</a:t>
            </a:r>
          </a:p>
          <a:p>
            <a:pPr algn="just">
              <a:lnSpc>
                <a:spcPts val="300"/>
              </a:lnSpc>
              <a:spcAft>
                <a:spcPts val="1200"/>
              </a:spcAft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До 95% покрытие политических рисков</a:t>
            </a:r>
            <a:r>
              <a:rPr lang="en-US" sz="1200" dirty="0">
                <a:solidFill>
                  <a:schemeClr val="tx1"/>
                </a:solidFill>
                <a:latin typeface="Akrobat" panose="00000600000000000000" pitchFamily="50" charset="-52"/>
              </a:rPr>
              <a:t>.</a:t>
            </a:r>
          </a:p>
          <a:p>
            <a:pPr algn="just">
              <a:lnSpc>
                <a:spcPts val="300"/>
              </a:lnSpc>
              <a:spcAft>
                <a:spcPts val="1200"/>
              </a:spcAft>
              <a:buClr>
                <a:srgbClr val="3871C0"/>
              </a:buClr>
            </a:pP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Защита от санкций за </a:t>
            </a:r>
            <a:r>
              <a:rPr lang="ru-RU" sz="1200" dirty="0" err="1">
                <a:solidFill>
                  <a:schemeClr val="tx1"/>
                </a:solidFill>
                <a:latin typeface="Akrobat" panose="00000600000000000000" pitchFamily="50" charset="-52"/>
              </a:rPr>
              <a:t>непоступление</a:t>
            </a:r>
            <a:r>
              <a:rPr lang="ru-RU" sz="1200" dirty="0">
                <a:solidFill>
                  <a:schemeClr val="tx1"/>
                </a:solidFill>
                <a:latin typeface="Akrobat" panose="00000600000000000000" pitchFamily="50" charset="-52"/>
              </a:rPr>
              <a:t> валютной выручки</a:t>
            </a:r>
            <a:r>
              <a:rPr lang="en-US" sz="1200" dirty="0">
                <a:solidFill>
                  <a:schemeClr val="tx1"/>
                </a:solidFill>
                <a:latin typeface="Akrobat" panose="00000600000000000000" pitchFamily="50" charset="-52"/>
              </a:rPr>
              <a:t>.</a:t>
            </a:r>
            <a:endParaRPr lang="ru-RU" sz="1200" dirty="0">
              <a:solidFill>
                <a:schemeClr val="tx1"/>
              </a:solidFill>
              <a:latin typeface="Akrobat" panose="00000600000000000000" pitchFamily="50" charset="-52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13C55FE7-07DF-415B-B0A8-EA2D33F3870D}"/>
              </a:ext>
            </a:extLst>
          </p:cNvPr>
          <p:cNvGrpSpPr/>
          <p:nvPr/>
        </p:nvGrpSpPr>
        <p:grpSpPr>
          <a:xfrm>
            <a:off x="2587345" y="5063648"/>
            <a:ext cx="1546480" cy="223431"/>
            <a:chOff x="2430090" y="4671050"/>
            <a:chExt cx="1546480" cy="223431"/>
          </a:xfrm>
        </p:grpSpPr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7284DE5C-5EF9-4D8A-A909-5E1EF363D9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751" b="14179"/>
            <a:stretch/>
          </p:blipFill>
          <p:spPr>
            <a:xfrm>
              <a:off x="3455143" y="4712186"/>
              <a:ext cx="521427" cy="182295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620E21B-57CE-40E7-9895-D1EAFBC815F4}"/>
                </a:ext>
              </a:extLst>
            </p:cNvPr>
            <p:cNvSpPr txBox="1"/>
            <p:nvPr/>
          </p:nvSpPr>
          <p:spPr>
            <a:xfrm>
              <a:off x="2430090" y="4671050"/>
              <a:ext cx="1025053" cy="21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Circe Bold" panose="020B0602020203020203" pitchFamily="34" charset="-52"/>
                </a:rPr>
                <a:t>«</a:t>
              </a:r>
              <a:r>
                <a:rPr lang="ru-RU" sz="1200" dirty="0">
                  <a:latin typeface="Circe Bold" panose="020B0602020203020203" pitchFamily="34" charset="-52"/>
                </a:rPr>
                <a:t>АА</a:t>
              </a:r>
              <a:r>
                <a:rPr lang="en-US" sz="1200" dirty="0">
                  <a:latin typeface="Circe Bold" panose="020B0602020203020203" pitchFamily="34" charset="-52"/>
                </a:rPr>
                <a:t>A</a:t>
              </a:r>
              <a:r>
                <a:rPr lang="ru-RU" sz="1200" dirty="0">
                  <a:latin typeface="Circe Bold" panose="020B0602020203020203" pitchFamily="34" charset="-52"/>
                </a:rPr>
                <a:t>(</a:t>
              </a:r>
              <a:r>
                <a:rPr lang="en-US" sz="1200" dirty="0">
                  <a:latin typeface="Circe Bold" panose="020B0602020203020203" pitchFamily="34" charset="-52"/>
                </a:rPr>
                <a:t>RU</a:t>
              </a:r>
              <a:r>
                <a:rPr lang="ru-RU" sz="1200" dirty="0">
                  <a:latin typeface="Circe Bold" panose="020B0602020203020203" pitchFamily="34" charset="-52"/>
                </a:rPr>
                <a:t>)</a:t>
              </a:r>
              <a:r>
                <a:rPr lang="en-US" sz="1200" dirty="0">
                  <a:latin typeface="Circe Bold" panose="020B0602020203020203" pitchFamily="34" charset="-52"/>
                </a:rPr>
                <a:t>»</a:t>
              </a:r>
              <a:endParaRPr lang="ru-RU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913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Половина рамки 56">
            <a:extLst>
              <a:ext uri="{FF2B5EF4-FFF2-40B4-BE49-F238E27FC236}">
                <a16:creationId xmlns:a16="http://schemas.microsoft.com/office/drawing/2014/main" id="{C1A0E97A-1DA9-42A5-99B4-F09FE1944810}"/>
              </a:ext>
            </a:extLst>
          </p:cNvPr>
          <p:cNvSpPr/>
          <p:nvPr/>
        </p:nvSpPr>
        <p:spPr>
          <a:xfrm rot="16200000">
            <a:off x="2598" y="3028275"/>
            <a:ext cx="3830684" cy="3835879"/>
          </a:xfrm>
          <a:prstGeom prst="halfFrame">
            <a:avLst>
              <a:gd name="adj1" fmla="val 19042"/>
              <a:gd name="adj2" fmla="val 1792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aseline="-250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293568-CF03-424C-9828-2F9A71027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966158" y="728664"/>
            <a:ext cx="1494005" cy="58398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981D74A-E70E-418F-A8C7-AC0E5CEE0571}"/>
              </a:ext>
            </a:extLst>
          </p:cNvPr>
          <p:cNvSpPr txBox="1"/>
          <p:nvPr/>
        </p:nvSpPr>
        <p:spPr>
          <a:xfrm>
            <a:off x="695303" y="352556"/>
            <a:ext cx="8175600" cy="4820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4400" b="1" spc="300" dirty="0">
                <a:solidFill>
                  <a:schemeClr val="accent5">
                    <a:lumMod val="75000"/>
                  </a:schemeClr>
                </a:solidFill>
                <a:latin typeface="Constantia" panose="02030602050306030303" pitchFamily="18" charset="0"/>
                <a:cs typeface="Arial" panose="020B0604020202020204" pitchFamily="34" charset="0"/>
              </a:rPr>
              <a:t>КОНТАКТЫ </a:t>
            </a:r>
          </a:p>
        </p:txBody>
      </p:sp>
      <p:sp>
        <p:nvSpPr>
          <p:cNvPr id="34" name="Половина рамки 33">
            <a:extLst>
              <a:ext uri="{FF2B5EF4-FFF2-40B4-BE49-F238E27FC236}">
                <a16:creationId xmlns:a16="http://schemas.microsoft.com/office/drawing/2014/main" id="{3B96E1AC-0D71-4097-8A44-99D15EFED49C}"/>
              </a:ext>
            </a:extLst>
          </p:cNvPr>
          <p:cNvSpPr/>
          <p:nvPr/>
        </p:nvSpPr>
        <p:spPr>
          <a:xfrm rot="5400000">
            <a:off x="11276239" y="557212"/>
            <a:ext cx="342901" cy="342901"/>
          </a:xfrm>
          <a:prstGeom prst="halfFrame">
            <a:avLst>
              <a:gd name="adj1" fmla="val 18872"/>
              <a:gd name="adj2" fmla="val 1835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46945320-E71D-4C26-9CFB-A2613C3A587B}"/>
              </a:ext>
            </a:extLst>
          </p:cNvPr>
          <p:cNvGrpSpPr/>
          <p:nvPr/>
        </p:nvGrpSpPr>
        <p:grpSpPr>
          <a:xfrm>
            <a:off x="1303400" y="1227667"/>
            <a:ext cx="7266790" cy="3584326"/>
            <a:chOff x="747266" y="1393979"/>
            <a:chExt cx="3742659" cy="1904069"/>
          </a:xfrm>
        </p:grpSpPr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82306813-FFD7-4ECB-AB86-C44D9493DD1F}"/>
                </a:ext>
              </a:extLst>
            </p:cNvPr>
            <p:cNvSpPr/>
            <p:nvPr/>
          </p:nvSpPr>
          <p:spPr>
            <a:xfrm>
              <a:off x="1127573" y="1850674"/>
              <a:ext cx="3362352" cy="144737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200" dirty="0">
                <a:solidFill>
                  <a:schemeClr val="tx1"/>
                </a:solidFill>
              </a:endParaRPr>
            </a:p>
            <a:p>
              <a:endParaRPr lang="en-US" sz="1200" dirty="0">
                <a:solidFill>
                  <a:schemeClr val="tx1"/>
                </a:solidFill>
              </a:endParaRPr>
            </a:p>
            <a:p>
              <a:r>
                <a:rPr lang="ru-RU" sz="3200" dirty="0">
                  <a:solidFill>
                    <a:schemeClr val="tx1"/>
                  </a:solidFill>
                </a:rPr>
                <a:t>Тел.</a:t>
              </a:r>
              <a:r>
                <a:rPr lang="en-US" sz="3200" dirty="0">
                  <a:solidFill>
                    <a:schemeClr val="tx1"/>
                  </a:solidFill>
                </a:rPr>
                <a:t>: </a:t>
              </a:r>
              <a:r>
                <a:rPr lang="ru-RU" sz="3200" dirty="0">
                  <a:solidFill>
                    <a:schemeClr val="tx1"/>
                  </a:solidFill>
                </a:rPr>
                <a:t>+7 (423) 205-70-50</a:t>
              </a:r>
            </a:p>
            <a:p>
              <a:r>
                <a:rPr lang="en-US" sz="3200" dirty="0">
                  <a:solidFill>
                    <a:schemeClr val="tx1"/>
                  </a:solidFill>
                </a:rPr>
                <a:t>e-mail: </a:t>
              </a:r>
              <a:r>
                <a:rPr lang="en-US" sz="3200" dirty="0">
                  <a:solidFill>
                    <a:schemeClr val="tx1"/>
                  </a:solidFill>
                  <a:hlinkClick r:id="rId5"/>
                </a:rPr>
                <a:t>vladivostok@exportcenter.ru</a:t>
              </a:r>
              <a:endParaRPr lang="en-US" sz="3200" dirty="0">
                <a:solidFill>
                  <a:schemeClr val="tx1"/>
                </a:solidFill>
              </a:endParaRPr>
            </a:p>
            <a:p>
              <a:endParaRPr lang="en-US" sz="500" b="1" dirty="0">
                <a:solidFill>
                  <a:schemeClr val="tx1"/>
                </a:solidFill>
              </a:endParaRPr>
            </a:p>
            <a:p>
              <a:r>
                <a:rPr lang="en-US" sz="3200" b="1" dirty="0">
                  <a:solidFill>
                    <a:schemeClr val="tx1"/>
                  </a:solidFill>
                </a:rPr>
                <a:t>MYEXPORT.EXPORTCENTER.RU</a:t>
              </a:r>
              <a:endParaRPr lang="ru-RU" b="1" dirty="0"/>
            </a:p>
          </p:txBody>
        </p:sp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4378B1CC-4EAD-4932-A2AD-B216FAFF3974}"/>
                </a:ext>
              </a:extLst>
            </p:cNvPr>
            <p:cNvSpPr/>
            <p:nvPr/>
          </p:nvSpPr>
          <p:spPr>
            <a:xfrm>
              <a:off x="747266" y="1393979"/>
              <a:ext cx="3088614" cy="711657"/>
            </a:xfrm>
            <a:prstGeom prst="roundRect">
              <a:avLst>
                <a:gd name="adj" fmla="val 5428"/>
              </a:avLst>
            </a:prstGeom>
            <a:solidFill>
              <a:srgbClr val="3871C0"/>
            </a:soli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6E601BF-3545-4965-B3BE-92F8634C1139}"/>
                </a:ext>
              </a:extLst>
            </p:cNvPr>
            <p:cNvSpPr/>
            <p:nvPr/>
          </p:nvSpPr>
          <p:spPr>
            <a:xfrm>
              <a:off x="1448911" y="1522119"/>
              <a:ext cx="2271476" cy="294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000" dirty="0">
                  <a:solidFill>
                    <a:schemeClr val="bg1"/>
                  </a:solidFill>
                  <a:latin typeface="Circe Bold" panose="020B0602020203020203" pitchFamily="34" charset="-52"/>
                  <a:ea typeface="Roboto" pitchFamily="2" charset="0"/>
                  <a:cs typeface="Arial" panose="020B0604020202020204" pitchFamily="34" charset="0"/>
                </a:rPr>
                <a:t>Анна Гореленко</a:t>
              </a:r>
            </a:p>
          </p:txBody>
        </p:sp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id="{2B05A7CF-0A74-4BA1-81D8-E03C91939241}"/>
                </a:ext>
              </a:extLst>
            </p:cNvPr>
            <p:cNvSpPr/>
            <p:nvPr/>
          </p:nvSpPr>
          <p:spPr>
            <a:xfrm>
              <a:off x="985333" y="1557595"/>
              <a:ext cx="345996" cy="360744"/>
            </a:xfrm>
            <a:prstGeom prst="ellipse">
              <a:avLst/>
            </a:prstGeom>
            <a:noFill/>
            <a:ln w="22225" cmpd="sng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3EEA718-E161-4512-AFF0-B92A14BF69ED}"/>
              </a:ext>
            </a:extLst>
          </p:cNvPr>
          <p:cNvGrpSpPr/>
          <p:nvPr/>
        </p:nvGrpSpPr>
        <p:grpSpPr>
          <a:xfrm>
            <a:off x="8353090" y="5894607"/>
            <a:ext cx="3388972" cy="840338"/>
            <a:chOff x="4401514" y="4704289"/>
            <a:chExt cx="3388972" cy="840338"/>
          </a:xfrm>
        </p:grpSpPr>
        <p:sp>
          <p:nvSpPr>
            <p:cNvPr id="45" name="Прямоугольник: скругленные углы 44">
              <a:hlinkClick r:id="rId6"/>
              <a:extLst>
                <a:ext uri="{FF2B5EF4-FFF2-40B4-BE49-F238E27FC236}">
                  <a16:creationId xmlns:a16="http://schemas.microsoft.com/office/drawing/2014/main" id="{2BD4B5E6-21FA-4C12-839B-1571E3ED0BB0}"/>
                </a:ext>
              </a:extLst>
            </p:cNvPr>
            <p:cNvSpPr/>
            <p:nvPr/>
          </p:nvSpPr>
          <p:spPr>
            <a:xfrm>
              <a:off x="4401514" y="4704289"/>
              <a:ext cx="3388972" cy="840338"/>
            </a:xfrm>
            <a:prstGeom prst="roundRect">
              <a:avLst>
                <a:gd name="adj" fmla="val 5403"/>
              </a:avLst>
            </a:prstGeom>
            <a:solidFill>
              <a:srgbClr val="ECF3FA"/>
            </a:soli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onstantia" panose="02030602050306030303" pitchFamily="18" charset="0"/>
              </a:endParaRPr>
            </a:p>
          </p:txBody>
        </p: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2253FC50-90DF-40EB-9454-1753DAEB9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4618614" y="4830364"/>
              <a:ext cx="754816" cy="436520"/>
            </a:xfrm>
            <a:prstGeom prst="rect">
              <a:avLst/>
            </a:prstGeom>
          </p:spPr>
        </p:pic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9AF9DD7E-16A6-46C6-98F3-411B514AEC7C}"/>
                </a:ext>
              </a:extLst>
            </p:cNvPr>
            <p:cNvSpPr/>
            <p:nvPr/>
          </p:nvSpPr>
          <p:spPr>
            <a:xfrm>
              <a:off x="5184248" y="5231084"/>
              <a:ext cx="2457536" cy="2207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r">
                <a:spcAft>
                  <a:spcPts val="1200"/>
                </a:spcAft>
                <a:buClr>
                  <a:srgbClr val="3871C0"/>
                </a:buClr>
              </a:pPr>
              <a:r>
                <a:rPr lang="en-US" sz="1400" u="sng" dirty="0">
                  <a:solidFill>
                    <a:srgbClr val="3871C0"/>
                  </a:solidFill>
                  <a:latin typeface="Constantia" panose="02030602050306030303" pitchFamily="18" charset="0"/>
                  <a:hlinkClick r:id="rId9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www.</a:t>
              </a:r>
              <a:r>
                <a:rPr lang="en-US" sz="1400" u="sng" dirty="0">
                  <a:solidFill>
                    <a:srgbClr val="3871C0"/>
                  </a:solidFill>
                  <a:latin typeface="Constantia" panose="02030602050306030303" pitchFamily="18" charset="0"/>
                </a:rPr>
                <a:t>myexport.</a:t>
              </a:r>
              <a:r>
                <a:rPr lang="en-US" sz="1400" u="sng" dirty="0">
                  <a:solidFill>
                    <a:srgbClr val="3871C0"/>
                  </a:solidFill>
                  <a:latin typeface="Constantia" panose="02030602050306030303" pitchFamily="18" charset="0"/>
                  <a:hlinkClick r:id="rId10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exportcenter.ru</a:t>
              </a:r>
              <a:endParaRPr lang="en-US" sz="1400" u="sng" dirty="0">
                <a:solidFill>
                  <a:srgbClr val="3871C0"/>
                </a:solidFill>
                <a:latin typeface="Constantia" panose="02030602050306030303" pitchFamily="18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FAF4C5F-AA38-4C78-9D29-31B3A3CB09A8}"/>
              </a:ext>
            </a:extLst>
          </p:cNvPr>
          <p:cNvGrpSpPr/>
          <p:nvPr/>
        </p:nvGrpSpPr>
        <p:grpSpPr>
          <a:xfrm>
            <a:off x="4671998" y="4842409"/>
            <a:ext cx="3388972" cy="840338"/>
            <a:chOff x="6222156" y="2649178"/>
            <a:chExt cx="3388972" cy="840338"/>
          </a:xfrm>
        </p:grpSpPr>
        <p:sp>
          <p:nvSpPr>
            <p:cNvPr id="41" name="Прямоугольник: скругленные углы 40">
              <a:hlinkClick r:id="rId11"/>
              <a:extLst>
                <a:ext uri="{FF2B5EF4-FFF2-40B4-BE49-F238E27FC236}">
                  <a16:creationId xmlns:a16="http://schemas.microsoft.com/office/drawing/2014/main" id="{E87A76C4-9C70-4F11-BF9A-3DCBCFB24B9D}"/>
                </a:ext>
              </a:extLst>
            </p:cNvPr>
            <p:cNvSpPr/>
            <p:nvPr/>
          </p:nvSpPr>
          <p:spPr>
            <a:xfrm>
              <a:off x="6222156" y="2649178"/>
              <a:ext cx="3388972" cy="840338"/>
            </a:xfrm>
            <a:prstGeom prst="roundRect">
              <a:avLst>
                <a:gd name="adj" fmla="val 5981"/>
              </a:avLst>
            </a:prstGeom>
            <a:solidFill>
              <a:srgbClr val="ECF3FA"/>
            </a:soli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onstantia" panose="02030602050306030303" pitchFamily="18" charset="0"/>
              </a:endParaRPr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id="{CD9E19C2-617D-4010-AF7A-2670F06D38F2}"/>
                </a:ext>
              </a:extLst>
            </p:cNvPr>
            <p:cNvSpPr/>
            <p:nvPr/>
          </p:nvSpPr>
          <p:spPr>
            <a:xfrm>
              <a:off x="7609050" y="3144971"/>
              <a:ext cx="1863746" cy="2207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r">
                <a:spcAft>
                  <a:spcPts val="1200"/>
                </a:spcAft>
                <a:buClr>
                  <a:srgbClr val="3871C0"/>
                </a:buClr>
              </a:pPr>
              <a:r>
                <a:rPr lang="en-US" sz="1400" dirty="0">
                  <a:solidFill>
                    <a:srgbClr val="3871C0"/>
                  </a:solidFill>
                  <a:latin typeface="Constantia" panose="02030602050306030303" pitchFamily="18" charset="0"/>
                  <a:hlinkClick r:id="rId12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www.eximbank.ru</a:t>
              </a:r>
              <a:endParaRPr lang="en-US" sz="1400" dirty="0">
                <a:solidFill>
                  <a:srgbClr val="3871C0"/>
                </a:solidFill>
                <a:latin typeface="Constantia" panose="02030602050306030303" pitchFamily="18" charset="0"/>
              </a:endParaRPr>
            </a:p>
          </p:txBody>
        </p:sp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4E684DA9-768C-4934-9E76-DA8D21762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6385224" y="2831750"/>
              <a:ext cx="1678538" cy="122394"/>
            </a:xfrm>
            <a:prstGeom prst="rect">
              <a:avLst/>
            </a:prstGeom>
          </p:spPr>
        </p:pic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6339CF0-1771-4D78-8370-821A0F78E730}"/>
              </a:ext>
            </a:extLst>
          </p:cNvPr>
          <p:cNvGrpSpPr/>
          <p:nvPr/>
        </p:nvGrpSpPr>
        <p:grpSpPr>
          <a:xfrm>
            <a:off x="4671998" y="5894607"/>
            <a:ext cx="3388972" cy="840338"/>
            <a:chOff x="2596300" y="3676734"/>
            <a:chExt cx="3388972" cy="840338"/>
          </a:xfrm>
        </p:grpSpPr>
        <p:sp>
          <p:nvSpPr>
            <p:cNvPr id="54" name="Прямоугольник: скругленные углы 53">
              <a:hlinkClick r:id="rId15"/>
              <a:extLst>
                <a:ext uri="{FF2B5EF4-FFF2-40B4-BE49-F238E27FC236}">
                  <a16:creationId xmlns:a16="http://schemas.microsoft.com/office/drawing/2014/main" id="{F6DA5BF9-277A-4740-B60C-4D3A9051FB23}"/>
                </a:ext>
              </a:extLst>
            </p:cNvPr>
            <p:cNvSpPr/>
            <p:nvPr/>
          </p:nvSpPr>
          <p:spPr>
            <a:xfrm>
              <a:off x="2596300" y="3676734"/>
              <a:ext cx="3388972" cy="840338"/>
            </a:xfrm>
            <a:prstGeom prst="roundRect">
              <a:avLst>
                <a:gd name="adj" fmla="val 5981"/>
              </a:avLst>
            </a:prstGeom>
            <a:solidFill>
              <a:srgbClr val="ECF3FA"/>
            </a:soli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onstantia" panose="02030602050306030303" pitchFamily="18" charset="0"/>
              </a:endParaRPr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id="{DAC603A9-77C8-4FF0-AAC3-A958729F199D}"/>
                </a:ext>
              </a:extLst>
            </p:cNvPr>
            <p:cNvSpPr/>
            <p:nvPr/>
          </p:nvSpPr>
          <p:spPr>
            <a:xfrm>
              <a:off x="3976576" y="4172527"/>
              <a:ext cx="1863746" cy="2207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r">
                <a:spcAft>
                  <a:spcPts val="1200"/>
                </a:spcAft>
                <a:buClr>
                  <a:srgbClr val="3871C0"/>
                </a:buClr>
              </a:pPr>
              <a:r>
                <a:rPr lang="en-US" sz="1400" dirty="0">
                  <a:solidFill>
                    <a:srgbClr val="3871C0"/>
                  </a:solidFill>
                  <a:latin typeface="Constantia" panose="02030602050306030303" pitchFamily="18" charset="0"/>
                  <a:hlinkClick r:id="rId16" action="ppaction://hlinkfile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www.exiar.ru</a:t>
              </a:r>
              <a:endParaRPr lang="en-US" sz="1400" dirty="0">
                <a:solidFill>
                  <a:srgbClr val="3871C0"/>
                </a:solidFill>
                <a:latin typeface="Constantia" panose="02030602050306030303" pitchFamily="18" charset="0"/>
              </a:endParaRPr>
            </a:p>
          </p:txBody>
        </p:sp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8DE9F09C-53D0-4D09-B231-DDE5E138C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p:blipFill>
          <p:spPr>
            <a:xfrm>
              <a:off x="2772966" y="3860032"/>
              <a:ext cx="839265" cy="122394"/>
            </a:xfrm>
            <a:prstGeom prst="rect">
              <a:avLst/>
            </a:prstGeom>
          </p:spPr>
        </p:pic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21F17430-317C-43DA-98C7-0E0B6F2C1F62}"/>
              </a:ext>
            </a:extLst>
          </p:cNvPr>
          <p:cNvGrpSpPr/>
          <p:nvPr/>
        </p:nvGrpSpPr>
        <p:grpSpPr>
          <a:xfrm>
            <a:off x="8353090" y="4842409"/>
            <a:ext cx="3388972" cy="840338"/>
            <a:chOff x="6222156" y="3676734"/>
            <a:chExt cx="3388972" cy="840338"/>
          </a:xfrm>
        </p:grpSpPr>
        <p:sp>
          <p:nvSpPr>
            <p:cNvPr id="48" name="Прямоугольник: скругленные углы 47">
              <a:hlinkClick r:id="rId19"/>
              <a:extLst>
                <a:ext uri="{FF2B5EF4-FFF2-40B4-BE49-F238E27FC236}">
                  <a16:creationId xmlns:a16="http://schemas.microsoft.com/office/drawing/2014/main" id="{D8A2C945-1C1F-4B02-852F-96321A61CC2C}"/>
                </a:ext>
              </a:extLst>
            </p:cNvPr>
            <p:cNvSpPr/>
            <p:nvPr/>
          </p:nvSpPr>
          <p:spPr>
            <a:xfrm>
              <a:off x="6222156" y="3676734"/>
              <a:ext cx="3388972" cy="840338"/>
            </a:xfrm>
            <a:prstGeom prst="roundRect">
              <a:avLst>
                <a:gd name="adj" fmla="val 5402"/>
              </a:avLst>
            </a:prstGeom>
            <a:solidFill>
              <a:srgbClr val="ECF3FA"/>
            </a:soli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onstantia" panose="02030602050306030303" pitchFamily="18" charset="0"/>
              </a:endParaRPr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F251B6E0-3766-4149-B645-26CBFBE88E4F}"/>
                </a:ext>
              </a:extLst>
            </p:cNvPr>
            <p:cNvSpPr/>
            <p:nvPr/>
          </p:nvSpPr>
          <p:spPr>
            <a:xfrm>
              <a:off x="7609050" y="4172527"/>
              <a:ext cx="1863746" cy="2207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r">
                <a:spcAft>
                  <a:spcPts val="1200"/>
                </a:spcAft>
                <a:buClr>
                  <a:srgbClr val="3871C0"/>
                </a:buClr>
              </a:pPr>
              <a:r>
                <a:rPr lang="en-US" sz="1400" dirty="0">
                  <a:solidFill>
                    <a:srgbClr val="3871C0"/>
                  </a:solidFill>
                  <a:latin typeface="Constantia" panose="02030602050306030303" pitchFamily="18" charset="0"/>
                  <a:hlinkClick r:id="rId9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www.exportedu.ru</a:t>
              </a:r>
              <a:endParaRPr lang="en-US" sz="1400" dirty="0">
                <a:solidFill>
                  <a:srgbClr val="3871C0"/>
                </a:solidFill>
                <a:latin typeface="Constantia" panose="02030602050306030303" pitchFamily="18" charset="0"/>
              </a:endParaRPr>
            </a:p>
          </p:txBody>
        </p:sp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77C3FF73-F36B-4954-BA85-9BB88902E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tretch>
              <a:fillRect/>
            </a:stretch>
          </p:blipFill>
          <p:spPr>
            <a:xfrm>
              <a:off x="6371129" y="3820245"/>
              <a:ext cx="2043480" cy="324362"/>
            </a:xfrm>
            <a:prstGeom prst="rect">
              <a:avLst/>
            </a:prstGeom>
          </p:spPr>
        </p:pic>
      </p:grpSp>
      <p:sp>
        <p:nvSpPr>
          <p:cNvPr id="59" name="Половина рамки 58">
            <a:extLst>
              <a:ext uri="{FF2B5EF4-FFF2-40B4-BE49-F238E27FC236}">
                <a16:creationId xmlns:a16="http://schemas.microsoft.com/office/drawing/2014/main" id="{DA2B686A-3E4B-4F3E-B358-C78885153F45}"/>
              </a:ext>
            </a:extLst>
          </p:cNvPr>
          <p:cNvSpPr/>
          <p:nvPr/>
        </p:nvSpPr>
        <p:spPr>
          <a:xfrm rot="16200000">
            <a:off x="579205" y="5971875"/>
            <a:ext cx="342901" cy="342901"/>
          </a:xfrm>
          <a:prstGeom prst="halfFrame">
            <a:avLst>
              <a:gd name="adj1" fmla="val 18872"/>
              <a:gd name="adj2" fmla="val 183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DE8D18B1-299A-44C3-9B31-2A452947767C}"/>
              </a:ext>
            </a:extLst>
          </p:cNvPr>
          <p:cNvGrpSpPr/>
          <p:nvPr/>
        </p:nvGrpSpPr>
        <p:grpSpPr>
          <a:xfrm>
            <a:off x="990906" y="4842409"/>
            <a:ext cx="3388972" cy="840338"/>
            <a:chOff x="6424752" y="2951004"/>
            <a:chExt cx="3388972" cy="840338"/>
          </a:xfrm>
        </p:grpSpPr>
        <p:sp>
          <p:nvSpPr>
            <p:cNvPr id="56" name="Прямоугольник: скругленные углы 55">
              <a:hlinkClick r:id="rId22"/>
              <a:extLst>
                <a:ext uri="{FF2B5EF4-FFF2-40B4-BE49-F238E27FC236}">
                  <a16:creationId xmlns:a16="http://schemas.microsoft.com/office/drawing/2014/main" id="{AFADC782-BAB3-4B4D-BC75-BF0243AF9BFC}"/>
                </a:ext>
              </a:extLst>
            </p:cNvPr>
            <p:cNvSpPr/>
            <p:nvPr/>
          </p:nvSpPr>
          <p:spPr>
            <a:xfrm>
              <a:off x="6424752" y="2951004"/>
              <a:ext cx="3388972" cy="840338"/>
            </a:xfrm>
            <a:prstGeom prst="roundRect">
              <a:avLst>
                <a:gd name="adj" fmla="val 5981"/>
              </a:avLst>
            </a:prstGeom>
            <a:solidFill>
              <a:srgbClr val="ECF3FA"/>
            </a:solidFill>
            <a:ln w="9525">
              <a:solidFill>
                <a:srgbClr val="3871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onstantia" panose="02030602050306030303" pitchFamily="18" charset="0"/>
              </a:endParaRPr>
            </a:p>
          </p:txBody>
        </p: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4E9AEC98-FF6A-4354-A53C-C42A8EFB1BF4}"/>
                </a:ext>
              </a:extLst>
            </p:cNvPr>
            <p:cNvSpPr/>
            <p:nvPr/>
          </p:nvSpPr>
          <p:spPr>
            <a:xfrm>
              <a:off x="7805028" y="3446796"/>
              <a:ext cx="1863746" cy="2207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r">
                <a:spcAft>
                  <a:spcPts val="1200"/>
                </a:spcAft>
                <a:buClr>
                  <a:srgbClr val="3871C0"/>
                </a:buClr>
              </a:pPr>
              <a:r>
                <a:rPr lang="en-US" sz="1400" dirty="0">
                  <a:solidFill>
                    <a:srgbClr val="3871C0"/>
                  </a:solidFill>
                  <a:latin typeface="Constantia" panose="02030602050306030303" pitchFamily="18" charset="0"/>
                  <a:hlinkClick r:id="rId10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www.exportcenter.ru</a:t>
              </a:r>
              <a:endParaRPr lang="en-US" sz="1400" dirty="0">
                <a:solidFill>
                  <a:srgbClr val="3871C0"/>
                </a:solidFill>
                <a:latin typeface="Constantia" panose="02030602050306030303" pitchFamily="18" charset="0"/>
              </a:endParaRPr>
            </a:p>
          </p:txBody>
        </p:sp>
        <p:pic>
          <p:nvPicPr>
            <p:cNvPr id="60" name="Рисунок 59">
              <a:extLst>
                <a:ext uri="{FF2B5EF4-FFF2-40B4-BE49-F238E27FC236}">
                  <a16:creationId xmlns:a16="http://schemas.microsoft.com/office/drawing/2014/main" id="{E5BF92EF-6AED-4E82-9151-652CC1816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xmlns="" r:embed="rId24"/>
                </a:ext>
              </a:extLst>
            </a:blip>
            <a:stretch>
              <a:fillRect/>
            </a:stretch>
          </p:blipFill>
          <p:spPr>
            <a:xfrm>
              <a:off x="6563516" y="3133575"/>
              <a:ext cx="3116481" cy="147560"/>
            </a:xfrm>
            <a:prstGeom prst="rect">
              <a:avLst/>
            </a:prstGeom>
          </p:spPr>
        </p:pic>
      </p:grpSp>
      <p:pic>
        <p:nvPicPr>
          <p:cNvPr id="17" name="Рисунок 16" descr="Пользователь">
            <a:extLst>
              <a:ext uri="{FF2B5EF4-FFF2-40B4-BE49-F238E27FC236}">
                <a16:creationId xmlns:a16="http://schemas.microsoft.com/office/drawing/2014/main" id="{8B6DF82B-631C-4430-A5E3-7F09F4161331}"/>
              </a:ext>
            </a:extLst>
          </p:cNvPr>
          <p:cNvPicPr>
            <a:picLocks noChangeAspect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957529" y="1731209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599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11016</TotalTime>
  <Words>750</Words>
  <Application>Microsoft Office PowerPoint</Application>
  <PresentationFormat>Широкоэкранный</PresentationFormat>
  <Paragraphs>104</Paragraphs>
  <Slides>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3" baseType="lpstr">
      <vt:lpstr>Akrobat</vt:lpstr>
      <vt:lpstr>Akrobat Bold</vt:lpstr>
      <vt:lpstr>Arial</vt:lpstr>
      <vt:lpstr>Calibri</vt:lpstr>
      <vt:lpstr>Calibri Light</vt:lpstr>
      <vt:lpstr>Circe</vt:lpstr>
      <vt:lpstr>Circe Bold</vt:lpstr>
      <vt:lpstr>Circe Extra Bold</vt:lpstr>
      <vt:lpstr>Constantia</vt:lpstr>
      <vt:lpstr>Intro </vt:lpstr>
      <vt:lpstr>Open Sans Light</vt:lpstr>
      <vt:lpstr>Roboto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ПАВИЛЬОНЫ АПК </vt:lpstr>
      <vt:lpstr> КОЛЛЕКТИВНЫЙ СТЕНД РЭЦ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Мошкало Николай Геннадьевич</dc:creator>
  <cp:lastModifiedBy>Истомина Ирина Михайловна</cp:lastModifiedBy>
  <cp:revision>404</cp:revision>
  <cp:lastPrinted>2021-02-04T09:05:35Z</cp:lastPrinted>
  <dcterms:created xsi:type="dcterms:W3CDTF">2020-10-14T11:35:14Z</dcterms:created>
  <dcterms:modified xsi:type="dcterms:W3CDTF">2024-11-22T01:33:28Z</dcterms:modified>
</cp:coreProperties>
</file>