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1332" r:id="rId3"/>
    <p:sldId id="1333" r:id="rId4"/>
    <p:sldId id="721" r:id="rId5"/>
    <p:sldId id="667" r:id="rId6"/>
    <p:sldId id="1329" r:id="rId7"/>
    <p:sldId id="1330" r:id="rId8"/>
    <p:sldId id="731" r:id="rId9"/>
    <p:sldId id="1327" r:id="rId10"/>
    <p:sldId id="1328" r:id="rId11"/>
    <p:sldId id="719" r:id="rId12"/>
    <p:sldId id="1331" r:id="rId13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1332"/>
            <p14:sldId id="1333"/>
            <p14:sldId id="721"/>
            <p14:sldId id="667"/>
            <p14:sldId id="1329"/>
            <p14:sldId id="1330"/>
            <p14:sldId id="731"/>
            <p14:sldId id="1327"/>
            <p14:sldId id="1328"/>
            <p14:sldId id="719"/>
            <p14:sldId id="13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5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FFFCC1"/>
    <a:srgbClr val="B3E4C5"/>
    <a:srgbClr val="66FFFF"/>
    <a:srgbClr val="E4C6D9"/>
    <a:srgbClr val="E4ABD2"/>
    <a:srgbClr val="FF99CC"/>
    <a:srgbClr val="FF9999"/>
    <a:srgbClr val="DEA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87783" autoAdjust="0"/>
  </p:normalViewPr>
  <p:slideViewPr>
    <p:cSldViewPr snapToGrid="0" snapToObjects="1" showGuides="1">
      <p:cViewPr varScale="1">
        <p:scale>
          <a:sx n="95" d="100"/>
          <a:sy n="95" d="100"/>
        </p:scale>
        <p:origin x="1908" y="8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8"/>
        <p:guide pos="2160"/>
        <p:guide orient="horz" pos="3145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9A566F-354B-F44B-91EB-AF1D6791096D}" type="doc">
      <dgm:prSet loTypeId="urn:microsoft.com/office/officeart/2005/8/layout/vList2" loCatId="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3C5899A-94D1-544B-8C44-C2C5F23DC96D}">
      <dgm:prSet phldrT="[Текст]" custT="1"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pPr algn="l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algn="r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algn="r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gm:t>
    </dgm:pt>
    <dgm:pt modelId="{5A369AF4-71D5-634A-A18F-59C25AD2C0BD}" type="par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68E2F0EC-12EF-1042-9C5E-874EB2C14DC2}" type="sib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B66E063A-468D-1F4A-885A-D781CF9DFE7E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Обособление остатка по кассе через Сведения ф.0503178</a:t>
          </a:r>
          <a:endParaRPr lang="ru-RU" sz="260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49A3122B-7C11-A74F-911C-AFBCA39B87B8}" type="par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1990C92C-78C7-5D4F-9F89-9E6D6AE35841}" type="sib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E552C191-58EB-4D26-BFA5-F13B5A14DF5F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Отражение остаточной стоимости МЗ за вычетом резерва под снижение стоимости</a:t>
          </a:r>
        </a:p>
      </dgm:t>
    </dgm:pt>
    <dgm:pt modelId="{0AF3BB59-ECDB-4AE3-8940-09CA2CC36267}" type="sibTrans" cxnId="{564D9DB7-72D6-4659-9F88-7E840190E6F4}">
      <dgm:prSet/>
      <dgm:spPr/>
      <dgm:t>
        <a:bodyPr/>
        <a:lstStyle/>
        <a:p>
          <a:endParaRPr lang="ru-RU"/>
        </a:p>
      </dgm:t>
    </dgm:pt>
    <dgm:pt modelId="{66B5102D-32F0-4200-8390-2E86E457EE66}" type="parTrans" cxnId="{564D9DB7-72D6-4659-9F88-7E840190E6F4}">
      <dgm:prSet/>
      <dgm:spPr/>
      <dgm:t>
        <a:bodyPr/>
        <a:lstStyle/>
        <a:p>
          <a:endParaRPr lang="ru-RU"/>
        </a:p>
      </dgm:t>
    </dgm:pt>
    <dgm:pt modelId="{422D985A-6F8D-45F8-A1C5-570BEEDDF766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Строки «в том числе» и «из них» в Справки в составе сводного Баланса (ф. 0503130)</a:t>
          </a:r>
        </a:p>
      </dgm:t>
    </dgm:pt>
    <dgm:pt modelId="{F9123EDC-3DA4-4A6B-8C04-03F9AD079E1B}" type="parTrans" cxnId="{07ACF35F-7C53-4E22-9235-E9427264F60C}">
      <dgm:prSet/>
      <dgm:spPr/>
      <dgm:t>
        <a:bodyPr/>
        <a:lstStyle/>
        <a:p>
          <a:endParaRPr lang="ru-RU"/>
        </a:p>
      </dgm:t>
    </dgm:pt>
    <dgm:pt modelId="{DC63E479-08BB-4A44-9855-8F9A7E85B222}" type="sibTrans" cxnId="{07ACF35F-7C53-4E22-9235-E9427264F60C}">
      <dgm:prSet/>
      <dgm:spPr/>
      <dgm:t>
        <a:bodyPr/>
        <a:lstStyle/>
        <a:p>
          <a:endParaRPr lang="ru-RU"/>
        </a:p>
      </dgm:t>
    </dgm:pt>
    <dgm:pt modelId="{44646CE5-4A78-43EB-809D-672FBF3CB312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Дополнены причины для раздела 1 Сведений ф.0503175</a:t>
          </a:r>
        </a:p>
      </dgm:t>
    </dgm:pt>
    <dgm:pt modelId="{D294C744-9ED7-451B-AC4F-89D2C7D407F0}" type="parTrans" cxnId="{69628EC5-AE7F-4913-8172-EAA90734E350}">
      <dgm:prSet/>
      <dgm:spPr/>
      <dgm:t>
        <a:bodyPr/>
        <a:lstStyle/>
        <a:p>
          <a:endParaRPr lang="ru-RU"/>
        </a:p>
      </dgm:t>
    </dgm:pt>
    <dgm:pt modelId="{970D591E-1AB1-4BB9-BAE5-7E49893D7EFB}" type="sibTrans" cxnId="{69628EC5-AE7F-4913-8172-EAA90734E350}">
      <dgm:prSet/>
      <dgm:spPr/>
      <dgm:t>
        <a:bodyPr/>
        <a:lstStyle/>
        <a:p>
          <a:endParaRPr lang="ru-RU"/>
        </a:p>
      </dgm:t>
    </dgm:pt>
    <dgm:pt modelId="{2CF7603F-CAD8-E647-B14F-9EF0DF2575B8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Раскрытие информации по счетам </a:t>
          </a:r>
          <a:r>
            <a:rPr lang="ru-RU" sz="2600" b="0" u="none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эскроу</a:t>
          </a: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в Сведениях ф. 0503178, 0503779 (для всех уровней консолидации)</a:t>
          </a:r>
          <a:endParaRPr lang="ru-RU" sz="260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3A22FE28-AEC1-C847-9385-E7D398A032B8}" type="parTrans" cxnId="{2E2B25B9-7C97-7A49-9ABF-B1D3A5E64ABF}">
      <dgm:prSet/>
      <dgm:spPr/>
      <dgm:t>
        <a:bodyPr/>
        <a:lstStyle/>
        <a:p>
          <a:endParaRPr lang="ru-RU"/>
        </a:p>
      </dgm:t>
    </dgm:pt>
    <dgm:pt modelId="{79FAE750-A884-6D4A-9595-C66F9693F64D}" type="sibTrans" cxnId="{2E2B25B9-7C97-7A49-9ABF-B1D3A5E64ABF}">
      <dgm:prSet/>
      <dgm:spPr/>
      <dgm:t>
        <a:bodyPr/>
        <a:lstStyle/>
        <a:p>
          <a:endParaRPr lang="ru-RU"/>
        </a:p>
      </dgm:t>
    </dgm:pt>
    <dgm:pt modelId="{0464B875-F826-B14F-906B-E7DE77983105}" type="pres">
      <dgm:prSet presAssocID="{769A566F-354B-F44B-91EB-AF1D679109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B9009C-338A-A742-828F-C885CF37E640}" type="pres">
      <dgm:prSet presAssocID="{E3C5899A-94D1-544B-8C44-C2C5F23DC96D}" presName="parentText" presStyleLbl="node1" presStyleIdx="0" presStyleCnt="1" custScaleY="121005" custLinFactNeighborX="-395" custLinFactNeighborY="-969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3F45A-8AAB-B946-B3BE-71401357CFF4}" type="pres">
      <dgm:prSet presAssocID="{E3C5899A-94D1-544B-8C44-C2C5F23DC96D}" presName="childText" presStyleLbl="revTx" presStyleIdx="0" presStyleCnt="1" custScaleY="105219" custLinFactNeighborY="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21B0FE-9103-604E-B833-FEFC6CE1F1BC}" srcId="{E3C5899A-94D1-544B-8C44-C2C5F23DC96D}" destId="{B66E063A-468D-1F4A-885A-D781CF9DFE7E}" srcOrd="0" destOrd="0" parTransId="{49A3122B-7C11-A74F-911C-AFBCA39B87B8}" sibTransId="{1990C92C-78C7-5D4F-9F89-9E6D6AE35841}"/>
    <dgm:cxn modelId="{229C43C1-FB82-C54B-8862-B25BD631B60D}" type="presOf" srcId="{B66E063A-468D-1F4A-885A-D781CF9DFE7E}" destId="{AE73F45A-8AAB-B946-B3BE-71401357CFF4}" srcOrd="0" destOrd="0" presId="urn:microsoft.com/office/officeart/2005/8/layout/vList2"/>
    <dgm:cxn modelId="{E9BEA8A0-77FD-D641-ADCB-834E9C1E856D}" type="presOf" srcId="{E3C5899A-94D1-544B-8C44-C2C5F23DC96D}" destId="{01B9009C-338A-A742-828F-C885CF37E640}" srcOrd="0" destOrd="0" presId="urn:microsoft.com/office/officeart/2005/8/layout/vList2"/>
    <dgm:cxn modelId="{A74E2729-8086-8747-8723-2FC620A10FDF}" type="presOf" srcId="{769A566F-354B-F44B-91EB-AF1D6791096D}" destId="{0464B875-F826-B14F-906B-E7DE77983105}" srcOrd="0" destOrd="0" presId="urn:microsoft.com/office/officeart/2005/8/layout/vList2"/>
    <dgm:cxn modelId="{69628EC5-AE7F-4913-8172-EAA90734E350}" srcId="{E3C5899A-94D1-544B-8C44-C2C5F23DC96D}" destId="{44646CE5-4A78-43EB-809D-672FBF3CB312}" srcOrd="4" destOrd="0" parTransId="{D294C744-9ED7-451B-AC4F-89D2C7D407F0}" sibTransId="{970D591E-1AB1-4BB9-BAE5-7E49893D7EFB}"/>
    <dgm:cxn modelId="{BFF8B315-5E74-483F-9BEC-8517756A6B2D}" type="presOf" srcId="{44646CE5-4A78-43EB-809D-672FBF3CB312}" destId="{AE73F45A-8AAB-B946-B3BE-71401357CFF4}" srcOrd="0" destOrd="4" presId="urn:microsoft.com/office/officeart/2005/8/layout/vList2"/>
    <dgm:cxn modelId="{07ACF35F-7C53-4E22-9235-E9427264F60C}" srcId="{E3C5899A-94D1-544B-8C44-C2C5F23DC96D}" destId="{422D985A-6F8D-45F8-A1C5-570BEEDDF766}" srcOrd="3" destOrd="0" parTransId="{F9123EDC-3DA4-4A6B-8C04-03F9AD079E1B}" sibTransId="{DC63E479-08BB-4A44-9855-8F9A7E85B222}"/>
    <dgm:cxn modelId="{727DC040-F6CA-45A0-91FC-D2A5448B3F5A}" type="presOf" srcId="{422D985A-6F8D-45F8-A1C5-570BEEDDF766}" destId="{AE73F45A-8AAB-B946-B3BE-71401357CFF4}" srcOrd="0" destOrd="3" presId="urn:microsoft.com/office/officeart/2005/8/layout/vList2"/>
    <dgm:cxn modelId="{ACFB24E2-3485-B444-A6BF-7F5C37A3770F}" srcId="{769A566F-354B-F44B-91EB-AF1D6791096D}" destId="{E3C5899A-94D1-544B-8C44-C2C5F23DC96D}" srcOrd="0" destOrd="0" parTransId="{5A369AF4-71D5-634A-A18F-59C25AD2C0BD}" sibTransId="{68E2F0EC-12EF-1042-9C5E-874EB2C14DC2}"/>
    <dgm:cxn modelId="{4042E333-CFE5-4E45-A30F-499B692D8002}" type="presOf" srcId="{2CF7603F-CAD8-E647-B14F-9EF0DF2575B8}" destId="{AE73F45A-8AAB-B946-B3BE-71401357CFF4}" srcOrd="0" destOrd="1" presId="urn:microsoft.com/office/officeart/2005/8/layout/vList2"/>
    <dgm:cxn modelId="{2E2B25B9-7C97-7A49-9ABF-B1D3A5E64ABF}" srcId="{E3C5899A-94D1-544B-8C44-C2C5F23DC96D}" destId="{2CF7603F-CAD8-E647-B14F-9EF0DF2575B8}" srcOrd="1" destOrd="0" parTransId="{3A22FE28-AEC1-C847-9385-E7D398A032B8}" sibTransId="{79FAE750-A884-6D4A-9595-C66F9693F64D}"/>
    <dgm:cxn modelId="{5789E214-62DE-C248-8BB3-12C71FC28036}" type="presOf" srcId="{E552C191-58EB-4D26-BFA5-F13B5A14DF5F}" destId="{AE73F45A-8AAB-B946-B3BE-71401357CFF4}" srcOrd="0" destOrd="2" presId="urn:microsoft.com/office/officeart/2005/8/layout/vList2"/>
    <dgm:cxn modelId="{564D9DB7-72D6-4659-9F88-7E840190E6F4}" srcId="{E3C5899A-94D1-544B-8C44-C2C5F23DC96D}" destId="{E552C191-58EB-4D26-BFA5-F13B5A14DF5F}" srcOrd="2" destOrd="0" parTransId="{66B5102D-32F0-4200-8390-2E86E457EE66}" sibTransId="{0AF3BB59-ECDB-4AE3-8940-09CA2CC36267}"/>
    <dgm:cxn modelId="{34B687F5-3693-5C46-AD7F-9047B20C2CD0}" type="presParOf" srcId="{0464B875-F826-B14F-906B-E7DE77983105}" destId="{01B9009C-338A-A742-828F-C885CF37E640}" srcOrd="0" destOrd="0" presId="urn:microsoft.com/office/officeart/2005/8/layout/vList2"/>
    <dgm:cxn modelId="{2CA6E095-BBC9-7C44-BDB1-0D34C79AAC4A}" type="presParOf" srcId="{0464B875-F826-B14F-906B-E7DE77983105}" destId="{AE73F45A-8AAB-B946-B3BE-71401357CF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9A566F-354B-F44B-91EB-AF1D6791096D}" type="doc">
      <dgm:prSet loTypeId="urn:microsoft.com/office/officeart/2005/8/layout/vList2" loCatId="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3C5899A-94D1-544B-8C44-C2C5F23DC96D}">
      <dgm:prSet phldrT="[Текст]" custT="1"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pPr algn="l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algn="r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algn="r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gm:t>
    </dgm:pt>
    <dgm:pt modelId="{5A369AF4-71D5-634A-A18F-59C25AD2C0BD}" type="par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68E2F0EC-12EF-1042-9C5E-874EB2C14DC2}" type="sib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B66E063A-468D-1F4A-885A-D781CF9DFE7E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Отражение недостачи денежных средств в кассе </a:t>
          </a:r>
          <a:endParaRPr lang="ru-RU" sz="2600" kern="0" baseline="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1990C92C-78C7-5D4F-9F89-9E6D6AE35841}" type="sib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49A3122B-7C11-A74F-911C-AFBCA39B87B8}" type="par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0D9B66A2-07F2-46C4-8564-04127C62ECC1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Дебиторская задолженность по счету 303.02 только в части переплат страховых взносов, отрицательных значений в отчете ф.0503128, 0503738 нет</a:t>
          </a:r>
        </a:p>
      </dgm:t>
    </dgm:pt>
    <dgm:pt modelId="{E2C92DE3-F578-4217-BA42-550DBD8F580F}" type="sibTrans" cxnId="{4D343430-4AD1-477C-861C-C146C069E06A}">
      <dgm:prSet/>
      <dgm:spPr/>
      <dgm:t>
        <a:bodyPr/>
        <a:lstStyle/>
        <a:p>
          <a:endParaRPr lang="ru-RU"/>
        </a:p>
      </dgm:t>
    </dgm:pt>
    <dgm:pt modelId="{BA75671D-670F-4786-A32C-D4856A42B27C}" type="parTrans" cxnId="{4D343430-4AD1-477C-861C-C146C069E06A}">
      <dgm:prSet/>
      <dgm:spPr/>
      <dgm:t>
        <a:bodyPr/>
        <a:lstStyle/>
        <a:p>
          <a:endParaRPr lang="ru-RU"/>
        </a:p>
      </dgm:t>
    </dgm:pt>
    <dgm:pt modelId="{A8B82653-4730-439E-92BF-C5FF349A2C94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kern="0" baseline="0" dirty="0">
              <a:latin typeface="Times New Roman" charset="0"/>
              <a:ea typeface="Times New Roman" charset="0"/>
              <a:cs typeface="Times New Roman" charset="0"/>
            </a:rPr>
            <a:t>Раздел 4 Отчета ф.0503123 – только по расходам</a:t>
          </a:r>
        </a:p>
      </dgm:t>
    </dgm:pt>
    <dgm:pt modelId="{988BBB58-407E-4624-AB4D-36FAEF1596BF}" type="parTrans" cxnId="{752200C3-5EAD-407D-A043-CA51E01E9AA4}">
      <dgm:prSet/>
      <dgm:spPr/>
      <dgm:t>
        <a:bodyPr/>
        <a:lstStyle/>
        <a:p>
          <a:endParaRPr lang="ru-RU"/>
        </a:p>
      </dgm:t>
    </dgm:pt>
    <dgm:pt modelId="{113D6606-F35A-4283-8544-FE580216E2CC}" type="sibTrans" cxnId="{752200C3-5EAD-407D-A043-CA51E01E9AA4}">
      <dgm:prSet/>
      <dgm:spPr/>
      <dgm:t>
        <a:bodyPr/>
        <a:lstStyle/>
        <a:p>
          <a:endParaRPr lang="ru-RU"/>
        </a:p>
      </dgm:t>
    </dgm:pt>
    <dgm:pt modelId="{A84696AA-BCE7-2B46-BEA5-941B2A45E578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Справка ф.0503125 по счету 130305731, 140141151, 140141161, 140149151, 140149161</a:t>
          </a:r>
        </a:p>
      </dgm:t>
    </dgm:pt>
    <dgm:pt modelId="{7A433F0A-1BB1-8F4A-A76A-DC37B73628CB}" type="parTrans" cxnId="{8EF7E923-AEBD-6C46-A62A-D555E25A9719}">
      <dgm:prSet/>
      <dgm:spPr/>
      <dgm:t>
        <a:bodyPr/>
        <a:lstStyle/>
        <a:p>
          <a:endParaRPr lang="ru-RU"/>
        </a:p>
      </dgm:t>
    </dgm:pt>
    <dgm:pt modelId="{F53D0746-11B0-D945-A0B4-AC1038EF26A4}" type="sibTrans" cxnId="{8EF7E923-AEBD-6C46-A62A-D555E25A9719}">
      <dgm:prSet/>
      <dgm:spPr/>
      <dgm:t>
        <a:bodyPr/>
        <a:lstStyle/>
        <a:p>
          <a:endParaRPr lang="ru-RU"/>
        </a:p>
      </dgm:t>
    </dgm:pt>
    <dgm:pt modelId="{0464B875-F826-B14F-906B-E7DE77983105}" type="pres">
      <dgm:prSet presAssocID="{769A566F-354B-F44B-91EB-AF1D679109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B9009C-338A-A742-828F-C885CF37E640}" type="pres">
      <dgm:prSet presAssocID="{E3C5899A-94D1-544B-8C44-C2C5F23DC96D}" presName="parentText" presStyleLbl="node1" presStyleIdx="0" presStyleCnt="1" custScaleY="145151" custLinFactNeighborX="-395" custLinFactNeighborY="-7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3F45A-8AAB-B946-B3BE-71401357CFF4}" type="pres">
      <dgm:prSet presAssocID="{E3C5899A-94D1-544B-8C44-C2C5F23DC96D}" presName="childText" presStyleLbl="revTx" presStyleIdx="0" presStyleCnt="1" custScaleY="341544" custLinFactNeighborY="1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21B0FE-9103-604E-B833-FEFC6CE1F1BC}" srcId="{E3C5899A-94D1-544B-8C44-C2C5F23DC96D}" destId="{B66E063A-468D-1F4A-885A-D781CF9DFE7E}" srcOrd="0" destOrd="0" parTransId="{49A3122B-7C11-A74F-911C-AFBCA39B87B8}" sibTransId="{1990C92C-78C7-5D4F-9F89-9E6D6AE35841}"/>
    <dgm:cxn modelId="{229C43C1-FB82-C54B-8862-B25BD631B60D}" type="presOf" srcId="{B66E063A-468D-1F4A-885A-D781CF9DFE7E}" destId="{AE73F45A-8AAB-B946-B3BE-71401357CFF4}" srcOrd="0" destOrd="0" presId="urn:microsoft.com/office/officeart/2005/8/layout/vList2"/>
    <dgm:cxn modelId="{E9BEA8A0-77FD-D641-ADCB-834E9C1E856D}" type="presOf" srcId="{E3C5899A-94D1-544B-8C44-C2C5F23DC96D}" destId="{01B9009C-338A-A742-828F-C885CF37E640}" srcOrd="0" destOrd="0" presId="urn:microsoft.com/office/officeart/2005/8/layout/vList2"/>
    <dgm:cxn modelId="{A74E2729-8086-8747-8723-2FC620A10FDF}" type="presOf" srcId="{769A566F-354B-F44B-91EB-AF1D6791096D}" destId="{0464B875-F826-B14F-906B-E7DE77983105}" srcOrd="0" destOrd="0" presId="urn:microsoft.com/office/officeart/2005/8/layout/vList2"/>
    <dgm:cxn modelId="{ACFB24E2-3485-B444-A6BF-7F5C37A3770F}" srcId="{769A566F-354B-F44B-91EB-AF1D6791096D}" destId="{E3C5899A-94D1-544B-8C44-C2C5F23DC96D}" srcOrd="0" destOrd="0" parTransId="{5A369AF4-71D5-634A-A18F-59C25AD2C0BD}" sibTransId="{68E2F0EC-12EF-1042-9C5E-874EB2C14DC2}"/>
    <dgm:cxn modelId="{4D343430-4AD1-477C-861C-C146C069E06A}" srcId="{E3C5899A-94D1-544B-8C44-C2C5F23DC96D}" destId="{0D9B66A2-07F2-46C4-8564-04127C62ECC1}" srcOrd="2" destOrd="0" parTransId="{BA75671D-670F-4786-A32C-D4856A42B27C}" sibTransId="{E2C92DE3-F578-4217-BA42-550DBD8F580F}"/>
    <dgm:cxn modelId="{AAF7C7A7-62C4-B342-AA27-72051D7CF19F}" type="presOf" srcId="{0D9B66A2-07F2-46C4-8564-04127C62ECC1}" destId="{AE73F45A-8AAB-B946-B3BE-71401357CFF4}" srcOrd="0" destOrd="2" presId="urn:microsoft.com/office/officeart/2005/8/layout/vList2"/>
    <dgm:cxn modelId="{752200C3-5EAD-407D-A043-CA51E01E9AA4}" srcId="{E3C5899A-94D1-544B-8C44-C2C5F23DC96D}" destId="{A8B82653-4730-439E-92BF-C5FF349A2C94}" srcOrd="1" destOrd="0" parTransId="{988BBB58-407E-4624-AB4D-36FAEF1596BF}" sibTransId="{113D6606-F35A-4283-8544-FE580216E2CC}"/>
    <dgm:cxn modelId="{F25732A0-9C05-4549-97DE-1E8FD297B6D5}" type="presOf" srcId="{A8B82653-4730-439E-92BF-C5FF349A2C94}" destId="{AE73F45A-8AAB-B946-B3BE-71401357CFF4}" srcOrd="0" destOrd="1" presId="urn:microsoft.com/office/officeart/2005/8/layout/vList2"/>
    <dgm:cxn modelId="{8EF7E923-AEBD-6C46-A62A-D555E25A9719}" srcId="{E3C5899A-94D1-544B-8C44-C2C5F23DC96D}" destId="{A84696AA-BCE7-2B46-BEA5-941B2A45E578}" srcOrd="3" destOrd="0" parTransId="{7A433F0A-1BB1-8F4A-A76A-DC37B73628CB}" sibTransId="{F53D0746-11B0-D945-A0B4-AC1038EF26A4}"/>
    <dgm:cxn modelId="{A884F5A1-B802-F34A-801A-E857C9E758DE}" type="presOf" srcId="{A84696AA-BCE7-2B46-BEA5-941B2A45E578}" destId="{AE73F45A-8AAB-B946-B3BE-71401357CFF4}" srcOrd="0" destOrd="3" presId="urn:microsoft.com/office/officeart/2005/8/layout/vList2"/>
    <dgm:cxn modelId="{34B687F5-3693-5C46-AD7F-9047B20C2CD0}" type="presParOf" srcId="{0464B875-F826-B14F-906B-E7DE77983105}" destId="{01B9009C-338A-A742-828F-C885CF37E640}" srcOrd="0" destOrd="0" presId="urn:microsoft.com/office/officeart/2005/8/layout/vList2"/>
    <dgm:cxn modelId="{2CA6E095-BBC9-7C44-BDB1-0D34C79AAC4A}" type="presParOf" srcId="{0464B875-F826-B14F-906B-E7DE77983105}" destId="{AE73F45A-8AAB-B946-B3BE-71401357CF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9009C-338A-A742-828F-C885CF37E640}">
      <dsp:nvSpPr>
        <dsp:cNvPr id="0" name=""/>
        <dsp:cNvSpPr/>
      </dsp:nvSpPr>
      <dsp:spPr>
        <a:xfrm>
          <a:off x="0" y="0"/>
          <a:ext cx="8769927" cy="1998874"/>
        </a:xfrm>
        <a:prstGeom prst="roundRect">
          <a:avLst/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sp:txBody>
      <dsp:txXfrm>
        <a:off x="97577" y="97577"/>
        <a:ext cx="8574773" cy="1803720"/>
      </dsp:txXfrm>
    </dsp:sp>
    <dsp:sp modelId="{AE73F45A-8AAB-B946-B3BE-71401357CFF4}">
      <dsp:nvSpPr>
        <dsp:cNvPr id="0" name=""/>
        <dsp:cNvSpPr/>
      </dsp:nvSpPr>
      <dsp:spPr>
        <a:xfrm>
          <a:off x="0" y="2000578"/>
          <a:ext cx="8769927" cy="3587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445" tIns="33020" rIns="184912" bIns="33020" numCol="1" spcCol="1270" anchor="t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Обособление остатка по кассе через Сведения ф.0503178</a:t>
          </a:r>
          <a:endParaRPr lang="ru-RU" sz="2600" kern="120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Раскрытие информации по счетам </a:t>
          </a:r>
          <a:r>
            <a:rPr lang="ru-RU" sz="2600" b="0" u="none" kern="1200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эскроу</a:t>
          </a: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в Сведениях ф. 0503178, 0503779 (для всех уровней консолидации)</a:t>
          </a:r>
          <a:endParaRPr lang="ru-RU" sz="2600" kern="120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Отражение остаточной стоимости МЗ за вычетом резерва под снижение стоимости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Строки «в том числе» и «из них» в Справки в составе сводного Баланса (ф. 0503130)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Дополнены причины для раздела 1 Сведений ф.0503175</a:t>
          </a:r>
        </a:p>
      </dsp:txBody>
      <dsp:txXfrm>
        <a:off x="0" y="2000578"/>
        <a:ext cx="8769927" cy="3587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9009C-338A-A742-828F-C885CF37E640}">
      <dsp:nvSpPr>
        <dsp:cNvPr id="0" name=""/>
        <dsp:cNvSpPr/>
      </dsp:nvSpPr>
      <dsp:spPr>
        <a:xfrm>
          <a:off x="0" y="0"/>
          <a:ext cx="8769927" cy="1929390"/>
        </a:xfrm>
        <a:prstGeom prst="roundRect">
          <a:avLst/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sp:txBody>
      <dsp:txXfrm>
        <a:off x="94185" y="94185"/>
        <a:ext cx="8581557" cy="1741020"/>
      </dsp:txXfrm>
    </dsp:sp>
    <dsp:sp modelId="{AE73F45A-8AAB-B946-B3BE-71401357CFF4}">
      <dsp:nvSpPr>
        <dsp:cNvPr id="0" name=""/>
        <dsp:cNvSpPr/>
      </dsp:nvSpPr>
      <dsp:spPr>
        <a:xfrm>
          <a:off x="0" y="1929392"/>
          <a:ext cx="8769927" cy="3513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445" tIns="33020" rIns="184912" bIns="33020" numCol="1" spcCol="1270" anchor="t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Отражение недостачи денежных средств в кассе </a:t>
          </a:r>
          <a:endParaRPr lang="ru-RU" sz="2600" kern="0" baseline="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2600" kern="0" baseline="0" dirty="0">
              <a:latin typeface="Times New Roman" charset="0"/>
              <a:ea typeface="Times New Roman" charset="0"/>
              <a:cs typeface="Times New Roman" charset="0"/>
            </a:rPr>
            <a:t>Раздел 4 Отчета ф.0503123 – только по расходам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Дебиторская задолженность по счету 303.02 только в части переплат страховых взносов, отрицательных значений в отчете ф.0503128, 0503738 нет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Справка ф.0503125 по счету 130305731, 140141151, 140141161, 140149151, 140149161</a:t>
          </a:r>
        </a:p>
      </dsp:txBody>
      <dsp:txXfrm>
        <a:off x="0" y="1929392"/>
        <a:ext cx="8769927" cy="3513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50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12/2/2021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5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0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12/2/2021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12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933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92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305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808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773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699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792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738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566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14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108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06734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746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11570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97872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6127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1810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64614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97808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100789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09874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7782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26"/>
          <p:cNvSpPr>
            <a:spLocks noGrp="1"/>
          </p:cNvSpPr>
          <p:nvPr userDrawn="1">
            <p:ph type="sldNum" sz="quarter" idx="10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7BC8CD-063B-428F-958C-C63E20DCC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Дата 2"/>
          <p:cNvSpPr>
            <a:spLocks noGrp="1"/>
          </p:cNvSpPr>
          <p:nvPr>
            <p:ph type="dt" sz="half" idx="11"/>
          </p:nvPr>
        </p:nvSpPr>
        <p:spPr>
          <a:xfrm>
            <a:off x="7451725" y="6356350"/>
            <a:ext cx="1423988" cy="2349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b="1">
                <a:solidFill>
                  <a:prstClr val="black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4CC4B337-42DF-4720-9BAA-FD2655FB0798}" type="datetime8">
              <a:rPr lang="ru-RU"/>
              <a:pPr>
                <a:defRPr/>
              </a:pPr>
              <a:t>02.12.2021 9:11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994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2C7A41C-92AC-4697-A591-793246EAD8E3}" type="slidenum">
              <a:rPr lang="ru-RU" smtClean="0">
                <a:solidFill>
                  <a:srgbClr val="EDEDE3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rgbClr val="EDEDE3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7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78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5637" y="690898"/>
            <a:ext cx="8072725" cy="1081918"/>
          </a:xfrm>
        </p:spPr>
        <p:txBody>
          <a:bodyPr/>
          <a:lstStyle/>
          <a:p>
            <a:r>
              <a:rPr lang="ru-RU" sz="2800" dirty="0" smtClean="0">
                <a:solidFill>
                  <a:srgbClr val="00602B"/>
                </a:solidFill>
              </a:rPr>
              <a:t>Порядок применения бюджетной классификации Российской Федерации в 2021 и 2022 годах</a:t>
            </a:r>
            <a:endParaRPr lang="ru-RU" sz="2800" dirty="0">
              <a:solidFill>
                <a:srgbClr val="00602B"/>
              </a:solidFill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876256" y="13518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5" name="Текст 3"/>
          <p:cNvSpPr>
            <a:spLocks noGrp="1"/>
          </p:cNvSpPr>
          <p:nvPr>
            <p:ph type="body" idx="1"/>
          </p:nvPr>
        </p:nvSpPr>
        <p:spPr>
          <a:xfrm>
            <a:off x="540552" y="1872061"/>
            <a:ext cx="4040188" cy="404811"/>
          </a:xfrm>
        </p:spPr>
        <p:txBody>
          <a:bodyPr/>
          <a:lstStyle/>
          <a:p>
            <a:pPr algn="ctr"/>
            <a:r>
              <a:rPr lang="ru-RU" dirty="0" smtClean="0"/>
              <a:t>2021</a:t>
            </a:r>
            <a:endParaRPr lang="ru-RU" dirty="0"/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3"/>
          </p:nvPr>
        </p:nvSpPr>
        <p:spPr>
          <a:xfrm>
            <a:off x="4566587" y="1872061"/>
            <a:ext cx="4041775" cy="404811"/>
          </a:xfrm>
        </p:spPr>
        <p:txBody>
          <a:bodyPr/>
          <a:lstStyle/>
          <a:p>
            <a:pPr algn="ctr"/>
            <a:r>
              <a:rPr lang="ru-RU" dirty="0" smtClean="0"/>
              <a:t>2022</a:t>
            </a:r>
            <a:endParaRPr lang="ru-RU" dirty="0"/>
          </a:p>
        </p:txBody>
      </p:sp>
      <p:sp>
        <p:nvSpPr>
          <p:cNvPr id="18" name="Объект 6"/>
          <p:cNvSpPr>
            <a:spLocks noGrp="1"/>
          </p:cNvSpPr>
          <p:nvPr>
            <p:ph sz="quarter" idx="4"/>
          </p:nvPr>
        </p:nvSpPr>
        <p:spPr>
          <a:xfrm>
            <a:off x="431540" y="2402012"/>
            <a:ext cx="8280920" cy="924988"/>
          </a:xfrm>
          <a:ln w="31750">
            <a:solidFill>
              <a:srgbClr val="00602B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1700" dirty="0" smtClean="0"/>
              <a:t>Общие положения для всех бюджетов бюджетной системы Российской Федерации, </a:t>
            </a:r>
            <a:br>
              <a:rPr lang="ru-RU" sz="1700" dirty="0" smtClean="0"/>
            </a:br>
            <a:r>
              <a:rPr lang="ru-RU" sz="1700" dirty="0" smtClean="0"/>
              <a:t>АУ и БУ на 2021, 2022 гг. - Приказ </a:t>
            </a:r>
            <a:r>
              <a:rPr lang="ru-RU" sz="1700" dirty="0"/>
              <a:t>Минфина России от 06.06.2019 </a:t>
            </a:r>
            <a:r>
              <a:rPr lang="ru-RU" sz="1700" dirty="0" smtClean="0"/>
              <a:t>№ 85н 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00602B"/>
                </a:solidFill>
              </a:rPr>
              <a:t>(для 2022 года в ред. </a:t>
            </a:r>
            <a:r>
              <a:rPr lang="ru-RU" sz="1500" b="1" i="1" dirty="0">
                <a:solidFill>
                  <a:srgbClr val="00602B"/>
                </a:solidFill>
              </a:rPr>
              <a:t>п</a:t>
            </a:r>
            <a:r>
              <a:rPr lang="ru-RU" sz="1500" b="1" i="1" dirty="0" smtClean="0">
                <a:solidFill>
                  <a:srgbClr val="00602B"/>
                </a:solidFill>
              </a:rPr>
              <a:t>риказа от 11.06.2021 № </a:t>
            </a:r>
            <a:r>
              <a:rPr lang="ru-RU" sz="1500" b="1" i="1" dirty="0" smtClean="0">
                <a:solidFill>
                  <a:srgbClr val="FF0000"/>
                </a:solidFill>
              </a:rPr>
              <a:t>78н</a:t>
            </a:r>
            <a:r>
              <a:rPr lang="ru-RU" sz="1500" b="1" i="1" dirty="0" smtClean="0">
                <a:solidFill>
                  <a:srgbClr val="00602B"/>
                </a:solidFill>
              </a:rPr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1540" y="5602014"/>
            <a:ext cx="8280920" cy="923330"/>
          </a:xfrm>
          <a:prstGeom prst="rect">
            <a:avLst/>
          </a:prstGeom>
          <a:noFill/>
          <a:ln w="25400">
            <a:solidFill>
              <a:srgbClr val="00602B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Приказ Минфина России от 29.11.2017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№ 209н  "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 утверждении Порядка применения классификации операций сектора государственного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управления"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(в редакции приказа Минфина России от 24.09.2021 №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133н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косгу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4545538" y="3771402"/>
            <a:ext cx="63269" cy="1326133"/>
          </a:xfrm>
          <a:prstGeom prst="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855922" y="3531787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Коды бюджетной классификации РФ </a:t>
            </a:r>
            <a:b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2022 год и на плановый период 2023 и 2024 гг.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Приказ Минфина России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anose="05000000000000000000" pitchFamily="2" charset="2"/>
              </a:rPr>
              <a:t>от 08.06.2021 №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anose="05000000000000000000" pitchFamily="2" charset="2"/>
              </a:rPr>
              <a:t>75н 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431540" y="3528356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Коды бюджетной классификации РФ </a:t>
            </a:r>
            <a:b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2021 год и на плановый период </a:t>
            </a:r>
            <a:br>
              <a:rPr kumimoji="0" lang="ru-RU" sz="1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 и 2023 гг.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Приказ Минфина России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anose="05000000000000000000" pitchFamily="2" charset="2"/>
              </a:rPr>
              <a:t>от 08.06.2020 №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anose="05000000000000000000" pitchFamily="2" charset="2"/>
              </a:rPr>
              <a:t>99н</a:t>
            </a:r>
            <a:endParaRPr kumimoji="0" lang="ru-RU" sz="1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06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1949" y="51027"/>
            <a:ext cx="50826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Выверка показателей между Учредителем и БУ-АУ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E933E40-F243-D043-80AA-0D3DC7E8196B}"/>
              </a:ext>
            </a:extLst>
          </p:cNvPr>
          <p:cNvGrpSpPr/>
          <p:nvPr/>
        </p:nvGrpSpPr>
        <p:grpSpPr>
          <a:xfrm>
            <a:off x="128588" y="985837"/>
            <a:ext cx="8601075" cy="5872163"/>
            <a:chOff x="128588" y="985837"/>
            <a:chExt cx="8601075" cy="58721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357DE3-8F68-2547-9307-35D4FCB73B7D}"/>
                </a:ext>
              </a:extLst>
            </p:cNvPr>
            <p:cNvSpPr txBox="1"/>
            <p:nvPr/>
          </p:nvSpPr>
          <p:spPr>
            <a:xfrm>
              <a:off x="128588" y="1000124"/>
              <a:ext cx="3600449" cy="1300163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1 206 41 002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8B5EB9-E0E5-E846-BCA8-4025650F9D45}"/>
                </a:ext>
              </a:extLst>
            </p:cNvPr>
            <p:cNvSpPr txBox="1"/>
            <p:nvPr/>
          </p:nvSpPr>
          <p:spPr>
            <a:xfrm>
              <a:off x="4000500" y="985837"/>
              <a:ext cx="4700588" cy="1328738"/>
            </a:xfrm>
            <a:prstGeom prst="lef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4 401 40 131 -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4 205 31 001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2930DB-5D28-6543-8982-7A0585C9BB4E}"/>
                </a:ext>
              </a:extLst>
            </p:cNvPr>
            <p:cNvSpPr txBox="1"/>
            <p:nvPr/>
          </p:nvSpPr>
          <p:spPr>
            <a:xfrm>
              <a:off x="157163" y="2571749"/>
              <a:ext cx="3600449" cy="1300163"/>
            </a:xfrm>
            <a:prstGeom prst="righ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1 206 41 002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E18141-5A58-8042-9C6F-E52216EF4BA3}"/>
                </a:ext>
              </a:extLst>
            </p:cNvPr>
            <p:cNvSpPr txBox="1"/>
            <p:nvPr/>
          </p:nvSpPr>
          <p:spPr>
            <a:xfrm>
              <a:off x="4029075" y="2557462"/>
              <a:ext cx="4700588" cy="1328738"/>
            </a:xfrm>
            <a:prstGeom prst="lef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5 401 40 152 -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5 205 52 001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802DB0-D3B2-3A44-A5D8-B52784393268}"/>
                </a:ext>
              </a:extLst>
            </p:cNvPr>
            <p:cNvSpPr txBox="1"/>
            <p:nvPr/>
          </p:nvSpPr>
          <p:spPr>
            <a:xfrm>
              <a:off x="128588" y="4100512"/>
              <a:ext cx="3600449" cy="1300163"/>
            </a:xfrm>
            <a:prstGeom prst="right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1 206 81 002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BDDA04-83B3-9A4D-82AD-9969AEF455C6}"/>
                </a:ext>
              </a:extLst>
            </p:cNvPr>
            <p:cNvSpPr txBox="1"/>
            <p:nvPr/>
          </p:nvSpPr>
          <p:spPr>
            <a:xfrm>
              <a:off x="4000500" y="4086225"/>
              <a:ext cx="4700588" cy="1328738"/>
            </a:xfrm>
            <a:prstGeom prst="left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5 401 40 162 -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5 205 62 001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859E89-6379-6E4E-8E17-F3811A01C1E7}"/>
                </a:ext>
              </a:extLst>
            </p:cNvPr>
            <p:cNvSpPr txBox="1"/>
            <p:nvPr/>
          </p:nvSpPr>
          <p:spPr>
            <a:xfrm>
              <a:off x="157163" y="5543549"/>
              <a:ext cx="3600449" cy="1300163"/>
            </a:xfrm>
            <a:prstGeom prst="rightArrow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1 206 73 002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30187F-6EB7-8D43-8147-8240E770CADE}"/>
                </a:ext>
              </a:extLst>
            </p:cNvPr>
            <p:cNvSpPr txBox="1"/>
            <p:nvPr/>
          </p:nvSpPr>
          <p:spPr>
            <a:xfrm>
              <a:off x="4029075" y="5529262"/>
              <a:ext cx="4700588" cy="1328738"/>
            </a:xfrm>
            <a:prstGeom prst="leftArrow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6 401 40 162 -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6 205 62 001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0232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513" y="107404"/>
            <a:ext cx="56407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Выверка показателей между Учредителем и БУ-АУ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C708CB5-644A-E649-84FA-9129E620AD3C}"/>
              </a:ext>
            </a:extLst>
          </p:cNvPr>
          <p:cNvGrpSpPr/>
          <p:nvPr/>
        </p:nvGrpSpPr>
        <p:grpSpPr>
          <a:xfrm>
            <a:off x="176089" y="1828985"/>
            <a:ext cx="8601075" cy="2900363"/>
            <a:chOff x="128588" y="985837"/>
            <a:chExt cx="8601075" cy="29003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357DE3-8F68-2547-9307-35D4FCB73B7D}"/>
                </a:ext>
              </a:extLst>
            </p:cNvPr>
            <p:cNvSpPr txBox="1"/>
            <p:nvPr/>
          </p:nvSpPr>
          <p:spPr>
            <a:xfrm>
              <a:off x="128588" y="1000124"/>
              <a:ext cx="3600449" cy="1300163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1 205 53 002, 1 205 63 002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8B5EB9-E0E5-E846-BCA8-4025650F9D45}"/>
                </a:ext>
              </a:extLst>
            </p:cNvPr>
            <p:cNvSpPr txBox="1"/>
            <p:nvPr/>
          </p:nvSpPr>
          <p:spPr>
            <a:xfrm>
              <a:off x="4000500" y="985837"/>
              <a:ext cx="4700588" cy="1328738"/>
            </a:xfrm>
            <a:prstGeom prst="lef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5 303 05 001, 6 303 05 001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2930DB-5D28-6543-8982-7A0585C9BB4E}"/>
                </a:ext>
              </a:extLst>
            </p:cNvPr>
            <p:cNvSpPr txBox="1"/>
            <p:nvPr/>
          </p:nvSpPr>
          <p:spPr>
            <a:xfrm>
              <a:off x="157163" y="2571749"/>
              <a:ext cx="3600449" cy="1300163"/>
            </a:xfrm>
            <a:prstGeom prst="rightArrow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1 205 36 002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E18141-5A58-8042-9C6F-E52216EF4BA3}"/>
                </a:ext>
              </a:extLst>
            </p:cNvPr>
            <p:cNvSpPr txBox="1"/>
            <p:nvPr/>
          </p:nvSpPr>
          <p:spPr>
            <a:xfrm>
              <a:off x="4029075" y="2557462"/>
              <a:ext cx="4700588" cy="1328738"/>
            </a:xfrm>
            <a:prstGeom prst="leftArrow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4 303 05 001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004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4575" y="980728"/>
            <a:ext cx="8435281" cy="623769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Изменения в порядке применения КОГСУ 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с 2022 г.</a:t>
            </a:r>
            <a:endParaRPr lang="ru-RU" sz="3000" b="0" dirty="0">
              <a:solidFill>
                <a:srgbClr val="FF0000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27584" y="1772816"/>
          <a:ext cx="7848872" cy="439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50663089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47796296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3123346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2021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2022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473655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250 "Безвозмездные перечисления бюджетам"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251 "Перечисления другим бюджетам бюджетной системы Российской Федерации"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251 -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60687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254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751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252 "Перечисления наднациональным организациям и правительствам иностранных государств"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252 -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9742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255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1458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253 "Перечисления международным организациям"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253 -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3725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256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773422"/>
                  </a:ext>
                </a:extLst>
              </a:tr>
            </a:tbl>
          </a:graphicData>
        </a:graphic>
      </p:graphicFrame>
      <p:sp>
        <p:nvSpPr>
          <p:cNvPr id="4" name="Двойная стрелка влево/вверх 3"/>
          <p:cNvSpPr/>
          <p:nvPr/>
        </p:nvSpPr>
        <p:spPr>
          <a:xfrm rot="8226294">
            <a:off x="5186414" y="2472314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верх 11"/>
          <p:cNvSpPr/>
          <p:nvPr/>
        </p:nvSpPr>
        <p:spPr>
          <a:xfrm rot="8226294">
            <a:off x="5186414" y="5151400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верх 12"/>
          <p:cNvSpPr/>
          <p:nvPr/>
        </p:nvSpPr>
        <p:spPr>
          <a:xfrm rot="8226294">
            <a:off x="5186414" y="3746666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5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86495" y="271111"/>
            <a:ext cx="6418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761050" y="762946"/>
            <a:ext cx="798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1. Типовые ошибки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94693" y="1434432"/>
          <a:ext cx="8318740" cy="481869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60144">
                  <a:extLst>
                    <a:ext uri="{9D8B030D-6E8A-4147-A177-3AD203B41FA5}">
                      <a16:colId xmlns:a16="http://schemas.microsoft.com/office/drawing/2014/main" val="3943450431"/>
                    </a:ext>
                  </a:extLst>
                </a:gridCol>
                <a:gridCol w="5158596">
                  <a:extLst>
                    <a:ext uri="{9D8B030D-6E8A-4147-A177-3AD203B41FA5}">
                      <a16:colId xmlns:a16="http://schemas.microsoft.com/office/drawing/2014/main" val="2666183714"/>
                    </a:ext>
                  </a:extLst>
                </a:gridCol>
              </a:tblGrid>
              <a:tr h="143152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Нефинансовые активы </a:t>
                      </a:r>
                      <a:r>
                        <a:rPr lang="ru-RU" sz="1800" b="0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(основные средства, нематериальные активы)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отражены объекты НМА при наличии государственной регистрации прав на РИД.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счете 101 отражены объекты ОС, права на которые не зарегистрированы.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Несвоевременная </a:t>
                      </a:r>
                      <a:r>
                        <a:rPr lang="ru-RU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реклассификация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 (перевод на з/счет 02) и некорректная классификация ОС (между аналитическими счетами)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153929"/>
                  </a:ext>
                </a:extLst>
              </a:tr>
              <a:tr h="143152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Вложения в нефинансовые активы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Некорректная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классификация расходов – отнесение на финансовый результат вместо увеличение стоимости НФА.</a:t>
                      </a:r>
                    </a:p>
                    <a:p>
                      <a:pPr algn="just"/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Рост объемов незавершенного строительства.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960422"/>
                  </a:ext>
                </a:extLst>
              </a:tr>
              <a:tr h="110117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Учет на </a:t>
                      </a:r>
                      <a:r>
                        <a:rPr lang="ru-RU" sz="1800" b="1" u="none" kern="1200" dirty="0" err="1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забалансовых</a:t>
                      </a:r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Несвоевременное отражение фактов хозяйственной жизни (например, банковские гарантии и счет 10).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500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98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111466" y="179386"/>
            <a:ext cx="6343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073" y="179386"/>
            <a:ext cx="429878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2879678" y="798544"/>
            <a:ext cx="3431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1. Типовые ошибки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235448"/>
              </p:ext>
            </p:extLst>
          </p:nvPr>
        </p:nvGraphicFramePr>
        <p:xfrm>
          <a:off x="436272" y="1598010"/>
          <a:ext cx="8318740" cy="396412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60144">
                  <a:extLst>
                    <a:ext uri="{9D8B030D-6E8A-4147-A177-3AD203B41FA5}">
                      <a16:colId xmlns:a16="http://schemas.microsoft.com/office/drawing/2014/main" val="3943450431"/>
                    </a:ext>
                  </a:extLst>
                </a:gridCol>
                <a:gridCol w="5158596">
                  <a:extLst>
                    <a:ext uri="{9D8B030D-6E8A-4147-A177-3AD203B41FA5}">
                      <a16:colId xmlns:a16="http://schemas.microsoft.com/office/drawing/2014/main" val="2666183714"/>
                    </a:ext>
                  </a:extLst>
                </a:gridCol>
              </a:tblGrid>
              <a:tr h="2501087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</a:t>
                      </a:r>
                    </a:p>
                    <a:p>
                      <a:pPr algn="ctr"/>
                      <a:r>
                        <a:rPr lang="ru-RU" sz="1800" b="1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Дебиторская задолженность</a:t>
                      </a:r>
                      <a:r>
                        <a:rPr lang="ru-RU" sz="1800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ru-RU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Несвоевременное (неполное)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отражение факта хозяйственной жизни при наличии первичного учетного документа (счет 209).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Признание доходов по кассовому методу.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балансовом учете отражена сомнительная задолженность.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отражение ДЗ на счете 209 при расторжении контракта на закупку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993352"/>
                  </a:ext>
                </a:extLst>
              </a:tr>
              <a:tr h="1300565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Финансовые активы и обязательства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Задолженность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текущая, просроченная, долгосрочная, сомнительная, безнадежная к взысканию.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Проведение мероприятий по урегулированию просроченной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(сомнительной) задолженности.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287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835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02478" y="162958"/>
            <a:ext cx="6427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в методологии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21F6DE-56B1-A34E-BB88-2EE4B82FA0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03" t="28933" r="55506" b="31267"/>
          <a:stretch/>
        </p:blipFill>
        <p:spPr>
          <a:xfrm>
            <a:off x="265042" y="1656522"/>
            <a:ext cx="5340627" cy="31121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3245D0-B675-D542-A49D-01FA24A73DA7}"/>
              </a:ext>
            </a:extLst>
          </p:cNvPr>
          <p:cNvSpPr txBox="1"/>
          <p:nvPr/>
        </p:nvSpPr>
        <p:spPr>
          <a:xfrm>
            <a:off x="2134720" y="491107"/>
            <a:ext cx="667677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Введение счетов учета НМА в Баланс,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Сведения ф.0503168, 0503768, Отчет о </a:t>
            </a:r>
            <a:r>
              <a:rPr lang="ru-RU" sz="2200" b="1" i="1" dirty="0" err="1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финрезе</a:t>
            </a:r>
            <a:endParaRPr lang="ru-RU" sz="2200" b="1" i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25A2505-A158-DD4E-8C5D-64B8396A48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2" t="28671" r="55246" b="35479"/>
          <a:stretch/>
        </p:blipFill>
        <p:spPr>
          <a:xfrm>
            <a:off x="3132739" y="3564587"/>
            <a:ext cx="6004616" cy="3136015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id="{147EC5AA-1FF0-934D-9456-986F0394019B}"/>
              </a:ext>
            </a:extLst>
          </p:cNvPr>
          <p:cNvSpPr/>
          <p:nvPr/>
        </p:nvSpPr>
        <p:spPr>
          <a:xfrm>
            <a:off x="1871053" y="2449504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9E8985DE-411C-C24A-A1BA-CCA1EACFAC56}"/>
              </a:ext>
            </a:extLst>
          </p:cNvPr>
          <p:cNvSpPr/>
          <p:nvPr/>
        </p:nvSpPr>
        <p:spPr>
          <a:xfrm>
            <a:off x="5010785" y="4443046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88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311236" y="116922"/>
            <a:ext cx="5858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в методологии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3245D0-B675-D542-A49D-01FA24A73DA7}"/>
              </a:ext>
            </a:extLst>
          </p:cNvPr>
          <p:cNvSpPr txBox="1"/>
          <p:nvPr/>
        </p:nvSpPr>
        <p:spPr>
          <a:xfrm>
            <a:off x="2311236" y="511550"/>
            <a:ext cx="6397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формы отчетности 0503790, 0503190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2E140E-F9C5-C645-984F-57DAE3792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5" t="42001" r="70983" b="33238"/>
          <a:stretch/>
        </p:blipFill>
        <p:spPr>
          <a:xfrm>
            <a:off x="362575" y="1371301"/>
            <a:ext cx="4367002" cy="26110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4D1A7B-8A82-9644-B847-2C482E6C6B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50" t="41249" r="51759" b="32953"/>
          <a:stretch/>
        </p:blipFill>
        <p:spPr>
          <a:xfrm>
            <a:off x="4305119" y="3084047"/>
            <a:ext cx="4838881" cy="3773953"/>
          </a:xfrm>
          <a:prstGeom prst="rect">
            <a:avLst/>
          </a:prstGeom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id="{F0FAFF16-732E-9C45-8735-AE312A5BC488}"/>
              </a:ext>
            </a:extLst>
          </p:cNvPr>
          <p:cNvSpPr/>
          <p:nvPr/>
        </p:nvSpPr>
        <p:spPr>
          <a:xfrm rot="5400000">
            <a:off x="7250567" y="3599569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3D67F9-CD2E-EE4F-B480-EAC23D2CE710}"/>
              </a:ext>
            </a:extLst>
          </p:cNvPr>
          <p:cNvSpPr txBox="1"/>
          <p:nvPr/>
        </p:nvSpPr>
        <p:spPr>
          <a:xfrm>
            <a:off x="594024" y="4526949"/>
            <a:ext cx="3263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kern="0" dirty="0">
                <a:latin typeface="Times New Roman" charset="0"/>
                <a:ea typeface="Times New Roman" charset="0"/>
                <a:cs typeface="Times New Roman" charset="0"/>
              </a:rPr>
              <a:t>Раскрытие информации по счетам </a:t>
            </a:r>
            <a:r>
              <a:rPr lang="ru-RU" sz="2400" b="1" kern="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10651000, 10691000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57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143805" y="51439"/>
            <a:ext cx="6665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77A3E"/>
                </a:solidFill>
              </a:rPr>
              <a:t>Особенности заполнения отдельных форм отчетности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8007" y="1046335"/>
            <a:ext cx="1639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0503168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0503768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897" y="2537408"/>
            <a:ext cx="2425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Капитальные вложения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5471" y="1128657"/>
            <a:ext cx="58199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Признание расходами текущего финансового года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произведенных капитальных вложений в объекты основных средств,</a:t>
            </a:r>
            <a:r>
              <a:rPr lang="ru-RU" kern="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нематериальных активов, которые 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не были созданы (не признаны активами), 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в том числе в сумме расходов по разработке проектно-сметной документации, строительно-монтажным работам, и иных расходов, не приведших к возведению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(созданию) объекта основного средства, нематериальных активов (объекта незавершенного строительства), </a:t>
            </a:r>
            <a:r>
              <a:rPr lang="ru-RU" sz="2000" b="1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/>
              </a:rPr>
              <a:t>при наличии решения о прекращении реализации инвестиционного проекта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в рамках которого осуществлялись капитальные вложения, отражается</a:t>
            </a:r>
          </a:p>
          <a:p>
            <a:pPr algn="just"/>
            <a:endParaRPr lang="ru-RU" kern="0" dirty="0">
              <a:solidFill>
                <a:prstClr val="black"/>
              </a:solidFill>
              <a:latin typeface="Times New Roman" panose="02020603050405020304" pitchFamily="18" charset="0"/>
              <a:cs typeface="Times New Roman"/>
            </a:endParaRPr>
          </a:p>
          <a:p>
            <a:pPr algn="ctr"/>
            <a:r>
              <a:rPr lang="ru-RU" sz="24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Дт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401.20.273   </a:t>
            </a:r>
          </a:p>
          <a:p>
            <a:pPr algn="ctr"/>
            <a:r>
              <a:rPr lang="ru-RU" sz="24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Кт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106.11.410 (106.31.410, 106.3</a:t>
            </a:r>
            <a:r>
              <a:rPr lang="ru-RU" sz="2400" b="1" i="1" u="sng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2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.420)</a:t>
            </a:r>
          </a:p>
          <a:p>
            <a:pPr algn="just"/>
            <a:endParaRPr lang="ru-RU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257" y="3701354"/>
            <a:ext cx="2425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Постановление Правительства РФ от 07.09.2021 №1517 «О принятии решений о списании объектов незавершенного строительства или затрат…</a:t>
            </a:r>
          </a:p>
        </p:txBody>
      </p:sp>
    </p:spTree>
    <p:extLst>
      <p:ext uri="{BB962C8B-B14F-4D97-AF65-F5344CB8AC3E}">
        <p14:creationId xmlns:p14="http://schemas.microsoft.com/office/powerpoint/2010/main" val="51344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83651498"/>
              </p:ext>
            </p:extLst>
          </p:nvPr>
        </p:nvGraphicFramePr>
        <p:xfrm>
          <a:off x="145473" y="848219"/>
          <a:ext cx="8769927" cy="5588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608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94438320"/>
              </p:ext>
            </p:extLst>
          </p:nvPr>
        </p:nvGraphicFramePr>
        <p:xfrm>
          <a:off x="240475" y="839354"/>
          <a:ext cx="8769927" cy="5442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745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26955</TotalTime>
  <Words>819</Words>
  <Application>Microsoft Office PowerPoint</Application>
  <PresentationFormat>Экран (4:3)</PresentationFormat>
  <Paragraphs>101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Bookman Old Style</vt:lpstr>
      <vt:lpstr>Calibri</vt:lpstr>
      <vt:lpstr>DINPro-Light</vt:lpstr>
      <vt:lpstr>Times New Roman</vt:lpstr>
      <vt:lpstr>Trebuchet MS</vt:lpstr>
      <vt:lpstr>Wingdings</vt:lpstr>
      <vt:lpstr>Office Theme</vt:lpstr>
      <vt:lpstr>2_Office Theme</vt:lpstr>
      <vt:lpstr>Порядок применения бюджетной классификации Российской Федерации в 2021 и 2022 годах</vt:lpstr>
      <vt:lpstr>Изменения в порядке применения КОГСУ  с 2022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Колпакова Ольга Сергеевна</cp:lastModifiedBy>
  <cp:revision>1533</cp:revision>
  <cp:lastPrinted>2021-12-01T21:11:17Z</cp:lastPrinted>
  <dcterms:created xsi:type="dcterms:W3CDTF">2014-05-13T07:16:38Z</dcterms:created>
  <dcterms:modified xsi:type="dcterms:W3CDTF">2021-12-01T21:12:05Z</dcterms:modified>
</cp:coreProperties>
</file>