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Default Extension="bin" ContentType="application/vnd.openxmlformats-officedocument.oleObject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267" r:id="rId3"/>
    <p:sldId id="258" r:id="rId4"/>
    <p:sldId id="259" r:id="rId5"/>
    <p:sldId id="260" r:id="rId6"/>
    <p:sldId id="261" r:id="rId7"/>
    <p:sldId id="270" r:id="rId8"/>
    <p:sldId id="271" r:id="rId9"/>
    <p:sldId id="272" r:id="rId10"/>
    <p:sldId id="262" r:id="rId11"/>
    <p:sldId id="266" r:id="rId12"/>
    <p:sldId id="273" r:id="rId13"/>
    <p:sldId id="263" r:id="rId14"/>
    <p:sldId id="264" r:id="rId15"/>
    <p:sldId id="256" r:id="rId16"/>
    <p:sldId id="265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88618-1970-44A7-9BB4-AA98FDD39723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B0665-3138-4CA0-954A-5FA790EF4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14851-0427-4967-A9F9-4C2C38E6EED5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FDF0B-FB5D-4299-BFD1-C38A51F62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D789A-E059-490A-979A-84578388F1B1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2DC2F-8715-4DF5-B70A-94E45581E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2FA9A-1F88-43B9-92AB-23CB0279A92B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1C73D-22B3-4F5B-8F4E-51597FCE1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FCEF4-8B3B-4CAE-AE01-0DE8A13C21E0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89256-77C5-4A1A-9F4E-B2DF6E1558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220B2-00D6-4A87-8A3D-A43B2BE774E5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0102C-1580-4934-BF83-1CABCF531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838FD-ED11-4FFD-A7FC-7D58DC522552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12C07-A7AE-41E1-B1E5-12FBBE813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79A4-7340-4259-9691-D560C88DAAF4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B7AEE-7F49-4270-B9A3-E5F618FDB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F5AB1-8B26-402B-8F4A-BD17D1909472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9B350-B231-4048-B496-9E4791BDB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8544D-92FC-437A-A660-7E2CCBFFD55B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2A84E-494E-476E-B271-5F1DE525DE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B3E0A-0001-477E-9153-EB0085235FAA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493C0-FF46-46EB-9DC7-B2476C741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A3E867-24F8-4524-AFFC-A328DE60A653}" type="datetimeFigureOut">
              <a:rPr lang="ru-RU"/>
              <a:pPr>
                <a:defRPr/>
              </a:pPr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9B5C89-1D16-4714-BF8D-67FA7229B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4" r:id="rId2"/>
    <p:sldLayoutId id="2147483753" r:id="rId3"/>
    <p:sldLayoutId id="2147483752" r:id="rId4"/>
    <p:sldLayoutId id="2147483751" r:id="rId5"/>
    <p:sldLayoutId id="2147483750" r:id="rId6"/>
    <p:sldLayoutId id="2147483749" r:id="rId7"/>
    <p:sldLayoutId id="2147483748" r:id="rId8"/>
    <p:sldLayoutId id="2147483747" r:id="rId9"/>
    <p:sldLayoutId id="2147483746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0.x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2214563"/>
            <a:ext cx="7772400" cy="1871662"/>
          </a:xfrm>
          <a:ln w="47625"/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Практические аспекты платежного клиринга, пути совершенствования</a:t>
            </a:r>
            <a:endParaRPr lang="ru-RU" b="1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2916238" y="6165850"/>
            <a:ext cx="2951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Петропавловск-Камчатский, 2014 год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95288" y="476250"/>
            <a:ext cx="2736850" cy="504825"/>
          </a:xfrm>
          <a:prstGeom prst="roundRect">
            <a:avLst/>
          </a:prstGeom>
          <a:solidFill>
            <a:schemeClr val="accent6">
              <a:lumMod val="75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Быстрота совершения операций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288" y="1196975"/>
            <a:ext cx="2736850" cy="1223963"/>
          </a:xfrm>
          <a:prstGeom prst="roundRect">
            <a:avLst/>
          </a:prstGeom>
          <a:solidFill>
            <a:schemeClr val="accent6">
              <a:lumMod val="75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Минимизация риска неисполнения участниками системы своих обязательств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84888" y="549275"/>
            <a:ext cx="2735262" cy="15843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Необходимость поддержания в системе высокого уровня  ликвидности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288" y="4005263"/>
            <a:ext cx="2952750" cy="576262"/>
          </a:xfrm>
          <a:prstGeom prst="roundRect">
            <a:avLst/>
          </a:prstGeom>
          <a:solidFill>
            <a:schemeClr val="accent6">
              <a:lumMod val="75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Оптимизация количества совершаемых операций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888" y="5084763"/>
            <a:ext cx="2735262" cy="10810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Высокий риск неисполнения участниками системы своих обязательств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5288" y="5013325"/>
            <a:ext cx="2952750" cy="1079500"/>
          </a:xfrm>
          <a:prstGeom prst="roundRect">
            <a:avLst/>
          </a:prstGeom>
          <a:solidFill>
            <a:schemeClr val="accent6">
              <a:lumMod val="75000"/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Снижение объема необходимых участникам платежной системы ликвидных средств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1863" y="4005263"/>
            <a:ext cx="2736850" cy="57626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Увеличение времени осуществления расчетов</a:t>
            </a:r>
          </a:p>
        </p:txBody>
      </p:sp>
      <p:sp>
        <p:nvSpPr>
          <p:cNvPr id="22537" name="TextBox 16"/>
          <p:cNvSpPr txBox="1">
            <a:spLocks noChangeArrowheads="1"/>
          </p:cNvSpPr>
          <p:nvPr/>
        </p:nvSpPr>
        <p:spPr bwMode="auto">
          <a:xfrm>
            <a:off x="3348038" y="836613"/>
            <a:ext cx="23764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latin typeface="Century Schoolbook" pitchFamily="18" charset="0"/>
              </a:rPr>
              <a:t>Валовая</a:t>
            </a:r>
            <a:r>
              <a:rPr lang="ru-RU" sz="3600" b="1">
                <a:latin typeface="Century Schoolbook" pitchFamily="18" charset="0"/>
              </a:rPr>
              <a:t> </a:t>
            </a:r>
            <a:r>
              <a:rPr lang="ru-RU" sz="3600" b="1" i="1">
                <a:latin typeface="Century Schoolbook" pitchFamily="18" charset="0"/>
              </a:rPr>
              <a:t>основа</a:t>
            </a:r>
          </a:p>
        </p:txBody>
      </p:sp>
      <p:sp>
        <p:nvSpPr>
          <p:cNvPr id="22538" name="TextBox 17"/>
          <p:cNvSpPr txBox="1">
            <a:spLocks noChangeArrowheads="1"/>
          </p:cNvSpPr>
          <p:nvPr/>
        </p:nvSpPr>
        <p:spPr bwMode="auto">
          <a:xfrm>
            <a:off x="3492500" y="4149725"/>
            <a:ext cx="2232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latin typeface="Century Schoolbook" pitchFamily="18" charset="0"/>
              </a:rPr>
              <a:t>Нетто основа</a:t>
            </a:r>
          </a:p>
        </p:txBody>
      </p:sp>
      <p:sp>
        <p:nvSpPr>
          <p:cNvPr id="19" name="Плюс 18"/>
          <p:cNvSpPr/>
          <p:nvPr/>
        </p:nvSpPr>
        <p:spPr>
          <a:xfrm>
            <a:off x="1187450" y="2708275"/>
            <a:ext cx="1008063" cy="936625"/>
          </a:xfrm>
          <a:prstGeom prst="mathPl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Минус 19"/>
          <p:cNvSpPr/>
          <p:nvPr/>
        </p:nvSpPr>
        <p:spPr>
          <a:xfrm>
            <a:off x="6732588" y="2852738"/>
            <a:ext cx="1368425" cy="504825"/>
          </a:xfrm>
          <a:prstGeom prst="mathMinus">
            <a:avLst>
              <a:gd name="adj1" fmla="val 23520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6375" y="692150"/>
            <a:ext cx="619125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Возможные способы перехода к «гибридным системам»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825" y="3068638"/>
            <a:ext cx="4321175" cy="2308225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</a:rPr>
              <a:t> ВРРВ             ОНР</a:t>
            </a:r>
            <a:endParaRPr lang="en-US" sz="2400" dirty="0"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dirty="0">
                <a:latin typeface="+mn-lt"/>
              </a:rPr>
              <a:t> Внедрение механизмов экономии ликвидности, близкие к неттингу;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dirty="0">
                <a:latin typeface="+mn-lt"/>
              </a:rPr>
              <a:t> Интеграция многократных взаимозачетов и зачетов с расчетами в режиме реального времени, добавление опций </a:t>
            </a:r>
            <a:r>
              <a:rPr lang="ru-RU" sz="2000" dirty="0" err="1">
                <a:latin typeface="+mn-lt"/>
              </a:rPr>
              <a:t>приоритизации</a:t>
            </a:r>
            <a:endParaRPr lang="ru-RU" sz="2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9338" y="3068638"/>
            <a:ext cx="4105275" cy="2308225"/>
          </a:xfrm>
          <a:prstGeom prst="rect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</a:rPr>
              <a:t>ОНР            ВРРВ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000" dirty="0">
                <a:latin typeface="+mn-lt"/>
              </a:rPr>
              <a:t> Увеличение частоты обеспечения завершенности в течение операционного дня для снижения рисков, связанных с завершением расчетов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195513" y="1773238"/>
            <a:ext cx="1368425" cy="1150937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08625" y="1773238"/>
            <a:ext cx="1295400" cy="1150937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124075" y="3284538"/>
            <a:ext cx="719138" cy="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516688" y="3284538"/>
            <a:ext cx="719137" cy="0"/>
          </a:xfrm>
          <a:prstGeom prst="straightConnector1">
            <a:avLst/>
          </a:prstGeom>
          <a:ln w="38100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000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Организационная структура национальной платежной системы России </a:t>
            </a:r>
          </a:p>
        </p:txBody>
      </p:sp>
      <p:pic>
        <p:nvPicPr>
          <p:cNvPr id="24578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28688"/>
            <a:ext cx="9144000" cy="5929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Понятие платежного клиринга в соответствии с Федеральным законом от  27.06.2011 № 161-ФЗ «О национальной платежной системе»</a:t>
            </a: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323850" y="2349500"/>
            <a:ext cx="86407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i="1">
                <a:latin typeface="Calibri" pitchFamily="34" charset="0"/>
              </a:rPr>
              <a:t>Платежный клиринг </a:t>
            </a:r>
            <a:r>
              <a:rPr lang="ru-RU" sz="2800">
                <a:latin typeface="Calibri" pitchFamily="34" charset="0"/>
              </a:rPr>
              <a:t>- деятельность по оказанию в рамках платежной системы услуг по приему к исполнению распоряжений участников платежной системы об осуществлении перевода денежных средств и выполнение иных действий, предусмотренных данным законом, организацией, созданной в соответствии с законодательством РФ - платежным клиринговым центром.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Диаграмма 5"/>
          <p:cNvGraphicFramePr>
            <a:graphicFrameLocks/>
          </p:cNvGraphicFramePr>
          <p:nvPr/>
        </p:nvGraphicFramePr>
        <p:xfrm>
          <a:off x="900113" y="1412875"/>
          <a:ext cx="7540625" cy="4953000"/>
        </p:xfrm>
        <a:graphic>
          <a:graphicData uri="http://schemas.openxmlformats.org/presentationml/2006/ole">
            <p:oleObj spid="_x0000_s26626" name="Диаграмма" r:id="rId4" imgW="7562850" imgH="4962525" progId="Excel.Char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80975" y="0"/>
            <a:ext cx="932497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5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rPr>
              <a:t>Платежные клиринговые центры, оказывающие услуги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75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rPr>
              <a:t>платежного клиринга, в рамках платежных систем,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75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rPr>
              <a:t>зарегистрированных на территории РФ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1477963" y="0"/>
            <a:ext cx="6718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latin typeface="Calibri" pitchFamily="34" charset="0"/>
              </a:rPr>
              <a:t>Процесс  осуществления платежного клиринга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08400" y="1052513"/>
            <a:ext cx="2087563" cy="1584325"/>
          </a:xfrm>
          <a:prstGeom prst="roundRect">
            <a:avLst>
              <a:gd name="adj" fmla="val 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Платежный клиринговый центр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35825" y="1341438"/>
            <a:ext cx="1728788" cy="10080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Расчетный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центр</a:t>
            </a:r>
          </a:p>
        </p:txBody>
      </p:sp>
      <p:sp>
        <p:nvSpPr>
          <p:cNvPr id="10" name="Выноска со стрелками влево/вправо 9"/>
          <p:cNvSpPr/>
          <p:nvPr/>
        </p:nvSpPr>
        <p:spPr>
          <a:xfrm>
            <a:off x="3203575" y="3573463"/>
            <a:ext cx="3097213" cy="1295400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Прием к исполнению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1188" y="3213100"/>
            <a:ext cx="2295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Удостоверение</a:t>
            </a:r>
          </a:p>
          <a:p>
            <a:pPr algn="ctr"/>
            <a:r>
              <a:rPr lang="ru-RU" sz="1600">
                <a:latin typeface="Calibri" pitchFamily="34" charset="0"/>
              </a:rPr>
              <a:t>права распоряжения ДС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4213" y="4005263"/>
            <a:ext cx="2159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Контроль целостности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68313" y="4581525"/>
            <a:ext cx="2590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Структурный контроль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00788" y="3357563"/>
            <a:ext cx="215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Контроль значения</a:t>
            </a:r>
          </a:p>
          <a:p>
            <a:pPr algn="ctr"/>
            <a:r>
              <a:rPr lang="ru-RU" sz="1600">
                <a:latin typeface="Calibri" pitchFamily="34" charset="0"/>
              </a:rPr>
              <a:t>реквизитов</a:t>
            </a:r>
            <a:endParaRPr lang="ru-RU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659563" y="4365625"/>
            <a:ext cx="144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Контроль</a:t>
            </a:r>
          </a:p>
          <a:p>
            <a:pPr algn="ctr"/>
            <a:r>
              <a:rPr lang="ru-RU" sz="1600">
                <a:latin typeface="Calibri" pitchFamily="34" charset="0"/>
              </a:rPr>
              <a:t>достаточности</a:t>
            </a:r>
          </a:p>
        </p:txBody>
      </p:sp>
      <p:sp>
        <p:nvSpPr>
          <p:cNvPr id="16" name="Выноска со стрелками влево/вправо 15"/>
          <p:cNvSpPr/>
          <p:nvPr/>
        </p:nvSpPr>
        <p:spPr>
          <a:xfrm>
            <a:off x="3132138" y="5373688"/>
            <a:ext cx="3311525" cy="1295400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Определение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платежной клиринговой позиции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4500563" y="4941888"/>
            <a:ext cx="503237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500563" y="2781300"/>
            <a:ext cx="503237" cy="719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403350" y="5732463"/>
            <a:ext cx="13096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На валовой</a:t>
            </a:r>
          </a:p>
          <a:p>
            <a:pPr algn="ctr"/>
            <a:r>
              <a:rPr lang="ru-RU">
                <a:latin typeface="Calibri" pitchFamily="34" charset="0"/>
              </a:rPr>
              <a:t>основе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875463" y="5732463"/>
            <a:ext cx="1081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На нетто</a:t>
            </a:r>
          </a:p>
          <a:p>
            <a:pPr algn="ctr"/>
            <a:r>
              <a:rPr lang="ru-RU">
                <a:latin typeface="Calibri" pitchFamily="34" charset="0"/>
              </a:rPr>
              <a:t>основе</a:t>
            </a:r>
          </a:p>
        </p:txBody>
      </p:sp>
      <p:sp>
        <p:nvSpPr>
          <p:cNvPr id="27664" name="Rectangle 2"/>
          <p:cNvSpPr>
            <a:spLocks noChangeArrowheads="1"/>
          </p:cNvSpPr>
          <p:nvPr/>
        </p:nvSpPr>
        <p:spPr bwMode="auto">
          <a:xfrm>
            <a:off x="644525" y="1430338"/>
            <a:ext cx="1550988" cy="1062037"/>
          </a:xfrm>
          <a:prstGeom prst="rect">
            <a:avLst/>
          </a:prstGeom>
          <a:solidFill>
            <a:srgbClr val="BFBFB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7665" name="Rectangle 3"/>
          <p:cNvSpPr>
            <a:spLocks noChangeArrowheads="1"/>
          </p:cNvSpPr>
          <p:nvPr/>
        </p:nvSpPr>
        <p:spPr bwMode="auto">
          <a:xfrm>
            <a:off x="525463" y="1230313"/>
            <a:ext cx="1584325" cy="1176337"/>
          </a:xfrm>
          <a:prstGeom prst="rect">
            <a:avLst/>
          </a:prstGeom>
          <a:solidFill>
            <a:srgbClr val="BFBFB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7666" name="Rectangle 4"/>
          <p:cNvSpPr>
            <a:spLocks noChangeArrowheads="1"/>
          </p:cNvSpPr>
          <p:nvPr/>
        </p:nvSpPr>
        <p:spPr bwMode="auto">
          <a:xfrm>
            <a:off x="107950" y="1125538"/>
            <a:ext cx="1871663" cy="1150937"/>
          </a:xfrm>
          <a:prstGeom prst="rect">
            <a:avLst/>
          </a:prstGeom>
          <a:solidFill>
            <a:srgbClr val="BFBFB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Участники</a:t>
            </a:r>
          </a:p>
          <a:p>
            <a:pPr algn="ctr"/>
            <a:r>
              <a:rPr lang="ru-RU" sz="2400">
                <a:solidFill>
                  <a:schemeClr val="bg1"/>
                </a:solidFill>
                <a:latin typeface="Calibri" pitchFamily="34" charset="0"/>
              </a:rPr>
              <a:t>платежной системы</a:t>
            </a:r>
            <a:endParaRPr lang="ru-RU" sz="2400">
              <a:solidFill>
                <a:schemeClr val="bg1"/>
              </a:solidFill>
            </a:endParaRPr>
          </a:p>
        </p:txBody>
      </p:sp>
      <p:cxnSp>
        <p:nvCxnSpPr>
          <p:cNvPr id="29" name="Скругленная соединительная линия 28"/>
          <p:cNvCxnSpPr/>
          <p:nvPr/>
        </p:nvCxnSpPr>
        <p:spPr>
          <a:xfrm rot="5400000" flipH="1" flipV="1">
            <a:off x="2478088" y="-741362"/>
            <a:ext cx="12700" cy="3600450"/>
          </a:xfrm>
          <a:prstGeom prst="curvedConnector3">
            <a:avLst>
              <a:gd name="adj1" fmla="val 3197017"/>
            </a:avLst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5400000" flipH="1">
            <a:off x="2582862" y="952501"/>
            <a:ext cx="144463" cy="3224212"/>
          </a:xfrm>
          <a:prstGeom prst="curvedConnector3">
            <a:avLst>
              <a:gd name="adj1" fmla="val -158732"/>
            </a:avLst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763713" y="765175"/>
            <a:ext cx="1622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распоряжение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124075" y="2492375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извещение</a:t>
            </a:r>
          </a:p>
        </p:txBody>
      </p:sp>
      <p:cxnSp>
        <p:nvCxnSpPr>
          <p:cNvPr id="43" name="Прямая со стрелкой 42"/>
          <p:cNvCxnSpPr>
            <a:endCxn id="6" idx="1"/>
          </p:cNvCxnSpPr>
          <p:nvPr/>
        </p:nvCxnSpPr>
        <p:spPr>
          <a:xfrm>
            <a:off x="5795963" y="1844675"/>
            <a:ext cx="1439862" cy="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867400" y="836613"/>
            <a:ext cx="14620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распоряжение</a:t>
            </a:r>
          </a:p>
          <a:p>
            <a:pPr algn="ctr"/>
            <a:r>
              <a:rPr lang="ru-RU" sz="1600">
                <a:latin typeface="Calibri" pitchFamily="34" charset="0"/>
              </a:rPr>
              <a:t>о списании и</a:t>
            </a:r>
          </a:p>
          <a:p>
            <a:pPr algn="ctr"/>
            <a:r>
              <a:rPr lang="ru-RU" sz="1600">
                <a:latin typeface="Calibri" pitchFamily="34" charset="0"/>
              </a:rPr>
              <a:t>зачислении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  <p:bldP spid="35" grpId="0"/>
      <p:bldP spid="36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11188" y="476250"/>
            <a:ext cx="7921625" cy="1368425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Системы расчетов по платежным картам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совмещение функций ПКЦ и ОЦ (в 10 системах из 12)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 роли ПКЦ выступают некредитные организации (в 9 системах из 12)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вычисление клиринговой позиции на нетто основе (в 8 системах из 12)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4213" y="2205038"/>
            <a:ext cx="7920037" cy="1584325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Системы денежных переводов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совмещение функций ПКЦ , ОЦ и РЦ (в 7 системах из 11)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 роли ПКЦ выступают кредитные организации (в 10 системах из 11)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вычисление клиринговой позиции как на валовой, так и на нетто основе (в 6 системах – валовая основа, в 5 – нетто основа)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4213" y="4076700"/>
            <a:ext cx="7920037" cy="2305050"/>
          </a:xfrm>
          <a:prstGeom prst="round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Системы расчетов на финансовых рынках и системы расчетов по корреспондентским счетам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совмещение функций ПКЦ, ОЦ и РЦ (во всех 5 системах)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 роли ПКЦ выступают кредитные организации (во всех 5 системах)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dirty="0"/>
              <a:t> вычисление клиринговой позиции на валовой  основе (во всех 5 системах)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Пути совершенствования</a:t>
            </a:r>
            <a:br>
              <a:rPr lang="ru-RU" b="1" i="1" dirty="0" smtClean="0"/>
            </a:br>
            <a:r>
              <a:rPr lang="ru-RU" b="1" i="1" dirty="0" smtClean="0"/>
              <a:t>платежного клиринга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425950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Переход к «гибридным системам»;</a:t>
            </a:r>
          </a:p>
          <a:p>
            <a:pPr eaLnBrk="1" fontAlgn="auto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Совершенствование ПС сервисов, позволяющих участникам ПС измерять, контролировать и управлять своей ликвидностью;</a:t>
            </a:r>
          </a:p>
          <a:p>
            <a:pPr eaLnBrk="1" fontAlgn="auto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2800" dirty="0" smtClean="0"/>
              <a:t>Внедрение ПС программ, стимулирующих участников к своевременности платежей;</a:t>
            </a:r>
          </a:p>
          <a:p>
            <a:pPr eaLnBrk="1" fontAlgn="auto" hangingPunct="1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ru-RU" sz="2800" i="1" dirty="0" smtClean="0"/>
              <a:t>Применительно к российской практике – </a:t>
            </a:r>
            <a:r>
              <a:rPr lang="ru-RU" sz="2800" dirty="0" smtClean="0"/>
              <a:t>укрупнение клиринговой инфраструктуры за счет создания клирингового центра национального уровня.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395288" y="981075"/>
            <a:ext cx="8229600" cy="3657600"/>
          </a:xfrm>
        </p:spPr>
        <p:txBody>
          <a:bodyPr/>
          <a:lstStyle/>
          <a:p>
            <a:pPr eaLnBrk="1" hangingPunct="1"/>
            <a:r>
              <a:rPr lang="ru-RU" sz="8000" i="1" smtClean="0"/>
              <a:t>Благодарю </a:t>
            </a:r>
            <a:br>
              <a:rPr lang="ru-RU" sz="8000" i="1" smtClean="0"/>
            </a:br>
            <a:r>
              <a:rPr lang="ru-RU" sz="8000" i="1" smtClean="0"/>
              <a:t>за внимание!!!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250825" y="889000"/>
            <a:ext cx="8642350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42900" algn="just"/>
            <a:r>
              <a:rPr lang="ru-RU" sz="32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Актуальность темы </a:t>
            </a: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- 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стремительность и интенсивность процесса формирования и эволюции платежных систем напрямую связана с качественными изменениями в платежной, в том числе клиринговой, инфраструктуре.</a:t>
            </a:r>
          </a:p>
          <a:p>
            <a:pPr indent="342900" algn="just"/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indent="342900" algn="just"/>
            <a:endParaRPr lang="ru-RU" sz="2400"/>
          </a:p>
          <a:p>
            <a:pPr indent="342900" algn="just" eaLnBrk="0" hangingPunct="0"/>
            <a:r>
              <a:rPr lang="ru-RU" sz="3200" b="1" i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Цель </a:t>
            </a: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- </a:t>
            </a:r>
            <a:r>
              <a:rPr lang="ru-RU" sz="28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рассмотрение сущности понятия клиринга, основных его процессов, изучение международного и российского опыта в процессе осуществления платежного клиринга в платежных системах.</a:t>
            </a:r>
            <a:endParaRPr lang="ru-RU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3600" smtClean="0"/>
              <a:t>«Сlearing»  - очистка, расчистка</a:t>
            </a:r>
          </a:p>
        </p:txBody>
      </p:sp>
      <p:sp>
        <p:nvSpPr>
          <p:cNvPr id="15363" name="Содержимое 4"/>
          <p:cNvSpPr>
            <a:spLocks noGrp="1"/>
          </p:cNvSpPr>
          <p:nvPr>
            <p:ph idx="1"/>
          </p:nvPr>
        </p:nvSpPr>
        <p:spPr>
          <a:xfrm>
            <a:off x="250825" y="1844675"/>
            <a:ext cx="8435975" cy="4281488"/>
          </a:xfrm>
        </p:spPr>
        <p:txBody>
          <a:bodyPr/>
          <a:lstStyle/>
          <a:p>
            <a:pPr algn="just" eaLnBrk="1" hangingPunct="1"/>
            <a:r>
              <a:rPr lang="ru-RU" b="1" i="1" smtClean="0"/>
              <a:t>Клиринг </a:t>
            </a:r>
            <a:r>
              <a:rPr lang="ru-RU" smtClean="0"/>
              <a:t>-  процесс передачи, выверки (проверки) и, в ряде случаев, подтверждения  распоряжений или инструкций о переводе ценных бумаг до осуществления расчета, возможно включая неттинг инструкций и установление окончательных позиций для расчетов.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051050" y="260350"/>
            <a:ext cx="5329238" cy="1152525"/>
          </a:xfrm>
          <a:prstGeom prst="round2Diag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Процесс платежного клиринга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611188" y="3573463"/>
            <a:ext cx="2881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763588" y="3725863"/>
            <a:ext cx="2881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042988" y="3573463"/>
            <a:ext cx="1928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сверка операций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750" y="2276475"/>
            <a:ext cx="2952750" cy="1008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Обмен платежными инструментами или  платежной информацией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95963" y="2276475"/>
            <a:ext cx="2952750" cy="2089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Вычисление требований для проведения расчета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 на валовой основе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/>
              <a:t> на нетто основе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411413" y="1484313"/>
            <a:ext cx="484187" cy="649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516688" y="1484313"/>
            <a:ext cx="484187" cy="649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94" name="TextBox 15"/>
          <p:cNvSpPr txBox="1">
            <a:spLocks noChangeArrowheads="1"/>
          </p:cNvSpPr>
          <p:nvPr/>
        </p:nvSpPr>
        <p:spPr bwMode="auto">
          <a:xfrm>
            <a:off x="323850" y="4652963"/>
            <a:ext cx="34559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сбор данных (включая проверку информации)</a:t>
            </a:r>
          </a:p>
        </p:txBody>
      </p:sp>
      <p:sp>
        <p:nvSpPr>
          <p:cNvPr id="16395" name="TextBox 16"/>
          <p:cNvSpPr txBox="1">
            <a:spLocks noChangeArrowheads="1"/>
          </p:cNvSpPr>
          <p:nvPr/>
        </p:nvSpPr>
        <p:spPr bwMode="auto">
          <a:xfrm>
            <a:off x="468313" y="5373688"/>
            <a:ext cx="3095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агрегирование данных</a:t>
            </a:r>
          </a:p>
        </p:txBody>
      </p:sp>
      <p:sp>
        <p:nvSpPr>
          <p:cNvPr id="16396" name="TextBox 17"/>
          <p:cNvSpPr txBox="1">
            <a:spLocks noChangeArrowheads="1"/>
          </p:cNvSpPr>
          <p:nvPr/>
        </p:nvSpPr>
        <p:spPr bwMode="auto">
          <a:xfrm>
            <a:off x="611188" y="4076700"/>
            <a:ext cx="2808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сортировка операций</a:t>
            </a:r>
          </a:p>
        </p:txBody>
      </p:sp>
      <p:sp>
        <p:nvSpPr>
          <p:cNvPr id="16397" name="TextBox 18"/>
          <p:cNvSpPr txBox="1">
            <a:spLocks noChangeArrowheads="1"/>
          </p:cNvSpPr>
          <p:nvPr/>
        </p:nvSpPr>
        <p:spPr bwMode="auto">
          <a:xfrm>
            <a:off x="611188" y="5949950"/>
            <a:ext cx="2881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отправка информации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979613" y="3357563"/>
            <a:ext cx="0" cy="28733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979613" y="3860800"/>
            <a:ext cx="0" cy="2889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979613" y="4437063"/>
            <a:ext cx="0" cy="28733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979613" y="5229225"/>
            <a:ext cx="0" cy="28733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979613" y="5732463"/>
            <a:ext cx="0" cy="2889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288" y="0"/>
            <a:ext cx="835342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rPr>
              <a:t>Осуществление платежного клиринга в платежной системе на валовой основе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8313" y="5373688"/>
            <a:ext cx="1871662" cy="863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Плательщик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32588" y="5373688"/>
            <a:ext cx="1871662" cy="863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Получатель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08400" y="1268413"/>
            <a:ext cx="1800225" cy="1296987"/>
          </a:xfrm>
          <a:prstGeom prst="roundRect">
            <a:avLst>
              <a:gd name="adj" fmla="val 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Платежная система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27763" y="3213100"/>
            <a:ext cx="2089150" cy="10080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Банк получателя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088" y="3213100"/>
            <a:ext cx="2089150" cy="10080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Банк плательщика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1187450" y="4221163"/>
            <a:ext cx="0" cy="11525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7" name="TextBox 12"/>
          <p:cNvSpPr txBox="1">
            <a:spLocks noChangeArrowheads="1"/>
          </p:cNvSpPr>
          <p:nvPr/>
        </p:nvSpPr>
        <p:spPr bwMode="auto">
          <a:xfrm>
            <a:off x="1187450" y="4652963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15" name="Shape 14"/>
          <p:cNvCxnSpPr>
            <a:stCxn id="9" idx="0"/>
            <a:endCxn id="7" idx="1"/>
          </p:cNvCxnSpPr>
          <p:nvPr/>
        </p:nvCxnSpPr>
        <p:spPr>
          <a:xfrm rot="5400000" flipH="1" flipV="1">
            <a:off x="2141538" y="1646238"/>
            <a:ext cx="1296987" cy="1836737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9" name="TextBox 15"/>
          <p:cNvSpPr txBox="1">
            <a:spLocks noChangeArrowheads="1"/>
          </p:cNvSpPr>
          <p:nvPr/>
        </p:nvSpPr>
        <p:spPr bwMode="auto">
          <a:xfrm>
            <a:off x="1835150" y="2060575"/>
            <a:ext cx="17287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18" name="Shape 17"/>
          <p:cNvCxnSpPr>
            <a:stCxn id="7" idx="3"/>
            <a:endCxn id="8" idx="0"/>
          </p:cNvCxnSpPr>
          <p:nvPr/>
        </p:nvCxnSpPr>
        <p:spPr>
          <a:xfrm>
            <a:off x="5508625" y="1916113"/>
            <a:ext cx="1763713" cy="1296987"/>
          </a:xfrm>
          <a:prstGeom prst="bentConnector2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18"/>
          <p:cNvSpPr txBox="1">
            <a:spLocks noChangeArrowheads="1"/>
          </p:cNvSpPr>
          <p:nvPr/>
        </p:nvSpPr>
        <p:spPr bwMode="auto">
          <a:xfrm>
            <a:off x="5435600" y="1844675"/>
            <a:ext cx="18732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 на счета банка получателя в разм</a:t>
            </a:r>
            <a:r>
              <a:rPr lang="ru-RU" sz="1400" b="1">
                <a:latin typeface="Calibri" pitchFamily="34" charset="0"/>
              </a:rPr>
              <a:t>ере</a:t>
            </a:r>
            <a:r>
              <a:rPr lang="ru-RU" sz="1400">
                <a:latin typeface="Calibri" pitchFamily="34" charset="0"/>
              </a:rPr>
              <a:t> полной суммы распоряжения банка плательщика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7885113" y="4221163"/>
            <a:ext cx="0" cy="11525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3" name="TextBox 28"/>
          <p:cNvSpPr txBox="1">
            <a:spLocks noChangeArrowheads="1"/>
          </p:cNvSpPr>
          <p:nvPr/>
        </p:nvSpPr>
        <p:spPr bwMode="auto">
          <a:xfrm>
            <a:off x="6084888" y="4508500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 не счет получателя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288" y="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rPr>
              <a:t>Осуществление платежного клиринга в платежной системе на нетто основе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0825" y="981075"/>
            <a:ext cx="1368425" cy="5762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Плательщик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088" y="4581525"/>
            <a:ext cx="1800225" cy="7921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Банк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7088" y="2205038"/>
            <a:ext cx="1800225" cy="7921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Банк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688" y="2205038"/>
            <a:ext cx="1800225" cy="7921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Банк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16688" y="4581525"/>
            <a:ext cx="1800225" cy="7921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Банк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92500" y="3141663"/>
            <a:ext cx="1800225" cy="1223962"/>
          </a:xfrm>
          <a:prstGeom prst="roundRect">
            <a:avLst>
              <a:gd name="adj" fmla="val 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Платежная система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1403350" y="537368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2" name="TextBox 17"/>
          <p:cNvSpPr txBox="1">
            <a:spLocks noChangeArrowheads="1"/>
          </p:cNvSpPr>
          <p:nvPr/>
        </p:nvSpPr>
        <p:spPr bwMode="auto">
          <a:xfrm>
            <a:off x="0" y="1628775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476375" y="155733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hape 22"/>
          <p:cNvCxnSpPr>
            <a:stCxn id="9" idx="0"/>
          </p:cNvCxnSpPr>
          <p:nvPr/>
        </p:nvCxnSpPr>
        <p:spPr>
          <a:xfrm rot="5400000" flipH="1" flipV="1">
            <a:off x="2303463" y="3357562"/>
            <a:ext cx="647700" cy="1800225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5" name="TextBox 30"/>
          <p:cNvSpPr txBox="1">
            <a:spLocks noChangeArrowheads="1"/>
          </p:cNvSpPr>
          <p:nvPr/>
        </p:nvSpPr>
        <p:spPr bwMode="auto">
          <a:xfrm>
            <a:off x="1763713" y="4005263"/>
            <a:ext cx="16557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34" name="Shape 33"/>
          <p:cNvCxnSpPr>
            <a:stCxn id="10" idx="2"/>
          </p:cNvCxnSpPr>
          <p:nvPr/>
        </p:nvCxnSpPr>
        <p:spPr>
          <a:xfrm rot="16200000" flipH="1">
            <a:off x="2321718" y="2402682"/>
            <a:ext cx="576263" cy="1765300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7" name="TextBox 37"/>
          <p:cNvSpPr txBox="1">
            <a:spLocks noChangeArrowheads="1"/>
          </p:cNvSpPr>
          <p:nvPr/>
        </p:nvSpPr>
        <p:spPr bwMode="auto">
          <a:xfrm>
            <a:off x="1763713" y="2997200"/>
            <a:ext cx="165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 flipV="1">
            <a:off x="7740650" y="1628775"/>
            <a:ext cx="0" cy="5762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hape 43"/>
          <p:cNvCxnSpPr>
            <a:stCxn id="12" idx="0"/>
          </p:cNvCxnSpPr>
          <p:nvPr/>
        </p:nvCxnSpPr>
        <p:spPr>
          <a:xfrm rot="16200000" flipV="1">
            <a:off x="6066632" y="3231356"/>
            <a:ext cx="647700" cy="2052637"/>
          </a:xfrm>
          <a:prstGeom prst="bentConnector2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hape 45"/>
          <p:cNvCxnSpPr/>
          <p:nvPr/>
        </p:nvCxnSpPr>
        <p:spPr>
          <a:xfrm rot="10800000" flipV="1">
            <a:off x="5292725" y="2997200"/>
            <a:ext cx="2051050" cy="576263"/>
          </a:xfrm>
          <a:prstGeom prst="bentConnector3">
            <a:avLst>
              <a:gd name="adj1" fmla="val 121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1" name="TextBox 49"/>
          <p:cNvSpPr txBox="1">
            <a:spLocks noChangeArrowheads="1"/>
          </p:cNvSpPr>
          <p:nvPr/>
        </p:nvSpPr>
        <p:spPr bwMode="auto">
          <a:xfrm>
            <a:off x="5580063" y="3068638"/>
            <a:ext cx="165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sp>
        <p:nvSpPr>
          <p:cNvPr id="18452" name="TextBox 50"/>
          <p:cNvSpPr txBox="1">
            <a:spLocks noChangeArrowheads="1"/>
          </p:cNvSpPr>
          <p:nvPr/>
        </p:nvSpPr>
        <p:spPr bwMode="auto">
          <a:xfrm>
            <a:off x="5651500" y="4005263"/>
            <a:ext cx="16573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7667625" y="537368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2051050" y="981075"/>
            <a:ext cx="1441450" cy="5762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Получатель</a:t>
            </a:r>
          </a:p>
        </p:txBody>
      </p:sp>
      <p:cxnSp>
        <p:nvCxnSpPr>
          <p:cNvPr id="58" name="Прямая со стрелкой 57"/>
          <p:cNvCxnSpPr/>
          <p:nvPr/>
        </p:nvCxnSpPr>
        <p:spPr>
          <a:xfrm flipV="1">
            <a:off x="2195513" y="155733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6" name="TextBox 58"/>
          <p:cNvSpPr txBox="1">
            <a:spLocks noChangeArrowheads="1"/>
          </p:cNvSpPr>
          <p:nvPr/>
        </p:nvSpPr>
        <p:spPr bwMode="auto">
          <a:xfrm>
            <a:off x="2195513" y="1773238"/>
            <a:ext cx="15128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179388" y="6021388"/>
            <a:ext cx="1368425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Плательщик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979613" y="6021388"/>
            <a:ext cx="1439862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Получатель</a:t>
            </a:r>
          </a:p>
        </p:txBody>
      </p:sp>
      <p:sp>
        <p:nvSpPr>
          <p:cNvPr id="18459" name="TextBox 61"/>
          <p:cNvSpPr txBox="1">
            <a:spLocks noChangeArrowheads="1"/>
          </p:cNvSpPr>
          <p:nvPr/>
        </p:nvSpPr>
        <p:spPr bwMode="auto">
          <a:xfrm>
            <a:off x="0" y="5445125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sp>
        <p:nvSpPr>
          <p:cNvPr id="18460" name="TextBox 62"/>
          <p:cNvSpPr txBox="1">
            <a:spLocks noChangeArrowheads="1"/>
          </p:cNvSpPr>
          <p:nvPr/>
        </p:nvSpPr>
        <p:spPr bwMode="auto">
          <a:xfrm>
            <a:off x="2124075" y="5516563"/>
            <a:ext cx="1511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5651500" y="1052513"/>
            <a:ext cx="1368425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Плательщик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7451725" y="1052513"/>
            <a:ext cx="1441450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Получатель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5580063" y="6021388"/>
            <a:ext cx="1368425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Плательщик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7451725" y="6021388"/>
            <a:ext cx="1441450" cy="57626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Получатель</a:t>
            </a:r>
          </a:p>
        </p:txBody>
      </p:sp>
      <p:sp>
        <p:nvSpPr>
          <p:cNvPr id="18465" name="TextBox 67"/>
          <p:cNvSpPr txBox="1">
            <a:spLocks noChangeArrowheads="1"/>
          </p:cNvSpPr>
          <p:nvPr/>
        </p:nvSpPr>
        <p:spPr bwMode="auto">
          <a:xfrm>
            <a:off x="5219700" y="5445125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sp>
        <p:nvSpPr>
          <p:cNvPr id="18466" name="TextBox 69"/>
          <p:cNvSpPr txBox="1">
            <a:spLocks noChangeArrowheads="1"/>
          </p:cNvSpPr>
          <p:nvPr/>
        </p:nvSpPr>
        <p:spPr bwMode="auto">
          <a:xfrm>
            <a:off x="7812088" y="1773238"/>
            <a:ext cx="13319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</a:t>
            </a:r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2195513" y="537368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6875463" y="1628775"/>
            <a:ext cx="0" cy="5762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69" name="TextBox 74"/>
          <p:cNvSpPr txBox="1">
            <a:spLocks noChangeArrowheads="1"/>
          </p:cNvSpPr>
          <p:nvPr/>
        </p:nvSpPr>
        <p:spPr bwMode="auto">
          <a:xfrm>
            <a:off x="5219700" y="1700213"/>
            <a:ext cx="1476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Распоряжение на перевод  ДС</a:t>
            </a:r>
          </a:p>
        </p:txBody>
      </p:sp>
      <p:cxnSp>
        <p:nvCxnSpPr>
          <p:cNvPr id="76" name="Прямая со стрелкой 75"/>
          <p:cNvCxnSpPr/>
          <p:nvPr/>
        </p:nvCxnSpPr>
        <p:spPr>
          <a:xfrm flipV="1">
            <a:off x="6732588" y="5373688"/>
            <a:ext cx="0" cy="6477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71" name="TextBox 76"/>
          <p:cNvSpPr txBox="1">
            <a:spLocks noChangeArrowheads="1"/>
          </p:cNvSpPr>
          <p:nvPr/>
        </p:nvSpPr>
        <p:spPr bwMode="auto">
          <a:xfrm>
            <a:off x="7667625" y="5589588"/>
            <a:ext cx="1331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Зачисление ДС</a:t>
            </a:r>
          </a:p>
        </p:txBody>
      </p:sp>
      <p:sp>
        <p:nvSpPr>
          <p:cNvPr id="99" name="Двойная стрелка влево/вправо 98"/>
          <p:cNvSpPr/>
          <p:nvPr/>
        </p:nvSpPr>
        <p:spPr>
          <a:xfrm>
            <a:off x="2627313" y="2205038"/>
            <a:ext cx="3889375" cy="863600"/>
          </a:xfrm>
          <a:prstGeom prst="left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chemeClr val="tx1"/>
                </a:solidFill>
              </a:rPr>
              <a:t>Зачисление\списание</a:t>
            </a:r>
            <a:r>
              <a:rPr lang="ru-RU" sz="1600" b="1" dirty="0">
                <a:solidFill>
                  <a:schemeClr val="tx1"/>
                </a:solidFill>
              </a:rPr>
              <a:t> ДС в размере  нетто позиции банка</a:t>
            </a:r>
          </a:p>
        </p:txBody>
      </p:sp>
      <p:sp>
        <p:nvSpPr>
          <p:cNvPr id="100" name="Двойная стрелка влево/вправо 99"/>
          <p:cNvSpPr/>
          <p:nvPr/>
        </p:nvSpPr>
        <p:spPr>
          <a:xfrm>
            <a:off x="2627313" y="4508500"/>
            <a:ext cx="3889375" cy="865188"/>
          </a:xfrm>
          <a:prstGeom prst="left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solidFill>
                  <a:schemeClr val="tx1"/>
                </a:solidFill>
              </a:rPr>
              <a:t>Зачисление\списание</a:t>
            </a:r>
            <a:r>
              <a:rPr lang="ru-RU" sz="1600" b="1" dirty="0">
                <a:solidFill>
                  <a:schemeClr val="tx1"/>
                </a:solidFill>
              </a:rPr>
              <a:t> ДС в размере  нетто позиции банка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4211638" y="2852738"/>
            <a:ext cx="431800" cy="2889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4211638" y="4365625"/>
            <a:ext cx="431800" cy="358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50" y="571500"/>
          <a:ext cx="7429500" cy="2405063"/>
        </p:xfrm>
        <a:graphic>
          <a:graphicData uri="http://schemas.openxmlformats.org/drawingml/2006/table">
            <a:tbl>
              <a:tblPr/>
              <a:tblGrid>
                <a:gridCol w="1238259"/>
                <a:gridCol w="1238259"/>
                <a:gridCol w="1238259"/>
                <a:gridCol w="1238259"/>
                <a:gridCol w="1238259"/>
                <a:gridCol w="1238259"/>
              </a:tblGrid>
              <a:tr h="31478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отправитель платежа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получатель платежа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обязательств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335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3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5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требований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5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Ликвидные средства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517" name="Rectangle 1"/>
          <p:cNvSpPr>
            <a:spLocks noChangeArrowheads="1"/>
          </p:cNvSpPr>
          <p:nvPr/>
        </p:nvSpPr>
        <p:spPr bwMode="auto">
          <a:xfrm>
            <a:off x="-87313" y="198438"/>
            <a:ext cx="9231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1 </a:t>
            </a:r>
            <a:r>
              <a:rPr lang="ru-RU" sz="1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Процедура вычисления требований на валовой основе»</a:t>
            </a:r>
            <a:endParaRPr lang="ru-RU" sz="1600" b="1">
              <a:ea typeface="Calibri" pitchFamily="34" charset="0"/>
              <a:cs typeface="Arial" charset="0"/>
            </a:endParaRPr>
          </a:p>
          <a:p>
            <a:pPr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sp>
        <p:nvSpPr>
          <p:cNvPr id="19518" name="AutoShape 65"/>
          <p:cNvSpPr>
            <a:spLocks noChangeArrowheads="1"/>
          </p:cNvSpPr>
          <p:nvPr/>
        </p:nvSpPr>
        <p:spPr bwMode="auto">
          <a:xfrm>
            <a:off x="2555875" y="35734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А</a:t>
            </a:r>
            <a:endParaRPr lang="ru-RU"/>
          </a:p>
        </p:txBody>
      </p:sp>
      <p:sp>
        <p:nvSpPr>
          <p:cNvPr id="19519" name="AutoShape 66"/>
          <p:cNvSpPr>
            <a:spLocks noChangeArrowheads="1"/>
          </p:cNvSpPr>
          <p:nvPr/>
        </p:nvSpPr>
        <p:spPr bwMode="auto">
          <a:xfrm>
            <a:off x="5603875" y="35734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С</a:t>
            </a:r>
            <a:endParaRPr lang="ru-RU"/>
          </a:p>
        </p:txBody>
      </p:sp>
      <p:sp>
        <p:nvSpPr>
          <p:cNvPr id="19520" name="AutoShape 67"/>
          <p:cNvSpPr>
            <a:spLocks noChangeArrowheads="1"/>
          </p:cNvSpPr>
          <p:nvPr/>
        </p:nvSpPr>
        <p:spPr bwMode="auto">
          <a:xfrm>
            <a:off x="2555875" y="4918075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В</a:t>
            </a:r>
            <a:endParaRPr lang="ru-RU"/>
          </a:p>
        </p:txBody>
      </p:sp>
      <p:sp>
        <p:nvSpPr>
          <p:cNvPr id="19521" name="AutoShape 68"/>
          <p:cNvSpPr>
            <a:spLocks noChangeArrowheads="1"/>
          </p:cNvSpPr>
          <p:nvPr/>
        </p:nvSpPr>
        <p:spPr bwMode="auto">
          <a:xfrm>
            <a:off x="5603875" y="4918075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</a:t>
            </a:r>
            <a:r>
              <a:rPr lang="en-US" sz="1600" b="1">
                <a:latin typeface="Times New Roman" pitchFamily="18" charset="0"/>
              </a:rPr>
              <a:t>D</a:t>
            </a:r>
            <a:endParaRPr lang="ru-RU"/>
          </a:p>
        </p:txBody>
      </p:sp>
      <p:cxnSp>
        <p:nvCxnSpPr>
          <p:cNvPr id="19522" name="AutoShape 69"/>
          <p:cNvCxnSpPr>
            <a:cxnSpLocks noChangeShapeType="1"/>
          </p:cNvCxnSpPr>
          <p:nvPr/>
        </p:nvCxnSpPr>
        <p:spPr bwMode="auto">
          <a:xfrm flipH="1">
            <a:off x="2917825" y="4183063"/>
            <a:ext cx="9525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3" name="AutoShape 70"/>
          <p:cNvCxnSpPr>
            <a:cxnSpLocks noChangeShapeType="1"/>
          </p:cNvCxnSpPr>
          <p:nvPr/>
        </p:nvCxnSpPr>
        <p:spPr bwMode="auto">
          <a:xfrm flipV="1">
            <a:off x="3327400" y="4183063"/>
            <a:ext cx="0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4" name="AutoShape 71"/>
          <p:cNvCxnSpPr>
            <a:cxnSpLocks noChangeShapeType="1"/>
          </p:cNvCxnSpPr>
          <p:nvPr/>
        </p:nvCxnSpPr>
        <p:spPr bwMode="auto">
          <a:xfrm>
            <a:off x="3717925" y="3879850"/>
            <a:ext cx="18859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5" name="AutoShape 72"/>
          <p:cNvCxnSpPr>
            <a:cxnSpLocks noChangeShapeType="1"/>
          </p:cNvCxnSpPr>
          <p:nvPr/>
        </p:nvCxnSpPr>
        <p:spPr bwMode="auto">
          <a:xfrm>
            <a:off x="5984875" y="4183063"/>
            <a:ext cx="0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6" name="AutoShape 73"/>
          <p:cNvCxnSpPr>
            <a:cxnSpLocks noChangeShapeType="1"/>
          </p:cNvCxnSpPr>
          <p:nvPr/>
        </p:nvCxnSpPr>
        <p:spPr bwMode="auto">
          <a:xfrm flipV="1">
            <a:off x="6365875" y="4183063"/>
            <a:ext cx="0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7" name="AutoShape 74"/>
          <p:cNvCxnSpPr>
            <a:cxnSpLocks noChangeShapeType="1"/>
          </p:cNvCxnSpPr>
          <p:nvPr/>
        </p:nvCxnSpPr>
        <p:spPr bwMode="auto">
          <a:xfrm flipH="1">
            <a:off x="3660775" y="4127500"/>
            <a:ext cx="1943100" cy="790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8" name="AutoShape 75"/>
          <p:cNvCxnSpPr>
            <a:cxnSpLocks noChangeShapeType="1"/>
          </p:cNvCxnSpPr>
          <p:nvPr/>
        </p:nvCxnSpPr>
        <p:spPr bwMode="auto">
          <a:xfrm flipH="1">
            <a:off x="3717925" y="5232400"/>
            <a:ext cx="188595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29" name="AutoShape 76"/>
          <p:cNvCxnSpPr>
            <a:cxnSpLocks noChangeShapeType="1"/>
          </p:cNvCxnSpPr>
          <p:nvPr/>
        </p:nvCxnSpPr>
        <p:spPr bwMode="auto">
          <a:xfrm>
            <a:off x="3717925" y="4051300"/>
            <a:ext cx="2019300" cy="8667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9530" name="AutoShape 77"/>
          <p:cNvCxnSpPr>
            <a:cxnSpLocks noChangeShapeType="1"/>
          </p:cNvCxnSpPr>
          <p:nvPr/>
        </p:nvCxnSpPr>
        <p:spPr bwMode="auto">
          <a:xfrm flipH="1" flipV="1">
            <a:off x="3594100" y="4183063"/>
            <a:ext cx="2009775" cy="9064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19531" name="Rectangle 78"/>
          <p:cNvSpPr>
            <a:spLocks noChangeArrowheads="1"/>
          </p:cNvSpPr>
          <p:nvPr/>
        </p:nvSpPr>
        <p:spPr bwMode="auto">
          <a:xfrm>
            <a:off x="3384550" y="4470400"/>
            <a:ext cx="466725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60</a:t>
            </a:r>
            <a:endParaRPr lang="ru-RU"/>
          </a:p>
        </p:txBody>
      </p:sp>
      <p:sp>
        <p:nvSpPr>
          <p:cNvPr id="19532" name="Rectangle 79"/>
          <p:cNvSpPr>
            <a:spLocks noChangeArrowheads="1"/>
          </p:cNvSpPr>
          <p:nvPr/>
        </p:nvSpPr>
        <p:spPr bwMode="auto">
          <a:xfrm>
            <a:off x="2411413" y="4470400"/>
            <a:ext cx="430212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80</a:t>
            </a:r>
            <a:endParaRPr lang="ru-RU"/>
          </a:p>
        </p:txBody>
      </p:sp>
      <p:sp>
        <p:nvSpPr>
          <p:cNvPr id="19533" name="Rectangle 80"/>
          <p:cNvSpPr>
            <a:spLocks noChangeArrowheads="1"/>
          </p:cNvSpPr>
          <p:nvPr/>
        </p:nvSpPr>
        <p:spPr bwMode="auto">
          <a:xfrm>
            <a:off x="4479925" y="3573463"/>
            <a:ext cx="596900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30</a:t>
            </a:r>
            <a:endParaRPr lang="ru-RU"/>
          </a:p>
        </p:txBody>
      </p:sp>
      <p:sp>
        <p:nvSpPr>
          <p:cNvPr id="19534" name="Rectangle 81"/>
          <p:cNvSpPr>
            <a:spLocks noChangeArrowheads="1"/>
          </p:cNvSpPr>
          <p:nvPr/>
        </p:nvSpPr>
        <p:spPr bwMode="auto">
          <a:xfrm>
            <a:off x="4279900" y="4051300"/>
            <a:ext cx="363538" cy="236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70</a:t>
            </a:r>
            <a:endParaRPr lang="ru-RU"/>
          </a:p>
        </p:txBody>
      </p:sp>
      <p:sp>
        <p:nvSpPr>
          <p:cNvPr id="19535" name="Rectangle 82"/>
          <p:cNvSpPr>
            <a:spLocks noChangeArrowheads="1"/>
          </p:cNvSpPr>
          <p:nvPr/>
        </p:nvSpPr>
        <p:spPr bwMode="auto">
          <a:xfrm>
            <a:off x="4859338" y="4005263"/>
            <a:ext cx="427037" cy="2365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40</a:t>
            </a:r>
            <a:endParaRPr lang="ru-RU"/>
          </a:p>
        </p:txBody>
      </p:sp>
      <p:sp>
        <p:nvSpPr>
          <p:cNvPr id="19536" name="Rectangle 83"/>
          <p:cNvSpPr>
            <a:spLocks noChangeArrowheads="1"/>
          </p:cNvSpPr>
          <p:nvPr/>
        </p:nvSpPr>
        <p:spPr bwMode="auto">
          <a:xfrm>
            <a:off x="4537075" y="5251450"/>
            <a:ext cx="466725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20</a:t>
            </a:r>
            <a:endParaRPr lang="ru-RU"/>
          </a:p>
        </p:txBody>
      </p:sp>
      <p:sp>
        <p:nvSpPr>
          <p:cNvPr id="19537" name="Rectangle 84"/>
          <p:cNvSpPr>
            <a:spLocks noChangeArrowheads="1"/>
          </p:cNvSpPr>
          <p:nvPr/>
        </p:nvSpPr>
        <p:spPr bwMode="auto">
          <a:xfrm>
            <a:off x="5580063" y="4384675"/>
            <a:ext cx="357187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10</a:t>
            </a:r>
            <a:endParaRPr lang="ru-RU"/>
          </a:p>
        </p:txBody>
      </p:sp>
      <p:sp>
        <p:nvSpPr>
          <p:cNvPr id="19538" name="Rectangle 85"/>
          <p:cNvSpPr>
            <a:spLocks noChangeArrowheads="1"/>
          </p:cNvSpPr>
          <p:nvPr/>
        </p:nvSpPr>
        <p:spPr bwMode="auto">
          <a:xfrm>
            <a:off x="6413500" y="4470400"/>
            <a:ext cx="463550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50</a:t>
            </a:r>
            <a:endParaRPr lang="ru-RU"/>
          </a:p>
        </p:txBody>
      </p:sp>
      <p:sp>
        <p:nvSpPr>
          <p:cNvPr id="19539" name="Rectangle 86"/>
          <p:cNvSpPr>
            <a:spLocks noChangeArrowheads="1"/>
          </p:cNvSpPr>
          <p:nvPr/>
        </p:nvSpPr>
        <p:spPr bwMode="auto">
          <a:xfrm>
            <a:off x="4284663" y="4746625"/>
            <a:ext cx="481012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10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38" y="571500"/>
          <a:ext cx="7000875" cy="3249613"/>
        </p:xfrm>
        <a:graphic>
          <a:graphicData uri="http://schemas.openxmlformats.org/drawingml/2006/table">
            <a:tbl>
              <a:tblPr/>
              <a:tblGrid>
                <a:gridCol w="1698184"/>
                <a:gridCol w="1076657"/>
                <a:gridCol w="1076657"/>
                <a:gridCol w="939889"/>
                <a:gridCol w="866188"/>
                <a:gridCol w="1343351"/>
              </a:tblGrid>
              <a:tr h="30543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отправитель платежа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получатель платежа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обязательств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 проведения процедуры неттинга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требований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После проведения процедуры неттинга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требований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Ликвидные средства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90" name="Rectangle 1"/>
          <p:cNvSpPr>
            <a:spLocks noChangeArrowheads="1"/>
          </p:cNvSpPr>
          <p:nvPr/>
        </p:nvSpPr>
        <p:spPr bwMode="auto">
          <a:xfrm>
            <a:off x="0" y="198438"/>
            <a:ext cx="923131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2 </a:t>
            </a:r>
            <a:r>
              <a:rPr lang="ru-RU" sz="1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Процедура вычисления требований на основе двухстороннего неттинга</a:t>
            </a:r>
            <a:r>
              <a:rPr lang="ru-RU" sz="1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1600" b="1">
              <a:ea typeface="Calibri" pitchFamily="34" charset="0"/>
              <a:cs typeface="Arial" charset="0"/>
            </a:endParaRPr>
          </a:p>
          <a:p>
            <a:pPr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sp>
        <p:nvSpPr>
          <p:cNvPr id="20591" name="AutoShape 114"/>
          <p:cNvSpPr>
            <a:spLocks noChangeArrowheads="1"/>
          </p:cNvSpPr>
          <p:nvPr/>
        </p:nvSpPr>
        <p:spPr bwMode="auto">
          <a:xfrm>
            <a:off x="2684463" y="42211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А</a:t>
            </a:r>
            <a:endParaRPr lang="ru-RU"/>
          </a:p>
        </p:txBody>
      </p:sp>
      <p:sp>
        <p:nvSpPr>
          <p:cNvPr id="20592" name="AutoShape 115"/>
          <p:cNvSpPr>
            <a:spLocks noChangeArrowheads="1"/>
          </p:cNvSpPr>
          <p:nvPr/>
        </p:nvSpPr>
        <p:spPr bwMode="auto">
          <a:xfrm>
            <a:off x="5732463" y="42211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С</a:t>
            </a:r>
            <a:endParaRPr lang="ru-RU"/>
          </a:p>
        </p:txBody>
      </p:sp>
      <p:sp>
        <p:nvSpPr>
          <p:cNvPr id="20593" name="AutoShape 116"/>
          <p:cNvSpPr>
            <a:spLocks noChangeArrowheads="1"/>
          </p:cNvSpPr>
          <p:nvPr/>
        </p:nvSpPr>
        <p:spPr bwMode="auto">
          <a:xfrm>
            <a:off x="2627313" y="5565775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В</a:t>
            </a:r>
            <a:endParaRPr lang="ru-RU"/>
          </a:p>
        </p:txBody>
      </p:sp>
      <p:sp>
        <p:nvSpPr>
          <p:cNvPr id="20594" name="AutoShape 117"/>
          <p:cNvSpPr>
            <a:spLocks noChangeArrowheads="1"/>
          </p:cNvSpPr>
          <p:nvPr/>
        </p:nvSpPr>
        <p:spPr bwMode="auto">
          <a:xfrm>
            <a:off x="5732463" y="5583238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</a:t>
            </a:r>
            <a:r>
              <a:rPr lang="en-US" sz="1600" b="1">
                <a:latin typeface="Times New Roman" pitchFamily="18" charset="0"/>
              </a:rPr>
              <a:t>D</a:t>
            </a:r>
            <a:endParaRPr lang="ru-RU"/>
          </a:p>
        </p:txBody>
      </p:sp>
      <p:cxnSp>
        <p:nvCxnSpPr>
          <p:cNvPr id="20595" name="AutoShape 118"/>
          <p:cNvCxnSpPr>
            <a:cxnSpLocks noChangeShapeType="1"/>
          </p:cNvCxnSpPr>
          <p:nvPr/>
        </p:nvCxnSpPr>
        <p:spPr bwMode="auto">
          <a:xfrm flipH="1">
            <a:off x="3189288" y="4830763"/>
            <a:ext cx="9525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96" name="AutoShape 119"/>
          <p:cNvCxnSpPr>
            <a:cxnSpLocks noChangeShapeType="1"/>
          </p:cNvCxnSpPr>
          <p:nvPr/>
        </p:nvCxnSpPr>
        <p:spPr bwMode="auto">
          <a:xfrm>
            <a:off x="3846513" y="4535488"/>
            <a:ext cx="18859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97" name="AutoShape 120"/>
          <p:cNvCxnSpPr>
            <a:cxnSpLocks noChangeShapeType="1"/>
          </p:cNvCxnSpPr>
          <p:nvPr/>
        </p:nvCxnSpPr>
        <p:spPr bwMode="auto">
          <a:xfrm flipV="1">
            <a:off x="6284913" y="4830763"/>
            <a:ext cx="0" cy="735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98" name="AutoShape 121"/>
          <p:cNvCxnSpPr>
            <a:cxnSpLocks noChangeShapeType="1"/>
          </p:cNvCxnSpPr>
          <p:nvPr/>
        </p:nvCxnSpPr>
        <p:spPr bwMode="auto">
          <a:xfrm flipH="1">
            <a:off x="3789363" y="4800600"/>
            <a:ext cx="1943100" cy="790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0599" name="AutoShape 122"/>
          <p:cNvCxnSpPr>
            <a:cxnSpLocks noChangeShapeType="1"/>
          </p:cNvCxnSpPr>
          <p:nvPr/>
        </p:nvCxnSpPr>
        <p:spPr bwMode="auto">
          <a:xfrm flipH="1">
            <a:off x="3789363" y="5907088"/>
            <a:ext cx="194310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600" name="Rectangle 123"/>
          <p:cNvSpPr>
            <a:spLocks noChangeArrowheads="1"/>
          </p:cNvSpPr>
          <p:nvPr/>
        </p:nvSpPr>
        <p:spPr bwMode="auto">
          <a:xfrm>
            <a:off x="3265488" y="5030788"/>
            <a:ext cx="685800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80-60=20</a:t>
            </a:r>
            <a:endParaRPr lang="ru-RU"/>
          </a:p>
        </p:txBody>
      </p:sp>
      <p:sp>
        <p:nvSpPr>
          <p:cNvPr id="20601" name="Rectangle 124"/>
          <p:cNvSpPr>
            <a:spLocks noChangeArrowheads="1"/>
          </p:cNvSpPr>
          <p:nvPr/>
        </p:nvSpPr>
        <p:spPr bwMode="auto">
          <a:xfrm>
            <a:off x="3995738" y="4581525"/>
            <a:ext cx="752475" cy="2365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70-10=60</a:t>
            </a:r>
            <a:endParaRPr lang="ru-RU"/>
          </a:p>
        </p:txBody>
      </p:sp>
      <p:sp>
        <p:nvSpPr>
          <p:cNvPr id="20602" name="Rectangle 125"/>
          <p:cNvSpPr>
            <a:spLocks noChangeArrowheads="1"/>
          </p:cNvSpPr>
          <p:nvPr/>
        </p:nvSpPr>
        <p:spPr bwMode="auto">
          <a:xfrm>
            <a:off x="4608513" y="5583238"/>
            <a:ext cx="468312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20</a:t>
            </a:r>
            <a:endParaRPr lang="ru-RU"/>
          </a:p>
        </p:txBody>
      </p:sp>
      <p:cxnSp>
        <p:nvCxnSpPr>
          <p:cNvPr id="20603" name="AutoShape 126"/>
          <p:cNvCxnSpPr>
            <a:cxnSpLocks noChangeShapeType="1"/>
          </p:cNvCxnSpPr>
          <p:nvPr/>
        </p:nvCxnSpPr>
        <p:spPr bwMode="auto">
          <a:xfrm>
            <a:off x="3789363" y="4800600"/>
            <a:ext cx="1990725" cy="790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0604" name="Rectangle 127"/>
          <p:cNvSpPr>
            <a:spLocks noChangeArrowheads="1"/>
          </p:cNvSpPr>
          <p:nvPr/>
        </p:nvSpPr>
        <p:spPr bwMode="auto">
          <a:xfrm>
            <a:off x="4608513" y="4221163"/>
            <a:ext cx="611187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30</a:t>
            </a:r>
            <a:endParaRPr lang="ru-RU"/>
          </a:p>
        </p:txBody>
      </p:sp>
      <p:sp>
        <p:nvSpPr>
          <p:cNvPr id="20605" name="Rectangle 128"/>
          <p:cNvSpPr>
            <a:spLocks noChangeArrowheads="1"/>
          </p:cNvSpPr>
          <p:nvPr/>
        </p:nvSpPr>
        <p:spPr bwMode="auto">
          <a:xfrm>
            <a:off x="5475288" y="5087938"/>
            <a:ext cx="685800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50-10=40</a:t>
            </a:r>
            <a:endParaRPr lang="ru-RU"/>
          </a:p>
        </p:txBody>
      </p:sp>
      <p:sp>
        <p:nvSpPr>
          <p:cNvPr id="20606" name="Rectangle 129"/>
          <p:cNvSpPr>
            <a:spLocks noChangeArrowheads="1"/>
          </p:cNvSpPr>
          <p:nvPr/>
        </p:nvSpPr>
        <p:spPr bwMode="auto">
          <a:xfrm>
            <a:off x="5003800" y="4594225"/>
            <a:ext cx="471488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40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313" y="642938"/>
          <a:ext cx="6643687" cy="2357437"/>
        </p:xfrm>
        <a:graphic>
          <a:graphicData uri="http://schemas.openxmlformats.org/drawingml/2006/table">
            <a:tbl>
              <a:tblPr/>
              <a:tblGrid>
                <a:gridCol w="1611542"/>
                <a:gridCol w="1021725"/>
                <a:gridCol w="1021725"/>
                <a:gridCol w="891936"/>
                <a:gridCol w="821995"/>
                <a:gridCol w="1274812"/>
              </a:tblGrid>
              <a:tr h="32755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отправитель платежа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Банк – получатель платежа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обязательств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2255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Сумма требований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Расчет чистой позиции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70-180=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140-60=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80-50=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80-80=0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Ликвидные средства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72" name="Rectangle 1"/>
          <p:cNvSpPr>
            <a:spLocks noChangeArrowheads="1"/>
          </p:cNvSpPr>
          <p:nvPr/>
        </p:nvSpPr>
        <p:spPr bwMode="auto">
          <a:xfrm>
            <a:off x="-90488" y="198438"/>
            <a:ext cx="9321801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3 </a:t>
            </a:r>
            <a:r>
              <a:rPr lang="ru-RU" sz="1600" b="1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Процедура вычисления требований на основе многостороннего неттинга</a:t>
            </a:r>
            <a:r>
              <a:rPr lang="ru-RU" sz="1400" i="1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»</a:t>
            </a:r>
            <a:endParaRPr lang="ru-RU" sz="800">
              <a:ea typeface="Calibri" pitchFamily="34" charset="0"/>
              <a:cs typeface="Arial" charset="0"/>
            </a:endParaRPr>
          </a:p>
          <a:p>
            <a:pPr algn="r"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sp>
        <p:nvSpPr>
          <p:cNvPr id="21573" name="AutoShape 86"/>
          <p:cNvSpPr>
            <a:spLocks noChangeArrowheads="1"/>
          </p:cNvSpPr>
          <p:nvPr/>
        </p:nvSpPr>
        <p:spPr bwMode="auto">
          <a:xfrm>
            <a:off x="1979613" y="37893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А</a:t>
            </a:r>
            <a:endParaRPr lang="ru-RU"/>
          </a:p>
        </p:txBody>
      </p:sp>
      <p:sp>
        <p:nvSpPr>
          <p:cNvPr id="21574" name="AutoShape 87"/>
          <p:cNvSpPr>
            <a:spLocks noChangeArrowheads="1"/>
          </p:cNvSpPr>
          <p:nvPr/>
        </p:nvSpPr>
        <p:spPr bwMode="auto">
          <a:xfrm>
            <a:off x="5903913" y="37893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С</a:t>
            </a:r>
            <a:endParaRPr lang="ru-RU"/>
          </a:p>
        </p:txBody>
      </p:sp>
      <p:sp>
        <p:nvSpPr>
          <p:cNvPr id="21575" name="AutoShape 88"/>
          <p:cNvSpPr>
            <a:spLocks noChangeArrowheads="1"/>
          </p:cNvSpPr>
          <p:nvPr/>
        </p:nvSpPr>
        <p:spPr bwMode="auto">
          <a:xfrm>
            <a:off x="1979613" y="5275263"/>
            <a:ext cx="1228725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В</a:t>
            </a:r>
            <a:endParaRPr lang="ru-RU"/>
          </a:p>
        </p:txBody>
      </p:sp>
      <p:sp>
        <p:nvSpPr>
          <p:cNvPr id="21576" name="AutoShape 89"/>
          <p:cNvSpPr>
            <a:spLocks noChangeArrowheads="1"/>
          </p:cNvSpPr>
          <p:nvPr/>
        </p:nvSpPr>
        <p:spPr bwMode="auto">
          <a:xfrm>
            <a:off x="5903913" y="5275263"/>
            <a:ext cx="1162050" cy="609600"/>
          </a:xfrm>
          <a:prstGeom prst="roundRect">
            <a:avLst>
              <a:gd name="adj" fmla="val 16667"/>
            </a:avLst>
          </a:prstGeom>
          <a:solidFill>
            <a:srgbClr val="FDE9D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ts val="1000"/>
              </a:spcBef>
            </a:pPr>
            <a:r>
              <a:rPr lang="ru-RU" sz="1600" b="1">
                <a:latin typeface="Times New Roman" pitchFamily="18" charset="0"/>
              </a:rPr>
              <a:t>Банк </a:t>
            </a:r>
            <a:r>
              <a:rPr lang="en-US" sz="1600" b="1">
                <a:latin typeface="Times New Roman" pitchFamily="18" charset="0"/>
              </a:rPr>
              <a:t>D</a:t>
            </a:r>
            <a:endParaRPr lang="ru-RU"/>
          </a:p>
        </p:txBody>
      </p:sp>
      <p:sp>
        <p:nvSpPr>
          <p:cNvPr id="21577" name="AutoShape 90"/>
          <p:cNvSpPr>
            <a:spLocks noChangeArrowheads="1"/>
          </p:cNvSpPr>
          <p:nvPr/>
        </p:nvSpPr>
        <p:spPr bwMode="auto">
          <a:xfrm>
            <a:off x="3808413" y="4397375"/>
            <a:ext cx="1485900" cy="752475"/>
          </a:xfrm>
          <a:prstGeom prst="flowChartMagneticDisk">
            <a:avLst/>
          </a:prstGeom>
          <a:solidFill>
            <a:srgbClr val="FABF8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>
                <a:latin typeface="Times New Roman" pitchFamily="18" charset="0"/>
              </a:rPr>
              <a:t>Клиринговая палата</a:t>
            </a:r>
          </a:p>
        </p:txBody>
      </p:sp>
      <p:cxnSp>
        <p:nvCxnSpPr>
          <p:cNvPr id="21578" name="AutoShape 91"/>
          <p:cNvCxnSpPr>
            <a:cxnSpLocks noChangeShapeType="1"/>
          </p:cNvCxnSpPr>
          <p:nvPr/>
        </p:nvCxnSpPr>
        <p:spPr bwMode="auto">
          <a:xfrm flipH="1">
            <a:off x="2484438" y="5056188"/>
            <a:ext cx="1323975" cy="2190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1579" name="AutoShape 92"/>
          <p:cNvCxnSpPr>
            <a:cxnSpLocks noChangeShapeType="1"/>
          </p:cNvCxnSpPr>
          <p:nvPr/>
        </p:nvCxnSpPr>
        <p:spPr bwMode="auto">
          <a:xfrm>
            <a:off x="3141663" y="4170363"/>
            <a:ext cx="1057275" cy="2270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1580" name="AutoShape 93"/>
          <p:cNvCxnSpPr>
            <a:cxnSpLocks noChangeShapeType="1"/>
          </p:cNvCxnSpPr>
          <p:nvPr/>
        </p:nvCxnSpPr>
        <p:spPr bwMode="auto">
          <a:xfrm flipV="1">
            <a:off x="4799013" y="4075113"/>
            <a:ext cx="1104900" cy="3238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1581" name="AutoShape 94"/>
          <p:cNvCxnSpPr>
            <a:cxnSpLocks noChangeShapeType="1"/>
          </p:cNvCxnSpPr>
          <p:nvPr/>
        </p:nvCxnSpPr>
        <p:spPr bwMode="auto">
          <a:xfrm>
            <a:off x="5294313" y="5056188"/>
            <a:ext cx="1228725" cy="2190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1582" name="Rectangle 95"/>
          <p:cNvSpPr>
            <a:spLocks noChangeArrowheads="1"/>
          </p:cNvSpPr>
          <p:nvPr/>
        </p:nvSpPr>
        <p:spPr bwMode="auto">
          <a:xfrm>
            <a:off x="3475038" y="3941763"/>
            <a:ext cx="665162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110</a:t>
            </a:r>
            <a:endParaRPr lang="ru-RU"/>
          </a:p>
        </p:txBody>
      </p:sp>
      <p:sp>
        <p:nvSpPr>
          <p:cNvPr id="21583" name="Rectangle 96"/>
          <p:cNvSpPr>
            <a:spLocks noChangeArrowheads="1"/>
          </p:cNvSpPr>
          <p:nvPr/>
        </p:nvSpPr>
        <p:spPr bwMode="auto">
          <a:xfrm>
            <a:off x="4884738" y="3941763"/>
            <a:ext cx="409575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30</a:t>
            </a:r>
            <a:endParaRPr lang="ru-RU"/>
          </a:p>
        </p:txBody>
      </p:sp>
      <p:sp>
        <p:nvSpPr>
          <p:cNvPr id="21584" name="Rectangle 97"/>
          <p:cNvSpPr>
            <a:spLocks noChangeArrowheads="1"/>
          </p:cNvSpPr>
          <p:nvPr/>
        </p:nvSpPr>
        <p:spPr bwMode="auto">
          <a:xfrm>
            <a:off x="3294063" y="5149850"/>
            <a:ext cx="630237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120</a:t>
            </a:r>
            <a:endParaRPr lang="ru-RU"/>
          </a:p>
        </p:txBody>
      </p:sp>
      <p:sp>
        <p:nvSpPr>
          <p:cNvPr id="21585" name="Rectangle 98"/>
          <p:cNvSpPr>
            <a:spLocks noChangeArrowheads="1"/>
          </p:cNvSpPr>
          <p:nvPr/>
        </p:nvSpPr>
        <p:spPr bwMode="auto">
          <a:xfrm>
            <a:off x="5341938" y="5208588"/>
            <a:ext cx="304800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200" b="1">
                <a:latin typeface="Times New Roman" pitchFamily="18" charset="0"/>
              </a:rPr>
              <a:t>0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1512</TotalTime>
  <Words>885</Words>
  <Application>Microsoft Office PowerPoint</Application>
  <PresentationFormat>On-screen Show (4:3)</PresentationFormat>
  <Paragraphs>314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Century Schoolbook</vt:lpstr>
      <vt:lpstr>Wingdings</vt:lpstr>
      <vt:lpstr>Тема Office</vt:lpstr>
      <vt:lpstr>Диаграмма</vt:lpstr>
      <vt:lpstr>Практические аспекты платежного клиринга, пути совершенствования</vt:lpstr>
      <vt:lpstr>Слайд 2</vt:lpstr>
      <vt:lpstr>«Сlearing»  - очистка, расчистка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Организационная структура национальной платежной системы России </vt:lpstr>
      <vt:lpstr>Понятие платежного клиринга в соответствии с Федеральным законом от  27.06.2011 № 161-ФЗ «О национальной платежной системе»</vt:lpstr>
      <vt:lpstr>Слайд 14</vt:lpstr>
      <vt:lpstr>Слайд 15</vt:lpstr>
      <vt:lpstr>Слайд 16</vt:lpstr>
      <vt:lpstr>Пути совершенствования платежного клиринга</vt:lpstr>
      <vt:lpstr>Благодарю  за внимание!!!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kl23</dc:creator>
  <cp:lastModifiedBy>30SAA</cp:lastModifiedBy>
  <cp:revision>110</cp:revision>
  <dcterms:created xsi:type="dcterms:W3CDTF">2014-02-06T17:52:00Z</dcterms:created>
  <dcterms:modified xsi:type="dcterms:W3CDTF">2014-11-10T03:53:29Z</dcterms:modified>
</cp:coreProperties>
</file>