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82" r:id="rId5"/>
    <p:sldId id="259" r:id="rId6"/>
    <p:sldId id="266" r:id="rId7"/>
    <p:sldId id="277" r:id="rId8"/>
    <p:sldId id="260" r:id="rId9"/>
    <p:sldId id="262" r:id="rId10"/>
    <p:sldId id="263" r:id="rId11"/>
    <p:sldId id="261" r:id="rId12"/>
    <p:sldId id="264" r:id="rId13"/>
    <p:sldId id="267" r:id="rId14"/>
    <p:sldId id="269" r:id="rId15"/>
    <p:sldId id="271" r:id="rId16"/>
    <p:sldId id="272" r:id="rId17"/>
    <p:sldId id="278" r:id="rId18"/>
    <p:sldId id="279" r:id="rId19"/>
    <p:sldId id="280" r:id="rId20"/>
    <p:sldId id="281" r:id="rId21"/>
    <p:sldId id="273" r:id="rId22"/>
    <p:sldId id="268" r:id="rId23"/>
  </p:sldIdLst>
  <p:sldSz cx="12192000" cy="6858000"/>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2A54C80-263E-416B-A8E0-580EDEADCBDC}" type="datetimeFigureOut">
              <a:rPr lang="en-US" dirty="0"/>
              <a:t>12/3/2021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12/3/2021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consultantplus://offline/ref=FA118759C9B4BECBF35E4CCE99349AE264A0C119B5774D0D8FD0733E645E592402A483E8EA69827FBBFE1B278DA149F8242A9D285872YAnAW" TargetMode="Externa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consultantplus://offline/ref=DEC364DE895F940E3C4C616BF956EF68BB0B688806B86FDB225499B8FA1D24B2B7879E5B39B7BD8F007124CD1C175D979D5487ED0683M8I1X"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677335" y="609600"/>
            <a:ext cx="8596668" cy="1227438"/>
          </a:xfrm>
        </p:spPr>
        <p:txBody>
          <a:bodyPr>
            <a:normAutofit fontScale="90000"/>
          </a:bodyPr>
          <a:lstStyle/>
          <a:p>
            <a:pPr algn="ctr"/>
            <a:r>
              <a:rPr lang="ru-RU" dirty="0" smtClean="0"/>
              <a:t>Внутренний финансовый контроль и аудит</a:t>
            </a:r>
            <a:endParaRPr lang="ru-RU" dirty="0"/>
          </a:p>
        </p:txBody>
      </p:sp>
      <p:sp>
        <p:nvSpPr>
          <p:cNvPr id="6" name="Текст 5"/>
          <p:cNvSpPr>
            <a:spLocks noGrp="1"/>
          </p:cNvSpPr>
          <p:nvPr>
            <p:ph type="body" idx="1"/>
          </p:nvPr>
        </p:nvSpPr>
        <p:spPr>
          <a:xfrm>
            <a:off x="677335" y="2001795"/>
            <a:ext cx="10324494" cy="4039567"/>
          </a:xfrm>
        </p:spPr>
        <p:txBody>
          <a:bodyPr>
            <a:noAutofit/>
          </a:bodyPr>
          <a:lstStyle/>
          <a:p>
            <a:endParaRPr lang="ru-RU" sz="1300" dirty="0" smtClean="0"/>
          </a:p>
          <a:p>
            <a:pPr algn="just"/>
            <a:endParaRPr lang="ru-RU" sz="1300" dirty="0" smtClean="0">
              <a:latin typeface="Times New Roman" panose="02020603050405020304" pitchFamily="18" charset="0"/>
              <a:cs typeface="Times New Roman" panose="02020603050405020304" pitchFamily="18" charset="0"/>
            </a:endParaRPr>
          </a:p>
          <a:p>
            <a:pPr algn="just"/>
            <a:endParaRPr lang="ru-RU" sz="1300" dirty="0">
              <a:latin typeface="Times New Roman" panose="02020603050405020304" pitchFamily="18" charset="0"/>
              <a:cs typeface="Times New Roman" panose="02020603050405020304" pitchFamily="18" charset="0"/>
            </a:endParaRPr>
          </a:p>
          <a:p>
            <a:pPr algn="just"/>
            <a:endParaRPr lang="ru-RU" sz="1300" dirty="0" smtClean="0">
              <a:latin typeface="Times New Roman" panose="02020603050405020304" pitchFamily="18" charset="0"/>
              <a:cs typeface="Times New Roman" panose="02020603050405020304" pitchFamily="18" charset="0"/>
            </a:endParaRPr>
          </a:p>
          <a:p>
            <a:pPr algn="just"/>
            <a:r>
              <a:rPr lang="ru-RU" sz="1400" b="1" dirty="0">
                <a:latin typeface="Times New Roman" panose="02020603050405020304" pitchFamily="18" charset="0"/>
                <a:cs typeface="Times New Roman" panose="02020603050405020304" pitchFamily="18" charset="0"/>
              </a:rPr>
              <a:t>Статья 160.2-1 БК РФ</a:t>
            </a:r>
          </a:p>
          <a:p>
            <a:pPr algn="just"/>
            <a:r>
              <a:rPr lang="ru-RU" sz="1400" dirty="0" smtClean="0">
                <a:latin typeface="Times New Roman" panose="02020603050405020304" pitchFamily="18" charset="0"/>
                <a:cs typeface="Times New Roman" panose="02020603050405020304" pitchFamily="18" charset="0"/>
              </a:rPr>
              <a:t>Внутренний </a:t>
            </a:r>
            <a:r>
              <a:rPr lang="ru-RU" sz="1400" dirty="0">
                <a:latin typeface="Times New Roman" panose="02020603050405020304" pitchFamily="18" charset="0"/>
                <a:cs typeface="Times New Roman" panose="02020603050405020304" pitchFamily="18" charset="0"/>
              </a:rPr>
              <a:t>финансовый аудит осуществляется в целях:</a:t>
            </a:r>
          </a:p>
          <a:p>
            <a:pPr algn="just"/>
            <a:r>
              <a:rPr lang="ru-RU" sz="1400" dirty="0">
                <a:latin typeface="Times New Roman" panose="02020603050405020304" pitchFamily="18" charset="0"/>
                <a:cs typeface="Times New Roman" panose="02020603050405020304" pitchFamily="18" charset="0"/>
              </a:rPr>
              <a:t>1) оценки надежности внутреннего процесса главного администратора бюджетных средств, администратора бюджетных средств, осуществляемого в целях соблюдения установленных правовыми актами, регулирующими бюджетные правоотношения, требований к исполнению своих бюджетных полномочий (далее - внутренний финансовый контроль), и подготовки предложений об организации внутреннего финансового контроля;</a:t>
            </a:r>
          </a:p>
          <a:p>
            <a:pPr algn="just"/>
            <a:r>
              <a:rPr lang="ru-RU" sz="1400" dirty="0">
                <a:latin typeface="Times New Roman" panose="02020603050405020304" pitchFamily="18" charset="0"/>
                <a:cs typeface="Times New Roman" panose="02020603050405020304" pitchFamily="18" charset="0"/>
              </a:rPr>
              <a:t>2) подтверждения достоверности бюджетной отчетности и соответствия порядка ведения бюджетного учета единой методологии бюджетного учета, составления, представления и утверждения </a:t>
            </a:r>
            <a:r>
              <a:rPr lang="ru-RU" sz="1400" dirty="0">
                <a:solidFill>
                  <a:schemeClr val="tx1"/>
                </a:solidFill>
                <a:latin typeface="Times New Roman" panose="02020603050405020304" pitchFamily="18" charset="0"/>
                <a:cs typeface="Times New Roman" panose="02020603050405020304" pitchFamily="18" charset="0"/>
              </a:rPr>
              <a:t>бюджетной отчетности, установленной Министерством финансов Российской Федерации, а также ведомственным (внутренним) актам, принятым в соответствии с </a:t>
            </a:r>
            <a:r>
              <a:rPr lang="ru-RU" sz="1400" dirty="0" smtClean="0">
                <a:solidFill>
                  <a:schemeClr val="tx1"/>
                </a:solidFill>
                <a:latin typeface="Times New Roman" panose="02020603050405020304" pitchFamily="18" charset="0"/>
                <a:cs typeface="Times New Roman" panose="02020603050405020304" pitchFamily="18" charset="0"/>
              </a:rPr>
              <a:t>пунктом 5 статьи 264.1 БК РФ;</a:t>
            </a:r>
            <a:endParaRPr lang="ru-RU" sz="1400" dirty="0">
              <a:solidFill>
                <a:schemeClr val="tx1"/>
              </a:solidFill>
              <a:latin typeface="Times New Roman" panose="02020603050405020304" pitchFamily="18" charset="0"/>
              <a:cs typeface="Times New Roman" panose="02020603050405020304" pitchFamily="18" charset="0"/>
              <a:hlinkClick r:id="rId2"/>
            </a:endParaRPr>
          </a:p>
          <a:p>
            <a:pPr algn="just"/>
            <a:r>
              <a:rPr lang="ru-RU" sz="1400" dirty="0">
                <a:solidFill>
                  <a:schemeClr val="tx1"/>
                </a:solidFill>
                <a:latin typeface="Times New Roman" panose="02020603050405020304" pitchFamily="18" charset="0"/>
                <a:cs typeface="Times New Roman" panose="02020603050405020304" pitchFamily="18" charset="0"/>
              </a:rPr>
              <a:t>3) повышения качества финансового </a:t>
            </a:r>
            <a:r>
              <a:rPr lang="ru-RU" sz="1400" dirty="0" smtClean="0">
                <a:solidFill>
                  <a:schemeClr val="tx1"/>
                </a:solidFill>
                <a:latin typeface="Times New Roman" panose="02020603050405020304" pitchFamily="18" charset="0"/>
                <a:cs typeface="Times New Roman" panose="02020603050405020304" pitchFamily="18" charset="0"/>
              </a:rPr>
              <a:t>менеджмента.</a:t>
            </a:r>
          </a:p>
          <a:p>
            <a:pPr algn="just"/>
            <a:endParaRPr lang="ru-RU" sz="1400" dirty="0">
              <a:solidFill>
                <a:schemeClr val="tx1"/>
              </a:solidFill>
              <a:latin typeface="Times New Roman" panose="02020603050405020304" pitchFamily="18" charset="0"/>
              <a:cs typeface="Times New Roman" panose="02020603050405020304" pitchFamily="18" charset="0"/>
            </a:endParaRPr>
          </a:p>
          <a:p>
            <a:pPr algn="just"/>
            <a:r>
              <a:rPr lang="ru-RU" sz="14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Главные </a:t>
            </a:r>
            <a:r>
              <a:rPr lang="ru-RU" sz="14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администраторы бюджетных средств, администраторы бюджетных средств, осуществляющие внутренний финансовый аудит, издают ведомственные (внутренние) акты, </a:t>
            </a:r>
            <a:r>
              <a:rPr lang="ru-RU" sz="1400" b="1" u="sng"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обеспечивающие осуществление внутреннего финансового аудита с соблюдением федеральных стандартов внутреннего финансового аудита</a:t>
            </a:r>
            <a:r>
              <a:rPr lang="ru-RU" sz="14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800"/>
              </a:spcAft>
            </a:pPr>
            <a:r>
              <a:rPr lang="ru-RU" sz="14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p>
          <a:p>
            <a:endParaRPr lang="ru-RU" sz="1300" b="1" dirty="0"/>
          </a:p>
          <a:p>
            <a:endParaRPr lang="ru-RU" sz="1300" dirty="0"/>
          </a:p>
        </p:txBody>
      </p:sp>
    </p:spTree>
    <p:extLst>
      <p:ext uri="{BB962C8B-B14F-4D97-AF65-F5344CB8AC3E}">
        <p14:creationId xmlns:p14="http://schemas.microsoft.com/office/powerpoint/2010/main" val="24455875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1892" y="428777"/>
            <a:ext cx="11541211" cy="3652603"/>
          </a:xfrm>
          <a:prstGeom prst="rect">
            <a:avLst/>
          </a:prstGeom>
        </p:spPr>
        <p:txBody>
          <a:bodyPr wrap="square">
            <a:spAutoFit/>
          </a:bodyPr>
          <a:lstStyle/>
          <a:p>
            <a:pPr algn="just">
              <a:lnSpc>
                <a:spcPct val="107000"/>
              </a:lnSpc>
              <a:spcAft>
                <a:spcPts val="800"/>
              </a:spcAft>
            </a:pPr>
            <a:r>
              <a:rPr lang="ru-RU" sz="1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Постановление Правительства РФ от 17.08.2020 N 1235</a:t>
            </a:r>
            <a:endParaRPr lang="ru-RU" sz="14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Ведомственным </a:t>
            </a:r>
            <a:r>
              <a:rPr lang="ru-RU" sz="1400" dirty="0">
                <a:latin typeface="Times New Roman" panose="02020603050405020304" pitchFamily="18" charset="0"/>
                <a:ea typeface="Calibri" panose="020F0502020204030204" pitchFamily="34" charset="0"/>
                <a:cs typeface="Times New Roman" panose="02020603050405020304" pitchFamily="18" charset="0"/>
              </a:rPr>
              <a:t>стандартом органа контроля могут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быть:</a:t>
            </a:r>
          </a:p>
          <a:p>
            <a:pPr marL="285750" indent="-285750" algn="just">
              <a:lnSpc>
                <a:spcPct val="107000"/>
              </a:lnSpc>
              <a:spcAft>
                <a:spcPts val="0"/>
              </a:spcAft>
              <a:buFontTx/>
              <a:buChar char="-"/>
            </a:pPr>
            <a:r>
              <a:rPr lang="ru-RU" sz="1400" dirty="0" smtClean="0">
                <a:latin typeface="Times New Roman" panose="02020603050405020304" pitchFamily="18" charset="0"/>
                <a:ea typeface="Calibri" panose="020F0502020204030204" pitchFamily="34" charset="0"/>
                <a:cs typeface="Times New Roman" panose="02020603050405020304" pitchFamily="18" charset="0"/>
              </a:rPr>
              <a:t>установлены </a:t>
            </a:r>
            <a:r>
              <a:rPr lang="ru-RU" sz="1400" dirty="0">
                <a:latin typeface="Times New Roman" panose="02020603050405020304" pitchFamily="18" charset="0"/>
                <a:ea typeface="Calibri" panose="020F0502020204030204" pitchFamily="34" charset="0"/>
                <a:cs typeface="Times New Roman" panose="02020603050405020304" pitchFamily="18" charset="0"/>
              </a:rPr>
              <a:t>формы запросов объекту контроля и форма акта о </a:t>
            </a:r>
            <a:r>
              <a:rPr lang="ru-RU" sz="1400" dirty="0" err="1">
                <a:latin typeface="Times New Roman" panose="02020603050405020304" pitchFamily="18" charset="0"/>
                <a:ea typeface="Calibri" panose="020F0502020204030204" pitchFamily="34" charset="0"/>
                <a:cs typeface="Times New Roman" panose="02020603050405020304" pitchFamily="18" charset="0"/>
              </a:rPr>
              <a:t>непредоставлении</a:t>
            </a:r>
            <a:r>
              <a:rPr lang="ru-RU" sz="1400" dirty="0">
                <a:latin typeface="Times New Roman" panose="02020603050405020304" pitchFamily="18" charset="0"/>
                <a:ea typeface="Calibri" panose="020F0502020204030204" pitchFamily="34" charset="0"/>
                <a:cs typeface="Times New Roman" panose="02020603050405020304" pitchFamily="18" charset="0"/>
              </a:rPr>
              <a:t> доступа к информационным системам, непредставлении информации, документов, материалов и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пояснений;</a:t>
            </a:r>
          </a:p>
          <a:p>
            <a:pPr marL="285750" indent="-285750" algn="just">
              <a:lnSpc>
                <a:spcPct val="107000"/>
              </a:lnSpc>
              <a:spcAft>
                <a:spcPts val="0"/>
              </a:spcAft>
              <a:buFontTx/>
              <a:buChar char="-"/>
            </a:pP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предусмотрен </a:t>
            </a:r>
            <a:r>
              <a:rPr lang="ru-RU" sz="1400" dirty="0">
                <a:latin typeface="Times New Roman" panose="02020603050405020304" pitchFamily="18" charset="0"/>
                <a:ea typeface="Calibri" panose="020F0502020204030204" pitchFamily="34" charset="0"/>
                <a:cs typeface="Times New Roman" panose="02020603050405020304" pitchFamily="18" charset="0"/>
              </a:rPr>
              <a:t>порядок внесения изменений в решение о назначении контрольного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мероприятия;</a:t>
            </a:r>
          </a:p>
          <a:p>
            <a:pPr marL="285750" indent="-285750" algn="just">
              <a:lnSpc>
                <a:spcPct val="107000"/>
              </a:lnSpc>
              <a:spcAft>
                <a:spcPts val="0"/>
              </a:spcAft>
              <a:buFontTx/>
              <a:buChar char="-"/>
            </a:pPr>
            <a:r>
              <a:rPr lang="ru-RU" sz="1400" dirty="0" smtClean="0">
                <a:latin typeface="Times New Roman" panose="02020603050405020304" pitchFamily="18" charset="0"/>
                <a:ea typeface="Calibri" panose="020F0502020204030204" pitchFamily="34" charset="0"/>
                <a:cs typeface="Times New Roman" panose="02020603050405020304" pitchFamily="18" charset="0"/>
              </a:rPr>
              <a:t>установлена </a:t>
            </a:r>
            <a:r>
              <a:rPr lang="ru-RU" sz="1400" dirty="0">
                <a:latin typeface="Times New Roman" panose="02020603050405020304" pitchFamily="18" charset="0"/>
                <a:ea typeface="Calibri" panose="020F0502020204030204" pitchFamily="34" charset="0"/>
                <a:cs typeface="Times New Roman" panose="02020603050405020304" pitchFamily="18" charset="0"/>
              </a:rPr>
              <a:t>необходимость использования рабочего плана (плана-графика) контрольного мероприятия и предусмотрены его форма, требования к содержанию, порядок формирования и изменения в случае принятия решения о внесении изменений в решение о назначении контрольного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мероприятия;</a:t>
            </a:r>
          </a:p>
          <a:p>
            <a:pPr marL="285750" indent="-285750" algn="just">
              <a:lnSpc>
                <a:spcPct val="107000"/>
              </a:lnSpc>
              <a:spcAft>
                <a:spcPts val="0"/>
              </a:spcAft>
              <a:buFontTx/>
              <a:buChar char="-"/>
            </a:pP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правила </a:t>
            </a:r>
            <a:r>
              <a:rPr lang="ru-RU" sz="1400" dirty="0">
                <a:latin typeface="Times New Roman" panose="02020603050405020304" pitchFamily="18" charset="0"/>
                <a:ea typeface="Calibri" panose="020F0502020204030204" pitchFamily="34" charset="0"/>
                <a:cs typeface="Times New Roman" panose="02020603050405020304" pitchFamily="18" charset="0"/>
              </a:rPr>
              <a:t>определения объема выборки данных из совокупности документов, информации и материалов, проверяемой при осуществлении контрольного мероприятия выборочным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способом, о необходимости указания детальной информации </a:t>
            </a:r>
            <a:r>
              <a:rPr lang="ru-RU" sz="1400" dirty="0">
                <a:latin typeface="Times New Roman" panose="02020603050405020304" pitchFamily="18" charset="0"/>
                <a:ea typeface="Calibri" panose="020F0502020204030204" pitchFamily="34" charset="0"/>
                <a:cs typeface="Times New Roman" panose="02020603050405020304" pitchFamily="18" charset="0"/>
              </a:rPr>
              <a:t>обо всех выявленных нарушениях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с </a:t>
            </a:r>
            <a:r>
              <a:rPr lang="ru-RU" sz="1400" dirty="0">
                <a:latin typeface="Times New Roman" panose="02020603050405020304" pitchFamily="18" charset="0"/>
                <a:ea typeface="Calibri" panose="020F0502020204030204" pitchFamily="34" charset="0"/>
                <a:cs typeface="Times New Roman" panose="02020603050405020304" pitchFamily="18" charset="0"/>
              </a:rPr>
              <a:t>использованием приложений к акту,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заключению;</a:t>
            </a:r>
          </a:p>
          <a:p>
            <a:pPr marL="285750" indent="-285750" algn="just">
              <a:lnSpc>
                <a:spcPct val="107000"/>
              </a:lnSpc>
              <a:spcAft>
                <a:spcPts val="0"/>
              </a:spcAft>
              <a:buFontTx/>
              <a:buChar char="-"/>
            </a:pP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перечень </a:t>
            </a:r>
            <a:r>
              <a:rPr lang="ru-RU" sz="1400" dirty="0">
                <a:latin typeface="Times New Roman" panose="02020603050405020304" pitchFamily="18" charset="0"/>
                <a:ea typeface="Calibri" panose="020F0502020204030204" pitchFamily="34" charset="0"/>
                <a:cs typeface="Times New Roman" panose="02020603050405020304" pitchFamily="18" charset="0"/>
              </a:rPr>
              <a:t>типовых вопросов, подлежащих изучению в ходе проведения контрольных мероприятий, и подходы к осуществлению контрольных действий при изучении таких типовых вопросов в ходе проведения контрольных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мероприятий;</a:t>
            </a:r>
          </a:p>
          <a:p>
            <a:pPr marL="285750" indent="-285750" algn="just">
              <a:lnSpc>
                <a:spcPct val="107000"/>
              </a:lnSpc>
              <a:spcAft>
                <a:spcPts val="0"/>
              </a:spcAft>
              <a:buFontTx/>
              <a:buChar char="-"/>
            </a:pP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предусмотрен </a:t>
            </a:r>
            <a:r>
              <a:rPr lang="ru-RU" sz="1400" dirty="0">
                <a:latin typeface="Times New Roman" panose="02020603050405020304" pitchFamily="18" charset="0"/>
                <a:ea typeface="Calibri" panose="020F0502020204030204" pitchFamily="34" charset="0"/>
                <a:cs typeface="Times New Roman" panose="02020603050405020304" pitchFamily="18" charset="0"/>
              </a:rPr>
              <a:t>порядок назначения (организации)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экспертиз;</a:t>
            </a:r>
          </a:p>
          <a:p>
            <a:pPr marL="285750" indent="-285750" algn="just">
              <a:lnSpc>
                <a:spcPct val="107000"/>
              </a:lnSpc>
              <a:spcAft>
                <a:spcPts val="0"/>
              </a:spcAft>
              <a:buFontTx/>
              <a:buChar char="-"/>
            </a:pPr>
            <a:r>
              <a:rPr lang="ru-RU" sz="1400" dirty="0" smtClean="0">
                <a:latin typeface="Times New Roman" panose="02020603050405020304" pitchFamily="18" charset="0"/>
                <a:ea typeface="Calibri" panose="020F0502020204030204" pitchFamily="34" charset="0"/>
                <a:cs typeface="Times New Roman" panose="02020603050405020304" pitchFamily="18" charset="0"/>
              </a:rPr>
              <a:t>формы актов о результатах </a:t>
            </a:r>
            <a:r>
              <a:rPr lang="ru-RU" sz="1400" dirty="0">
                <a:latin typeface="Times New Roman" panose="02020603050405020304" pitchFamily="18" charset="0"/>
                <a:ea typeface="Calibri" panose="020F0502020204030204" pitchFamily="34" charset="0"/>
                <a:cs typeface="Times New Roman" panose="02020603050405020304" pitchFamily="18" charset="0"/>
              </a:rPr>
              <a:t>контрольных действий по фактическому изучению деятельности объекта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контроля;</a:t>
            </a:r>
          </a:p>
        </p:txBody>
      </p:sp>
    </p:spTree>
    <p:extLst>
      <p:ext uri="{BB962C8B-B14F-4D97-AF65-F5344CB8AC3E}">
        <p14:creationId xmlns:p14="http://schemas.microsoft.com/office/powerpoint/2010/main" val="1929174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486032" y="313039"/>
            <a:ext cx="11384692" cy="3016210"/>
          </a:xfrm>
          <a:prstGeom prst="rect">
            <a:avLst/>
          </a:prstGeom>
        </p:spPr>
        <p:txBody>
          <a:bodyPr wrap="square">
            <a:spAutoFit/>
          </a:bodyPr>
          <a:lstStyle/>
          <a:p>
            <a:pPr indent="449580" algn="just">
              <a:spcAft>
                <a:spcPts val="0"/>
              </a:spcAft>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В целях единого подхода осуществления контрольных мероприятий в рамках внутреннего государственного (муниципального) финансового контроля и классификации нарушений Министерством финансов Российской Федерации совместно с Казначейством России в настоящее время разрабатываются и согласовываются Методические рекомендации, Единый классификатор нарушений, а также вносятся изменения в Бюджетный кодекс Российской Федерации</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indent="449580" algn="just">
              <a:spcAft>
                <a:spcPts val="0"/>
              </a:spcAft>
            </a:pPr>
            <a:endParaRPr lang="ru-RU"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a:t>
            </a:r>
            <a:r>
              <a:rPr lang="ru-RU" sz="1600" i="1" dirty="0">
                <a:latin typeface="Times New Roman" panose="02020603050405020304" pitchFamily="18" charset="0"/>
                <a:cs typeface="Times New Roman" panose="02020603050405020304" pitchFamily="18" charset="0"/>
              </a:rPr>
              <a:t>Классификатор нарушений (рисков), выявляемых Федеральным казначейством в ходе осуществления контроля в финансово-бюджетной </a:t>
            </a:r>
            <a:r>
              <a:rPr lang="ru-RU" sz="1600" i="1" dirty="0" smtClean="0">
                <a:latin typeface="Times New Roman" panose="02020603050405020304" pitchFamily="18" charset="0"/>
                <a:cs typeface="Times New Roman" panose="02020603050405020304" pitchFamily="18" charset="0"/>
              </a:rPr>
              <a:t>сфере»</a:t>
            </a:r>
          </a:p>
          <a:p>
            <a:r>
              <a:rPr lang="ru-RU" sz="1600" i="1" dirty="0" smtClean="0">
                <a:latin typeface="Times New Roman" panose="02020603050405020304" pitchFamily="18" charset="0"/>
                <a:cs typeface="Times New Roman" panose="02020603050405020304" pitchFamily="18" charset="0"/>
              </a:rPr>
              <a:t>(</a:t>
            </a:r>
            <a:r>
              <a:rPr lang="ru-RU" sz="1600" i="1" dirty="0">
                <a:latin typeface="Times New Roman" panose="02020603050405020304" pitchFamily="18" charset="0"/>
                <a:cs typeface="Times New Roman" panose="02020603050405020304" pitchFamily="18" charset="0"/>
              </a:rPr>
              <a:t>утв. Казначейством России 19.12.2017)</a:t>
            </a:r>
          </a:p>
          <a:p>
            <a:r>
              <a:rPr lang="ru-RU" sz="1600" i="1" dirty="0">
                <a:latin typeface="Times New Roman" panose="02020603050405020304" pitchFamily="18" charset="0"/>
                <a:cs typeface="Times New Roman" panose="02020603050405020304" pitchFamily="18" charset="0"/>
              </a:rPr>
              <a:t>(ред. от 31.12.2020</a:t>
            </a:r>
            <a:r>
              <a:rPr lang="ru-RU" sz="1600" i="1" dirty="0" smtClean="0">
                <a:latin typeface="Times New Roman" panose="02020603050405020304" pitchFamily="18" charset="0"/>
                <a:cs typeface="Times New Roman" panose="02020603050405020304" pitchFamily="18" charset="0"/>
              </a:rPr>
              <a:t>)</a:t>
            </a:r>
          </a:p>
          <a:p>
            <a:r>
              <a:rPr lang="ru-RU" sz="1600" i="1" dirty="0" smtClean="0">
                <a:solidFill>
                  <a:srgbClr val="00B0F0"/>
                </a:solidFill>
                <a:latin typeface="Times New Roman" panose="02020603050405020304" pitchFamily="18" charset="0"/>
                <a:cs typeface="Times New Roman" panose="02020603050405020304" pitchFamily="18" charset="0"/>
              </a:rPr>
              <a:t>(классификатор размещен </a:t>
            </a:r>
            <a:r>
              <a:rPr lang="ru-RU" sz="1600" i="1" dirty="0" smtClean="0">
                <a:solidFill>
                  <a:srgbClr val="00B0F0"/>
                </a:solidFill>
                <a:latin typeface="Times New Roman" panose="02020603050405020304" pitchFamily="18" charset="0"/>
                <a:ea typeface="Calibri" panose="020F0502020204030204" pitchFamily="34" charset="0"/>
                <a:cs typeface="Times New Roman" panose="02020603050405020304" pitchFamily="18" charset="0"/>
              </a:rPr>
              <a:t>в </a:t>
            </a:r>
            <a:r>
              <a:rPr lang="ru-RU" sz="1600" i="1" dirty="0">
                <a:solidFill>
                  <a:srgbClr val="00B0F0"/>
                </a:solidFill>
                <a:latin typeface="Times New Roman" panose="02020603050405020304" pitchFamily="18" charset="0"/>
                <a:ea typeface="Calibri" panose="020F0502020204030204" pitchFamily="34" charset="0"/>
                <a:cs typeface="Times New Roman" panose="02020603050405020304" pitchFamily="18" charset="0"/>
              </a:rPr>
              <a:t>Консультант </a:t>
            </a:r>
            <a:r>
              <a:rPr lang="ru-RU" sz="1600" i="1" dirty="0" smtClean="0">
                <a:solidFill>
                  <a:srgbClr val="00B0F0"/>
                </a:solidFill>
                <a:latin typeface="Times New Roman" panose="02020603050405020304" pitchFamily="18" charset="0"/>
                <a:ea typeface="Calibri" panose="020F0502020204030204" pitchFamily="34" charset="0"/>
                <a:cs typeface="Times New Roman" panose="02020603050405020304" pitchFamily="18" charset="0"/>
              </a:rPr>
              <a:t>Плюс)</a:t>
            </a:r>
            <a:endParaRPr lang="ru-RU" sz="1600" i="1" dirty="0" smtClean="0">
              <a:solidFill>
                <a:srgbClr val="00B0F0"/>
              </a:solidFill>
              <a:latin typeface="Times New Roman" panose="02020603050405020304" pitchFamily="18" charset="0"/>
              <a:cs typeface="Times New Roman" panose="02020603050405020304" pitchFamily="18" charset="0"/>
            </a:endParaRPr>
          </a:p>
          <a:p>
            <a:r>
              <a:rPr lang="en-US" sz="1600" i="1" dirty="0">
                <a:solidFill>
                  <a:schemeClr val="accent4">
                    <a:lumMod val="60000"/>
                    <a:lumOff val="40000"/>
                  </a:schemeClr>
                </a:solidFill>
                <a:latin typeface="Times New Roman" panose="02020603050405020304" pitchFamily="18" charset="0"/>
                <a:cs typeface="Times New Roman" panose="02020603050405020304" pitchFamily="18" charset="0"/>
              </a:rPr>
              <a:t>https://normativ.kontur.ru/document?moduleId=1&amp;documentId=381446</a:t>
            </a:r>
            <a:endParaRPr lang="ru-RU" sz="1600" i="1" dirty="0">
              <a:solidFill>
                <a:schemeClr val="accent4">
                  <a:lumMod val="60000"/>
                  <a:lumOff val="40000"/>
                </a:schemeClr>
              </a:solidFill>
              <a:latin typeface="Times New Roman" panose="02020603050405020304" pitchFamily="18" charset="0"/>
              <a:cs typeface="Times New Roman" panose="02020603050405020304" pitchFamily="18" charset="0"/>
            </a:endParaRPr>
          </a:p>
          <a:p>
            <a:pPr indent="449580" algn="just">
              <a:spcAft>
                <a:spcPts val="0"/>
              </a:spcAft>
            </a:pPr>
            <a:endParaRPr lang="ru-RU" sz="1400" b="1" dirty="0">
              <a:effectLst/>
              <a:latin typeface="Calibri" panose="020F0502020204030204" pitchFamily="34" charset="0"/>
              <a:ea typeface="Times New Roman" panose="02020603050405020304" pitchFamily="18" charset="0"/>
            </a:endParaRPr>
          </a:p>
        </p:txBody>
      </p:sp>
      <p:sp>
        <p:nvSpPr>
          <p:cNvPr id="9" name="Прямоугольник 8"/>
          <p:cNvSpPr/>
          <p:nvPr/>
        </p:nvSpPr>
        <p:spPr>
          <a:xfrm>
            <a:off x="321276" y="3298472"/>
            <a:ext cx="11351740" cy="2800767"/>
          </a:xfrm>
          <a:prstGeom prst="rect">
            <a:avLst/>
          </a:prstGeom>
        </p:spPr>
        <p:txBody>
          <a:bodyPr wrap="square">
            <a:spAutoFit/>
          </a:bodyPr>
          <a:lstStyle/>
          <a:p>
            <a:pPr algn="just"/>
            <a:r>
              <a:rPr lang="ru-RU" b="1" dirty="0">
                <a:latin typeface="Times New Roman" panose="02020603050405020304" pitchFamily="18" charset="0"/>
                <a:ea typeface="Calibri" panose="020F0502020204030204" pitchFamily="34" charset="0"/>
              </a:rPr>
              <a:t>Методические указания</a:t>
            </a:r>
            <a:r>
              <a:rPr lang="ru-RU" dirty="0">
                <a:latin typeface="Times New Roman" panose="02020603050405020304" pitchFamily="18" charset="0"/>
                <a:ea typeface="Calibri" panose="020F0502020204030204" pitchFamily="34" charset="0"/>
              </a:rPr>
              <a:t> по применению федерального стандарта внутреннего государственного (муниципального) финансового контроля «</a:t>
            </a:r>
            <a:r>
              <a:rPr lang="ru-RU" i="1" dirty="0">
                <a:latin typeface="Times New Roman" panose="02020603050405020304" pitchFamily="18" charset="0"/>
                <a:ea typeface="Calibri" panose="020F0502020204030204" pitchFamily="34" charset="0"/>
              </a:rPr>
              <a:t>Проведение проверок, ревизий и обследований и оформление их результатов</a:t>
            </a:r>
            <a:r>
              <a:rPr lang="ru-RU" dirty="0" smtClean="0">
                <a:latin typeface="Times New Roman" panose="02020603050405020304" pitchFamily="18" charset="0"/>
                <a:ea typeface="Calibri" panose="020F0502020204030204" pitchFamily="34" charset="0"/>
              </a:rPr>
              <a:t>». Данный проект содержит указания, например, по проведению </a:t>
            </a:r>
            <a:r>
              <a:rPr lang="ru-RU" dirty="0">
                <a:latin typeface="Times New Roman" panose="02020603050405020304" pitchFamily="18" charset="0"/>
                <a:ea typeface="Calibri" panose="020F0502020204030204" pitchFamily="34" charset="0"/>
              </a:rPr>
              <a:t>проверок предоставления и (или) использования субсидий, предоставленных из бюджета публично-правового образования бюджетным (автономным) учреждениям, </a:t>
            </a:r>
            <a:r>
              <a:rPr lang="ru-RU" dirty="0" smtClean="0">
                <a:latin typeface="Times New Roman" panose="02020603050405020304" pitchFamily="18" charset="0"/>
                <a:ea typeface="Calibri" panose="020F0502020204030204" pitchFamily="34" charset="0"/>
              </a:rPr>
              <a:t>содержат подробную </a:t>
            </a:r>
            <a:r>
              <a:rPr lang="ru-RU" dirty="0">
                <a:latin typeface="Times New Roman" panose="02020603050405020304" pitchFamily="18" charset="0"/>
                <a:ea typeface="Calibri" panose="020F0502020204030204" pitchFamily="34" charset="0"/>
              </a:rPr>
              <a:t>информацию о перечне типовых вопросов, подлежащих изучению в ходе проведения контрольных мероприятий (проверок), перечень контрольных действий осуществляемых в ходе проведения контрольных мероприятий (проверок), информацию об оформлении резолютивной части акта проверки</a:t>
            </a:r>
            <a:r>
              <a:rPr lang="ru-RU" i="1" dirty="0">
                <a:latin typeface="Times New Roman" panose="02020603050405020304" pitchFamily="18" charset="0"/>
                <a:ea typeface="Calibri" panose="020F0502020204030204" pitchFamily="34" charset="0"/>
              </a:rPr>
              <a:t> </a:t>
            </a:r>
            <a:endParaRPr lang="ru-RU" i="1" dirty="0" smtClean="0">
              <a:latin typeface="Times New Roman" panose="02020603050405020304" pitchFamily="18" charset="0"/>
              <a:ea typeface="Calibri" panose="020F0502020204030204" pitchFamily="34" charset="0"/>
            </a:endParaRPr>
          </a:p>
          <a:p>
            <a:r>
              <a:rPr lang="ru-RU" i="1" dirty="0" smtClean="0">
                <a:solidFill>
                  <a:srgbClr val="00B0F0"/>
                </a:solidFill>
                <a:latin typeface="Times New Roman" panose="02020603050405020304" pitchFamily="18" charset="0"/>
                <a:ea typeface="Calibri" panose="020F0502020204030204" pitchFamily="34" charset="0"/>
              </a:rPr>
              <a:t>(</a:t>
            </a:r>
            <a:r>
              <a:rPr lang="ru-RU" i="1" dirty="0">
                <a:solidFill>
                  <a:srgbClr val="00B0F0"/>
                </a:solidFill>
                <a:latin typeface="Times New Roman" panose="02020603050405020304" pitchFamily="18" charset="0"/>
                <a:ea typeface="Calibri" panose="020F0502020204030204" pitchFamily="34" charset="0"/>
              </a:rPr>
              <a:t>проект Методических указаний размещен в Консультант Плюс</a:t>
            </a:r>
            <a:r>
              <a:rPr lang="ru-RU" i="1" dirty="0" smtClean="0">
                <a:solidFill>
                  <a:srgbClr val="00B0F0"/>
                </a:solidFill>
                <a:latin typeface="Times New Roman" panose="02020603050405020304" pitchFamily="18" charset="0"/>
                <a:ea typeface="Calibri" panose="020F0502020204030204" pitchFamily="34" charset="0"/>
              </a:rPr>
              <a:t>).</a:t>
            </a:r>
          </a:p>
          <a:p>
            <a:r>
              <a:rPr lang="en-US" sz="1400" dirty="0">
                <a:solidFill>
                  <a:schemeClr val="accent4">
                    <a:lumMod val="60000"/>
                    <a:lumOff val="40000"/>
                  </a:schemeClr>
                </a:solidFill>
              </a:rPr>
              <a:t>https://www.garant.ru/products/ipo/prime/doc/56785033/</a:t>
            </a:r>
            <a:endParaRPr lang="ru-RU" sz="1400" dirty="0">
              <a:solidFill>
                <a:schemeClr val="accent4">
                  <a:lumMod val="60000"/>
                  <a:lumOff val="40000"/>
                </a:schemeClr>
              </a:solidFill>
            </a:endParaRPr>
          </a:p>
        </p:txBody>
      </p:sp>
    </p:spTree>
    <p:extLst>
      <p:ext uri="{BB962C8B-B14F-4D97-AF65-F5344CB8AC3E}">
        <p14:creationId xmlns:p14="http://schemas.microsoft.com/office/powerpoint/2010/main" val="2233859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04801" y="1095202"/>
            <a:ext cx="11450594" cy="4834144"/>
          </a:xfrm>
          <a:prstGeom prst="rect">
            <a:avLst/>
          </a:prstGeom>
        </p:spPr>
        <p:txBody>
          <a:bodyPr wrap="square">
            <a:spAutoFit/>
          </a:bodyPr>
          <a:lstStyle/>
          <a:p>
            <a:pPr indent="450215" algn="just">
              <a:lnSpc>
                <a:spcPct val="107000"/>
              </a:lnSpc>
              <a:spcAft>
                <a:spcPts val="0"/>
              </a:spcAft>
            </a:pPr>
            <a:r>
              <a:rPr lang="ru-RU" b="1" dirty="0">
                <a:latin typeface="Times New Roman" panose="02020603050405020304" pitchFamily="18" charset="0"/>
                <a:ea typeface="Calibri" panose="020F0502020204030204" pitchFamily="34" charset="0"/>
                <a:cs typeface="Times New Roman" panose="02020603050405020304" pitchFamily="18" charset="0"/>
              </a:rPr>
              <a:t>Методические указания</a:t>
            </a:r>
            <a:r>
              <a:rPr lang="ru-RU" dirty="0">
                <a:latin typeface="Times New Roman" panose="02020603050405020304" pitchFamily="18" charset="0"/>
                <a:ea typeface="Calibri" panose="020F0502020204030204" pitchFamily="34" charset="0"/>
                <a:cs typeface="Times New Roman" panose="02020603050405020304" pitchFamily="18" charset="0"/>
              </a:rPr>
              <a:t> по применению федерального стандарта внутреннего государственного (муниципального) финансового контроля «</a:t>
            </a:r>
            <a:r>
              <a:rPr lang="ru-RU" i="1" dirty="0">
                <a:latin typeface="Times New Roman" panose="02020603050405020304" pitchFamily="18" charset="0"/>
                <a:ea typeface="Calibri" panose="020F0502020204030204" pitchFamily="34" charset="0"/>
                <a:cs typeface="Times New Roman" panose="02020603050405020304" pitchFamily="18" charset="0"/>
              </a:rPr>
              <a:t>Правила составления отчетности о результатах контрольной деятельности», утвержденного постановлением Правительства Российской Федерации от 16 сентября 2020 г. № 1478, и дополнительных форм отчетности </a:t>
            </a:r>
            <a:r>
              <a:rPr lang="ru-RU" i="1" dirty="0" smtClean="0">
                <a:latin typeface="Times New Roman" panose="02020603050405020304" pitchFamily="18" charset="0"/>
                <a:ea typeface="Calibri" panose="020F0502020204030204" pitchFamily="34" charset="0"/>
                <a:cs typeface="Times New Roman" panose="02020603050405020304" pitchFamily="18" charset="0"/>
              </a:rPr>
              <a:t>о </a:t>
            </a:r>
            <a:r>
              <a:rPr lang="ru-RU" i="1" dirty="0">
                <a:latin typeface="Times New Roman" panose="02020603050405020304" pitchFamily="18" charset="0"/>
                <a:ea typeface="Calibri" panose="020F0502020204030204" pitchFamily="34" charset="0"/>
                <a:cs typeface="Times New Roman" panose="02020603050405020304" pitchFamily="18" charset="0"/>
              </a:rPr>
              <a:t>результатах контрольной деятельности органов внутреннего государственного (муниципального) финансового контроля и инструкции о порядке их составления и представления</a:t>
            </a:r>
            <a:r>
              <a:rPr lang="ru-RU" dirty="0" smtClean="0">
                <a:latin typeface="Times New Roman" panose="02020603050405020304" pitchFamily="18" charset="0"/>
                <a:ea typeface="Calibri" panose="020F0502020204030204" pitchFamily="34" charset="0"/>
                <a:cs typeface="Times New Roman" panose="02020603050405020304" pitchFamily="18" charset="0"/>
              </a:rPr>
              <a:t>».</a:t>
            </a:r>
          </a:p>
          <a:p>
            <a:pPr indent="450215" algn="just">
              <a:lnSpc>
                <a:spcPct val="107000"/>
              </a:lnSpc>
              <a:spcAft>
                <a:spcPts val="0"/>
              </a:spcAft>
            </a:pPr>
            <a:r>
              <a:rPr lang="ru-RU" dirty="0" smtClean="0">
                <a:latin typeface="Times New Roman" panose="02020603050405020304" pitchFamily="18" charset="0"/>
                <a:ea typeface="Calibri" panose="020F0502020204030204" pitchFamily="34" charset="0"/>
                <a:cs typeface="Times New Roman" panose="02020603050405020304" pitchFamily="18" charset="0"/>
              </a:rPr>
              <a:t>Данные </a:t>
            </a:r>
            <a:r>
              <a:rPr lang="ru-RU" dirty="0">
                <a:latin typeface="Times New Roman" panose="02020603050405020304" pitchFamily="18" charset="0"/>
                <a:ea typeface="Calibri" panose="020F0502020204030204" pitchFamily="34" charset="0"/>
                <a:cs typeface="Times New Roman" panose="02020603050405020304" pitchFamily="18" charset="0"/>
              </a:rPr>
              <a:t>методические указания содержат подробную информацию о порядке составления и предоставления отчетности органами внутреннего государственного контроля, а также содержат дополнительные формы отчетности о результатах контрольной деятельности. </a:t>
            </a: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7000"/>
              </a:lnSpc>
              <a:spcAft>
                <a:spcPts val="0"/>
              </a:spcAft>
            </a:pPr>
            <a:r>
              <a:rPr lang="ru-RU" dirty="0" smtClean="0">
                <a:latin typeface="Times New Roman" panose="02020603050405020304" pitchFamily="18" charset="0"/>
                <a:ea typeface="Calibri" panose="020F0502020204030204" pitchFamily="34" charset="0"/>
                <a:cs typeface="Times New Roman" panose="02020603050405020304" pitchFamily="18" charset="0"/>
              </a:rPr>
              <a:t>Обращаем </a:t>
            </a:r>
            <a:r>
              <a:rPr lang="ru-RU" dirty="0">
                <a:latin typeface="Times New Roman" panose="02020603050405020304" pitchFamily="18" charset="0"/>
                <a:ea typeface="Calibri" panose="020F0502020204030204" pitchFamily="34" charset="0"/>
                <a:cs typeface="Times New Roman" panose="02020603050405020304" pitchFamily="18" charset="0"/>
              </a:rPr>
              <a:t>Ваше внимание на то, что </a:t>
            </a:r>
            <a:r>
              <a:rPr lang="ru-RU" dirty="0" smtClean="0">
                <a:latin typeface="Times New Roman" panose="02020603050405020304" pitchFamily="18" charset="0"/>
                <a:ea typeface="Calibri" panose="020F0502020204030204" pitchFamily="34" charset="0"/>
                <a:cs typeface="Times New Roman" panose="02020603050405020304" pitchFamily="18" charset="0"/>
              </a:rPr>
              <a:t>дополнительные </a:t>
            </a:r>
            <a:r>
              <a:rPr lang="ru-RU" dirty="0">
                <a:latin typeface="Times New Roman" panose="02020603050405020304" pitchFamily="18" charset="0"/>
                <a:ea typeface="Calibri" panose="020F0502020204030204" pitchFamily="34" charset="0"/>
                <a:cs typeface="Times New Roman" panose="02020603050405020304" pitchFamily="18" charset="0"/>
              </a:rPr>
              <a:t>формы отчетности о результатах контрольной деятельности органов внутреннего государственного (муниципального) финансового контроля применяются при составлении отчетности о результатах контрольной деятельности, начиная с </a:t>
            </a:r>
            <a:r>
              <a:rPr lang="ru-RU" b="1" dirty="0">
                <a:latin typeface="Times New Roman" panose="02020603050405020304" pitchFamily="18" charset="0"/>
                <a:ea typeface="Calibri" panose="020F0502020204030204" pitchFamily="34" charset="0"/>
                <a:cs typeface="Times New Roman" panose="02020603050405020304" pitchFamily="18" charset="0"/>
              </a:rPr>
              <a:t>отчетности за 2022 год</a:t>
            </a:r>
            <a:r>
              <a:rPr lang="ru-RU" i="1" dirty="0">
                <a:latin typeface="Times New Roman" panose="02020603050405020304" pitchFamily="18" charset="0"/>
                <a:ea typeface="Calibri" panose="020F0502020204030204" pitchFamily="34" charset="0"/>
                <a:cs typeface="Times New Roman" panose="02020603050405020304" pitchFamily="18" charset="0"/>
              </a:rPr>
              <a:t> </a:t>
            </a:r>
            <a:endParaRPr lang="ru-RU" i="1" dirty="0" smtClean="0">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7000"/>
              </a:lnSpc>
              <a:spcAft>
                <a:spcPts val="0"/>
              </a:spcAft>
            </a:pPr>
            <a:r>
              <a:rPr lang="ru-RU" i="1" dirty="0" smtClean="0">
                <a:latin typeface="Times New Roman" panose="02020603050405020304" pitchFamily="18" charset="0"/>
                <a:ea typeface="Calibri" panose="020F0502020204030204" pitchFamily="34" charset="0"/>
                <a:cs typeface="Times New Roman" panose="02020603050405020304" pitchFamily="18" charset="0"/>
              </a:rPr>
              <a:t>(</a:t>
            </a:r>
            <a:r>
              <a:rPr lang="ru-RU" i="1" dirty="0">
                <a:latin typeface="Times New Roman" panose="02020603050405020304" pitchFamily="18" charset="0"/>
                <a:ea typeface="Calibri" panose="020F0502020204030204" pitchFamily="34" charset="0"/>
                <a:cs typeface="Times New Roman" panose="02020603050405020304" pitchFamily="18" charset="0"/>
              </a:rPr>
              <a:t>проект Методических указаний размещен в Консультант Плюс) </a:t>
            </a:r>
            <a:endParaRPr lang="ru-RU" i="1" dirty="0" smtClean="0">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7000"/>
              </a:lnSpc>
              <a:spcAft>
                <a:spcPts val="0"/>
              </a:spcAft>
            </a:pPr>
            <a:r>
              <a:rPr lang="en-US" i="1" dirty="0">
                <a:solidFill>
                  <a:schemeClr val="accent4">
                    <a:lumMod val="60000"/>
                    <a:lumOff val="40000"/>
                  </a:schemeClr>
                </a:solidFill>
                <a:latin typeface="Times New Roman" panose="02020603050405020304" pitchFamily="18" charset="0"/>
                <a:ea typeface="Calibri" panose="020F0502020204030204" pitchFamily="34" charset="0"/>
                <a:cs typeface="Times New Roman" panose="02020603050405020304" pitchFamily="18" charset="0"/>
              </a:rPr>
              <a:t>https://minfin.gov.ru/ru/document/npa_projects/?id_4=7344-ob_utverzhdenii_metodicheskikh_ukazanii_po_primeneniyu_federalnogo_standarta_vnutrennego_gosudarstvennogo_munitsipalnogo_finansovogo_kontrolya_pravila_sostavleniya</a:t>
            </a:r>
            <a:endParaRPr lang="ru-RU" i="1" dirty="0" smtClean="0">
              <a:solidFill>
                <a:schemeClr val="accent4">
                  <a:lumMod val="60000"/>
                  <a:lumOff val="40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08802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9858" y="428538"/>
            <a:ext cx="10231395" cy="369332"/>
          </a:xfrm>
          <a:prstGeom prst="rect">
            <a:avLst/>
          </a:prstGeom>
        </p:spPr>
        <p:txBody>
          <a:bodyPr wrap="square">
            <a:spAutoFit/>
          </a:bodyPr>
          <a:lstStyle/>
          <a:p>
            <a:pPr algn="ctr"/>
            <a:r>
              <a:rPr lang="ru-RU" b="1" dirty="0">
                <a:latin typeface=""/>
              </a:rPr>
              <a:t>ПЛАНИРОВАНИЕ ПРОВЕРОК, РЕВИЗИЙ И ОБСЛЕДОВАНИЙ </a:t>
            </a:r>
            <a:endParaRPr lang="ru-RU" b="1" dirty="0"/>
          </a:p>
        </p:txBody>
      </p:sp>
      <p:sp>
        <p:nvSpPr>
          <p:cNvPr id="5" name="Прямоугольник 4"/>
          <p:cNvSpPr/>
          <p:nvPr/>
        </p:nvSpPr>
        <p:spPr>
          <a:xfrm>
            <a:off x="469555" y="1014967"/>
            <a:ext cx="11458834" cy="646331"/>
          </a:xfrm>
          <a:prstGeom prst="rect">
            <a:avLst/>
          </a:prstGeom>
        </p:spPr>
        <p:txBody>
          <a:bodyPr wrap="square">
            <a:spAutoFit/>
          </a:bodyPr>
          <a:lstStyle/>
          <a:p>
            <a:pPr algn="just"/>
            <a:r>
              <a:rPr lang="ru-RU" dirty="0" smtClean="0">
                <a:latin typeface="Times New Roman" panose="02020603050405020304" pitchFamily="18" charset="0"/>
              </a:rPr>
              <a:t>План проверок формируется с применением </a:t>
            </a:r>
            <a:r>
              <a:rPr lang="ru-RU" dirty="0">
                <a:latin typeface="Times New Roman" panose="02020603050405020304" pitchFamily="18" charset="0"/>
              </a:rPr>
              <a:t>риск-ориентированного подхода, выражающегося в необходимости проведения контрольного мероприятия в очередном финансовом году</a:t>
            </a:r>
          </a:p>
        </p:txBody>
      </p:sp>
      <p:sp>
        <p:nvSpPr>
          <p:cNvPr id="6" name="Прямоугольник 5"/>
          <p:cNvSpPr/>
          <p:nvPr/>
        </p:nvSpPr>
        <p:spPr>
          <a:xfrm>
            <a:off x="469555" y="2898451"/>
            <a:ext cx="11722445" cy="646331"/>
          </a:xfrm>
          <a:prstGeom prst="rect">
            <a:avLst/>
          </a:prstGeom>
        </p:spPr>
        <p:txBody>
          <a:bodyPr wrap="square">
            <a:spAutoFit/>
          </a:bodyPr>
          <a:lstStyle/>
          <a:p>
            <a:r>
              <a:rPr lang="ru-RU" i="1" dirty="0" smtClean="0">
                <a:latin typeface="Times New Roman" panose="02020603050405020304" pitchFamily="18" charset="0"/>
                <a:ea typeface="Calibri" panose="020F0502020204030204" pitchFamily="34" charset="0"/>
              </a:rPr>
              <a:t>План </a:t>
            </a:r>
            <a:r>
              <a:rPr lang="ru-RU" i="1" dirty="0">
                <a:latin typeface="Times New Roman" panose="02020603050405020304" pitchFamily="18" charset="0"/>
                <a:ea typeface="Calibri" panose="020F0502020204030204" pitchFamily="34" charset="0"/>
              </a:rPr>
              <a:t>контрольных мероприятий на 2022 год должен быть </a:t>
            </a:r>
            <a:r>
              <a:rPr lang="ru-RU" i="1" dirty="0" smtClean="0">
                <a:latin typeface="Times New Roman" panose="02020603050405020304" pitchFamily="18" charset="0"/>
                <a:ea typeface="Calibri" panose="020F0502020204030204" pitchFamily="34" charset="0"/>
              </a:rPr>
              <a:t>составлен </a:t>
            </a:r>
            <a:r>
              <a:rPr lang="ru-RU" i="1" dirty="0">
                <a:latin typeface="Times New Roman" panose="02020603050405020304" pitchFamily="18" charset="0"/>
                <a:ea typeface="Calibri" panose="020F0502020204030204" pitchFamily="34" charset="0"/>
              </a:rPr>
              <a:t>и утвержден до завершения </a:t>
            </a:r>
            <a:r>
              <a:rPr lang="ru-RU" i="1" dirty="0" smtClean="0">
                <a:latin typeface="Times New Roman" panose="02020603050405020304" pitchFamily="18" charset="0"/>
                <a:ea typeface="Calibri" panose="020F0502020204030204" pitchFamily="34" charset="0"/>
              </a:rPr>
              <a:t>года, то </a:t>
            </a:r>
            <a:r>
              <a:rPr lang="ru-RU" i="1" dirty="0">
                <a:latin typeface="Times New Roman" panose="02020603050405020304" pitchFamily="18" charset="0"/>
                <a:ea typeface="Calibri" panose="020F0502020204030204" pitchFamily="34" charset="0"/>
              </a:rPr>
              <a:t>есть до 31 декабря 2021 </a:t>
            </a:r>
            <a:r>
              <a:rPr lang="ru-RU" i="1" dirty="0" smtClean="0">
                <a:latin typeface="Times New Roman" panose="02020603050405020304" pitchFamily="18" charset="0"/>
                <a:ea typeface="Calibri" panose="020F0502020204030204" pitchFamily="34" charset="0"/>
              </a:rPr>
              <a:t>года</a:t>
            </a:r>
            <a:endParaRPr lang="ru-RU" dirty="0"/>
          </a:p>
        </p:txBody>
      </p:sp>
      <p:sp>
        <p:nvSpPr>
          <p:cNvPr id="7" name="Прямоугольник 6"/>
          <p:cNvSpPr/>
          <p:nvPr/>
        </p:nvSpPr>
        <p:spPr>
          <a:xfrm>
            <a:off x="609599" y="5268669"/>
            <a:ext cx="11359979" cy="923330"/>
          </a:xfrm>
          <a:prstGeom prst="rect">
            <a:avLst/>
          </a:prstGeom>
        </p:spPr>
        <p:txBody>
          <a:bodyPr wrap="square">
            <a:spAutoFit/>
          </a:bodyPr>
          <a:lstStyle/>
          <a:p>
            <a:pPr algn="just"/>
            <a:r>
              <a:rPr lang="ru-RU" i="1" dirty="0" smtClean="0">
                <a:latin typeface="Times New Roman" panose="02020603050405020304" pitchFamily="18" charset="0"/>
              </a:rPr>
              <a:t>Каждому значению </a:t>
            </a:r>
            <a:r>
              <a:rPr lang="ru-RU" i="1" dirty="0">
                <a:latin typeface="Times New Roman" panose="02020603050405020304" pitchFamily="18" charset="0"/>
              </a:rPr>
              <a:t>критерия "вероятность допущения нарушения" </a:t>
            </a:r>
            <a:r>
              <a:rPr lang="ru-RU" i="1" dirty="0" smtClean="0">
                <a:latin typeface="Times New Roman" panose="02020603050405020304" pitchFamily="18" charset="0"/>
              </a:rPr>
              <a:t>и </a:t>
            </a:r>
            <a:r>
              <a:rPr lang="ru-RU" i="1" dirty="0">
                <a:latin typeface="Times New Roman" panose="02020603050405020304" pitchFamily="18" charset="0"/>
              </a:rPr>
              <a:t>значение критерия "существенность последствий </a:t>
            </a:r>
            <a:r>
              <a:rPr lang="ru-RU" i="1" dirty="0" smtClean="0">
                <a:latin typeface="Times New Roman" panose="02020603050405020304" pitchFamily="18" charset="0"/>
              </a:rPr>
              <a:t>нарушения» присваивается </a:t>
            </a:r>
            <a:r>
              <a:rPr lang="ru-RU" i="1" dirty="0">
                <a:latin typeface="Times New Roman" panose="02020603050405020304" pitchFamily="18" charset="0"/>
              </a:rPr>
              <a:t>"низкая оценка", "средняя оценка" или "высокая оценка"</a:t>
            </a:r>
          </a:p>
          <a:p>
            <a:pPr algn="just"/>
            <a:endParaRPr lang="ru-RU" i="1" dirty="0">
              <a:latin typeface="Times New Roman" panose="02020603050405020304" pitchFamily="18" charset="0"/>
            </a:endParaRPr>
          </a:p>
        </p:txBody>
      </p:sp>
      <p:sp>
        <p:nvSpPr>
          <p:cNvPr id="8" name="Стрелка вниз 7"/>
          <p:cNvSpPr/>
          <p:nvPr/>
        </p:nvSpPr>
        <p:spPr>
          <a:xfrm>
            <a:off x="5019755" y="5028865"/>
            <a:ext cx="444843" cy="47960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низ 10"/>
          <p:cNvSpPr/>
          <p:nvPr/>
        </p:nvSpPr>
        <p:spPr>
          <a:xfrm>
            <a:off x="5106253" y="6376086"/>
            <a:ext cx="271849" cy="3837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650789" y="2421082"/>
            <a:ext cx="11277600" cy="369332"/>
          </a:xfrm>
          <a:prstGeom prst="rect">
            <a:avLst/>
          </a:prstGeom>
        </p:spPr>
        <p:txBody>
          <a:bodyPr wrap="square">
            <a:spAutoFit/>
          </a:bodyPr>
          <a:lstStyle/>
          <a:p>
            <a:pPr algn="just"/>
            <a:r>
              <a:rPr lang="ru-RU" b="1" dirty="0" smtClean="0">
                <a:solidFill>
                  <a:srgbClr val="FF0000"/>
                </a:solidFill>
                <a:latin typeface="Calibri" panose="020F0502020204030204" pitchFamily="34" charset="0"/>
              </a:rPr>
              <a:t>Особое внимание и контроль за реализацией национальных проектов!!! </a:t>
            </a:r>
            <a:endParaRPr lang="ru-RU" b="1" dirty="0">
              <a:solidFill>
                <a:srgbClr val="FF0000"/>
              </a:solidFill>
              <a:latin typeface="Calibri" panose="020F0502020204030204" pitchFamily="34" charset="0"/>
            </a:endParaRPr>
          </a:p>
        </p:txBody>
      </p:sp>
      <p:sp>
        <p:nvSpPr>
          <p:cNvPr id="13" name="Прямоугольник 12"/>
          <p:cNvSpPr/>
          <p:nvPr/>
        </p:nvSpPr>
        <p:spPr>
          <a:xfrm>
            <a:off x="469555" y="1710021"/>
            <a:ext cx="10532075" cy="738664"/>
          </a:xfrm>
          <a:prstGeom prst="rect">
            <a:avLst/>
          </a:prstGeom>
        </p:spPr>
        <p:txBody>
          <a:bodyPr wrap="square">
            <a:spAutoFit/>
          </a:bodyPr>
          <a:lstStyle/>
          <a:p>
            <a:pPr algn="just"/>
            <a:r>
              <a:rPr lang="ru-RU" sz="1400" b="1" dirty="0">
                <a:solidFill>
                  <a:srgbClr val="00B0F0"/>
                </a:solidFill>
                <a:latin typeface="Times New Roman" panose="02020603050405020304" pitchFamily="18" charset="0"/>
                <a:ea typeface="Calibri" panose="020F0502020204030204" pitchFamily="34" charset="0"/>
              </a:rPr>
              <a:t>Под риском понимается степень </a:t>
            </a:r>
            <a:r>
              <a:rPr lang="ru-RU" sz="1400" b="1" u="sng" dirty="0">
                <a:solidFill>
                  <a:srgbClr val="00B0F0"/>
                </a:solidFill>
                <a:latin typeface="Times New Roman" panose="02020603050405020304" pitchFamily="18" charset="0"/>
                <a:ea typeface="Calibri" panose="020F0502020204030204" pitchFamily="34" charset="0"/>
              </a:rPr>
              <a:t>возможности наступления события</a:t>
            </a:r>
            <a:r>
              <a:rPr lang="ru-RU" sz="1400" b="1" dirty="0">
                <a:solidFill>
                  <a:srgbClr val="00B0F0"/>
                </a:solidFill>
                <a:latin typeface="Times New Roman" panose="02020603050405020304" pitchFamily="18" charset="0"/>
                <a:ea typeface="Calibri" panose="020F0502020204030204" pitchFamily="34" charset="0"/>
              </a:rPr>
              <a:t>, </a:t>
            </a:r>
            <a:r>
              <a:rPr lang="ru-RU" sz="1400" b="1" u="sng" dirty="0">
                <a:solidFill>
                  <a:srgbClr val="00B0F0"/>
                </a:solidFill>
                <a:latin typeface="Times New Roman" panose="02020603050405020304" pitchFamily="18" charset="0"/>
                <a:ea typeface="Calibri" panose="020F0502020204030204" pitchFamily="34" charset="0"/>
              </a:rPr>
              <a:t>негативно влияющего на деятельность </a:t>
            </a:r>
            <a:r>
              <a:rPr lang="ru-RU" sz="1400" b="1" dirty="0">
                <a:solidFill>
                  <a:srgbClr val="00B0F0"/>
                </a:solidFill>
                <a:latin typeface="Times New Roman" panose="02020603050405020304" pitchFamily="18" charset="0"/>
                <a:ea typeface="Calibri" panose="020F0502020204030204" pitchFamily="34" charset="0"/>
              </a:rPr>
              <a:t>объекта контроля в финансово-бюджетной сфере </a:t>
            </a:r>
            <a:r>
              <a:rPr lang="ru-RU" sz="1400" b="1" u="sng" dirty="0">
                <a:solidFill>
                  <a:srgbClr val="00B0F0"/>
                </a:solidFill>
                <a:latin typeface="Times New Roman" panose="02020603050405020304" pitchFamily="18" charset="0"/>
                <a:ea typeface="Calibri" panose="020F0502020204030204" pitchFamily="34" charset="0"/>
              </a:rPr>
              <a:t>и результаты указанной деятельности</a:t>
            </a:r>
            <a:r>
              <a:rPr lang="ru-RU" sz="1400" b="1" dirty="0">
                <a:solidFill>
                  <a:srgbClr val="00B0F0"/>
                </a:solidFill>
                <a:latin typeface="Times New Roman" panose="02020603050405020304" pitchFamily="18" charset="0"/>
                <a:ea typeface="Calibri" panose="020F0502020204030204" pitchFamily="34" charset="0"/>
              </a:rPr>
              <a:t>, а также на </a:t>
            </a:r>
            <a:r>
              <a:rPr lang="ru-RU" sz="1400" b="1" u="sng" dirty="0">
                <a:solidFill>
                  <a:srgbClr val="00B0F0"/>
                </a:solidFill>
                <a:latin typeface="Times New Roman" panose="02020603050405020304" pitchFamily="18" charset="0"/>
                <a:ea typeface="Calibri" panose="020F0502020204030204" pitchFamily="34" charset="0"/>
              </a:rPr>
              <a:t>законность, эффективность и целевой </a:t>
            </a:r>
            <a:r>
              <a:rPr lang="ru-RU" sz="1400" b="1" dirty="0">
                <a:solidFill>
                  <a:srgbClr val="00B0F0"/>
                </a:solidFill>
                <a:latin typeface="Times New Roman" panose="02020603050405020304" pitchFamily="18" charset="0"/>
                <a:ea typeface="Calibri" panose="020F0502020204030204" pitchFamily="34" charset="0"/>
              </a:rPr>
              <a:t>характер использования средств бюджета (средств, полученных из бюджета)</a:t>
            </a:r>
            <a:endParaRPr lang="ru-RU" sz="1400" b="1" dirty="0">
              <a:solidFill>
                <a:srgbClr val="00B0F0"/>
              </a:solidFill>
            </a:endParaRPr>
          </a:p>
        </p:txBody>
      </p:sp>
      <p:sp>
        <p:nvSpPr>
          <p:cNvPr id="14" name="Прямоугольник 13"/>
          <p:cNvSpPr/>
          <p:nvPr/>
        </p:nvSpPr>
        <p:spPr>
          <a:xfrm>
            <a:off x="131805" y="3701455"/>
            <a:ext cx="11796584" cy="1146083"/>
          </a:xfrm>
          <a:prstGeom prst="rect">
            <a:avLst/>
          </a:prstGeom>
        </p:spPr>
        <p:txBody>
          <a:bodyPr wrap="square">
            <a:spAutoFit/>
          </a:bodyPr>
          <a:lstStyle/>
          <a:p>
            <a:pPr indent="450215" algn="just">
              <a:lnSpc>
                <a:spcPct val="107000"/>
              </a:lnSpc>
              <a:spcAft>
                <a:spcPts val="0"/>
              </a:spcAft>
            </a:pPr>
            <a:r>
              <a:rPr lang="ru-RU" i="1" dirty="0">
                <a:latin typeface="Times New Roman" panose="02020603050405020304" pitchFamily="18" charset="0"/>
                <a:ea typeface="Calibri" panose="020F0502020204030204" pitchFamily="34" charset="0"/>
                <a:cs typeface="Times New Roman" panose="02020603050405020304" pitchFamily="18" charset="0"/>
              </a:rPr>
              <a:t>Таким </a:t>
            </a:r>
            <a:r>
              <a:rPr lang="ru-RU" i="1" dirty="0" smtClean="0">
                <a:latin typeface="Times New Roman" panose="02020603050405020304" pitchFamily="18" charset="0"/>
                <a:ea typeface="Calibri" panose="020F0502020204030204" pitchFamily="34" charset="0"/>
                <a:cs typeface="Times New Roman" panose="02020603050405020304" pitchFamily="18" charset="0"/>
              </a:rPr>
              <a:t>образом, </a:t>
            </a:r>
            <a:r>
              <a:rPr lang="ru-RU" i="1" dirty="0">
                <a:latin typeface="Times New Roman" panose="02020603050405020304" pitchFamily="18" charset="0"/>
                <a:ea typeface="Calibri" panose="020F0502020204030204" pitchFamily="34" charset="0"/>
                <a:cs typeface="Times New Roman" panose="02020603050405020304" pitchFamily="18" charset="0"/>
              </a:rPr>
              <a:t>в целях формирования плана контрольных мероприятий с учетом </a:t>
            </a:r>
            <a:r>
              <a:rPr lang="ru-RU" i="1" dirty="0" smtClean="0">
                <a:latin typeface="Times New Roman" panose="02020603050405020304" pitchFamily="18" charset="0"/>
                <a:ea typeface="Calibri" panose="020F0502020204030204" pitchFamily="34" charset="0"/>
                <a:cs typeface="Times New Roman" panose="02020603050405020304" pitchFamily="18" charset="0"/>
              </a:rPr>
              <a:t>риск-ориентированного подхода, </a:t>
            </a:r>
            <a:r>
              <a:rPr lang="ru-RU" i="1" dirty="0">
                <a:latin typeface="Times New Roman" panose="02020603050405020304" pitchFamily="18" charset="0"/>
                <a:ea typeface="Calibri" panose="020F0502020204030204" pitchFamily="34" charset="0"/>
                <a:cs typeface="Times New Roman" panose="02020603050405020304" pitchFamily="18" charset="0"/>
              </a:rPr>
              <a:t>необходимо изучить ранее допущенные объектами контроля </a:t>
            </a:r>
            <a:r>
              <a:rPr lang="ru-RU" i="1" dirty="0" smtClean="0">
                <a:latin typeface="Times New Roman" panose="02020603050405020304" pitchFamily="18" charset="0"/>
                <a:ea typeface="Calibri" panose="020F0502020204030204" pitchFamily="34" charset="0"/>
                <a:cs typeface="Times New Roman" panose="02020603050405020304" pitchFamily="18" charset="0"/>
              </a:rPr>
              <a:t>нарушения, </a:t>
            </a:r>
            <a:r>
              <a:rPr lang="ru-RU" i="1" dirty="0">
                <a:latin typeface="Times New Roman" panose="02020603050405020304" pitchFamily="18" charset="0"/>
                <a:ea typeface="Calibri" panose="020F0502020204030204" pitchFamily="34" charset="0"/>
                <a:cs typeface="Times New Roman" panose="02020603050405020304" pitchFamily="18" charset="0"/>
              </a:rPr>
              <a:t>определить наиболее серьезные нарушения и вероятность их наступления, а также кто допускал нарушения.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0"/>
              </a:spcAft>
            </a:pPr>
            <a:r>
              <a:rPr lang="ru-RU" sz="1000"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4480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7092" y="107091"/>
            <a:ext cx="11557688" cy="369332"/>
          </a:xfrm>
          <a:prstGeom prst="rect">
            <a:avLst/>
          </a:prstGeom>
        </p:spPr>
        <p:txBody>
          <a:bodyPr wrap="square">
            <a:spAutoFit/>
          </a:bodyPr>
          <a:lstStyle/>
          <a:p>
            <a:pPr algn="ctr"/>
            <a:r>
              <a:rPr lang="ru-RU" i="1" dirty="0" smtClean="0">
                <a:latin typeface="Times New Roman" panose="02020603050405020304" pitchFamily="18" charset="0"/>
              </a:rPr>
              <a:t>Присваивается категория риска:</a:t>
            </a:r>
            <a:endParaRPr lang="ru-RU" i="1" dirty="0">
              <a:latin typeface="Times New Roman" panose="02020603050405020304"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4240812269"/>
              </p:ext>
            </p:extLst>
          </p:nvPr>
        </p:nvGraphicFramePr>
        <p:xfrm>
          <a:off x="1474574" y="725702"/>
          <a:ext cx="8237838" cy="4027531"/>
        </p:xfrm>
        <a:graphic>
          <a:graphicData uri="http://schemas.openxmlformats.org/drawingml/2006/table">
            <a:tbl>
              <a:tblPr firstRow="1" firstCol="1" bandRow="1">
                <a:tableStyleId>{5C22544A-7EE6-4342-B048-85BDC9FD1C3A}</a:tableStyleId>
              </a:tblPr>
              <a:tblGrid>
                <a:gridCol w="3006809"/>
                <a:gridCol w="2485083"/>
                <a:gridCol w="2745946"/>
              </a:tblGrid>
              <a:tr h="328438">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Категория риска</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Оценка «существенности»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Оценка «вероятности»</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674131">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Чрезвычайно высокий (1 категория)</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Высокая оценка</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Высокая оценка</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674131">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Высокий риск (2 категория)</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Высокая оценка</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Средняя оценка</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674131">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Значительный риск (3 категория)</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Высокая оценка</a:t>
                      </a:r>
                    </a:p>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Средняя оценка</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Низкая оценка</a:t>
                      </a:r>
                    </a:p>
                    <a:p>
                      <a:pPr>
                        <a:lnSpc>
                          <a:spcPct val="107000"/>
                        </a:lnSpc>
                        <a:spcAft>
                          <a:spcPts val="0"/>
                        </a:spcAft>
                      </a:pPr>
                      <a:r>
                        <a:rPr lang="ru-RU" sz="1400">
                          <a:effectLst/>
                          <a:latin typeface="Times New Roman" panose="02020603050405020304" pitchFamily="18" charset="0"/>
                          <a:cs typeface="Times New Roman" panose="02020603050405020304" pitchFamily="18" charset="0"/>
                        </a:rPr>
                        <a:t>Высокая оценка</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674131">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Средний риск (4 категория)</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Средняя оценка</a:t>
                      </a:r>
                    </a:p>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Низкая оценка</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Средняя оценка</a:t>
                      </a:r>
                    </a:p>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Высокая оценка</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674131">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Умеренный риск (5 категория)</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Средняя оценка</a:t>
                      </a:r>
                    </a:p>
                    <a:p>
                      <a:pPr>
                        <a:lnSpc>
                          <a:spcPct val="107000"/>
                        </a:lnSpc>
                        <a:spcAft>
                          <a:spcPts val="0"/>
                        </a:spcAft>
                      </a:pPr>
                      <a:r>
                        <a:rPr lang="ru-RU" sz="1400">
                          <a:effectLst/>
                          <a:latin typeface="Times New Roman" panose="02020603050405020304" pitchFamily="18" charset="0"/>
                          <a:cs typeface="Times New Roman" panose="02020603050405020304" pitchFamily="18" charset="0"/>
                        </a:rPr>
                        <a:t>Низкая оценка</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Низкая оценка</a:t>
                      </a:r>
                    </a:p>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Средняя оценка</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r h="328438">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Низкий риск (6 категория)</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Низкая оценка</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 </a:t>
                      </a:r>
                      <a:r>
                        <a:rPr lang="ru-RU" sz="1400" dirty="0" smtClean="0">
                          <a:effectLst/>
                          <a:latin typeface="Times New Roman" panose="02020603050405020304" pitchFamily="18" charset="0"/>
                          <a:cs typeface="Times New Roman" panose="02020603050405020304" pitchFamily="18" charset="0"/>
                        </a:rPr>
                        <a:t>Низкая оценка</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7" name="Прямоугольник 6"/>
          <p:cNvSpPr/>
          <p:nvPr/>
        </p:nvSpPr>
        <p:spPr>
          <a:xfrm>
            <a:off x="642553" y="5002512"/>
            <a:ext cx="11022227" cy="954107"/>
          </a:xfrm>
          <a:prstGeom prst="rect">
            <a:avLst/>
          </a:prstGeom>
        </p:spPr>
        <p:txBody>
          <a:bodyPr wrap="square">
            <a:spAutoFit/>
          </a:bodyPr>
          <a:lstStyle/>
          <a:p>
            <a:pPr algn="just"/>
            <a:r>
              <a:rPr lang="ru-RU" sz="1400" dirty="0" smtClean="0">
                <a:latin typeface="Calibri" panose="020F0502020204030204" pitchFamily="34" charset="0"/>
              </a:rPr>
              <a:t>Если </a:t>
            </a:r>
            <a:r>
              <a:rPr lang="ru-RU" sz="1400" dirty="0">
                <a:latin typeface="Calibri" panose="020F0502020204030204" pitchFamily="34" charset="0"/>
              </a:rPr>
              <a:t>объекты контроля имеют </a:t>
            </a:r>
            <a:r>
              <a:rPr lang="ru-RU" sz="1400" b="1" dirty="0">
                <a:latin typeface="Calibri" panose="020F0502020204030204" pitchFamily="34" charset="0"/>
              </a:rPr>
              <a:t>одинаковые значения </a:t>
            </a:r>
            <a:r>
              <a:rPr lang="ru-RU" sz="1400" dirty="0">
                <a:latin typeface="Calibri" panose="020F0502020204030204" pitchFamily="34" charset="0"/>
              </a:rPr>
              <a:t>критерия "вероятность" и критерия "существенность", </a:t>
            </a:r>
            <a:r>
              <a:rPr lang="ru-RU" sz="1400" b="1" dirty="0">
                <a:solidFill>
                  <a:srgbClr val="FF0000"/>
                </a:solidFill>
                <a:latin typeface="Calibri" panose="020F0502020204030204" pitchFamily="34" charset="0"/>
              </a:rPr>
              <a:t>приоритетным</a:t>
            </a:r>
            <a:r>
              <a:rPr lang="ru-RU" sz="1400" dirty="0">
                <a:latin typeface="Calibri" panose="020F0502020204030204" pitchFamily="34" charset="0"/>
              </a:rPr>
              <a:t> к включению в план контрольных мероприятий является объект контроля, в отношении которого было проведено </a:t>
            </a:r>
            <a:r>
              <a:rPr lang="ru-RU" sz="1400" u="sng" dirty="0">
                <a:solidFill>
                  <a:srgbClr val="0070C0"/>
                </a:solidFill>
                <a:latin typeface="Calibri" panose="020F0502020204030204" pitchFamily="34" charset="0"/>
              </a:rPr>
              <a:t>идентичное</a:t>
            </a:r>
            <a:r>
              <a:rPr lang="ru-RU" sz="1400" dirty="0">
                <a:latin typeface="Calibri" panose="020F0502020204030204" pitchFamily="34" charset="0"/>
              </a:rPr>
              <a:t> контрольное мероприятие, то есть контрольное мероприятие в отношении того же объекта контроля и темы контрольного мероприятия, </a:t>
            </a:r>
            <a:r>
              <a:rPr lang="ru-RU" sz="1400" u="sng" dirty="0">
                <a:solidFill>
                  <a:srgbClr val="0070C0"/>
                </a:solidFill>
                <a:latin typeface="Calibri" panose="020F0502020204030204" pitchFamily="34" charset="0"/>
              </a:rPr>
              <a:t>с большей длительностью периода между проведением</a:t>
            </a:r>
            <a:r>
              <a:rPr lang="ru-RU" sz="1400" dirty="0">
                <a:latin typeface="Calibri" panose="020F0502020204030204" pitchFamily="34" charset="0"/>
              </a:rPr>
              <a:t> такого контрольного мероприятия и </a:t>
            </a:r>
            <a:r>
              <a:rPr lang="ru-RU" sz="1400" dirty="0">
                <a:solidFill>
                  <a:srgbClr val="0070C0"/>
                </a:solidFill>
                <a:latin typeface="Calibri" panose="020F0502020204030204" pitchFamily="34" charset="0"/>
              </a:rPr>
              <a:t>составлением проекта </a:t>
            </a:r>
            <a:r>
              <a:rPr lang="ru-RU" sz="1400" dirty="0">
                <a:latin typeface="Calibri" panose="020F0502020204030204" pitchFamily="34" charset="0"/>
              </a:rPr>
              <a:t>плана контрольных мероприятий.</a:t>
            </a:r>
          </a:p>
        </p:txBody>
      </p:sp>
    </p:spTree>
    <p:extLst>
      <p:ext uri="{BB962C8B-B14F-4D97-AF65-F5344CB8AC3E}">
        <p14:creationId xmlns:p14="http://schemas.microsoft.com/office/powerpoint/2010/main" val="3997518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3829111112"/>
              </p:ext>
            </p:extLst>
          </p:nvPr>
        </p:nvGraphicFramePr>
        <p:xfrm>
          <a:off x="626076" y="304181"/>
          <a:ext cx="10437340" cy="6567027"/>
        </p:xfrm>
        <a:graphic>
          <a:graphicData uri="http://schemas.openxmlformats.org/drawingml/2006/table">
            <a:tbl>
              <a:tblPr firstRow="1" firstCol="1" bandRow="1">
                <a:tableStyleId>{5C22544A-7EE6-4342-B048-85BDC9FD1C3A}</a:tableStyleId>
              </a:tblPr>
              <a:tblGrid>
                <a:gridCol w="4970051"/>
                <a:gridCol w="5467289"/>
              </a:tblGrid>
              <a:tr h="2644346">
                <a:tc>
                  <a:txBody>
                    <a:bodyPr/>
                    <a:lstStyle/>
                    <a:p>
                      <a:pPr>
                        <a:lnSpc>
                          <a:spcPct val="107000"/>
                        </a:lnSpc>
                        <a:spcAft>
                          <a:spcPts val="0"/>
                        </a:spcAft>
                      </a:pPr>
                      <a:r>
                        <a:rPr lang="ru-RU" sz="1200" kern="1200" dirty="0">
                          <a:effectLst/>
                          <a:latin typeface="Times New Roman" panose="02020603050405020304" pitchFamily="18" charset="0"/>
                          <a:cs typeface="Times New Roman" panose="02020603050405020304" pitchFamily="18" charset="0"/>
                        </a:rPr>
                        <a:t>Нарушения порядка предоставления субсидий юридическим лицам, индивидуальным предпринимателям, а также физическим лицам – производителям товаров, работ, услуг </a:t>
                      </a:r>
                      <a:endParaRPr lang="ru-RU" sz="1200" dirty="0">
                        <a:effectLst/>
                        <a:latin typeface="Times New Roman" panose="02020603050405020304" pitchFamily="18" charset="0"/>
                        <a:cs typeface="Times New Roman" panose="02020603050405020304" pitchFamily="18" charset="0"/>
                      </a:endParaRPr>
                    </a:p>
                    <a:p>
                      <a:pPr>
                        <a:lnSpc>
                          <a:spcPct val="107000"/>
                        </a:lnSpc>
                        <a:spcAft>
                          <a:spcPts val="0"/>
                        </a:spcAft>
                      </a:pPr>
                      <a:r>
                        <a:rPr lang="ru-RU" sz="1200" dirty="0">
                          <a:effectLst/>
                          <a:latin typeface="Times New Roman" panose="02020603050405020304" pitchFamily="18" charset="0"/>
                          <a:cs typeface="Times New Roman" panose="02020603050405020304" pitchFamily="18" charset="0"/>
                        </a:rPr>
                        <a:t> </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9434" marR="19434" marT="0" marB="0"/>
                </a:tc>
                <a:tc>
                  <a:txBody>
                    <a:bodyPr/>
                    <a:lstStyle/>
                    <a:p>
                      <a:pPr indent="292100" algn="just">
                        <a:lnSpc>
                          <a:spcPct val="107000"/>
                        </a:lnSpc>
                        <a:spcAft>
                          <a:spcPts val="0"/>
                        </a:spcAft>
                      </a:pPr>
                      <a:r>
                        <a:rPr lang="ru-RU" sz="1200" dirty="0">
                          <a:effectLst/>
                          <a:latin typeface="Times New Roman" panose="02020603050405020304" pitchFamily="18" charset="0"/>
                          <a:cs typeface="Times New Roman" panose="02020603050405020304" pitchFamily="18" charset="0"/>
                        </a:rPr>
                        <a:t>не предоставление получателем субсидии всех необходимых копий документов, для получения Субсидии; </a:t>
                      </a:r>
                    </a:p>
                    <a:p>
                      <a:pPr indent="292100" algn="just">
                        <a:lnSpc>
                          <a:spcPct val="107000"/>
                        </a:lnSpc>
                        <a:spcAft>
                          <a:spcPts val="0"/>
                        </a:spcAft>
                      </a:pPr>
                      <a:r>
                        <a:rPr lang="ru-RU" sz="1200" dirty="0">
                          <a:effectLst/>
                          <a:latin typeface="Times New Roman" panose="02020603050405020304" pitchFamily="18" charset="0"/>
                          <a:cs typeface="Times New Roman" panose="02020603050405020304" pitchFamily="18" charset="0"/>
                        </a:rPr>
                        <a:t>неправомерное использование бюджетных средств, выразившееся в принятии решения о предоставлении субсидий юридическим лицам с нарушением процедур, установленных соответствующим порядком;</a:t>
                      </a:r>
                    </a:p>
                    <a:p>
                      <a:pPr indent="292100" algn="just">
                        <a:lnSpc>
                          <a:spcPct val="107000"/>
                        </a:lnSpc>
                        <a:spcAft>
                          <a:spcPts val="0"/>
                        </a:spcAft>
                      </a:pPr>
                      <a:r>
                        <a:rPr lang="ru-RU" sz="1200" dirty="0">
                          <a:effectLst/>
                          <a:latin typeface="Times New Roman" panose="02020603050405020304" pitchFamily="18" charset="0"/>
                          <a:cs typeface="Times New Roman" panose="02020603050405020304" pitchFamily="18" charset="0"/>
                        </a:rPr>
                        <a:t> нецелевое использование бюджетных средств, выразившееся в направлении бюджетных средств частично или полностью не соответствующем целям определенным Соглашением, порядком предоставления субсидии).</a:t>
                      </a:r>
                    </a:p>
                    <a:p>
                      <a:pPr indent="450215" algn="just">
                        <a:lnSpc>
                          <a:spcPct val="107000"/>
                        </a:lnSpc>
                        <a:spcAft>
                          <a:spcPts val="0"/>
                        </a:spcAft>
                      </a:pPr>
                      <a:r>
                        <a:rPr lang="ru-RU" sz="1200" dirty="0">
                          <a:effectLst/>
                          <a:latin typeface="Times New Roman" panose="02020603050405020304" pitchFamily="18" charset="0"/>
                          <a:cs typeface="Times New Roman" panose="02020603050405020304" pitchFamily="18" charset="0"/>
                        </a:rPr>
                        <a:t> </a:t>
                      </a:r>
                    </a:p>
                    <a:p>
                      <a:pPr>
                        <a:lnSpc>
                          <a:spcPct val="107000"/>
                        </a:lnSpc>
                        <a:spcAft>
                          <a:spcPts val="0"/>
                        </a:spcAft>
                      </a:pPr>
                      <a:r>
                        <a:rPr lang="ru-RU" sz="1200" dirty="0">
                          <a:effectLst/>
                          <a:latin typeface="Times New Roman" panose="02020603050405020304" pitchFamily="18" charset="0"/>
                          <a:cs typeface="Times New Roman" panose="02020603050405020304" pitchFamily="18" charset="0"/>
                        </a:rPr>
                        <a:t> </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9434" marR="19434" marT="0" marB="0"/>
                </a:tc>
              </a:tr>
              <a:tr h="2283529">
                <a:tc>
                  <a:txBody>
                    <a:bodyPr/>
                    <a:lstStyle/>
                    <a:p>
                      <a:pPr>
                        <a:lnSpc>
                          <a:spcPct val="107000"/>
                        </a:lnSpc>
                        <a:spcAft>
                          <a:spcPts val="0"/>
                        </a:spcAft>
                      </a:pPr>
                      <a:r>
                        <a:rPr lang="ru-RU" sz="1200" dirty="0">
                          <a:effectLst/>
                          <a:latin typeface="Times New Roman" panose="02020603050405020304" pitchFamily="18" charset="0"/>
                          <a:cs typeface="Times New Roman" panose="02020603050405020304" pitchFamily="18" charset="0"/>
                        </a:rPr>
                        <a:t>Нарушения порядка формирования и финансового обеспечения выполнения государственного задания на оказание услуг (выполнение работ), выполнения показателей государственного задания, характеризующих качество и объем (содержание) оказанных государственных услуг (выполненных работ)</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9434" marR="19434" marT="0" marB="0"/>
                </a:tc>
                <a:tc>
                  <a:txBody>
                    <a:bodyPr/>
                    <a:lstStyle/>
                    <a:p>
                      <a:pPr indent="291465" algn="just">
                        <a:lnSpc>
                          <a:spcPct val="107000"/>
                        </a:lnSpc>
                        <a:spcAft>
                          <a:spcPts val="0"/>
                        </a:spcAft>
                      </a:pPr>
                      <a:r>
                        <a:rPr lang="ru-RU" sz="1200" dirty="0">
                          <a:effectLst/>
                          <a:latin typeface="Times New Roman" panose="02020603050405020304" pitchFamily="18" charset="0"/>
                          <a:cs typeface="Times New Roman" panose="02020603050405020304" pitchFamily="18" charset="0"/>
                        </a:rPr>
                        <a:t>объем финансового обеспечения выполнения государственного задания рассчитан без утвержденных Учредителем значений нормативных затрат; </a:t>
                      </a:r>
                    </a:p>
                    <a:p>
                      <a:pPr indent="291465" algn="just">
                        <a:lnSpc>
                          <a:spcPct val="107000"/>
                        </a:lnSpc>
                        <a:spcAft>
                          <a:spcPts val="0"/>
                        </a:spcAft>
                      </a:pPr>
                      <a:r>
                        <a:rPr lang="ru-RU" sz="1200" dirty="0">
                          <a:effectLst/>
                          <a:latin typeface="Times New Roman" panose="02020603050405020304" pitchFamily="18" charset="0"/>
                          <a:cs typeface="Times New Roman" panose="02020603050405020304" pitchFamily="18" charset="0"/>
                        </a:rPr>
                        <a:t>отдельные наименования показателей, характеризующих качество и объем государственных услуг (выполнения работ), утвержденных ГРБС не соответствуют наименованиям показателей, характеризующих качество и объем государственных услуг (выполнения работ), установленных общероссийским базовым перечнем и региональным перечнем;</a:t>
                      </a:r>
                    </a:p>
                    <a:p>
                      <a:pPr indent="291465" algn="just">
                        <a:lnSpc>
                          <a:spcPct val="107000"/>
                        </a:lnSpc>
                        <a:spcAft>
                          <a:spcPts val="0"/>
                        </a:spcAft>
                      </a:pPr>
                      <a:r>
                        <a:rPr lang="ru-RU" sz="1200" dirty="0">
                          <a:effectLst/>
                          <a:latin typeface="Times New Roman" panose="02020603050405020304" pitchFamily="18" charset="0"/>
                          <a:cs typeface="Times New Roman" panose="02020603050405020304" pitchFamily="18" charset="0"/>
                        </a:rPr>
                        <a:t> Учредителем вносятся изменения в объем финансового обеспечения выполнения государственного задания без соответствующего изменения показателей государственного задания.</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9434" marR="19434" marT="0" marB="0"/>
                </a:tc>
              </a:tr>
              <a:tr h="856324">
                <a:tc>
                  <a:txBody>
                    <a:bodyPr/>
                    <a:lstStyle/>
                    <a:p>
                      <a:pPr>
                        <a:lnSpc>
                          <a:spcPct val="107000"/>
                        </a:lnSpc>
                        <a:spcAft>
                          <a:spcPts val="0"/>
                        </a:spcAft>
                      </a:pPr>
                      <a:r>
                        <a:rPr lang="ru-RU" sz="1200">
                          <a:effectLst/>
                          <a:latin typeface="Times New Roman" panose="02020603050405020304" pitchFamily="18" charset="0"/>
                          <a:cs typeface="Times New Roman" panose="02020603050405020304" pitchFamily="18" charset="0"/>
                        </a:rPr>
                        <a:t>Нарушения порядка предоставления субсидий из краевого бюджета краевым государственным бюджетным и автономным учреждениям на иные цели</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9434" marR="19434" marT="0" marB="0"/>
                </a:tc>
                <a:tc>
                  <a:txBody>
                    <a:bodyPr/>
                    <a:lstStyle/>
                    <a:p>
                      <a:pPr indent="291465" algn="just">
                        <a:lnSpc>
                          <a:spcPct val="107000"/>
                        </a:lnSpc>
                        <a:spcAft>
                          <a:spcPts val="0"/>
                        </a:spcAft>
                      </a:pPr>
                      <a:r>
                        <a:rPr lang="ru-RU" sz="1200" dirty="0">
                          <a:effectLst/>
                          <a:latin typeface="Times New Roman" panose="02020603050405020304" pitchFamily="18" charset="0"/>
                          <a:cs typeface="Times New Roman" panose="02020603050405020304" pitchFamily="18" charset="0"/>
                        </a:rPr>
                        <a:t>в нарушение условий Соглашений о предоставлении субсидий на иные цели Учреждением не составлялся и не предоставлялся ГРБС Отчет об осуществлении расходов, источником финансового обеспечения которых является Субсидия, по форме установленной соответствующими соглашениями</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9434" marR="19434" marT="0" marB="0"/>
                </a:tc>
              </a:tr>
              <a:tr h="666029">
                <a:tc>
                  <a:txBody>
                    <a:bodyPr/>
                    <a:lstStyle/>
                    <a:p>
                      <a:pPr>
                        <a:lnSpc>
                          <a:spcPct val="107000"/>
                        </a:lnSpc>
                        <a:spcAft>
                          <a:spcPts val="0"/>
                        </a:spcAft>
                      </a:pPr>
                      <a:r>
                        <a:rPr lang="ru-RU" sz="1200">
                          <a:effectLst/>
                          <a:latin typeface="Times New Roman" panose="02020603050405020304" pitchFamily="18" charset="0"/>
                          <a:cs typeface="Times New Roman" panose="02020603050405020304" pitchFamily="18" charset="0"/>
                        </a:rPr>
                        <a:t>Нецелевое расходование бюджетных средств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9434" marR="19434" marT="0" marB="0"/>
                </a:tc>
                <a:tc>
                  <a:txBody>
                    <a:bodyPr/>
                    <a:lstStyle/>
                    <a:p>
                      <a:pPr indent="291465" algn="just">
                        <a:lnSpc>
                          <a:spcPct val="107000"/>
                        </a:lnSpc>
                        <a:spcAft>
                          <a:spcPts val="0"/>
                        </a:spcAft>
                      </a:pPr>
                      <a:r>
                        <a:rPr lang="ru-RU" sz="1200" dirty="0">
                          <a:effectLst/>
                          <a:latin typeface="Times New Roman" panose="02020603050405020304" pitchFamily="18" charset="0"/>
                          <a:cs typeface="Times New Roman" panose="02020603050405020304" pitchFamily="18" charset="0"/>
                        </a:rPr>
                        <a:t>за счет средств субсидии на иные цели, предоставленной на выполнение работ по текущему и капитальному ремонту, были оплачены услуги по разработке проектно-сметной документации; </a:t>
                      </a:r>
                    </a:p>
                    <a:p>
                      <a:pPr algn="just">
                        <a:lnSpc>
                          <a:spcPct val="107000"/>
                        </a:lnSpc>
                        <a:spcAft>
                          <a:spcPts val="0"/>
                        </a:spcAft>
                      </a:pPr>
                      <a:r>
                        <a:rPr lang="ru-RU" sz="1200" dirty="0">
                          <a:effectLst/>
                          <a:latin typeface="Times New Roman" panose="02020603050405020304" pitchFamily="18" charset="0"/>
                          <a:cs typeface="Times New Roman" panose="02020603050405020304" pitchFamily="18" charset="0"/>
                        </a:rPr>
                        <a:t> </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9434" marR="19434" marT="0" marB="0"/>
                </a:tc>
              </a:tr>
            </a:tbl>
          </a:graphicData>
        </a:graphic>
      </p:graphicFrame>
    </p:spTree>
    <p:extLst>
      <p:ext uri="{BB962C8B-B14F-4D97-AF65-F5344CB8AC3E}">
        <p14:creationId xmlns:p14="http://schemas.microsoft.com/office/powerpoint/2010/main" val="7381906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23782" y="273447"/>
            <a:ext cx="10429103" cy="6623544"/>
          </a:xfrm>
          <a:prstGeom prst="rect">
            <a:avLst/>
          </a:prstGeom>
        </p:spPr>
        <p:txBody>
          <a:bodyPr wrap="square">
            <a:spAutoFit/>
          </a:bodyPr>
          <a:lstStyle/>
          <a:p>
            <a:pPr algn="ctr">
              <a:lnSpc>
                <a:spcPct val="107000"/>
              </a:lnSpc>
              <a:spcAft>
                <a:spcPts val="800"/>
              </a:spcAft>
            </a:pPr>
            <a:r>
              <a:rPr lang="ru-RU" sz="1600" b="1" u="sng" dirty="0">
                <a:latin typeface="Times New Roman" panose="02020603050405020304" pitchFamily="18" charset="0"/>
                <a:ea typeface="Calibri" panose="020F0502020204030204" pitchFamily="34" charset="0"/>
                <a:cs typeface="Times New Roman" panose="02020603050405020304" pitchFamily="18" charset="0"/>
              </a:rPr>
              <a:t>Контроль в сфере закупок, предусмотренный частями 2, </a:t>
            </a:r>
            <a:r>
              <a:rPr lang="ru-RU" sz="1600" b="1" u="sng" dirty="0" smtClean="0">
                <a:latin typeface="Times New Roman" panose="02020603050405020304" pitchFamily="18" charset="0"/>
                <a:ea typeface="Calibri" panose="020F0502020204030204" pitchFamily="34" charset="0"/>
                <a:cs typeface="Times New Roman" panose="02020603050405020304" pitchFamily="18" charset="0"/>
              </a:rPr>
              <a:t>3, 7 </a:t>
            </a:r>
            <a:r>
              <a:rPr lang="ru-RU" sz="1600" b="1" u="sng" dirty="0">
                <a:latin typeface="Times New Roman" panose="02020603050405020304" pitchFamily="18" charset="0"/>
                <a:ea typeface="Calibri" panose="020F0502020204030204" pitchFamily="34" charset="0"/>
                <a:cs typeface="Times New Roman" panose="02020603050405020304" pitchFamily="18" charset="0"/>
              </a:rPr>
              <a:t>ст. 99 Федерального закона № 44-ФЗ</a:t>
            </a:r>
          </a:p>
          <a:p>
            <a:pPr algn="just">
              <a:lnSpc>
                <a:spcPct val="107000"/>
              </a:lnSpc>
              <a:spcAft>
                <a:spcPts val="0"/>
              </a:spcAft>
            </a:pPr>
            <a:r>
              <a:rPr lang="ru-RU" sz="1300" dirty="0" smtClean="0">
                <a:latin typeface="Times New Roman" panose="02020603050405020304" pitchFamily="18" charset="0"/>
                <a:ea typeface="Calibri" panose="020F0502020204030204" pitchFamily="34" charset="0"/>
                <a:cs typeface="Times New Roman" panose="02020603050405020304" pitchFamily="18" charset="0"/>
              </a:rPr>
              <a:t>Порядки </a:t>
            </a:r>
            <a:r>
              <a:rPr lang="ru-RU" sz="1300" dirty="0">
                <a:latin typeface="Times New Roman" panose="02020603050405020304" pitchFamily="18" charset="0"/>
                <a:ea typeface="Calibri" panose="020F0502020204030204" pitchFamily="34" charset="0"/>
                <a:cs typeface="Times New Roman" panose="02020603050405020304" pitchFamily="18" charset="0"/>
              </a:rPr>
              <a:t>проведения контрольных мероприятий </a:t>
            </a:r>
            <a:r>
              <a:rPr lang="ru-RU" sz="1300" dirty="0" smtClean="0">
                <a:latin typeface="Times New Roman" panose="02020603050405020304" pitchFamily="18" charset="0"/>
                <a:ea typeface="Calibri" panose="020F0502020204030204" pitchFamily="34" charset="0"/>
                <a:cs typeface="Times New Roman" panose="02020603050405020304" pitchFamily="18" charset="0"/>
              </a:rPr>
              <a:t>единые:</a:t>
            </a:r>
          </a:p>
          <a:p>
            <a:pPr algn="just">
              <a:lnSpc>
                <a:spcPct val="107000"/>
              </a:lnSpc>
              <a:spcAft>
                <a:spcPts val="0"/>
              </a:spcAft>
            </a:pPr>
            <a:r>
              <a:rPr lang="ru-RU"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п</a:t>
            </a:r>
            <a:r>
              <a:rPr lang="ru-RU"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о частям 2,3 ст. 99 - постановлением </a:t>
            </a:r>
            <a:r>
              <a:rPr lang="ru-RU"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Правительства РФ от 01.10.2020 № 1576</a:t>
            </a:r>
          </a:p>
          <a:p>
            <a:pPr algn="just">
              <a:lnSpc>
                <a:spcPct val="107000"/>
              </a:lnSpc>
              <a:spcAft>
                <a:spcPts val="0"/>
              </a:spcAft>
            </a:pPr>
            <a:r>
              <a:rPr lang="ru-RU" sz="1300" dirty="0">
                <a:latin typeface="Times New Roman" panose="02020603050405020304" pitchFamily="18" charset="0"/>
                <a:ea typeface="Calibri" panose="020F0502020204030204" pitchFamily="34" charset="0"/>
                <a:cs typeface="Times New Roman" panose="02020603050405020304" pitchFamily="18" charset="0"/>
              </a:rPr>
              <a:t>«Об утверждении Правил осуществления контроля в сфере закупок товаров, работ, услуг в отношении заказчиков, контрактных служб, контрактных управляющих, комиссий по осуществлению закупок товаров, работ, услуг и их членов, уполномоченных органов, уполномоченных учреждений, специализированных организаций, операторов электронных площадок, операторов специализированных электронных площадок и о внесении изменений в Правила ведения реестра жалоб, плановых и внеплановых проверок, принятых по ним решений и выданных предписаний, представлений»</a:t>
            </a:r>
          </a:p>
          <a:p>
            <a:pPr algn="just">
              <a:lnSpc>
                <a:spcPct val="107000"/>
              </a:lnSpc>
              <a:spcAft>
                <a:spcPts val="0"/>
              </a:spcAft>
            </a:pPr>
            <a:r>
              <a:rPr lang="ru-RU" sz="1300" dirty="0" smtClean="0">
                <a:latin typeface="Times New Roman" panose="02020603050405020304" pitchFamily="18" charset="0"/>
                <a:ea typeface="Calibri" panose="020F0502020204030204" pitchFamily="34" charset="0"/>
                <a:cs typeface="Times New Roman" panose="02020603050405020304" pitchFamily="18" charset="0"/>
              </a:rPr>
              <a:t>Предусматривает:</a:t>
            </a:r>
            <a:endParaRPr lang="ru-RU" sz="1300" dirty="0">
              <a:latin typeface="Times New Roman" panose="02020603050405020304" pitchFamily="18" charset="0"/>
              <a:ea typeface="Calibri" panose="020F0502020204030204" pitchFamily="34" charset="0"/>
              <a:cs typeface="Times New Roman" panose="02020603050405020304" pitchFamily="18" charset="0"/>
            </a:endParaRPr>
          </a:p>
          <a:p>
            <a:pPr indent="342900" algn="just">
              <a:lnSpc>
                <a:spcPct val="107000"/>
              </a:lnSpc>
              <a:spcAft>
                <a:spcPts val="0"/>
              </a:spcAft>
            </a:pPr>
            <a:r>
              <a:rPr lang="ru-RU" sz="1300" dirty="0">
                <a:latin typeface="Times New Roman" panose="02020603050405020304" pitchFamily="18" charset="0"/>
                <a:ea typeface="Calibri" panose="020F0502020204030204" pitchFamily="34" charset="0"/>
                <a:cs typeface="Times New Roman" panose="02020603050405020304" pitchFamily="18" charset="0"/>
              </a:rPr>
              <a:t>1) порядок организации, предмет, </a:t>
            </a:r>
            <a:r>
              <a:rPr lang="ru-RU" sz="1300" dirty="0" smtClean="0">
                <a:latin typeface="Times New Roman" panose="02020603050405020304" pitchFamily="18" charset="0"/>
                <a:ea typeface="Calibri" panose="020F0502020204030204" pitchFamily="34" charset="0"/>
                <a:cs typeface="Times New Roman" panose="02020603050405020304" pitchFamily="18" charset="0"/>
              </a:rPr>
              <a:t>форму, </a:t>
            </a:r>
            <a:r>
              <a:rPr lang="ru-RU" sz="1300" dirty="0">
                <a:latin typeface="Times New Roman" panose="02020603050405020304" pitchFamily="18" charset="0"/>
                <a:ea typeface="Calibri" panose="020F0502020204030204" pitchFamily="34" charset="0"/>
                <a:cs typeface="Times New Roman" panose="02020603050405020304" pitchFamily="18" charset="0"/>
              </a:rPr>
              <a:t>сроки, </a:t>
            </a:r>
            <a:r>
              <a:rPr lang="ru-RU" sz="1300" dirty="0" smtClean="0">
                <a:latin typeface="Times New Roman" panose="02020603050405020304" pitchFamily="18" charset="0"/>
                <a:ea typeface="Calibri" panose="020F0502020204030204" pitchFamily="34" charset="0"/>
                <a:cs typeface="Times New Roman" panose="02020603050405020304" pitchFamily="18" charset="0"/>
              </a:rPr>
              <a:t>периодичность </a:t>
            </a:r>
            <a:r>
              <a:rPr lang="ru-RU" sz="1300" dirty="0">
                <a:latin typeface="Times New Roman" panose="02020603050405020304" pitchFamily="18" charset="0"/>
                <a:ea typeface="Calibri" panose="020F0502020204030204" pitchFamily="34" charset="0"/>
                <a:cs typeface="Times New Roman" panose="02020603050405020304" pitchFamily="18" charset="0"/>
              </a:rPr>
              <a:t>проведения проверок, порядок оформления результатов таких проверок. При этом при организации и осуществлении проверок учитывается отнесение субъекта контроля к определенной категории риска с учетом оценки вероятности несоблюдения соответствующих требований, установленных законодательством Российской Федерации и иными нормативными правовыми актами о контрактной системе в сфере закупок;</a:t>
            </a:r>
          </a:p>
          <a:p>
            <a:pPr indent="342900" algn="just">
              <a:lnSpc>
                <a:spcPct val="107000"/>
              </a:lnSpc>
              <a:spcAft>
                <a:spcPts val="0"/>
              </a:spcAft>
            </a:pPr>
            <a:r>
              <a:rPr lang="ru-RU" sz="1300" dirty="0">
                <a:latin typeface="Times New Roman" panose="02020603050405020304" pitchFamily="18" charset="0"/>
                <a:ea typeface="Calibri" panose="020F0502020204030204" pitchFamily="34" charset="0"/>
                <a:cs typeface="Times New Roman" panose="02020603050405020304" pitchFamily="18" charset="0"/>
              </a:rPr>
              <a:t>2) </a:t>
            </a:r>
            <a:r>
              <a:rPr lang="ru-RU" sz="1300" dirty="0" smtClean="0">
                <a:latin typeface="Times New Roman" panose="02020603050405020304" pitchFamily="18" charset="0"/>
                <a:ea typeface="Calibri" panose="020F0502020204030204" pitchFamily="34" charset="0"/>
                <a:cs typeface="Times New Roman" panose="02020603050405020304" pitchFamily="18" charset="0"/>
              </a:rPr>
              <a:t>критерии </a:t>
            </a:r>
            <a:r>
              <a:rPr lang="ru-RU" sz="1300" dirty="0">
                <a:latin typeface="Times New Roman" panose="02020603050405020304" pitchFamily="18" charset="0"/>
                <a:ea typeface="Calibri" panose="020F0502020204030204" pitchFamily="34" charset="0"/>
                <a:cs typeface="Times New Roman" panose="02020603050405020304" pitchFamily="18" charset="0"/>
              </a:rPr>
              <a:t>отнесения субъекта контроля к определенной категории </a:t>
            </a:r>
            <a:r>
              <a:rPr lang="ru-RU" sz="1300" dirty="0" smtClean="0">
                <a:latin typeface="Times New Roman" panose="02020603050405020304" pitchFamily="18" charset="0"/>
                <a:ea typeface="Calibri" panose="020F0502020204030204" pitchFamily="34" charset="0"/>
                <a:cs typeface="Times New Roman" panose="02020603050405020304" pitchFamily="18" charset="0"/>
              </a:rPr>
              <a:t>риска ( </a:t>
            </a:r>
            <a:r>
              <a:rPr lang="ru-RU" sz="13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с 01.07.2022</a:t>
            </a:r>
            <a:r>
              <a:rPr lang="ru-RU" sz="1300"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sz="1300" dirty="0">
              <a:latin typeface="Times New Roman" panose="02020603050405020304" pitchFamily="18" charset="0"/>
              <a:ea typeface="Calibri" panose="020F0502020204030204" pitchFamily="34" charset="0"/>
              <a:cs typeface="Times New Roman" panose="02020603050405020304" pitchFamily="18" charset="0"/>
            </a:endParaRPr>
          </a:p>
          <a:p>
            <a:pPr indent="342900" algn="just">
              <a:lnSpc>
                <a:spcPct val="107000"/>
              </a:lnSpc>
              <a:spcAft>
                <a:spcPts val="0"/>
              </a:spcAft>
            </a:pPr>
            <a:r>
              <a:rPr lang="ru-RU" sz="1300" dirty="0">
                <a:latin typeface="Times New Roman" panose="02020603050405020304" pitchFamily="18" charset="0"/>
                <a:ea typeface="Calibri" panose="020F0502020204030204" pitchFamily="34" charset="0"/>
                <a:cs typeface="Times New Roman" panose="02020603050405020304" pitchFamily="18" charset="0"/>
              </a:rPr>
              <a:t>3) порядок, сроки направления и исполнения предписаний контрольных органов в сфере закупок;</a:t>
            </a:r>
          </a:p>
          <a:p>
            <a:pPr indent="342900" algn="just">
              <a:lnSpc>
                <a:spcPct val="107000"/>
              </a:lnSpc>
              <a:spcAft>
                <a:spcPts val="0"/>
              </a:spcAft>
            </a:pPr>
            <a:r>
              <a:rPr lang="ru-RU" sz="1300" dirty="0">
                <a:latin typeface="Times New Roman" panose="02020603050405020304" pitchFamily="18" charset="0"/>
                <a:cs typeface="Times New Roman" panose="02020603050405020304" pitchFamily="18" charset="0"/>
              </a:rPr>
              <a:t>4) перечень должностных лиц, уполномоченных на проведение проверок, их права, обязанности и ответственность;</a:t>
            </a:r>
          </a:p>
          <a:p>
            <a:pPr indent="342900" algn="just">
              <a:lnSpc>
                <a:spcPct val="107000"/>
              </a:lnSpc>
              <a:spcAft>
                <a:spcPts val="0"/>
              </a:spcAft>
            </a:pPr>
            <a:r>
              <a:rPr lang="ru-RU" sz="1300" dirty="0">
                <a:latin typeface="Times New Roman" panose="02020603050405020304" pitchFamily="18" charset="0"/>
                <a:ea typeface="Calibri" panose="020F0502020204030204" pitchFamily="34" charset="0"/>
                <a:cs typeface="Times New Roman" panose="02020603050405020304" pitchFamily="18" charset="0"/>
              </a:rPr>
              <a:t>5) порядок действий контрольных органов в сфере закупок, их должностных лиц при неисполнении субъектами контроля предписаний таких органов контроля, а также при получении информации о совершении субъектами контроля действий (бездействия), содержащих признаки административного правонарушения или уголовного преступления;</a:t>
            </a:r>
          </a:p>
          <a:p>
            <a:pPr indent="342900" algn="just">
              <a:lnSpc>
                <a:spcPct val="107000"/>
              </a:lnSpc>
              <a:spcAft>
                <a:spcPts val="0"/>
              </a:spcAft>
            </a:pPr>
            <a:r>
              <a:rPr lang="ru-RU" sz="1300" dirty="0">
                <a:latin typeface="Times New Roman" panose="02020603050405020304" pitchFamily="18" charset="0"/>
                <a:ea typeface="Calibri" panose="020F0502020204030204" pitchFamily="34" charset="0"/>
                <a:cs typeface="Times New Roman" panose="02020603050405020304" pitchFamily="18" charset="0"/>
              </a:rPr>
              <a:t>6) порядок использования единой информационной системы, а также ведения документооборота в единой информационной системе при осуществлении контроля.</a:t>
            </a:r>
          </a:p>
          <a:p>
            <a:pPr>
              <a:lnSpc>
                <a:spcPct val="107000"/>
              </a:lnSpc>
              <a:spcAft>
                <a:spcPts val="800"/>
              </a:spcAft>
            </a:pPr>
            <a:r>
              <a:rPr lang="ru-RU" sz="1300" dirty="0">
                <a:latin typeface="Times New Roman" panose="02020603050405020304" pitchFamily="18" charset="0"/>
                <a:ea typeface="Calibri" panose="020F0502020204030204" pitchFamily="34" charset="0"/>
                <a:cs typeface="Times New Roman" panose="02020603050405020304" pitchFamily="18" charset="0"/>
              </a:rPr>
              <a:t> </a:t>
            </a:r>
            <a:r>
              <a:rPr lang="ru-RU"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по части  7 ст. 99 - постановление </a:t>
            </a:r>
            <a:r>
              <a:rPr lang="ru-RU"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Правительства РФ от 30.06.2020 N </a:t>
            </a:r>
            <a:r>
              <a:rPr lang="ru-RU"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961</a:t>
            </a:r>
            <a:endParaRPr lang="ru-RU"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ru-RU" sz="1300" dirty="0">
                <a:latin typeface="Times New Roman" panose="02020603050405020304" pitchFamily="18" charset="0"/>
                <a:ea typeface="Calibri" panose="020F0502020204030204" pitchFamily="34" charset="0"/>
                <a:cs typeface="Times New Roman" panose="02020603050405020304" pitchFamily="18" charset="0"/>
              </a:rPr>
              <a:t>"Об установлении предельного размера (предельных размеров) начальной (максимальной) цены контракта, при превышении которого заключение контракта с единственным поставщиком (подрядчиком, исполнителем) в случае признания конкурса, аукциона или запроса предложений несостоявшимися осуществляется по согласованию с контрольным органом в сфере закупок товаров, работ, услуг для обеспечения государственных и муниципальных нужд, об утверждении Правил согласования контрольным органом в сфере закупок товаров, работ, услуг для обеспечения государственных и муниципальных нужд заключения контракта с единственным поставщиком (подрядчиком, исполнителем) и о внесении изменений в некоторые акты Правительства Российской Федерации"</a:t>
            </a:r>
            <a:endParaRPr lang="ru-RU" sz="13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55153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0912" y="367152"/>
            <a:ext cx="10844011" cy="5306709"/>
          </a:xfrm>
          <a:prstGeom prst="rect">
            <a:avLst/>
          </a:prstGeom>
        </p:spPr>
        <p:txBody>
          <a:bodyPr wrap="square">
            <a:spAutoFit/>
          </a:bodyPr>
          <a:lstStyle/>
          <a:p>
            <a:pPr indent="342900" algn="ctr">
              <a:lnSpc>
                <a:spcPct val="107000"/>
              </a:lnSpc>
              <a:spcAft>
                <a:spcPts val="0"/>
              </a:spcAft>
            </a:pPr>
            <a:r>
              <a:rPr lang="ru-RU" sz="1400" b="1" dirty="0">
                <a:latin typeface="Times New Roman" panose="02020603050405020304" pitchFamily="18" charset="0"/>
                <a:cs typeface="Times New Roman" panose="02020603050405020304" pitchFamily="18" charset="0"/>
              </a:rPr>
              <a:t>Должностные лица муниципального контрольного органа, </a:t>
            </a:r>
          </a:p>
          <a:p>
            <a:pPr indent="342900" algn="ctr">
              <a:lnSpc>
                <a:spcPct val="107000"/>
              </a:lnSpc>
              <a:spcAft>
                <a:spcPts val="0"/>
              </a:spcAft>
            </a:pPr>
            <a:r>
              <a:rPr lang="ru-RU" sz="1400" b="1" dirty="0">
                <a:latin typeface="Times New Roman" panose="02020603050405020304" pitchFamily="18" charset="0"/>
                <a:cs typeface="Times New Roman" panose="02020603050405020304" pitchFamily="18" charset="0"/>
              </a:rPr>
              <a:t>уполномоченные на проведение проверок в сфере закупок</a:t>
            </a:r>
          </a:p>
          <a:p>
            <a:pPr>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400" dirty="0">
                <a:latin typeface="Times New Roman" panose="02020603050405020304" pitchFamily="18" charset="0"/>
                <a:ea typeface="Calibri" panose="020F0502020204030204" pitchFamily="34" charset="0"/>
                <a:cs typeface="Times New Roman" panose="02020603050405020304" pitchFamily="18" charset="0"/>
              </a:rPr>
              <a:t>Контрольный орган в сфере муниципальных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закупок - </a:t>
            </a:r>
            <a:r>
              <a:rPr lang="ru-RU" sz="1400" dirty="0">
                <a:latin typeface="Times New Roman" panose="02020603050405020304" pitchFamily="18" charset="0"/>
                <a:ea typeface="Calibri" panose="020F0502020204030204" pitchFamily="34" charset="0"/>
                <a:cs typeface="Times New Roman" panose="02020603050405020304" pitchFamily="18" charset="0"/>
              </a:rPr>
              <a:t>это </a:t>
            </a:r>
            <a:r>
              <a:rPr lang="ru-RU" sz="1400" b="1" u="sng"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орган местного самоуправления</a:t>
            </a:r>
            <a:r>
              <a:rPr lang="ru-RU" sz="14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ru-RU" sz="1400" dirty="0">
                <a:latin typeface="Times New Roman" panose="02020603050405020304" pitchFamily="18" charset="0"/>
                <a:ea typeface="Calibri" panose="020F0502020204030204" pitchFamily="34" charset="0"/>
                <a:cs typeface="Times New Roman" panose="02020603050405020304" pitchFamily="18" charset="0"/>
              </a:rPr>
              <a:t>муниципального района, орган местного самоуправления городского округа, уполномоченные на осуществление контроля в сфере закупок (п.13 ч. 1 ст. 3 Федерального закона № 44-ФЗ)</a:t>
            </a:r>
          </a:p>
          <a:p>
            <a:pPr>
              <a:lnSpc>
                <a:spcPct val="107000"/>
              </a:lnSpc>
              <a:spcAft>
                <a:spcPts val="800"/>
              </a:spcAft>
            </a:pPr>
            <a:r>
              <a:rPr lang="ru-RU" sz="1400" dirty="0">
                <a:latin typeface="Times New Roman" panose="02020603050405020304" pitchFamily="18" charset="0"/>
                <a:ea typeface="Calibri" panose="020F0502020204030204" pitchFamily="34" charset="0"/>
                <a:cs typeface="Times New Roman" panose="02020603050405020304" pitchFamily="18" charset="0"/>
              </a:rPr>
              <a:t> </a:t>
            </a:r>
          </a:p>
          <a:p>
            <a:pPr algn="just">
              <a:lnSpc>
                <a:spcPct val="107000"/>
              </a:lnSpc>
              <a:spcAft>
                <a:spcPts val="0"/>
              </a:spcAft>
            </a:pPr>
            <a:r>
              <a:rPr lang="ru-RU" sz="1400" dirty="0">
                <a:latin typeface="Times New Roman" panose="02020603050405020304" pitchFamily="18" charset="0"/>
                <a:ea typeface="Calibri" panose="020F0502020204030204" pitchFamily="34" charset="0"/>
                <a:cs typeface="Times New Roman" panose="02020603050405020304" pitchFamily="18" charset="0"/>
              </a:rPr>
              <a:t>контрольный орган создает комиссию (инспекцию) по проведению плановой (внеплановой) проверки (не менее 3х человек) (п. 32 Постановления № 1576 – решения принимаются простым большинством голосов)</a:t>
            </a:r>
          </a:p>
          <a:p>
            <a:pPr algn="just">
              <a:lnSpc>
                <a:spcPct val="107000"/>
              </a:lnSpc>
              <a:spcAft>
                <a:spcPts val="0"/>
              </a:spcAft>
            </a:pPr>
            <a:r>
              <a:rPr lang="ru-RU" sz="1400" dirty="0">
                <a:latin typeface="Times New Roman" panose="02020603050405020304" pitchFamily="18" charset="0"/>
                <a:ea typeface="Calibri" panose="020F0502020204030204" pitchFamily="34" charset="0"/>
                <a:cs typeface="Times New Roman" panose="02020603050405020304" pitchFamily="18" charset="0"/>
              </a:rPr>
              <a:t> </a:t>
            </a:r>
          </a:p>
          <a:p>
            <a:pPr algn="just">
              <a:lnSpc>
                <a:spcPct val="107000"/>
              </a:lnSpc>
              <a:spcAft>
                <a:spcPts val="0"/>
              </a:spcAft>
            </a:pPr>
            <a:endParaRPr lang="ru-RU" sz="1400" dirty="0" smtClean="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Комиссия </a:t>
            </a:r>
            <a:r>
              <a:rPr lang="ru-RU" sz="1400" dirty="0">
                <a:latin typeface="Times New Roman" panose="02020603050405020304" pitchFamily="18" charset="0"/>
                <a:ea typeface="Calibri" panose="020F0502020204030204" pitchFamily="34" charset="0"/>
                <a:cs typeface="Times New Roman" panose="02020603050405020304" pitchFamily="18" charset="0"/>
              </a:rPr>
              <a:t>(</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инспекция) </a:t>
            </a:r>
            <a:r>
              <a:rPr lang="ru-RU" sz="1400" dirty="0">
                <a:latin typeface="Times New Roman" panose="02020603050405020304" pitchFamily="18" charset="0"/>
                <a:ea typeface="Calibri" panose="020F0502020204030204" pitchFamily="34" charset="0"/>
                <a:cs typeface="Times New Roman" panose="02020603050405020304" pitchFamily="18" charset="0"/>
              </a:rPr>
              <a:t>по проведению плановой (внеплановой) проверки состоит из должностных лиц такого контрольного органа</a:t>
            </a:r>
            <a:r>
              <a:rPr lang="ru-RU" sz="1400" b="1" u="sng" dirty="0">
                <a:latin typeface="Times New Roman" panose="02020603050405020304" pitchFamily="18" charset="0"/>
                <a:ea typeface="Calibri" panose="020F0502020204030204" pitchFamily="34" charset="0"/>
                <a:cs typeface="Times New Roman" panose="02020603050405020304" pitchFamily="18" charset="0"/>
              </a:rPr>
              <a:t>, </a:t>
            </a:r>
            <a:r>
              <a:rPr lang="ru-RU" sz="1400" b="1" u="sng"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определенных из перечня должностных лиц</a:t>
            </a:r>
            <a:r>
              <a:rPr lang="ru-RU" sz="1400" dirty="0">
                <a:latin typeface="Times New Roman" panose="02020603050405020304" pitchFamily="18" charset="0"/>
                <a:ea typeface="Calibri" panose="020F0502020204030204" pitchFamily="34" charset="0"/>
                <a:cs typeface="Times New Roman" panose="02020603050405020304" pitchFamily="18" charset="0"/>
              </a:rPr>
              <a:t>, уполномоченных на проведение проверок, согласно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приложению к </a:t>
            </a:r>
            <a:r>
              <a:rPr lang="ru-RU" sz="1400" dirty="0">
                <a:latin typeface="Times New Roman" panose="02020603050405020304" pitchFamily="18" charset="0"/>
                <a:ea typeface="Calibri" panose="020F0502020204030204" pitchFamily="34" charset="0"/>
                <a:cs typeface="Times New Roman" panose="02020603050405020304" pitchFamily="18" charset="0"/>
              </a:rPr>
              <a:t>Постановлению № 1576.</a:t>
            </a:r>
          </a:p>
          <a:p>
            <a:pPr algn="just">
              <a:lnSpc>
                <a:spcPct val="107000"/>
              </a:lnSpc>
              <a:spcAft>
                <a:spcPts val="0"/>
              </a:spcAft>
            </a:pPr>
            <a:r>
              <a:rPr lang="ru-RU" sz="1400" dirty="0">
                <a:latin typeface="Times New Roman" panose="02020603050405020304" pitchFamily="18" charset="0"/>
                <a:ea typeface="Calibri" panose="020F0502020204030204" pitchFamily="34" charset="0"/>
                <a:cs typeface="Times New Roman" panose="02020603050405020304" pitchFamily="18" charset="0"/>
              </a:rPr>
              <a:t> </a:t>
            </a:r>
          </a:p>
          <a:p>
            <a:pPr algn="just">
              <a:lnSpc>
                <a:spcPct val="107000"/>
              </a:lnSpc>
              <a:spcAft>
                <a:spcPts val="0"/>
              </a:spcAft>
            </a:pPr>
            <a:r>
              <a:rPr lang="ru-RU" sz="1400" dirty="0">
                <a:latin typeface="Times New Roman" panose="02020603050405020304" pitchFamily="18" charset="0"/>
                <a:ea typeface="Calibri" panose="020F0502020204030204" pitchFamily="34" charset="0"/>
                <a:cs typeface="Times New Roman" panose="02020603050405020304" pitchFamily="18" charset="0"/>
              </a:rPr>
              <a:t>При определении должностных лиц, уполномоченных на проведение проверок, необходимо учитывать реестр должностей муниципальной службы, утвержденный Законом Камчатского края от 04.05.2008 № 58 "О муниципальной службе в Камчатском крае"</a:t>
            </a:r>
          </a:p>
          <a:p>
            <a:pPr>
              <a:lnSpc>
                <a:spcPct val="107000"/>
              </a:lnSpc>
              <a:spcAft>
                <a:spcPts val="800"/>
              </a:spcAft>
            </a:pPr>
            <a:r>
              <a:rPr lang="ru-RU" sz="1400" dirty="0">
                <a:latin typeface="Times New Roman" panose="02020603050405020304" pitchFamily="18" charset="0"/>
                <a:ea typeface="Calibri" panose="020F0502020204030204" pitchFamily="34" charset="0"/>
                <a:cs typeface="Times New Roman" panose="02020603050405020304" pitchFamily="18" charset="0"/>
              </a:rPr>
              <a:t> </a:t>
            </a:r>
          </a:p>
          <a:p>
            <a:pPr>
              <a:lnSpc>
                <a:spcPct val="107000"/>
              </a:lnSpc>
              <a:spcAft>
                <a:spcPts val="800"/>
              </a:spcAft>
            </a:pPr>
            <a:r>
              <a:rPr lang="ru-RU" sz="1400" dirty="0">
                <a:latin typeface="Times New Roman" panose="02020603050405020304" pitchFamily="18" charset="0"/>
                <a:ea typeface="Calibri" panose="020F0502020204030204" pitchFamily="34" charset="0"/>
                <a:cs typeface="Times New Roman" panose="02020603050405020304" pitchFamily="18" charset="0"/>
              </a:rPr>
              <a:t>На сегодняшний день из 14 муниципальных образований в Камчатском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крае </a:t>
            </a:r>
            <a:r>
              <a:rPr lang="ru-RU" sz="1400" b="1" u="sng"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только в  </a:t>
            </a:r>
            <a:r>
              <a:rPr lang="ru-RU" sz="1400" b="1" u="sng"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 муниципальных </a:t>
            </a:r>
            <a:r>
              <a:rPr lang="ru-RU" sz="1400" b="1" u="sng"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образованиях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органы контроля в сфере закупок </a:t>
            </a:r>
            <a:r>
              <a:rPr lang="ru-RU" sz="1400" dirty="0">
                <a:latin typeface="Times New Roman" panose="02020603050405020304" pitchFamily="18" charset="0"/>
                <a:ea typeface="Calibri" panose="020F0502020204030204" pitchFamily="34" charset="0"/>
                <a:cs typeface="Times New Roman" panose="02020603050405020304" pitchFamily="18" charset="0"/>
              </a:rPr>
              <a:t>соответствуют требованиям, установленным федеральным законодательством. В остальных – либо отсутствует орган контроля в сфере закупок, либо численность должностных лиц, уполномоченных на осуществление контроля в сфере закупок меньше трех, а в отдельных муниципальных образованиях должности не соответствуют перечню должностей, определенных Постановлением № 1576.</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Стрелка вниз 2"/>
          <p:cNvSpPr/>
          <p:nvPr/>
        </p:nvSpPr>
        <p:spPr>
          <a:xfrm>
            <a:off x="5123542" y="1843313"/>
            <a:ext cx="484632"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Стрелка вниз 3"/>
          <p:cNvSpPr/>
          <p:nvPr/>
        </p:nvSpPr>
        <p:spPr>
          <a:xfrm>
            <a:off x="5123542" y="2757714"/>
            <a:ext cx="484632" cy="3773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696729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690064604"/>
              </p:ext>
            </p:extLst>
          </p:nvPr>
        </p:nvGraphicFramePr>
        <p:xfrm>
          <a:off x="862884" y="783700"/>
          <a:ext cx="10443744" cy="5480959"/>
        </p:xfrm>
        <a:graphic>
          <a:graphicData uri="http://schemas.openxmlformats.org/drawingml/2006/table">
            <a:tbl>
              <a:tblPr firstRow="1" firstCol="1" bandRow="1">
                <a:tableStyleId>{5C22544A-7EE6-4342-B048-85BDC9FD1C3A}</a:tableStyleId>
              </a:tblPr>
              <a:tblGrid>
                <a:gridCol w="3481248"/>
                <a:gridCol w="3481248"/>
                <a:gridCol w="3481248"/>
              </a:tblGrid>
              <a:tr h="620097">
                <a:tc>
                  <a:txBody>
                    <a:bodyPr/>
                    <a:lstStyle/>
                    <a:p>
                      <a:pPr algn="ctr">
                        <a:lnSpc>
                          <a:spcPct val="107000"/>
                        </a:lnSpc>
                        <a:spcAft>
                          <a:spcPts val="0"/>
                        </a:spcAft>
                      </a:pPr>
                      <a:r>
                        <a:rPr lang="ru-RU" sz="1300" dirty="0">
                          <a:effectLst/>
                          <a:latin typeface="Times New Roman" panose="02020603050405020304" pitchFamily="18" charset="0"/>
                          <a:cs typeface="Times New Roman" panose="02020603050405020304" pitchFamily="18" charset="0"/>
                        </a:rPr>
                        <a:t>Соответствует Постановлению № 1576</a:t>
                      </a:r>
                      <a:endParaRPr lang="ru-RU"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7763" marR="27763" marT="0" marB="0"/>
                </a:tc>
                <a:tc>
                  <a:txBody>
                    <a:bodyPr/>
                    <a:lstStyle/>
                    <a:p>
                      <a:pPr algn="ctr">
                        <a:lnSpc>
                          <a:spcPct val="107000"/>
                        </a:lnSpc>
                        <a:spcAft>
                          <a:spcPts val="0"/>
                        </a:spcAft>
                      </a:pPr>
                      <a:r>
                        <a:rPr lang="ru-RU" sz="1300" dirty="0">
                          <a:effectLst/>
                          <a:latin typeface="Times New Roman" panose="02020603050405020304" pitchFamily="18" charset="0"/>
                          <a:cs typeface="Times New Roman" panose="02020603050405020304" pitchFamily="18" charset="0"/>
                        </a:rPr>
                        <a:t>Отсутствует орган контроля</a:t>
                      </a:r>
                      <a:endParaRPr lang="ru-RU"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7763" marR="27763" marT="0" marB="0"/>
                </a:tc>
                <a:tc>
                  <a:txBody>
                    <a:bodyPr/>
                    <a:lstStyle/>
                    <a:p>
                      <a:pPr algn="ctr">
                        <a:lnSpc>
                          <a:spcPct val="107000"/>
                        </a:lnSpc>
                        <a:spcAft>
                          <a:spcPts val="0"/>
                        </a:spcAft>
                      </a:pPr>
                      <a:r>
                        <a:rPr lang="ru-RU" sz="1300" dirty="0">
                          <a:effectLst/>
                          <a:latin typeface="Times New Roman" panose="02020603050405020304" pitchFamily="18" charset="0"/>
                          <a:cs typeface="Times New Roman" panose="02020603050405020304" pitchFamily="18" charset="0"/>
                        </a:rPr>
                        <a:t>Численность/должности не соответствуют </a:t>
                      </a:r>
                      <a:r>
                        <a:rPr lang="ru-RU" sz="1300" dirty="0" smtClean="0">
                          <a:effectLst/>
                          <a:latin typeface="Times New Roman" panose="02020603050405020304" pitchFamily="18" charset="0"/>
                          <a:cs typeface="Times New Roman" panose="02020603050405020304" pitchFamily="18" charset="0"/>
                        </a:rPr>
                        <a:t>Постановлению </a:t>
                      </a:r>
                      <a:r>
                        <a:rPr lang="ru-RU" sz="1300" dirty="0">
                          <a:effectLst/>
                          <a:latin typeface="Times New Roman" panose="02020603050405020304" pitchFamily="18" charset="0"/>
                          <a:cs typeface="Times New Roman" panose="02020603050405020304" pitchFamily="18" charset="0"/>
                        </a:rPr>
                        <a:t>№ 1576</a:t>
                      </a:r>
                      <a:endParaRPr lang="ru-RU"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7763" marR="27763" marT="0" marB="0"/>
                </a:tc>
              </a:tr>
              <a:tr h="3604191">
                <a:tc>
                  <a:txBody>
                    <a:bodyPr/>
                    <a:lstStyle/>
                    <a:p>
                      <a:pPr>
                        <a:lnSpc>
                          <a:spcPct val="107000"/>
                        </a:lnSpc>
                        <a:spcAft>
                          <a:spcPts val="0"/>
                        </a:spcAft>
                      </a:pPr>
                      <a:r>
                        <a:rPr lang="ru-RU" sz="1300" dirty="0">
                          <a:effectLst/>
                          <a:latin typeface="Times New Roman" panose="02020603050405020304" pitchFamily="18" charset="0"/>
                          <a:cs typeface="Times New Roman" panose="02020603050405020304" pitchFamily="18" charset="0"/>
                        </a:rPr>
                        <a:t>Петропавловск-Камчатский городской округ</a:t>
                      </a:r>
                    </a:p>
                    <a:p>
                      <a:pPr>
                        <a:lnSpc>
                          <a:spcPct val="107000"/>
                        </a:lnSpc>
                        <a:spcAft>
                          <a:spcPts val="0"/>
                        </a:spcAft>
                      </a:pPr>
                      <a:r>
                        <a:rPr lang="ru-RU" sz="1300" dirty="0">
                          <a:effectLst/>
                          <a:latin typeface="Times New Roman" panose="02020603050405020304" pitchFamily="18" charset="0"/>
                          <a:cs typeface="Times New Roman" panose="02020603050405020304" pitchFamily="18" charset="0"/>
                        </a:rPr>
                        <a:t> </a:t>
                      </a:r>
                    </a:p>
                    <a:p>
                      <a:pPr>
                        <a:lnSpc>
                          <a:spcPct val="107000"/>
                        </a:lnSpc>
                        <a:spcAft>
                          <a:spcPts val="0"/>
                        </a:spcAft>
                      </a:pPr>
                      <a:r>
                        <a:rPr lang="ru-RU" sz="1300" dirty="0" err="1">
                          <a:effectLst/>
                          <a:latin typeface="Times New Roman" panose="02020603050405020304" pitchFamily="18" charset="0"/>
                          <a:cs typeface="Times New Roman" panose="02020603050405020304" pitchFamily="18" charset="0"/>
                        </a:rPr>
                        <a:t>Карагинский</a:t>
                      </a:r>
                      <a:r>
                        <a:rPr lang="ru-RU" sz="1300" dirty="0">
                          <a:effectLst/>
                          <a:latin typeface="Times New Roman" panose="02020603050405020304" pitchFamily="18" charset="0"/>
                          <a:cs typeface="Times New Roman" panose="02020603050405020304" pitchFamily="18" charset="0"/>
                        </a:rPr>
                        <a:t> муниципальный район</a:t>
                      </a:r>
                      <a:endParaRPr lang="ru-RU"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7763" marR="27763" marT="0" marB="0"/>
                </a:tc>
                <a:tc>
                  <a:txBody>
                    <a:bodyPr/>
                    <a:lstStyle/>
                    <a:p>
                      <a:pPr>
                        <a:lnSpc>
                          <a:spcPct val="107000"/>
                        </a:lnSpc>
                        <a:spcAft>
                          <a:spcPts val="0"/>
                        </a:spcAft>
                      </a:pPr>
                      <a:r>
                        <a:rPr lang="ru-RU" sz="1300" dirty="0">
                          <a:effectLst/>
                          <a:latin typeface="Times New Roman" panose="02020603050405020304" pitchFamily="18" charset="0"/>
                          <a:cs typeface="Times New Roman" panose="02020603050405020304" pitchFamily="18" charset="0"/>
                        </a:rPr>
                        <a:t>Олюторский муниципальный район </a:t>
                      </a:r>
                    </a:p>
                    <a:p>
                      <a:pPr>
                        <a:lnSpc>
                          <a:spcPct val="107000"/>
                        </a:lnSpc>
                        <a:spcAft>
                          <a:spcPts val="0"/>
                        </a:spcAft>
                      </a:pPr>
                      <a:r>
                        <a:rPr lang="ru-RU" sz="1300" dirty="0">
                          <a:effectLst/>
                          <a:latin typeface="Times New Roman" panose="02020603050405020304" pitchFamily="18" charset="0"/>
                          <a:cs typeface="Times New Roman" panose="02020603050405020304" pitchFamily="18" charset="0"/>
                        </a:rPr>
                        <a:t> </a:t>
                      </a:r>
                    </a:p>
                    <a:p>
                      <a:pPr algn="just">
                        <a:lnSpc>
                          <a:spcPct val="107000"/>
                        </a:lnSpc>
                        <a:spcAft>
                          <a:spcPts val="0"/>
                        </a:spcAft>
                      </a:pPr>
                      <a:r>
                        <a:rPr lang="ru-RU" sz="1300" dirty="0" err="1">
                          <a:effectLst/>
                          <a:latin typeface="Times New Roman" panose="02020603050405020304" pitchFamily="18" charset="0"/>
                          <a:cs typeface="Times New Roman" panose="02020603050405020304" pitchFamily="18" charset="0"/>
                        </a:rPr>
                        <a:t>Елизовский</a:t>
                      </a:r>
                      <a:r>
                        <a:rPr lang="ru-RU" sz="1300" dirty="0">
                          <a:effectLst/>
                          <a:latin typeface="Times New Roman" panose="02020603050405020304" pitchFamily="18" charset="0"/>
                          <a:cs typeface="Times New Roman" panose="02020603050405020304" pitchFamily="18" charset="0"/>
                        </a:rPr>
                        <a:t> муниципальный район (орган не определен. Создана комиссия из специалистов различных структурных подразделений и органов)</a:t>
                      </a:r>
                      <a:endParaRPr lang="ru-RU"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7763" marR="27763" marT="0" marB="0"/>
                </a:tc>
                <a:tc>
                  <a:txBody>
                    <a:bodyPr/>
                    <a:lstStyle/>
                    <a:p>
                      <a:pPr algn="just">
                        <a:lnSpc>
                          <a:spcPct val="107000"/>
                        </a:lnSpc>
                        <a:spcAft>
                          <a:spcPts val="0"/>
                        </a:spcAft>
                      </a:pPr>
                      <a:r>
                        <a:rPr lang="ru-RU" sz="1300" dirty="0" err="1">
                          <a:effectLst/>
                          <a:latin typeface="Times New Roman" panose="02020603050405020304" pitchFamily="18" charset="0"/>
                          <a:cs typeface="Times New Roman" panose="02020603050405020304" pitchFamily="18" charset="0"/>
                        </a:rPr>
                        <a:t>Тигильский</a:t>
                      </a:r>
                      <a:r>
                        <a:rPr lang="ru-RU" sz="1300" dirty="0">
                          <a:effectLst/>
                          <a:latin typeface="Times New Roman" panose="02020603050405020304" pitchFamily="18" charset="0"/>
                          <a:cs typeface="Times New Roman" panose="02020603050405020304" pitchFamily="18" charset="0"/>
                        </a:rPr>
                        <a:t> муниципальный район (не соответствует 1 должность)</a:t>
                      </a:r>
                    </a:p>
                    <a:p>
                      <a:pPr algn="just">
                        <a:lnSpc>
                          <a:spcPct val="107000"/>
                        </a:lnSpc>
                        <a:spcAft>
                          <a:spcPts val="0"/>
                        </a:spcAft>
                      </a:pPr>
                      <a:r>
                        <a:rPr lang="ru-RU" sz="1300" dirty="0" err="1">
                          <a:effectLst/>
                          <a:latin typeface="Times New Roman" panose="02020603050405020304" pitchFamily="18" charset="0"/>
                          <a:cs typeface="Times New Roman" panose="02020603050405020304" pitchFamily="18" charset="0"/>
                        </a:rPr>
                        <a:t>Вилючинский</a:t>
                      </a:r>
                      <a:r>
                        <a:rPr lang="ru-RU" sz="1300" dirty="0">
                          <a:effectLst/>
                          <a:latin typeface="Times New Roman" panose="02020603050405020304" pitchFamily="18" charset="0"/>
                          <a:cs typeface="Times New Roman" panose="02020603050405020304" pitchFamily="18" charset="0"/>
                        </a:rPr>
                        <a:t> городской округ </a:t>
                      </a:r>
                      <a:r>
                        <a:rPr lang="ru-RU" sz="1300" dirty="0" smtClean="0">
                          <a:effectLst/>
                          <a:latin typeface="Times New Roman" panose="02020603050405020304" pitchFamily="18" charset="0"/>
                          <a:cs typeface="Times New Roman" panose="02020603050405020304" pitchFamily="18" charset="0"/>
                        </a:rPr>
                        <a:t>(</a:t>
                      </a:r>
                      <a:r>
                        <a:rPr lang="ru-RU" sz="1300" dirty="0">
                          <a:effectLst/>
                          <a:latin typeface="Times New Roman" panose="02020603050405020304" pitchFamily="18" charset="0"/>
                          <a:cs typeface="Times New Roman" panose="02020603050405020304" pitchFamily="18" charset="0"/>
                        </a:rPr>
                        <a:t>не соответствует 1 должность)</a:t>
                      </a:r>
                    </a:p>
                    <a:p>
                      <a:pPr algn="just">
                        <a:lnSpc>
                          <a:spcPct val="107000"/>
                        </a:lnSpc>
                        <a:spcAft>
                          <a:spcPts val="0"/>
                        </a:spcAft>
                      </a:pPr>
                      <a:r>
                        <a:rPr lang="ru-RU" sz="1300" dirty="0" err="1">
                          <a:effectLst/>
                          <a:latin typeface="Times New Roman" panose="02020603050405020304" pitchFamily="18" charset="0"/>
                          <a:cs typeface="Times New Roman" panose="02020603050405020304" pitchFamily="18" charset="0"/>
                        </a:rPr>
                        <a:t>Пенжинский</a:t>
                      </a:r>
                      <a:r>
                        <a:rPr lang="ru-RU" sz="1300" dirty="0">
                          <a:effectLst/>
                          <a:latin typeface="Times New Roman" panose="02020603050405020304" pitchFamily="18" charset="0"/>
                          <a:cs typeface="Times New Roman" panose="02020603050405020304" pitchFamily="18" charset="0"/>
                        </a:rPr>
                        <a:t> район (численность меньше 3-х, должность не соответствует)</a:t>
                      </a:r>
                    </a:p>
                    <a:p>
                      <a:pPr algn="just">
                        <a:lnSpc>
                          <a:spcPct val="107000"/>
                        </a:lnSpc>
                        <a:spcAft>
                          <a:spcPts val="0"/>
                        </a:spcAft>
                      </a:pPr>
                      <a:r>
                        <a:rPr lang="ru-RU" sz="1300" dirty="0" err="1">
                          <a:effectLst/>
                          <a:latin typeface="Times New Roman" panose="02020603050405020304" pitchFamily="18" charset="0"/>
                          <a:cs typeface="Times New Roman" panose="02020603050405020304" pitchFamily="18" charset="0"/>
                        </a:rPr>
                        <a:t>Усть</a:t>
                      </a:r>
                      <a:r>
                        <a:rPr lang="ru-RU" sz="1300" dirty="0">
                          <a:effectLst/>
                          <a:latin typeface="Times New Roman" panose="02020603050405020304" pitchFamily="18" charset="0"/>
                          <a:cs typeface="Times New Roman" panose="02020603050405020304" pitchFamily="18" charset="0"/>
                        </a:rPr>
                        <a:t>-Камчатский район (не соответствует 1 должность)</a:t>
                      </a:r>
                    </a:p>
                    <a:p>
                      <a:pPr algn="just">
                        <a:lnSpc>
                          <a:spcPct val="107000"/>
                        </a:lnSpc>
                        <a:spcAft>
                          <a:spcPts val="0"/>
                        </a:spcAft>
                      </a:pPr>
                      <a:r>
                        <a:rPr lang="ru-RU" sz="1300" dirty="0">
                          <a:effectLst/>
                          <a:latin typeface="Times New Roman" panose="02020603050405020304" pitchFamily="18" charset="0"/>
                          <a:cs typeface="Times New Roman" panose="02020603050405020304" pitchFamily="18" charset="0"/>
                        </a:rPr>
                        <a:t>Алеутский район (не соответствует численность, должность, должности из разных органов)</a:t>
                      </a:r>
                    </a:p>
                    <a:p>
                      <a:pPr algn="just">
                        <a:lnSpc>
                          <a:spcPct val="107000"/>
                        </a:lnSpc>
                        <a:spcAft>
                          <a:spcPts val="0"/>
                        </a:spcAft>
                      </a:pPr>
                      <a:r>
                        <a:rPr lang="ru-RU" sz="1300" dirty="0" err="1">
                          <a:effectLst/>
                          <a:latin typeface="Times New Roman" panose="02020603050405020304" pitchFamily="18" charset="0"/>
                          <a:cs typeface="Times New Roman" panose="02020603050405020304" pitchFamily="18" charset="0"/>
                        </a:rPr>
                        <a:t>Мильковский</a:t>
                      </a:r>
                      <a:r>
                        <a:rPr lang="ru-RU" sz="1300" dirty="0">
                          <a:effectLst/>
                          <a:latin typeface="Times New Roman" panose="02020603050405020304" pitchFamily="18" charset="0"/>
                          <a:cs typeface="Times New Roman" panose="02020603050405020304" pitchFamily="18" charset="0"/>
                        </a:rPr>
                        <a:t> район (численность меньше 3-х, должность не соответствует)</a:t>
                      </a:r>
                    </a:p>
                    <a:p>
                      <a:pPr algn="just">
                        <a:lnSpc>
                          <a:spcPct val="107000"/>
                        </a:lnSpc>
                        <a:spcAft>
                          <a:spcPts val="0"/>
                        </a:spcAft>
                      </a:pPr>
                      <a:r>
                        <a:rPr lang="ru-RU" sz="1300" dirty="0" err="1">
                          <a:effectLst/>
                          <a:latin typeface="Times New Roman" panose="02020603050405020304" pitchFamily="18" charset="0"/>
                          <a:cs typeface="Times New Roman" panose="02020603050405020304" pitchFamily="18" charset="0"/>
                        </a:rPr>
                        <a:t>Усть</a:t>
                      </a:r>
                      <a:r>
                        <a:rPr lang="ru-RU" sz="1300" dirty="0">
                          <a:effectLst/>
                          <a:latin typeface="Times New Roman" panose="02020603050405020304" pitchFamily="18" charset="0"/>
                          <a:cs typeface="Times New Roman" panose="02020603050405020304" pitchFamily="18" charset="0"/>
                        </a:rPr>
                        <a:t>-Большерецкий район (2 должности не соответствуют)</a:t>
                      </a:r>
                    </a:p>
                    <a:p>
                      <a:pPr algn="just">
                        <a:lnSpc>
                          <a:spcPct val="107000"/>
                        </a:lnSpc>
                        <a:spcAft>
                          <a:spcPts val="0"/>
                        </a:spcAft>
                      </a:pPr>
                      <a:r>
                        <a:rPr lang="ru-RU" sz="1300" dirty="0" err="1">
                          <a:effectLst/>
                          <a:latin typeface="Times New Roman" panose="02020603050405020304" pitchFamily="18" charset="0"/>
                          <a:cs typeface="Times New Roman" panose="02020603050405020304" pitchFamily="18" charset="0"/>
                        </a:rPr>
                        <a:t>Быстринский</a:t>
                      </a:r>
                      <a:r>
                        <a:rPr lang="ru-RU" sz="1300" dirty="0">
                          <a:effectLst/>
                          <a:latin typeface="Times New Roman" panose="02020603050405020304" pitchFamily="18" charset="0"/>
                          <a:cs typeface="Times New Roman" panose="02020603050405020304" pitchFamily="18" charset="0"/>
                        </a:rPr>
                        <a:t> район (численность меньше 3-х, должность не соответствует)</a:t>
                      </a:r>
                    </a:p>
                    <a:p>
                      <a:pPr algn="just">
                        <a:lnSpc>
                          <a:spcPct val="107000"/>
                        </a:lnSpc>
                        <a:spcAft>
                          <a:spcPts val="0"/>
                        </a:spcAft>
                      </a:pPr>
                      <a:r>
                        <a:rPr lang="ru-RU" sz="1300" dirty="0">
                          <a:effectLst/>
                          <a:latin typeface="Times New Roman" panose="02020603050405020304" pitchFamily="18" charset="0"/>
                          <a:cs typeface="Times New Roman" panose="02020603050405020304" pitchFamily="18" charset="0"/>
                        </a:rPr>
                        <a:t>Соболевский район (отсутствует перечень должностных лиц)</a:t>
                      </a:r>
                    </a:p>
                    <a:p>
                      <a:pPr algn="just">
                        <a:lnSpc>
                          <a:spcPct val="107000"/>
                        </a:lnSpc>
                        <a:spcAft>
                          <a:spcPts val="0"/>
                        </a:spcAft>
                      </a:pPr>
                      <a:r>
                        <a:rPr lang="ru-RU" sz="1300" dirty="0" err="1">
                          <a:effectLst/>
                          <a:latin typeface="Times New Roman" panose="02020603050405020304" pitchFamily="18" charset="0"/>
                          <a:cs typeface="Times New Roman" panose="02020603050405020304" pitchFamily="18" charset="0"/>
                        </a:rPr>
                        <a:t>пгт</a:t>
                      </a:r>
                      <a:r>
                        <a:rPr lang="ru-RU" sz="1300" dirty="0">
                          <a:effectLst/>
                          <a:latin typeface="Times New Roman" panose="02020603050405020304" pitchFamily="18" charset="0"/>
                          <a:cs typeface="Times New Roman" panose="02020603050405020304" pitchFamily="18" charset="0"/>
                        </a:rPr>
                        <a:t>. Палана (отсутствует перечень должностных лиц)</a:t>
                      </a:r>
                    </a:p>
                    <a:p>
                      <a:pPr algn="just">
                        <a:lnSpc>
                          <a:spcPct val="107000"/>
                        </a:lnSpc>
                        <a:spcAft>
                          <a:spcPts val="0"/>
                        </a:spcAft>
                      </a:pPr>
                      <a:r>
                        <a:rPr lang="ru-RU" sz="1300" dirty="0">
                          <a:effectLst/>
                          <a:latin typeface="Times New Roman" panose="02020603050405020304" pitchFamily="18" charset="0"/>
                          <a:cs typeface="Times New Roman" panose="02020603050405020304" pitchFamily="18" charset="0"/>
                        </a:rPr>
                        <a:t> </a:t>
                      </a:r>
                    </a:p>
                    <a:p>
                      <a:pPr>
                        <a:lnSpc>
                          <a:spcPct val="107000"/>
                        </a:lnSpc>
                        <a:spcAft>
                          <a:spcPts val="0"/>
                        </a:spcAft>
                      </a:pPr>
                      <a:r>
                        <a:rPr lang="ru-RU" sz="1300" dirty="0">
                          <a:effectLst/>
                          <a:latin typeface="Times New Roman" panose="02020603050405020304" pitchFamily="18" charset="0"/>
                          <a:cs typeface="Times New Roman" panose="02020603050405020304" pitchFamily="18" charset="0"/>
                        </a:rPr>
                        <a:t> </a:t>
                      </a:r>
                      <a:endParaRPr lang="ru-RU"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7763" marR="27763" marT="0" marB="0"/>
                </a:tc>
              </a:tr>
            </a:tbl>
          </a:graphicData>
        </a:graphic>
      </p:graphicFrame>
    </p:spTree>
    <p:extLst>
      <p:ext uri="{BB962C8B-B14F-4D97-AF65-F5344CB8AC3E}">
        <p14:creationId xmlns:p14="http://schemas.microsoft.com/office/powerpoint/2010/main" val="8814224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1885" y="474183"/>
            <a:ext cx="10377714" cy="5492786"/>
          </a:xfrm>
          <a:prstGeom prst="rect">
            <a:avLst/>
          </a:prstGeom>
        </p:spPr>
        <p:txBody>
          <a:bodyPr wrap="square">
            <a:spAutoFit/>
          </a:bodyPr>
          <a:lstStyle/>
          <a:p>
            <a:pPr marL="457200" algn="just">
              <a:lnSpc>
                <a:spcPct val="107000"/>
              </a:lnSpc>
              <a:spcAft>
                <a:spcPts val="0"/>
              </a:spcAft>
              <a:tabLst>
                <a:tab pos="630555" algn="l"/>
              </a:tabLs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marL="457200" algn="ctr">
              <a:lnSpc>
                <a:spcPct val="107000"/>
              </a:lnSpc>
              <a:spcAft>
                <a:spcPts val="0"/>
              </a:spcAft>
              <a:tabLst>
                <a:tab pos="630555" algn="l"/>
              </a:tabLst>
            </a:pPr>
            <a:r>
              <a:rPr lang="ru-RU" sz="2000"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Возбуждение дел об административных правонарушениях</a:t>
            </a:r>
            <a:endParaRPr lang="ru-RU" sz="2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pPr marL="457200" algn="just">
              <a:lnSpc>
                <a:spcPct val="107000"/>
              </a:lnSpc>
              <a:spcAft>
                <a:spcPts val="0"/>
              </a:spcAft>
              <a:tabLst>
                <a:tab pos="630555" algn="l"/>
              </a:tabLst>
            </a:pPr>
            <a:endParaRPr lang="ru-RU" sz="2000"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a:p>
            <a:pPr marL="457200" algn="just">
              <a:lnSpc>
                <a:spcPct val="107000"/>
              </a:lnSpc>
              <a:spcAft>
                <a:spcPts val="0"/>
              </a:spcAft>
              <a:tabLst>
                <a:tab pos="630555" algn="l"/>
              </a:tabLst>
            </a:pPr>
            <a:r>
              <a:rPr lang="ru-RU" dirty="0" smtClean="0">
                <a:latin typeface="Times New Roman" panose="02020603050405020304" pitchFamily="18" charset="0"/>
                <a:ea typeface="Calibri" panose="020F0502020204030204" pitchFamily="34" charset="0"/>
                <a:cs typeface="Times New Roman" panose="02020603050405020304" pitchFamily="18" charset="0"/>
              </a:rPr>
              <a:t>			В </a:t>
            </a:r>
            <a:r>
              <a:rPr lang="ru-RU" dirty="0">
                <a:latin typeface="Times New Roman" panose="02020603050405020304" pitchFamily="18" charset="0"/>
                <a:ea typeface="Calibri" panose="020F0502020204030204" pitchFamily="34" charset="0"/>
                <a:cs typeface="Times New Roman" panose="02020603050405020304" pitchFamily="18" charset="0"/>
              </a:rPr>
              <a:t>соответствии </a:t>
            </a:r>
            <a:r>
              <a:rPr lang="ru-RU" dirty="0" smtClean="0">
                <a:latin typeface="Times New Roman" panose="02020603050405020304" pitchFamily="18" charset="0"/>
                <a:ea typeface="Calibri" panose="020F0502020204030204" pitchFamily="34" charset="0"/>
                <a:cs typeface="Times New Roman" panose="02020603050405020304" pitchFamily="18" charset="0"/>
              </a:rPr>
              <a:t>со статьей 269.2 БК РФ, частью </a:t>
            </a:r>
            <a:r>
              <a:rPr lang="ru-RU" dirty="0">
                <a:latin typeface="Times New Roman" panose="02020603050405020304" pitchFamily="18" charset="0"/>
                <a:ea typeface="Calibri" panose="020F0502020204030204" pitchFamily="34" charset="0"/>
                <a:cs typeface="Times New Roman" panose="02020603050405020304" pitchFamily="18" charset="0"/>
              </a:rPr>
              <a:t>22 статьи 99 </a:t>
            </a:r>
            <a:r>
              <a:rPr lang="ru-RU" dirty="0" smtClean="0">
                <a:latin typeface="Times New Roman" panose="02020603050405020304" pitchFamily="18" charset="0"/>
                <a:ea typeface="Calibri" panose="020F0502020204030204" pitchFamily="34" charset="0"/>
                <a:cs typeface="Times New Roman" panose="02020603050405020304" pitchFamily="18" charset="0"/>
              </a:rPr>
              <a:t>Федерального закона № 44-ФЗ при </a:t>
            </a:r>
            <a:r>
              <a:rPr lang="ru-RU" dirty="0">
                <a:latin typeface="Times New Roman" panose="02020603050405020304" pitchFamily="18" charset="0"/>
                <a:ea typeface="Calibri" panose="020F0502020204030204" pitchFamily="34" charset="0"/>
                <a:cs typeface="Times New Roman" panose="02020603050405020304" pitchFamily="18" charset="0"/>
              </a:rPr>
              <a:t>выявлении в результате проведения контрольным органом </a:t>
            </a:r>
            <a:r>
              <a:rPr lang="ru-RU" dirty="0" smtClean="0">
                <a:latin typeface="Times New Roman" panose="02020603050405020304" pitchFamily="18" charset="0"/>
                <a:ea typeface="Calibri" panose="020F0502020204030204" pitchFamily="34" charset="0"/>
                <a:cs typeface="Times New Roman" panose="02020603050405020304" pitchFamily="18" charset="0"/>
              </a:rPr>
              <a:t>плановых </a:t>
            </a:r>
            <a:r>
              <a:rPr lang="ru-RU" dirty="0">
                <a:latin typeface="Times New Roman" panose="02020603050405020304" pitchFamily="18" charset="0"/>
                <a:ea typeface="Calibri" panose="020F0502020204030204" pitchFamily="34" charset="0"/>
                <a:cs typeface="Times New Roman" panose="02020603050405020304" pitchFamily="18" charset="0"/>
              </a:rPr>
              <a:t>и внеплановых </a:t>
            </a:r>
            <a:r>
              <a:rPr lang="ru-RU" dirty="0" smtClean="0">
                <a:latin typeface="Times New Roman" panose="02020603050405020304" pitchFamily="18" charset="0"/>
                <a:ea typeface="Calibri" panose="020F0502020204030204" pitchFamily="34" charset="0"/>
                <a:cs typeface="Times New Roman" panose="02020603050405020304" pitchFamily="18" charset="0"/>
              </a:rPr>
              <a:t>проверок, контрольный </a:t>
            </a:r>
            <a:r>
              <a:rPr lang="ru-RU" dirty="0">
                <a:latin typeface="Times New Roman" panose="02020603050405020304" pitchFamily="18" charset="0"/>
                <a:ea typeface="Calibri" panose="020F0502020204030204" pitchFamily="34" charset="0"/>
                <a:cs typeface="Times New Roman" panose="02020603050405020304" pitchFamily="18" charset="0"/>
              </a:rPr>
              <a:t>орган </a:t>
            </a:r>
            <a:r>
              <a:rPr lang="ru-RU" dirty="0" smtClean="0">
                <a:latin typeface="Times New Roman" panose="02020603050405020304" pitchFamily="18" charset="0"/>
                <a:ea typeface="Calibri" panose="020F0502020204030204" pitchFamily="34" charset="0"/>
                <a:cs typeface="Times New Roman" panose="02020603050405020304" pitchFamily="18" charset="0"/>
              </a:rPr>
              <a:t>вправе </a:t>
            </a:r>
            <a:r>
              <a:rPr lang="ru-RU" dirty="0">
                <a:latin typeface="Times New Roman" panose="02020603050405020304" pitchFamily="18" charset="0"/>
                <a:ea typeface="Calibri" panose="020F0502020204030204" pitchFamily="34" charset="0"/>
                <a:cs typeface="Times New Roman" panose="02020603050405020304" pitchFamily="18" charset="0"/>
              </a:rPr>
              <a:t>составлять протоколы об административных правонарушениях, </a:t>
            </a:r>
            <a:r>
              <a:rPr lang="ru-RU" dirty="0">
                <a:latin typeface="Times New Roman" panose="02020603050405020304" pitchFamily="18" charset="0"/>
                <a:cs typeface="Times New Roman" panose="02020603050405020304" pitchFamily="18" charset="0"/>
              </a:rPr>
              <a:t>в порядке, установленном законодательством об административных правонарушениях</a:t>
            </a:r>
            <a:r>
              <a:rPr lang="ru-RU"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pPr marL="457200" algn="just">
              <a:lnSpc>
                <a:spcPct val="107000"/>
              </a:lnSpc>
              <a:spcAft>
                <a:spcPts val="0"/>
              </a:spcAft>
              <a:tabLst>
                <a:tab pos="630555" algn="l"/>
              </a:tabLst>
            </a:pPr>
            <a:r>
              <a:rPr lang="ru-RU" dirty="0" smtClean="0">
                <a:latin typeface="Times New Roman" panose="02020603050405020304" pitchFamily="18" charset="0"/>
                <a:ea typeface="Calibri" panose="020F0502020204030204" pitchFamily="34" charset="0"/>
                <a:cs typeface="Times New Roman" panose="02020603050405020304" pitchFamily="18" charset="0"/>
              </a:rPr>
              <a:t>			Поскольку </a:t>
            </a:r>
            <a:r>
              <a:rPr lang="ru-RU" dirty="0">
                <a:latin typeface="Times New Roman" panose="02020603050405020304" pitchFamily="18" charset="0"/>
                <a:ea typeface="Calibri" panose="020F0502020204030204" pitchFamily="34" charset="0"/>
                <a:cs typeface="Times New Roman" panose="02020603050405020304" pitchFamily="18" charset="0"/>
              </a:rPr>
              <a:t>контрольные органы </a:t>
            </a:r>
            <a:r>
              <a:rPr lang="ru-RU" dirty="0" smtClean="0">
                <a:latin typeface="Times New Roman" panose="02020603050405020304" pitchFamily="18" charset="0"/>
                <a:ea typeface="Calibri" panose="020F0502020204030204" pitchFamily="34" charset="0"/>
                <a:cs typeface="Times New Roman" panose="02020603050405020304" pitchFamily="18" charset="0"/>
              </a:rPr>
              <a:t>муниципального </a:t>
            </a:r>
            <a:r>
              <a:rPr lang="ru-RU" dirty="0">
                <a:latin typeface="Times New Roman" panose="02020603050405020304" pitchFamily="18" charset="0"/>
                <a:ea typeface="Calibri" panose="020F0502020204030204" pitchFamily="34" charset="0"/>
                <a:cs typeface="Times New Roman" panose="02020603050405020304" pitchFamily="18" charset="0"/>
              </a:rPr>
              <a:t>уровня не наделены полномочиями по составлению протоколов об административных правонарушениях, рассмотрению дел об административных правонарушениях, отнесенных к компетенции контрольных органов </a:t>
            </a:r>
            <a:r>
              <a:rPr lang="ru-RU" dirty="0" smtClean="0">
                <a:latin typeface="Times New Roman" panose="02020603050405020304" pitchFamily="18" charset="0"/>
                <a:ea typeface="Calibri" panose="020F0502020204030204" pitchFamily="34" charset="0"/>
                <a:cs typeface="Times New Roman" panose="02020603050405020304" pitchFamily="18" charset="0"/>
              </a:rPr>
              <a:t>(ст. 28.3, ст. 23.7.1, часть </a:t>
            </a:r>
            <a:r>
              <a:rPr lang="ru-RU" dirty="0">
                <a:latin typeface="Times New Roman" panose="02020603050405020304" pitchFamily="18" charset="0"/>
                <a:ea typeface="Calibri" panose="020F0502020204030204" pitchFamily="34" charset="0"/>
                <a:cs typeface="Times New Roman" panose="02020603050405020304" pitchFamily="18" charset="0"/>
              </a:rPr>
              <a:t>1 статьи 23.66 Кодекса Российской Федерации об административных правонарушениях, далее – КоАП РФ), в случае выявления </a:t>
            </a:r>
            <a:r>
              <a:rPr lang="ru-RU" dirty="0" smtClean="0">
                <a:latin typeface="Times New Roman" panose="02020603050405020304" pitchFamily="18" charset="0"/>
                <a:ea typeface="Calibri" panose="020F0502020204030204" pitchFamily="34" charset="0"/>
                <a:cs typeface="Times New Roman" panose="02020603050405020304" pitchFamily="18" charset="0"/>
              </a:rPr>
              <a:t>должностными лицами муниципальных органов контроля в </a:t>
            </a:r>
            <a:r>
              <a:rPr lang="ru-RU" dirty="0">
                <a:latin typeface="Times New Roman" panose="02020603050405020304" pitchFamily="18" charset="0"/>
                <a:ea typeface="Calibri" panose="020F0502020204030204" pitchFamily="34" charset="0"/>
                <a:cs typeface="Times New Roman" panose="02020603050405020304" pitchFamily="18" charset="0"/>
              </a:rPr>
              <a:t>ходе проведения плановой (внеплановой) проверки наличия признаков состава административных правонарушений, </a:t>
            </a:r>
            <a:r>
              <a:rPr lang="ru-RU" dirty="0" smtClean="0">
                <a:latin typeface="Times New Roman" panose="02020603050405020304" pitchFamily="18" charset="0"/>
                <a:ea typeface="Calibri" panose="020F0502020204030204" pitchFamily="34" charset="0"/>
                <a:cs typeface="Times New Roman" panose="02020603050405020304" pitchFamily="18" charset="0"/>
              </a:rPr>
              <a:t>материалы </a:t>
            </a:r>
            <a:r>
              <a:rPr lang="ru-RU" dirty="0">
                <a:latin typeface="Times New Roman" panose="02020603050405020304" pitchFamily="18" charset="0"/>
                <a:ea typeface="Calibri" panose="020F0502020204030204" pitchFamily="34" charset="0"/>
                <a:cs typeface="Times New Roman" panose="02020603050405020304" pitchFamily="18" charset="0"/>
              </a:rPr>
              <a:t>дела передаются для рассмотрения вопроса о возбуждении дела об административном правонарушении в </a:t>
            </a:r>
            <a:r>
              <a:rPr lang="ru-RU" dirty="0" smtClean="0">
                <a:latin typeface="Times New Roman" panose="02020603050405020304" pitchFamily="18" charset="0"/>
                <a:ea typeface="Calibri" panose="020F0502020204030204" pitchFamily="34" charset="0"/>
                <a:cs typeface="Times New Roman" panose="02020603050405020304" pitchFamily="18" charset="0"/>
              </a:rPr>
              <a:t>региональный или федеральный орган контроля, </a:t>
            </a:r>
            <a:r>
              <a:rPr lang="ru-RU" dirty="0">
                <a:latin typeface="Times New Roman" panose="02020603050405020304" pitchFamily="18" charset="0"/>
                <a:ea typeface="Calibri" panose="020F0502020204030204" pitchFamily="34" charset="0"/>
                <a:cs typeface="Times New Roman" panose="02020603050405020304" pitchFamily="18" charset="0"/>
              </a:rPr>
              <a:t>должностные лица которого в соответствии </a:t>
            </a:r>
            <a:r>
              <a:rPr lang="ru-RU" dirty="0" smtClean="0">
                <a:latin typeface="Times New Roman" panose="02020603050405020304" pitchFamily="18" charset="0"/>
                <a:ea typeface="Calibri" panose="020F0502020204030204" pitchFamily="34" charset="0"/>
                <a:cs typeface="Times New Roman" panose="02020603050405020304" pitchFamily="18" charset="0"/>
              </a:rPr>
              <a:t>КоАП </a:t>
            </a:r>
            <a:r>
              <a:rPr lang="ru-RU" dirty="0">
                <a:latin typeface="Times New Roman" panose="02020603050405020304" pitchFamily="18" charset="0"/>
                <a:ea typeface="Calibri" panose="020F0502020204030204" pitchFamily="34" charset="0"/>
                <a:cs typeface="Times New Roman" panose="02020603050405020304" pitchFamily="18" charset="0"/>
              </a:rPr>
              <a:t>РФ рассматривают дела об административных правонарушениях. </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08888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13254" y="304800"/>
            <a:ext cx="10906898" cy="5428024"/>
          </a:xfrm>
          <a:prstGeom prst="rect">
            <a:avLst/>
          </a:prstGeom>
        </p:spPr>
        <p:txBody>
          <a:bodyPr wrap="square">
            <a:spAutoFit/>
          </a:bodyPr>
          <a:lstStyle/>
          <a:p>
            <a:pPr>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b="1" dirty="0" smtClean="0">
                <a:latin typeface="Times New Roman" panose="02020603050405020304" pitchFamily="18" charset="0"/>
                <a:ea typeface="Calibri" panose="020F0502020204030204" pitchFamily="34" charset="0"/>
                <a:cs typeface="Times New Roman" panose="02020603050405020304" pitchFamily="18" charset="0"/>
              </a:rPr>
              <a:t>Статьи 157, 160.2-1, 165 Бюджетного кодекса РФ</a:t>
            </a:r>
          </a:p>
          <a:p>
            <a:pPr algn="just">
              <a:lnSpc>
                <a:spcPct val="107000"/>
              </a:lnSpc>
            </a:pPr>
            <a:endParaRPr lang="ru-RU" sz="1200" b="1" dirty="0" smtClean="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sz="1200" b="1" dirty="0">
                <a:latin typeface="Times New Roman" panose="02020603050405020304" pitchFamily="18" charset="0"/>
                <a:ea typeface="Calibri" panose="020F0502020204030204" pitchFamily="34" charset="0"/>
                <a:cs typeface="Times New Roman" panose="02020603050405020304" pitchFamily="18" charset="0"/>
              </a:rPr>
              <a:t>Приказ Минфина России от 21.11.2019 </a:t>
            </a:r>
            <a:r>
              <a:rPr lang="ru-RU" sz="1200" b="1"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b="1" dirty="0">
                <a:latin typeface="Times New Roman" panose="02020603050405020304" pitchFamily="18" charset="0"/>
                <a:ea typeface="Calibri" panose="020F0502020204030204" pitchFamily="34" charset="0"/>
                <a:cs typeface="Times New Roman" panose="02020603050405020304" pitchFamily="18" charset="0"/>
              </a:rPr>
              <a:t>195н</a:t>
            </a: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финансового аудита "Права и обязанности должностных лиц (работников) при осуществлении внутреннего финансового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аудита»</a:t>
            </a:r>
          </a:p>
          <a:p>
            <a:pPr algn="just">
              <a:lnSpc>
                <a:spcPct val="107000"/>
              </a:lnSpc>
            </a:pPr>
            <a:r>
              <a:rPr lang="ru-RU" sz="1200" b="1" dirty="0" smtClean="0">
                <a:latin typeface="Times New Roman" panose="02020603050405020304" pitchFamily="18" charset="0"/>
                <a:ea typeface="Calibri" panose="020F0502020204030204" pitchFamily="34" charset="0"/>
                <a:cs typeface="Times New Roman" panose="02020603050405020304" pitchFamily="18" charset="0"/>
              </a:rPr>
              <a:t>Приказ </a:t>
            </a:r>
            <a:r>
              <a:rPr lang="ru-RU" sz="1200" b="1" dirty="0">
                <a:latin typeface="Times New Roman" panose="02020603050405020304" pitchFamily="18" charset="0"/>
                <a:ea typeface="Calibri" panose="020F0502020204030204" pitchFamily="34" charset="0"/>
                <a:cs typeface="Times New Roman" panose="02020603050405020304" pitchFamily="18" charset="0"/>
              </a:rPr>
              <a:t>Минфина России от 21.11.2019 </a:t>
            </a:r>
            <a:r>
              <a:rPr lang="ru-RU" sz="1200" b="1"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b="1" dirty="0">
                <a:latin typeface="Times New Roman" panose="02020603050405020304" pitchFamily="18" charset="0"/>
                <a:ea typeface="Calibri" panose="020F0502020204030204" pitchFamily="34" charset="0"/>
                <a:cs typeface="Times New Roman" panose="02020603050405020304" pitchFamily="18" charset="0"/>
              </a:rPr>
              <a:t>196н</a:t>
            </a: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финансового аудита "Определения, принципы и задачи внутреннего финансового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аудита»</a:t>
            </a: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b="1" dirty="0">
                <a:latin typeface="Times New Roman" panose="02020603050405020304" pitchFamily="18" charset="0"/>
                <a:ea typeface="Calibri" panose="020F0502020204030204" pitchFamily="34" charset="0"/>
                <a:cs typeface="Times New Roman" panose="02020603050405020304" pitchFamily="18" charset="0"/>
              </a:rPr>
              <a:t>Приказ Минфина России от 18.12.2019 </a:t>
            </a:r>
            <a:r>
              <a:rPr lang="ru-RU" sz="1200" b="1" dirty="0" smtClean="0">
                <a:latin typeface="Times New Roman" panose="02020603050405020304" pitchFamily="18" charset="0"/>
                <a:ea typeface="Calibri" panose="020F0502020204030204" pitchFamily="34" charset="0"/>
                <a:cs typeface="Times New Roman" panose="02020603050405020304" pitchFamily="18" charset="0"/>
              </a:rPr>
              <a:t>N№ </a:t>
            </a:r>
            <a:r>
              <a:rPr lang="ru-RU" sz="1200" b="1" dirty="0">
                <a:latin typeface="Times New Roman" panose="02020603050405020304" pitchFamily="18" charset="0"/>
                <a:ea typeface="Calibri" panose="020F0502020204030204" pitchFamily="34" charset="0"/>
                <a:cs typeface="Times New Roman" panose="02020603050405020304" pitchFamily="18" charset="0"/>
              </a:rPr>
              <a:t>237н</a:t>
            </a: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финансового аудита "Основания и порядок организации, случаи и порядок передачи полномочий по осуществлению внутреннего финансового аудита"</a:t>
            </a:r>
          </a:p>
          <a:p>
            <a:pPr>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b="1" dirty="0" smtClean="0">
                <a:latin typeface="Times New Roman" panose="02020603050405020304" pitchFamily="18" charset="0"/>
                <a:ea typeface="Calibri" panose="020F0502020204030204" pitchFamily="34" charset="0"/>
                <a:cs typeface="Times New Roman" panose="02020603050405020304" pitchFamily="18" charset="0"/>
              </a:rPr>
              <a:t>Приказ </a:t>
            </a:r>
            <a:r>
              <a:rPr lang="ru-RU" sz="1200" b="1" dirty="0">
                <a:latin typeface="Times New Roman" panose="02020603050405020304" pitchFamily="18" charset="0"/>
                <a:ea typeface="Calibri" panose="020F0502020204030204" pitchFamily="34" charset="0"/>
                <a:cs typeface="Times New Roman" panose="02020603050405020304" pitchFamily="18" charset="0"/>
              </a:rPr>
              <a:t>Минфина России от 22.05.2020 </a:t>
            </a:r>
            <a:r>
              <a:rPr lang="ru-RU" sz="1200" b="1"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b="1" dirty="0">
                <a:latin typeface="Times New Roman" panose="02020603050405020304" pitchFamily="18" charset="0"/>
                <a:ea typeface="Calibri" panose="020F0502020204030204" pitchFamily="34" charset="0"/>
                <a:cs typeface="Times New Roman" panose="02020603050405020304" pitchFamily="18" charset="0"/>
              </a:rPr>
              <a:t>91н</a:t>
            </a: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финансового аудита "Реализация результатов внутреннего финансового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аудита»</a:t>
            </a: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b="1" dirty="0">
                <a:latin typeface="Times New Roman" panose="02020603050405020304" pitchFamily="18" charset="0"/>
                <a:ea typeface="Calibri" panose="020F0502020204030204" pitchFamily="34" charset="0"/>
                <a:cs typeface="Times New Roman" panose="02020603050405020304" pitchFamily="18" charset="0"/>
              </a:rPr>
              <a:t>Приказ Минфина России от 05.08.2020 </a:t>
            </a:r>
            <a:r>
              <a:rPr lang="ru-RU" sz="1200" b="1"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b="1" dirty="0">
                <a:latin typeface="Times New Roman" panose="02020603050405020304" pitchFamily="18" charset="0"/>
                <a:ea typeface="Calibri" panose="020F0502020204030204" pitchFamily="34" charset="0"/>
                <a:cs typeface="Times New Roman" panose="02020603050405020304" pitchFamily="18" charset="0"/>
              </a:rPr>
              <a:t>160н</a:t>
            </a: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финансового аудита "Планирование и проведение внутреннего финансового аудита"</a:t>
            </a:r>
          </a:p>
          <a:p>
            <a:pPr>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b="1" dirty="0" smtClean="0">
                <a:latin typeface="Times New Roman" panose="02020603050405020304" pitchFamily="18" charset="0"/>
                <a:ea typeface="Calibri" panose="020F0502020204030204" pitchFamily="34" charset="0"/>
                <a:cs typeface="Times New Roman" panose="02020603050405020304" pitchFamily="18" charset="0"/>
              </a:rPr>
              <a:t>Приказ </a:t>
            </a:r>
            <a:r>
              <a:rPr lang="ru-RU" sz="1200" b="1" dirty="0">
                <a:latin typeface="Times New Roman" panose="02020603050405020304" pitchFamily="18" charset="0"/>
                <a:ea typeface="Calibri" panose="020F0502020204030204" pitchFamily="34" charset="0"/>
                <a:cs typeface="Times New Roman" panose="02020603050405020304" pitchFamily="18" charset="0"/>
              </a:rPr>
              <a:t>Минфина России от 01.09.2021 </a:t>
            </a:r>
            <a:r>
              <a:rPr lang="ru-RU" sz="1200" b="1"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b="1" dirty="0">
                <a:latin typeface="Times New Roman" panose="02020603050405020304" pitchFamily="18" charset="0"/>
                <a:ea typeface="Calibri" panose="020F0502020204030204" pitchFamily="34" charset="0"/>
                <a:cs typeface="Times New Roman" panose="02020603050405020304" pitchFamily="18" charset="0"/>
              </a:rPr>
              <a:t>120н</a:t>
            </a: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финансового аудита "Осуществление внутреннего финансового аудита в целях подтверждения достоверности бюджетной отчетности и соответствия порядка ведения бюджетного учета единой методологии бюджетного учета, составления, представления и утверждения бюджетной отчетности" и о внесении изменений в некоторые приказы Министерства финансов Российской Федерации по вопросам осуществления внутреннего финансового аудита"</a:t>
            </a:r>
          </a:p>
          <a:p>
            <a:pPr>
              <a:lnSpc>
                <a:spcPct val="107000"/>
              </a:lnSpc>
            </a:pPr>
            <a:endParaRPr lang="ru-RU" sz="12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pPr>
            <a:r>
              <a:rPr lang="ru-RU" sz="12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Например:</a:t>
            </a:r>
            <a:endParaRPr lang="ru-RU" sz="12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sz="12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Приказ </a:t>
            </a:r>
            <a:r>
              <a:rPr lang="ru-RU" sz="12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Министерства финансов Камчатского края  от 25.06.2020 № 132 </a:t>
            </a:r>
            <a:r>
              <a:rPr lang="ru-RU" sz="12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«Об </a:t>
            </a:r>
            <a:r>
              <a:rPr lang="ru-RU" sz="12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утверждении Порядка осуществления в Министерстве финансов Камчатского края внутреннего финансового </a:t>
            </a:r>
            <a:r>
              <a:rPr lang="ru-RU" sz="12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аудита»</a:t>
            </a:r>
          </a:p>
          <a:p>
            <a:pPr>
              <a:lnSpc>
                <a:spcPct val="107000"/>
              </a:lnSpc>
            </a:pPr>
            <a:r>
              <a:rPr lang="ru-RU" sz="12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Приказ Министерства финансов Камчатского края от 30.12.2019 № 322 «Об утверждении Порядка осуществления в Министерстве финансов Камчатского края внутреннего финансового контроля» </a:t>
            </a:r>
          </a:p>
          <a:p>
            <a:pPr>
              <a:lnSpc>
                <a:spcPct val="107000"/>
              </a:lnSpc>
            </a:pPr>
            <a:r>
              <a:rPr lang="ru-RU" sz="1200" dirty="0" smtClean="0">
                <a:solidFill>
                  <a:srgbClr val="7030A0"/>
                </a:solidFill>
                <a:latin typeface="Times New Roman" panose="02020603050405020304" pitchFamily="18" charset="0"/>
                <a:cs typeface="Times New Roman" panose="02020603050405020304" pitchFamily="18" charset="0"/>
              </a:rPr>
              <a:t>	Приказ </a:t>
            </a:r>
            <a:r>
              <a:rPr lang="ru-RU" sz="1200" dirty="0">
                <a:solidFill>
                  <a:srgbClr val="7030A0"/>
                </a:solidFill>
                <a:latin typeface="Times New Roman" panose="02020603050405020304" pitchFamily="18" charset="0"/>
                <a:cs typeface="Times New Roman" panose="02020603050405020304" pitchFamily="18" charset="0"/>
              </a:rPr>
              <a:t>Министерства финансов Камчатского края  от 22.06.2020 № 126 "О назначении уполномоченного должностного лица Министерства финансов Камчатского края ответственного за осуществление внутреннего финансового аудита</a:t>
            </a:r>
            <a:r>
              <a:rPr lang="ru-RU" sz="1200" dirty="0" smtClean="0">
                <a:solidFill>
                  <a:srgbClr val="7030A0"/>
                </a:solidFill>
                <a:latin typeface="Times New Roman" panose="02020603050405020304" pitchFamily="18" charset="0"/>
                <a:cs typeface="Times New Roman" panose="02020603050405020304" pitchFamily="18" charset="0"/>
              </a:rPr>
              <a:t>"</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37316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95085" y="687537"/>
            <a:ext cx="10435771" cy="5888663"/>
          </a:xfrm>
          <a:prstGeom prst="rect">
            <a:avLst/>
          </a:prstGeom>
        </p:spPr>
        <p:txBody>
          <a:bodyPr wrap="square">
            <a:spAutoFit/>
          </a:bodyPr>
          <a:lstStyle/>
          <a:p>
            <a:pPr marL="457200" algn="just">
              <a:lnSpc>
                <a:spcPct val="107000"/>
              </a:lnSpc>
              <a:spcAft>
                <a:spcPts val="0"/>
              </a:spcAft>
              <a:tabLst>
                <a:tab pos="630555" algn="l"/>
              </a:tabLst>
            </a:pPr>
            <a:r>
              <a:rPr lang="ru-RU" sz="1600" dirty="0" smtClean="0">
                <a:latin typeface="Times New Roman" panose="02020603050405020304" pitchFamily="18" charset="0"/>
                <a:ea typeface="Calibri" panose="020F0502020204030204" pitchFamily="34" charset="0"/>
                <a:cs typeface="Times New Roman" panose="02020603050405020304" pitchFamily="18" charset="0"/>
              </a:rPr>
              <a:t>			При </a:t>
            </a:r>
            <a:r>
              <a:rPr lang="ru-RU" sz="1600" dirty="0">
                <a:latin typeface="Times New Roman" panose="02020603050405020304" pitchFamily="18" charset="0"/>
                <a:ea typeface="Calibri" panose="020F0502020204030204" pitchFamily="34" charset="0"/>
                <a:cs typeface="Times New Roman" panose="02020603050405020304" pitchFamily="18" charset="0"/>
              </a:rPr>
              <a:t>рассмотрении дела об административном правонарушении соответствующее должностное лицо обязано установить правильность оформления поступивших протокола об административном правонарушении и материалов, послуживших основанием для возбуждения дела. В соответствии с пунктом 4 части 1 статьи 29.4 КоАП РФ неправильно оформленные и составленные материалы подлежат возврату должностному лицу, составившему протокол об административном правонарушении. Поскольку протокол об административном правонарушении составляется должностными лицами на основании актов (решений), оформленных по результатам проверок, проведенных муниципальными органами контроля, а также поскольку в силу требований законодательства акты проверок исправлению и (или) доработке не подлежат, фактически при установлении факта совершения административного правонарушения, виновное лицо не понесет должного наказания по процессуальным нарушениям.</a:t>
            </a:r>
          </a:p>
          <a:p>
            <a:pPr marL="457200" algn="just">
              <a:lnSpc>
                <a:spcPct val="107000"/>
              </a:lnSpc>
              <a:spcAft>
                <a:spcPts val="0"/>
              </a:spcAft>
              <a:tabLst>
                <a:tab pos="630555" algn="l"/>
              </a:tabLst>
            </a:pPr>
            <a:r>
              <a:rPr lang="ru-RU" sz="1600" dirty="0" smtClean="0">
                <a:latin typeface="Times New Roman" panose="02020603050405020304" pitchFamily="18" charset="0"/>
                <a:ea typeface="Calibri" panose="020F0502020204030204" pitchFamily="34" charset="0"/>
                <a:cs typeface="Times New Roman" panose="02020603050405020304" pitchFamily="18" charset="0"/>
              </a:rPr>
              <a:t>			Анализ </a:t>
            </a:r>
            <a:r>
              <a:rPr lang="ru-RU" sz="1600" dirty="0">
                <a:latin typeface="Times New Roman" panose="02020603050405020304" pitchFamily="18" charset="0"/>
                <a:ea typeface="Calibri" panose="020F0502020204030204" pitchFamily="34" charset="0"/>
                <a:cs typeface="Times New Roman" panose="02020603050405020304" pitchFamily="18" charset="0"/>
              </a:rPr>
              <a:t>направляемых </a:t>
            </a:r>
            <a:r>
              <a:rPr lang="ru-RU" sz="1600" dirty="0" smtClean="0">
                <a:latin typeface="Times New Roman" panose="02020603050405020304" pitchFamily="18" charset="0"/>
                <a:ea typeface="Calibri" panose="020F0502020204030204" pitchFamily="34" charset="0"/>
                <a:cs typeface="Times New Roman" panose="02020603050405020304" pitchFamily="18" charset="0"/>
              </a:rPr>
              <a:t>муниципальными контрольными </a:t>
            </a:r>
            <a:r>
              <a:rPr lang="ru-RU" sz="1600" dirty="0">
                <a:latin typeface="Times New Roman" panose="02020603050405020304" pitchFamily="18" charset="0"/>
                <a:ea typeface="Calibri" panose="020F0502020204030204" pitchFamily="34" charset="0"/>
                <a:cs typeface="Times New Roman" panose="02020603050405020304" pitchFamily="18" charset="0"/>
              </a:rPr>
              <a:t>органами </a:t>
            </a:r>
            <a:r>
              <a:rPr lang="ru-RU" sz="1600" dirty="0" smtClean="0">
                <a:latin typeface="Times New Roman" panose="02020603050405020304" pitchFamily="18" charset="0"/>
                <a:ea typeface="Calibri" panose="020F0502020204030204" pitchFamily="34" charset="0"/>
                <a:cs typeface="Times New Roman" panose="02020603050405020304" pitchFamily="18" charset="0"/>
              </a:rPr>
              <a:t>в сфере закупок в </a:t>
            </a:r>
            <a:r>
              <a:rPr lang="ru-RU" sz="1600" dirty="0">
                <a:latin typeface="Times New Roman" panose="02020603050405020304" pitchFamily="18" charset="0"/>
                <a:ea typeface="Calibri" panose="020F0502020204030204" pitchFamily="34" charset="0"/>
                <a:cs typeface="Times New Roman" panose="02020603050405020304" pitchFamily="18" charset="0"/>
              </a:rPr>
              <a:t>Министерством финансов </a:t>
            </a:r>
            <a:r>
              <a:rPr lang="ru-RU" sz="1600" dirty="0" smtClean="0">
                <a:latin typeface="Times New Roman" panose="02020603050405020304" pitchFamily="18" charset="0"/>
                <a:ea typeface="Calibri" panose="020F0502020204030204" pitchFamily="34" charset="0"/>
                <a:cs typeface="Times New Roman" panose="02020603050405020304" pitchFamily="18" charset="0"/>
              </a:rPr>
              <a:t>Камчатского края </a:t>
            </a:r>
            <a:r>
              <a:rPr lang="ru-RU" sz="1600" dirty="0">
                <a:latin typeface="Times New Roman" panose="02020603050405020304" pitchFamily="18" charset="0"/>
                <a:ea typeface="Calibri" panose="020F0502020204030204" pitchFamily="34" charset="0"/>
                <a:cs typeface="Times New Roman" panose="02020603050405020304" pitchFamily="18" charset="0"/>
              </a:rPr>
              <a:t>материалов проверок показал, что акты контрольных мероприятий по своему содержанию не соответствуют Правилам № 1576 (например, в мотивировочной части акта не указана информация о наличии признаков состава административного правонарушения, а резолютивная – не содержит выводы комиссии о необходимости передачи материалов дела для рассмотрения вопроса о возбуждении дела об административном правонарушении в Министерство финансов Камчатского края</a:t>
            </a:r>
            <a:r>
              <a:rPr lang="ru-RU" sz="1600" dirty="0" smtClean="0">
                <a:latin typeface="Times New Roman" panose="02020603050405020304" pitchFamily="18" charset="0"/>
                <a:ea typeface="Calibri" panose="020F0502020204030204" pitchFamily="34" charset="0"/>
                <a:cs typeface="Times New Roman" panose="02020603050405020304" pitchFamily="18" charset="0"/>
              </a:rPr>
              <a:t>).</a:t>
            </a:r>
          </a:p>
          <a:p>
            <a:pPr marL="457200" algn="just">
              <a:lnSpc>
                <a:spcPct val="107000"/>
              </a:lnSpc>
              <a:spcAft>
                <a:spcPts val="0"/>
              </a:spcAft>
              <a:tabLst>
                <a:tab pos="630555" algn="l"/>
              </a:tabLst>
            </a:pPr>
            <a:r>
              <a:rPr lang="ru-RU" sz="1600" dirty="0" smtClean="0">
                <a:latin typeface="Times New Roman" panose="02020603050405020304" pitchFamily="18" charset="0"/>
                <a:ea typeface="Calibri" panose="020F0502020204030204" pitchFamily="34" charset="0"/>
                <a:cs typeface="Times New Roman" panose="02020603050405020304" pitchFamily="18" charset="0"/>
              </a:rPr>
              <a:t>			Что касается действий муниципальных органов внутреннего финансового контроля, то в Министерство материалы не поступают, что свидетельствует либо об о том, что муниципальные органы не осуществляют должного контроля за расходованием бюджетных средств, либо о том, что органами местного самоуправления , муниципальными учреждениями при осуществлении бюджетных полномочий не </a:t>
            </a:r>
            <a:r>
              <a:rPr lang="ru-RU" sz="1600" dirty="0">
                <a:latin typeface="Times New Roman" panose="02020603050405020304" pitchFamily="18" charset="0"/>
                <a:ea typeface="Calibri" panose="020F0502020204030204" pitchFamily="34" charset="0"/>
                <a:cs typeface="Times New Roman" panose="02020603050405020304" pitchFamily="18" charset="0"/>
              </a:rPr>
              <a:t>совершаются </a:t>
            </a:r>
            <a:r>
              <a:rPr lang="ru-RU" sz="1600" dirty="0" smtClean="0">
                <a:latin typeface="Times New Roman" panose="02020603050405020304" pitchFamily="18" charset="0"/>
                <a:ea typeface="Calibri" panose="020F0502020204030204" pitchFamily="34" charset="0"/>
                <a:cs typeface="Times New Roman" panose="02020603050405020304" pitchFamily="18" charset="0"/>
              </a:rPr>
              <a:t>правонарушения, за которые наступает административная ответственность, что крайне сомнительно.</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665470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968843" y="1103870"/>
            <a:ext cx="7175157" cy="4022640"/>
          </a:xfrm>
          <a:prstGeom prst="rect">
            <a:avLst/>
          </a:prstGeom>
        </p:spPr>
        <p:txBody>
          <a:bodyPr wrap="square">
            <a:spAutoFit/>
          </a:bodyPr>
          <a:lstStyle/>
          <a:p>
            <a:pPr algn="just">
              <a:lnSpc>
                <a:spcPct val="107000"/>
              </a:lnSpc>
              <a:spcAft>
                <a:spcPts val="800"/>
              </a:spcAft>
            </a:pPr>
            <a:r>
              <a:rPr lang="ru-RU" sz="20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ВАЖНО!</a:t>
            </a:r>
          </a:p>
          <a:p>
            <a:pPr algn="just">
              <a:lnSpc>
                <a:spcPct val="107000"/>
              </a:lnSpc>
              <a:spcAft>
                <a:spcPts val="800"/>
              </a:spcAft>
            </a:pPr>
            <a:r>
              <a:rPr lang="ru-RU" sz="20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При </a:t>
            </a:r>
            <a:r>
              <a:rPr lang="ru-RU" sz="2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осуществлении внутреннего муниципального контроля, контроля в сфере закупок или внутреннего аудита необходимо руководствоваться едиными стандартами и правилами</a:t>
            </a:r>
            <a:r>
              <a:rPr lang="ru-RU" sz="20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800"/>
              </a:spcAft>
            </a:pP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ru-RU" sz="2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Соблюдать требования по оформлению документов, сроки </a:t>
            </a:r>
            <a:r>
              <a:rPr lang="ru-RU" sz="20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и процедуру проведения </a:t>
            </a:r>
            <a:r>
              <a:rPr lang="ru-RU" sz="2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контрольных мероприятий, </a:t>
            </a:r>
            <a:r>
              <a:rPr lang="ru-RU" sz="20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начиная </a:t>
            </a:r>
            <a:r>
              <a:rPr lang="ru-RU" sz="2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с планирования, </a:t>
            </a:r>
            <a:r>
              <a:rPr lang="ru-RU" sz="20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оснований </a:t>
            </a:r>
            <a:r>
              <a:rPr lang="ru-RU" sz="2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для осуществления того или иного вида </a:t>
            </a:r>
            <a:r>
              <a:rPr lang="ru-RU" sz="20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контроля, а также осуществление контроля уполномоченными на то должностными лицами.</a:t>
            </a:r>
          </a:p>
        </p:txBody>
      </p:sp>
    </p:spTree>
    <p:extLst>
      <p:ext uri="{BB962C8B-B14F-4D97-AF65-F5344CB8AC3E}">
        <p14:creationId xmlns:p14="http://schemas.microsoft.com/office/powerpoint/2010/main" val="1003131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46422" y="2821077"/>
            <a:ext cx="7825946" cy="1643912"/>
          </a:xfrm>
          <a:prstGeom prst="rect">
            <a:avLst/>
          </a:prstGeom>
        </p:spPr>
        <p:txBody>
          <a:bodyPr wrap="square">
            <a:spAutoFit/>
          </a:bodyPr>
          <a:lstStyle/>
          <a:p>
            <a:pPr algn="ctr">
              <a:lnSpc>
                <a:spcPct val="107000"/>
              </a:lnSpc>
              <a:spcAft>
                <a:spcPts val="800"/>
              </a:spcAft>
            </a:pPr>
            <a:r>
              <a:rPr lang="ru-RU" sz="4400" b="1" dirty="0">
                <a:latin typeface="Times New Roman" panose="02020603050405020304" pitchFamily="18" charset="0"/>
                <a:ea typeface="Calibri" panose="020F0502020204030204" pitchFamily="34" charset="0"/>
                <a:cs typeface="Times New Roman" panose="02020603050405020304" pitchFamily="18" charset="0"/>
              </a:rPr>
              <a:t>СПАСИБО ЗА ВНИМАНИЕ!</a:t>
            </a:r>
            <a:endParaRPr lang="ru-RU" sz="4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ru-RU" sz="4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4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448962" y="5460724"/>
            <a:ext cx="11314671" cy="1483227"/>
          </a:xfrm>
          <a:prstGeom prst="rect">
            <a:avLst/>
          </a:prstGeom>
        </p:spPr>
        <p:txBody>
          <a:bodyPr wrap="square">
            <a:spAutoFit/>
          </a:bodyPr>
          <a:lstStyle/>
          <a:p>
            <a:pPr algn="just">
              <a:lnSpc>
                <a:spcPct val="107000"/>
              </a:lnSpc>
              <a:spcAft>
                <a:spcPts val="800"/>
              </a:spcAft>
            </a:pPr>
            <a:r>
              <a:rPr lang="ru-RU" sz="12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По вопросам контроля в сфере </a:t>
            </a:r>
            <a:r>
              <a:rPr lang="ru-RU" sz="12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закупок (</a:t>
            </a:r>
            <a:r>
              <a:rPr lang="ru-RU" sz="1200" b="1" i="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ч.ч</a:t>
            </a:r>
            <a:r>
              <a:rPr lang="ru-RU" sz="12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3,7 ст. </a:t>
            </a:r>
            <a:r>
              <a:rPr lang="ru-RU" sz="12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99 </a:t>
            </a:r>
            <a:r>
              <a:rPr lang="ru-RU" sz="12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Федерального </a:t>
            </a:r>
            <a:r>
              <a:rPr lang="ru-RU" sz="12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закона № </a:t>
            </a:r>
            <a:r>
              <a:rPr lang="ru-RU" sz="12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44-ФЗ) - </a:t>
            </a:r>
            <a:r>
              <a:rPr lang="ru-RU" sz="12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Баркова Светлана </a:t>
            </a:r>
            <a:r>
              <a:rPr lang="ru-RU" sz="12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Александровна, заместитель начальника контрольного управления, 8 (4152) 460368, </a:t>
            </a:r>
            <a:r>
              <a:rPr lang="en-US" sz="12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BarkovaSA@kamgov.ru</a:t>
            </a:r>
            <a:endParaRPr lang="ru-RU" sz="1200"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ru-RU" sz="12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По </a:t>
            </a:r>
            <a:r>
              <a:rPr lang="ru-RU" sz="12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вопросам контроля по частям 5, 8 ст. 99 Федерального закона № 44-ФЗ </a:t>
            </a:r>
            <a:r>
              <a:rPr lang="ru-RU" sz="12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Гречушкина </a:t>
            </a:r>
            <a:r>
              <a:rPr lang="ru-RU" sz="12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Юлия Алексеевна, начальник отдела контроля и регулирования контрактной </a:t>
            </a:r>
            <a:r>
              <a:rPr lang="ru-RU" sz="12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системы, 8 (4152) 412052, </a:t>
            </a:r>
            <a:r>
              <a:rPr lang="en-US" sz="12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GrechushkinaYA@kamgov.ru</a:t>
            </a:r>
            <a:endParaRPr lang="ru-RU" sz="1200"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ru-RU" sz="12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По </a:t>
            </a:r>
            <a:r>
              <a:rPr lang="ru-RU" sz="12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вопросам внутреннего государственного финансового контроля </a:t>
            </a:r>
            <a:r>
              <a:rPr lang="ru-RU" sz="12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и внутреннего аудита– </a:t>
            </a:r>
            <a:r>
              <a:rPr lang="ru-RU" sz="12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Глухов Владимир Владимирович, начальник отдела финансового </a:t>
            </a:r>
            <a:r>
              <a:rPr lang="ru-RU" sz="12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контроля, 8(4152) 425827, </a:t>
            </a:r>
            <a:r>
              <a:rPr lang="en-US" sz="12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GlukhovVV@kamgov.ru</a:t>
            </a:r>
            <a:endParaRPr lang="ru-RU" sz="1200"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13646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51935" y="403654"/>
            <a:ext cx="10857470" cy="369332"/>
          </a:xfrm>
          <a:prstGeom prst="rect">
            <a:avLst/>
          </a:prstGeom>
        </p:spPr>
        <p:txBody>
          <a:bodyPr wrap="square">
            <a:spAutoFit/>
          </a:bodyPr>
          <a:lstStyle/>
          <a:p>
            <a:pPr algn="just"/>
            <a:endParaRPr lang="ru-RU" dirty="0">
              <a:latin typeface="Calibri" panose="020F0502020204030204" pitchFamily="34" charset="0"/>
            </a:endParaRPr>
          </a:p>
        </p:txBody>
      </p:sp>
      <p:sp>
        <p:nvSpPr>
          <p:cNvPr id="3" name="Прямоугольник 2"/>
          <p:cNvSpPr/>
          <p:nvPr/>
        </p:nvSpPr>
        <p:spPr>
          <a:xfrm>
            <a:off x="1713469" y="1194485"/>
            <a:ext cx="8896865" cy="2166875"/>
          </a:xfrm>
          <a:prstGeom prst="rect">
            <a:avLst/>
          </a:prstGeom>
        </p:spPr>
        <p:txBody>
          <a:bodyPr wrap="square">
            <a:spAutoFit/>
          </a:bodyPr>
          <a:lstStyle/>
          <a:p>
            <a:pPr marL="342900" indent="-342900" algn="just">
              <a:lnSpc>
                <a:spcPct val="107000"/>
              </a:lnSpc>
              <a:spcAft>
                <a:spcPts val="0"/>
              </a:spcAft>
              <a:buAutoNum type="arabicPeriod"/>
            </a:pPr>
            <a:r>
              <a:rPr lang="ru-RU" b="1" dirty="0" smtClean="0">
                <a:latin typeface="Times New Roman" panose="02020603050405020304" pitchFamily="18" charset="0"/>
                <a:ea typeface="Calibri" panose="020F0502020204030204" pitchFamily="34" charset="0"/>
                <a:cs typeface="Times New Roman" panose="02020603050405020304" pitchFamily="18" charset="0"/>
              </a:rPr>
              <a:t>Определить должностное лицо или структурное подразделение на осуществление внутреннего аудита</a:t>
            </a:r>
          </a:p>
          <a:p>
            <a:pPr marL="342900" indent="-342900" algn="just">
              <a:lnSpc>
                <a:spcPct val="107000"/>
              </a:lnSpc>
              <a:spcAft>
                <a:spcPts val="0"/>
              </a:spcAft>
              <a:buAutoNum type="arabicPeriod"/>
            </a:pPr>
            <a:r>
              <a:rPr lang="ru-RU" b="1" dirty="0" smtClean="0">
                <a:latin typeface="Times New Roman" panose="02020603050405020304" pitchFamily="18" charset="0"/>
                <a:ea typeface="Calibri" panose="020F0502020204030204" pitchFamily="34" charset="0"/>
                <a:cs typeface="Times New Roman" panose="02020603050405020304" pitchFamily="18" charset="0"/>
              </a:rPr>
              <a:t>План проведения аудиторских мероприятий (до начала финансового года)</a:t>
            </a:r>
          </a:p>
          <a:p>
            <a:pPr marL="342900" indent="-342900" algn="just">
              <a:lnSpc>
                <a:spcPct val="107000"/>
              </a:lnSpc>
              <a:spcAft>
                <a:spcPts val="0"/>
              </a:spcAft>
              <a:buAutoNum type="arabicPeriod"/>
            </a:pPr>
            <a:r>
              <a:rPr lang="ru-RU" b="1" dirty="0" smtClean="0">
                <a:latin typeface="Times New Roman" panose="02020603050405020304" pitchFamily="18" charset="0"/>
                <a:ea typeface="Calibri" panose="020F0502020204030204" pitchFamily="34" charset="0"/>
                <a:cs typeface="Times New Roman" panose="02020603050405020304" pitchFamily="18" charset="0"/>
              </a:rPr>
              <a:t>Реестр бюджетных рисков у каждого субъекта бюджетной процедуры</a:t>
            </a:r>
          </a:p>
          <a:p>
            <a:pPr algn="just">
              <a:lnSpc>
                <a:spcPct val="107000"/>
              </a:lnSpc>
              <a:spcAft>
                <a:spcPts val="0"/>
              </a:spcAft>
            </a:pPr>
            <a:endParaRPr lang="ru-RU" b="1" dirty="0" smtClean="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lnSpc>
                <a:spcPct val="107000"/>
              </a:lnSpc>
              <a:spcAft>
                <a:spcPts val="0"/>
              </a:spcAft>
              <a:buAutoNum type="arabicPeriod"/>
            </a:pPr>
            <a:endParaRPr lang="ru-RU" b="1" dirty="0" smtClean="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lnSpc>
                <a:spcPct val="107000"/>
              </a:lnSpc>
              <a:spcAft>
                <a:spcPts val="0"/>
              </a:spcAft>
              <a:buAutoNum type="arabicPeriod"/>
            </a:pPr>
            <a:endParaRPr lang="ru-RU"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1598139" y="2801436"/>
            <a:ext cx="9127523" cy="368755"/>
          </a:xfrm>
          <a:prstGeom prst="rect">
            <a:avLst/>
          </a:prstGeom>
        </p:spPr>
        <p:txBody>
          <a:bodyPr wrap="square">
            <a:spAutoFit/>
          </a:bodyPr>
          <a:lstStyle/>
          <a:p>
            <a:pPr algn="just">
              <a:lnSpc>
                <a:spcPct val="107000"/>
              </a:lnSpc>
              <a:spcAft>
                <a:spcPts val="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Прямоугольник 4"/>
          <p:cNvSpPr/>
          <p:nvPr/>
        </p:nvSpPr>
        <p:spPr>
          <a:xfrm>
            <a:off x="1210961" y="3444315"/>
            <a:ext cx="8625017" cy="2031325"/>
          </a:xfrm>
          <a:prstGeom prst="rect">
            <a:avLst/>
          </a:prstGeom>
        </p:spPr>
        <p:txBody>
          <a:bodyPr wrap="square">
            <a:spAutoFit/>
          </a:bodyPr>
          <a:lstStyle/>
          <a:p>
            <a:pPr algn="just"/>
            <a:r>
              <a:rPr lang="ru-RU" sz="1400" b="1" dirty="0" smtClean="0">
                <a:latin typeface="Times New Roman" panose="02020603050405020304" pitchFamily="18" charset="0"/>
                <a:cs typeface="Times New Roman" panose="02020603050405020304" pitchFamily="18" charset="0"/>
              </a:rPr>
              <a:t>Кто проверяет ведение внутреннего аудита:</a:t>
            </a:r>
          </a:p>
          <a:p>
            <a:pPr algn="just"/>
            <a:r>
              <a:rPr lang="ru-RU" sz="1400" dirty="0" smtClean="0">
                <a:latin typeface="Times New Roman" panose="02020603050405020304" pitchFamily="18" charset="0"/>
                <a:cs typeface="Times New Roman" panose="02020603050405020304" pitchFamily="18" charset="0"/>
              </a:rPr>
              <a:t>Контрольно-счетные органы осуществляют бюджетные полномочия по </a:t>
            </a:r>
            <a:r>
              <a:rPr lang="ru-RU" sz="1400" dirty="0">
                <a:latin typeface="Times New Roman" panose="02020603050405020304" pitchFamily="18" charset="0"/>
                <a:cs typeface="Times New Roman" panose="02020603050405020304" pitchFamily="18" charset="0"/>
              </a:rPr>
              <a:t>подготовке предложений по совершенствованию осуществления главными распорядителями бюджетных средств, главными администраторами доходов бюджета, главными администраторами источников финансирования дефицита бюджета (далее - главные администраторы бюджетных средств) внутреннего финансового аудита;</a:t>
            </a:r>
          </a:p>
          <a:p>
            <a:pPr algn="just"/>
            <a:r>
              <a:rPr lang="ru-RU" sz="1400" dirty="0" smtClean="0">
                <a:latin typeface="Times New Roman" panose="02020603050405020304" pitchFamily="18" charset="0"/>
                <a:cs typeface="Times New Roman" panose="02020603050405020304" pitchFamily="18" charset="0"/>
              </a:rPr>
              <a:t> </a:t>
            </a:r>
          </a:p>
          <a:p>
            <a:pPr algn="just"/>
            <a:r>
              <a:rPr lang="ru-RU" sz="1400" dirty="0" smtClean="0">
                <a:latin typeface="Times New Roman" panose="02020603050405020304" pitchFamily="18" charset="0"/>
                <a:cs typeface="Times New Roman" panose="02020603050405020304" pitchFamily="18" charset="0"/>
              </a:rPr>
              <a:t>Федеральное </a:t>
            </a:r>
            <a:r>
              <a:rPr lang="ru-RU" sz="1400" dirty="0">
                <a:latin typeface="Times New Roman" panose="02020603050405020304" pitchFamily="18" charset="0"/>
                <a:cs typeface="Times New Roman" panose="02020603050405020304" pitchFamily="18" charset="0"/>
              </a:rPr>
              <a:t>казначейство проводит анализ осуществления главными администраторами бюджетных </a:t>
            </a:r>
            <a:r>
              <a:rPr lang="ru-RU" sz="1400" dirty="0" smtClean="0">
                <a:latin typeface="Times New Roman" panose="02020603050405020304" pitchFamily="18" charset="0"/>
                <a:cs typeface="Times New Roman" panose="02020603050405020304" pitchFamily="18" charset="0"/>
              </a:rPr>
              <a:t>средств внутреннего финансового аудита в целях подготовки предложений по совершенствованию осуществления главными администраторами бюджетных средств внутреннего финансового аудита.</a:t>
            </a:r>
            <a:endParaRPr lang="ru-RU" sz="1400" dirty="0">
              <a:latin typeface="Times New Roman" panose="02020603050405020304" pitchFamily="18" charset="0"/>
              <a:cs typeface="Times New Roman" panose="02020603050405020304" pitchFamily="18" charset="0"/>
              <a:hlinkClick r:id="rId2"/>
            </a:endParaRPr>
          </a:p>
        </p:txBody>
      </p:sp>
    </p:spTree>
    <p:extLst>
      <p:ext uri="{BB962C8B-B14F-4D97-AF65-F5344CB8AC3E}">
        <p14:creationId xmlns:p14="http://schemas.microsoft.com/office/powerpoint/2010/main" val="2628142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12800" y="883406"/>
            <a:ext cx="10798629" cy="1323439"/>
          </a:xfrm>
          <a:prstGeom prst="rect">
            <a:avLst/>
          </a:prstGeom>
        </p:spPr>
        <p:txBody>
          <a:bodyPr wrap="square">
            <a:spAutoFit/>
          </a:bodyPr>
          <a:lstStyle/>
          <a:p>
            <a:pPr algn="ctr">
              <a:spcAft>
                <a:spcPts val="0"/>
              </a:spcAft>
            </a:pPr>
            <a:r>
              <a:rPr lang="ru-RU" sz="40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Внутренний муниципальный </a:t>
            </a:r>
          </a:p>
          <a:p>
            <a:pPr algn="ctr">
              <a:spcAft>
                <a:spcPts val="0"/>
              </a:spcAft>
            </a:pPr>
            <a:r>
              <a:rPr lang="ru-RU" sz="40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финансовый контроль</a:t>
            </a:r>
            <a:endParaRPr lang="ru-RU" sz="40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Прямоугольник 3"/>
          <p:cNvSpPr/>
          <p:nvPr/>
        </p:nvSpPr>
        <p:spPr>
          <a:xfrm>
            <a:off x="1190171" y="2815771"/>
            <a:ext cx="10421257" cy="1754326"/>
          </a:xfrm>
          <a:prstGeom prst="rect">
            <a:avLst/>
          </a:prstGeom>
        </p:spPr>
        <p:txBody>
          <a:bodyPr wrap="square">
            <a:spAutoFit/>
          </a:bodyPr>
          <a:lstStyle/>
          <a:p>
            <a:pPr algn="just"/>
            <a:r>
              <a:rPr lang="ru-RU" b="1" dirty="0">
                <a:latin typeface="Times New Roman" panose="02020603050405020304" pitchFamily="18" charset="0"/>
              </a:rPr>
              <a:t> </a:t>
            </a:r>
            <a:r>
              <a:rPr lang="ru-RU" b="1" dirty="0" smtClean="0">
                <a:solidFill>
                  <a:srgbClr val="002060"/>
                </a:solidFill>
                <a:latin typeface="Times New Roman" panose="02020603050405020304" pitchFamily="18" charset="0"/>
              </a:rPr>
              <a:t>Муниципальный финансовый </a:t>
            </a:r>
            <a:r>
              <a:rPr lang="ru-RU" b="1" dirty="0">
                <a:solidFill>
                  <a:srgbClr val="002060"/>
                </a:solidFill>
                <a:latin typeface="Times New Roman" panose="02020603050405020304" pitchFamily="18" charset="0"/>
              </a:rPr>
              <a:t>контроль осуществляется в целях обеспечения соблюдения положений правовых актов, регулирующих бюджетные правоотношения, правовых актов, обусловливающих публичные нормативные обязательства и обязательства по иным выплатам физическим лицам из бюджетов бюджетной системы Российской Федерации, а также соблюдения условий </a:t>
            </a:r>
            <a:r>
              <a:rPr lang="ru-RU" b="1" dirty="0" smtClean="0">
                <a:solidFill>
                  <a:srgbClr val="002060"/>
                </a:solidFill>
                <a:latin typeface="Times New Roman" panose="02020603050405020304" pitchFamily="18" charset="0"/>
              </a:rPr>
              <a:t>муниципальных контрактов</a:t>
            </a:r>
            <a:r>
              <a:rPr lang="ru-RU" b="1" dirty="0">
                <a:solidFill>
                  <a:srgbClr val="002060"/>
                </a:solidFill>
                <a:latin typeface="Times New Roman" panose="02020603050405020304" pitchFamily="18" charset="0"/>
              </a:rPr>
              <a:t>, договоров (соглашений) о предоставлении средств из бюджета.</a:t>
            </a:r>
          </a:p>
        </p:txBody>
      </p:sp>
    </p:spTree>
    <p:extLst>
      <p:ext uri="{BB962C8B-B14F-4D97-AF65-F5344CB8AC3E}">
        <p14:creationId xmlns:p14="http://schemas.microsoft.com/office/powerpoint/2010/main" val="3123205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4189422640"/>
              </p:ext>
            </p:extLst>
          </p:nvPr>
        </p:nvGraphicFramePr>
        <p:xfrm>
          <a:off x="469556" y="626075"/>
          <a:ext cx="9918358" cy="5675503"/>
        </p:xfrm>
        <a:graphic>
          <a:graphicData uri="http://schemas.openxmlformats.org/drawingml/2006/table">
            <a:tbl>
              <a:tblPr firstRow="1" firstCol="1" bandRow="1"/>
              <a:tblGrid>
                <a:gridCol w="4959179"/>
                <a:gridCol w="4959179"/>
              </a:tblGrid>
              <a:tr h="3366903">
                <a:tc>
                  <a:txBody>
                    <a:bodyPr/>
                    <a:lstStyle/>
                    <a:p>
                      <a:pPr algn="ctr">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Статья 269.2 БК РФ</a:t>
                      </a:r>
                      <a:r>
                        <a:rPr lang="ru-RU" sz="1200" b="1" dirty="0" smtClean="0">
                          <a:effectLst/>
                          <a:latin typeface="Times New Roman" panose="02020603050405020304" pitchFamily="18" charset="0"/>
                          <a:ea typeface="Calibri" panose="020F0502020204030204" pitchFamily="34" charset="0"/>
                          <a:cs typeface="Times New Roman" panose="02020603050405020304" pitchFamily="18" charset="0"/>
                        </a:rPr>
                        <a:t>:</a:t>
                      </a:r>
                    </a:p>
                    <a:p>
                      <a:pPr algn="ctr">
                        <a:lnSpc>
                          <a:spcPct val="107000"/>
                        </a:lnSpc>
                        <a:spcAft>
                          <a:spcPts val="0"/>
                        </a:spcAft>
                      </a:pP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0" lvl="0" indent="0" algn="just">
                        <a:lnSpc>
                          <a:spcPct val="107000"/>
                        </a:lnSpc>
                        <a:spcAft>
                          <a:spcPts val="0"/>
                        </a:spcAft>
                        <a:buFont typeface="+mj-lt"/>
                        <a:buNone/>
                        <a:tabLst>
                          <a:tab pos="228600" algn="l"/>
                        </a:tabLs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1) контроль </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за соблюдением положений правовых актов, регулирующих бюджетные правоотношения, в том числе устанавливающих требования к бухгалтерскому учету и составлению и представлению бухгалтерской (финансовой) отчетности государственных (муниципальных) учреждений;</a:t>
                      </a:r>
                    </a:p>
                    <a:p>
                      <a:pPr marL="0" lvl="0" indent="0" algn="just">
                        <a:lnSpc>
                          <a:spcPct val="107000"/>
                        </a:lnSpc>
                        <a:spcAft>
                          <a:spcPts val="0"/>
                        </a:spcAft>
                        <a:buFont typeface="+mj-lt"/>
                        <a:buNone/>
                        <a:tabLst>
                          <a:tab pos="228600" algn="l"/>
                        </a:tabLs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2) контроль </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за соблюдением положений правовых актов, обусловливающих публичные нормативные обязательства и обязательства по иным выплатам физическим лицам из бюджетов бюджетной системы Российской Федерации, а также за соблюдением условий договоров (соглашений) о предоставлении средств из соответствующего бюджета, государственных (муниципальных) контрактов;</a:t>
                      </a:r>
                    </a:p>
                    <a:p>
                      <a:pPr marL="0" lvl="0" indent="0" algn="just">
                        <a:lnSpc>
                          <a:spcPct val="107000"/>
                        </a:lnSpc>
                        <a:spcAft>
                          <a:spcPts val="0"/>
                        </a:spcAft>
                        <a:buFont typeface="+mj-lt"/>
                        <a:buNone/>
                        <a:tabLst>
                          <a:tab pos="228600" algn="l"/>
                        </a:tabLs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3) контроль </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за соблюдением условий договоров (соглашений), заключенных в целях исполнения договоров (соглашений) о предоставлении средств из бюджета, а также в случаях, предусмотренных настоящим Кодексом, условий договоров (соглашений), заключенных в целях исполнения государственных (муниципальных) контрактов;</a:t>
                      </a:r>
                    </a:p>
                    <a:p>
                      <a:pPr marL="0" lvl="0" indent="0" algn="just">
                        <a:lnSpc>
                          <a:spcPct val="107000"/>
                        </a:lnSpc>
                        <a:spcAft>
                          <a:spcPts val="0"/>
                        </a:spcAft>
                        <a:buFont typeface="+mj-lt"/>
                        <a:buNone/>
                        <a:tabLst>
                          <a:tab pos="228600" algn="l"/>
                        </a:tabLs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4) контроль </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за достоверностью отчетов о результатах предоставления и (или) использования бюджетных средств (средств, предоставленных из бюджета), в том числе отчетов о реализации государственных (муниципальных) программ, отчетов об исполнении государственных (муниципальных) заданий, отчетов о достижении значений показателей результативности предоставления средств из бюджета;</a:t>
                      </a:r>
                    </a:p>
                    <a:p>
                      <a:pPr marL="0" lvl="0" indent="0" algn="just">
                        <a:lnSpc>
                          <a:spcPct val="107000"/>
                        </a:lnSpc>
                        <a:spcAft>
                          <a:spcPts val="0"/>
                        </a:spcAft>
                        <a:buFont typeface="+mj-lt"/>
                        <a:buNone/>
                        <a:tabLst>
                          <a:tab pos="228600" algn="l"/>
                        </a:tabLs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5) контроль </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в сфере закупок, предусмотренный законодательством Российской Федерации о контрактной системе в сфере закупок товаров, работ, услуг для обеспечения государственных и муниципальных нужд.</a:t>
                      </a:r>
                    </a:p>
                    <a:p>
                      <a:pPr algn="just">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p>
                  </a:txBody>
                  <a:tcPr marL="18248" marR="182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429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Часть 5 ст. 99 Федерального закона от 05.04.2013 № 44-ФЗ</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p>
                      <a:pPr indent="3429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p>
                      <a:pPr indent="342900" algn="just">
                        <a:lnSpc>
                          <a:spcPct val="107000"/>
                        </a:lnSpc>
                        <a:spcBef>
                          <a:spcPts val="0"/>
                        </a:spcBef>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1) </a:t>
                      </a:r>
                      <a:r>
                        <a:rPr lang="ru-RU" sz="1200" dirty="0" err="1">
                          <a:effectLst/>
                          <a:latin typeface="Times New Roman" panose="02020603050405020304" pitchFamily="18" charset="0"/>
                          <a:ea typeface="Calibri" panose="020F0502020204030204" pitchFamily="34" charset="0"/>
                          <a:cs typeface="Times New Roman" panose="02020603050405020304" pitchFamily="18" charset="0"/>
                        </a:rPr>
                        <a:t>непревышением</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объема финансового обеспечения, включенного в планы-графики, над объемом финансового обеспечения для осуществления закупок, утвержденным и доведенным до заказчика;</a:t>
                      </a:r>
                    </a:p>
                    <a:p>
                      <a:pPr indent="342900" algn="just">
                        <a:lnSpc>
                          <a:spcPct val="107000"/>
                        </a:lnSpc>
                        <a:spcBef>
                          <a:spcPts val="0"/>
                        </a:spcBef>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2) соответствием информации об идентификационных кодах закупок и </a:t>
                      </a:r>
                      <a:r>
                        <a:rPr lang="ru-RU" sz="1200" dirty="0" err="1">
                          <a:effectLst/>
                          <a:latin typeface="Times New Roman" panose="02020603050405020304" pitchFamily="18" charset="0"/>
                          <a:ea typeface="Calibri" panose="020F0502020204030204" pitchFamily="34" charset="0"/>
                          <a:cs typeface="Times New Roman" panose="02020603050405020304" pitchFamily="18" charset="0"/>
                        </a:rPr>
                        <a:t>непревышением</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объема финансового обеспечения для осуществления данных закупок, содержащихся в предусмотренных настоящим Федеральным законом информации и документах, не подлежащих в соответствии с настоящим Федеральным законом формированию и размещению в единой информационной системе в сфере закупок.</a:t>
                      </a:r>
                    </a:p>
                    <a:p>
                      <a:pPr indent="3429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p>
                      <a:pPr indent="3429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Часть 8 ст. 99 Федерального закона от 05.04.2013 № 44-ФЗ</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p>
                      <a:pPr indent="342900" algn="just">
                        <a:lnSpc>
                          <a:spcPct val="107000"/>
                        </a:lnSpc>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 </a:t>
                      </a:r>
                    </a:p>
                    <a:p>
                      <a:pPr indent="342900" algn="just">
                        <a:lnSpc>
                          <a:spcPct val="107000"/>
                        </a:lnSpc>
                        <a:spcBef>
                          <a:spcPts val="0"/>
                        </a:spcBef>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1) соблюдения правил нормирования в сфере закупок, установленных в соответствии со </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статьей 19 Федерального </a:t>
                      </a: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закона № 44-ФЗ;</a:t>
                      </a:r>
                    </a:p>
                    <a:p>
                      <a:pPr indent="342900" algn="just">
                        <a:lnSpc>
                          <a:spcPct val="107000"/>
                        </a:lnSpc>
                        <a:spcBef>
                          <a:spcPts val="0"/>
                        </a:spcBef>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2) определения и обоснования начальной (максимальной) цены контракта, цены контракта, заключаемого с единственным поставщиком (подрядчиком, исполнителем), начальной цены единицы товара, работы, услуги, начальной суммы цен единиц товара, работы, услуги;</a:t>
                      </a:r>
                    </a:p>
                    <a:p>
                      <a:pPr indent="342900" algn="just">
                        <a:lnSpc>
                          <a:spcPct val="107000"/>
                        </a:lnSpc>
                        <a:spcBef>
                          <a:spcPts val="0"/>
                        </a:spcBef>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3) соблюдения предусмотренных настоящим Федеральным законом требований к исполнению, изменению контракта, а также соблюдения условий контракта, в том числе в части соответствия поставленного товара, выполненной работы (ее результата) или оказанной услуги условиям контракта;</a:t>
                      </a:r>
                    </a:p>
                    <a:p>
                      <a:pPr indent="342900" algn="just">
                        <a:lnSpc>
                          <a:spcPct val="107000"/>
                        </a:lnSpc>
                        <a:spcBef>
                          <a:spcPts val="0"/>
                        </a:spcBef>
                        <a:spcAft>
                          <a:spcPts val="0"/>
                        </a:spcAft>
                      </a:pPr>
                      <a:r>
                        <a:rPr lang="ru-RU" sz="1200" dirty="0">
                          <a:effectLst/>
                          <a:latin typeface="Times New Roman" panose="02020603050405020304" pitchFamily="18" charset="0"/>
                          <a:ea typeface="Calibri" panose="020F0502020204030204" pitchFamily="34" charset="0"/>
                          <a:cs typeface="Times New Roman" panose="02020603050405020304" pitchFamily="18" charset="0"/>
                        </a:rPr>
                        <a:t>4) соответствия использования поставленного товара, выполненной работы (ее результата) или оказанной услуги целям осуществления закупки</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8248" marR="182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81327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7751" y="130433"/>
            <a:ext cx="11401168" cy="6555641"/>
          </a:xfrm>
          <a:prstGeom prst="rect">
            <a:avLst/>
          </a:prstGeom>
        </p:spPr>
        <p:txBody>
          <a:bodyPr wrap="square">
            <a:spAutoFit/>
          </a:bodyPr>
          <a:lstStyle/>
          <a:p>
            <a:r>
              <a:rPr lang="ru-RU" sz="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Ст. 157, 265, 266.1, 267.1, 269.2, 270.2 БК РФ, ч. 8 ст. 99 </a:t>
            </a:r>
            <a:r>
              <a:rPr lang="ru-RU" sz="1400" dirty="0" smtClean="0">
                <a:latin typeface="Times New Roman" panose="02020603050405020304" pitchFamily="18" charset="0"/>
                <a:cs typeface="Times New Roman" panose="02020603050405020304" pitchFamily="18" charset="0"/>
              </a:rPr>
              <a:t>Федерального закона от 05.04.2013 № 44-ФЗ "О контрактной системе в сфере закупок товаров, работ, услуг для обеспечения государственных и муниципальных нужд»</a:t>
            </a:r>
          </a:p>
          <a:p>
            <a:pPr algn="just"/>
            <a:endParaRPr lang="ru-RU" sz="1400" dirty="0" smtClean="0">
              <a:latin typeface="Times New Roman" panose="02020603050405020304" pitchFamily="18" charset="0"/>
              <a:ea typeface="Calibri" panose="020F0502020204030204" pitchFamily="34" charset="0"/>
              <a:cs typeface="Times New Roman" panose="02020603050405020304" pitchFamily="18" charset="0"/>
            </a:endParaRPr>
          </a:p>
          <a:p>
            <a:pPr algn="just"/>
            <a:r>
              <a:rPr lang="ru-RU" sz="1400" b="1" dirty="0" smtClean="0">
                <a:latin typeface="Times New Roman" panose="02020603050405020304" pitchFamily="18" charset="0"/>
                <a:ea typeface="Calibri" panose="020F0502020204030204" pitchFamily="34" charset="0"/>
                <a:cs typeface="Times New Roman" panose="02020603050405020304" pitchFamily="18" charset="0"/>
              </a:rPr>
              <a:t>Постановление </a:t>
            </a:r>
            <a:r>
              <a:rPr lang="ru-RU" sz="1400" b="1" dirty="0">
                <a:latin typeface="Times New Roman" panose="02020603050405020304" pitchFamily="18" charset="0"/>
                <a:ea typeface="Calibri" panose="020F0502020204030204" pitchFamily="34" charset="0"/>
                <a:cs typeface="Times New Roman" panose="02020603050405020304" pitchFamily="18" charset="0"/>
              </a:rPr>
              <a:t>Правительства РФ от 17.08.2020 N 1235</a:t>
            </a:r>
          </a:p>
          <a:p>
            <a:pPr algn="just"/>
            <a:r>
              <a:rPr lang="ru-RU" sz="14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государственного (муниципального) финансового контроля "Проведение проверок, ревизий и обследований и оформление их результатов»</a:t>
            </a:r>
          </a:p>
          <a:p>
            <a:pPr algn="just"/>
            <a:r>
              <a:rPr lang="ru-RU" sz="1400" b="1" dirty="0" smtClean="0">
                <a:latin typeface="Times New Roman" panose="02020603050405020304" pitchFamily="18" charset="0"/>
                <a:ea typeface="Calibri" panose="020F0502020204030204" pitchFamily="34" charset="0"/>
                <a:cs typeface="Times New Roman" panose="02020603050405020304" pitchFamily="18" charset="0"/>
              </a:rPr>
              <a:t>Постановление </a:t>
            </a:r>
            <a:r>
              <a:rPr lang="ru-RU" sz="1400" b="1" dirty="0">
                <a:latin typeface="Times New Roman" panose="02020603050405020304" pitchFamily="18" charset="0"/>
                <a:ea typeface="Calibri" panose="020F0502020204030204" pitchFamily="34" charset="0"/>
                <a:cs typeface="Times New Roman" panose="02020603050405020304" pitchFamily="18" charset="0"/>
              </a:rPr>
              <a:t>Правительства РФ от 23.07.2020 N 1095</a:t>
            </a:r>
          </a:p>
          <a:p>
            <a:pPr algn="just"/>
            <a:r>
              <a:rPr lang="ru-RU" sz="14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государственного (муниципального) финансового контроля "Реализация результатов проверок, ревизий и обследований"</a:t>
            </a:r>
          </a:p>
          <a:p>
            <a:pPr algn="just"/>
            <a:r>
              <a:rPr lang="ru-RU" sz="1400" b="1" dirty="0">
                <a:latin typeface="Times New Roman" panose="02020603050405020304" pitchFamily="18" charset="0"/>
                <a:ea typeface="Calibri" panose="020F0502020204030204" pitchFamily="34" charset="0"/>
                <a:cs typeface="Times New Roman" panose="02020603050405020304" pitchFamily="18" charset="0"/>
              </a:rPr>
              <a:t> </a:t>
            </a:r>
            <a:r>
              <a:rPr lang="ru-RU" sz="1400" b="1" dirty="0" smtClean="0">
                <a:latin typeface="Times New Roman" panose="02020603050405020304" pitchFamily="18" charset="0"/>
                <a:ea typeface="Calibri" panose="020F0502020204030204" pitchFamily="34" charset="0"/>
                <a:cs typeface="Times New Roman" panose="02020603050405020304" pitchFamily="18" charset="0"/>
              </a:rPr>
              <a:t>Постановление </a:t>
            </a:r>
            <a:r>
              <a:rPr lang="ru-RU" sz="1400" b="1" dirty="0">
                <a:latin typeface="Times New Roman" panose="02020603050405020304" pitchFamily="18" charset="0"/>
                <a:ea typeface="Calibri" panose="020F0502020204030204" pitchFamily="34" charset="0"/>
                <a:cs typeface="Times New Roman" panose="02020603050405020304" pitchFamily="18" charset="0"/>
              </a:rPr>
              <a:t>Правительства РФ от 27.02.2020 N 208</a:t>
            </a:r>
          </a:p>
          <a:p>
            <a:pPr algn="just"/>
            <a:r>
              <a:rPr lang="ru-RU" sz="14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государственного (муниципального) финансового контроля "Планирование проверок, ревизий и обследований"</a:t>
            </a:r>
          </a:p>
          <a:p>
            <a:pPr algn="just"/>
            <a:r>
              <a:rPr lang="ru-RU" sz="1400" b="1" dirty="0">
                <a:latin typeface="Times New Roman" panose="02020603050405020304" pitchFamily="18" charset="0"/>
                <a:ea typeface="Calibri" panose="020F0502020204030204" pitchFamily="34" charset="0"/>
                <a:cs typeface="Times New Roman" panose="02020603050405020304" pitchFamily="18" charset="0"/>
              </a:rPr>
              <a:t> </a:t>
            </a:r>
            <a:r>
              <a:rPr lang="ru-RU" sz="1400" b="1" dirty="0" smtClean="0">
                <a:latin typeface="Times New Roman" panose="02020603050405020304" pitchFamily="18" charset="0"/>
                <a:ea typeface="Calibri" panose="020F0502020204030204" pitchFamily="34" charset="0"/>
                <a:cs typeface="Times New Roman" panose="02020603050405020304" pitchFamily="18" charset="0"/>
              </a:rPr>
              <a:t>Постановление </a:t>
            </a:r>
            <a:r>
              <a:rPr lang="ru-RU" sz="1400" b="1" dirty="0">
                <a:latin typeface="Times New Roman" panose="02020603050405020304" pitchFamily="18" charset="0"/>
                <a:ea typeface="Calibri" panose="020F0502020204030204" pitchFamily="34" charset="0"/>
                <a:cs typeface="Times New Roman" panose="02020603050405020304" pitchFamily="18" charset="0"/>
              </a:rPr>
              <a:t>Правительства РФ от 17.08.2020 N 1237</a:t>
            </a:r>
          </a:p>
          <a:p>
            <a:pPr algn="just"/>
            <a:r>
              <a:rPr lang="ru-RU" sz="14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государственного (муниципального) финансового контроля "Правила досудебного обжалования решений и действий (бездействия) органов внутреннего государственного (муниципального) финансового контроля и их должностных лиц"</a:t>
            </a:r>
          </a:p>
          <a:p>
            <a:pPr algn="just"/>
            <a:r>
              <a:rPr lang="ru-RU" sz="1400" dirty="0">
                <a:latin typeface="Times New Roman" panose="02020603050405020304" pitchFamily="18" charset="0"/>
                <a:ea typeface="Calibri" panose="020F0502020204030204" pitchFamily="34" charset="0"/>
                <a:cs typeface="Times New Roman" panose="02020603050405020304" pitchFamily="18" charset="0"/>
              </a:rPr>
              <a:t> </a:t>
            </a:r>
            <a:r>
              <a:rPr lang="ru-RU" sz="1400" b="1" dirty="0" smtClean="0">
                <a:latin typeface="Times New Roman" panose="02020603050405020304" pitchFamily="18" charset="0"/>
                <a:ea typeface="Calibri" panose="020F0502020204030204" pitchFamily="34" charset="0"/>
                <a:cs typeface="Times New Roman" panose="02020603050405020304" pitchFamily="18" charset="0"/>
              </a:rPr>
              <a:t>Постановление </a:t>
            </a:r>
            <a:r>
              <a:rPr lang="ru-RU" sz="1400" b="1" dirty="0">
                <a:latin typeface="Times New Roman" panose="02020603050405020304" pitchFamily="18" charset="0"/>
                <a:ea typeface="Calibri" panose="020F0502020204030204" pitchFamily="34" charset="0"/>
                <a:cs typeface="Times New Roman" panose="02020603050405020304" pitchFamily="18" charset="0"/>
              </a:rPr>
              <a:t>Правительства РФ от 06.02.2020 N 100</a:t>
            </a:r>
          </a:p>
          <a:p>
            <a:pPr algn="just"/>
            <a:r>
              <a:rPr lang="ru-RU" sz="14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государственного (муниципального) финансового контроля "Права и обязанности должностных лиц органов внутреннего государственного (муниципального) финансового контроля и объектов внутреннего государственного (муниципального) финансового контроля (их должностных лиц) при осуществлении внутреннего государственного (муниципального) финансового контроля"</a:t>
            </a:r>
          </a:p>
          <a:p>
            <a:pPr algn="just"/>
            <a:r>
              <a:rPr lang="ru-RU" sz="1400" dirty="0">
                <a:latin typeface="Times New Roman" panose="02020603050405020304" pitchFamily="18" charset="0"/>
                <a:ea typeface="Calibri" panose="020F0502020204030204" pitchFamily="34" charset="0"/>
                <a:cs typeface="Times New Roman" panose="02020603050405020304" pitchFamily="18" charset="0"/>
              </a:rPr>
              <a:t> </a:t>
            </a:r>
            <a:r>
              <a:rPr lang="ru-RU" sz="1400" b="1" dirty="0" smtClean="0">
                <a:latin typeface="Times New Roman" panose="02020603050405020304" pitchFamily="18" charset="0"/>
                <a:ea typeface="Calibri" panose="020F0502020204030204" pitchFamily="34" charset="0"/>
                <a:cs typeface="Times New Roman" panose="02020603050405020304" pitchFamily="18" charset="0"/>
              </a:rPr>
              <a:t>Постановление </a:t>
            </a:r>
            <a:r>
              <a:rPr lang="ru-RU" sz="1400" b="1" dirty="0">
                <a:latin typeface="Times New Roman" panose="02020603050405020304" pitchFamily="18" charset="0"/>
                <a:ea typeface="Calibri" panose="020F0502020204030204" pitchFamily="34" charset="0"/>
                <a:cs typeface="Times New Roman" panose="02020603050405020304" pitchFamily="18" charset="0"/>
              </a:rPr>
              <a:t>Правительства РФ от 16.09.2020 N 1478</a:t>
            </a:r>
          </a:p>
          <a:p>
            <a:pPr algn="just"/>
            <a:r>
              <a:rPr lang="ru-RU" sz="14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государственного (муниципального) финансового контроля "Правила составления отчетности о результатах контрольной деятельности"</a:t>
            </a:r>
          </a:p>
          <a:p>
            <a:pPr algn="just"/>
            <a:r>
              <a:rPr lang="ru-RU" sz="1400" b="1" dirty="0">
                <a:latin typeface="Times New Roman" panose="02020603050405020304" pitchFamily="18" charset="0"/>
                <a:ea typeface="Calibri" panose="020F0502020204030204" pitchFamily="34" charset="0"/>
                <a:cs typeface="Times New Roman" panose="02020603050405020304" pitchFamily="18" charset="0"/>
              </a:rPr>
              <a:t> </a:t>
            </a:r>
            <a:r>
              <a:rPr lang="ru-RU" sz="1400" b="1" dirty="0" smtClean="0">
                <a:latin typeface="Times New Roman" panose="02020603050405020304" pitchFamily="18" charset="0"/>
                <a:ea typeface="Calibri" panose="020F0502020204030204" pitchFamily="34" charset="0"/>
                <a:cs typeface="Times New Roman" panose="02020603050405020304" pitchFamily="18" charset="0"/>
              </a:rPr>
              <a:t>Постановление </a:t>
            </a:r>
            <a:r>
              <a:rPr lang="ru-RU" sz="1400" b="1" dirty="0">
                <a:latin typeface="Times New Roman" panose="02020603050405020304" pitchFamily="18" charset="0"/>
                <a:ea typeface="Calibri" panose="020F0502020204030204" pitchFamily="34" charset="0"/>
                <a:cs typeface="Times New Roman" panose="02020603050405020304" pitchFamily="18" charset="0"/>
              </a:rPr>
              <a:t>Правительства РФ от 06.02.2020 N 95</a:t>
            </a:r>
          </a:p>
          <a:p>
            <a:pPr algn="just"/>
            <a:r>
              <a:rPr lang="ru-RU" sz="1400" dirty="0">
                <a:latin typeface="Times New Roman" panose="02020603050405020304" pitchFamily="18" charset="0"/>
                <a:ea typeface="Calibri" panose="020F0502020204030204" pitchFamily="34" charset="0"/>
                <a:cs typeface="Times New Roman" panose="02020603050405020304" pitchFamily="18" charset="0"/>
              </a:rPr>
              <a:t>"Об утверждении федерального стандарта внутреннего государственного (муниципального) финансового контроля "Принципы контрольной деятельности органов внутреннего государственного (муниципального) финансового контроля»</a:t>
            </a:r>
          </a:p>
          <a:p>
            <a:pPr algn="just"/>
            <a:r>
              <a:rPr lang="ru-RU" sz="1400" b="1" dirty="0" smtClean="0">
                <a:latin typeface="Times New Roman" panose="02020603050405020304" pitchFamily="18" charset="0"/>
                <a:cs typeface="Times New Roman" panose="02020603050405020304" pitchFamily="18" charset="0"/>
              </a:rPr>
              <a:t>Приказ </a:t>
            </a:r>
            <a:r>
              <a:rPr lang="ru-RU" sz="1400" b="1" dirty="0">
                <a:latin typeface="Times New Roman" panose="02020603050405020304" pitchFamily="18" charset="0"/>
                <a:cs typeface="Times New Roman" panose="02020603050405020304" pitchFamily="18" charset="0"/>
              </a:rPr>
              <a:t>Минфина России от 30.12.2020 N 340н</a:t>
            </a:r>
          </a:p>
          <a:p>
            <a:pPr algn="just"/>
            <a:r>
              <a:rPr lang="ru-RU" sz="1400" dirty="0">
                <a:latin typeface="Times New Roman" panose="02020603050405020304" pitchFamily="18" charset="0"/>
                <a:cs typeface="Times New Roman" panose="02020603050405020304" pitchFamily="18" charset="0"/>
              </a:rPr>
              <a:t>"Об утверждении форм документов, оформляемых органами внутреннего государственного (муниципального) финансового контроля</a:t>
            </a:r>
            <a:r>
              <a:rPr lang="ru-RU" sz="1400" dirty="0" smtClean="0">
                <a:latin typeface="Times New Roman" panose="02020603050405020304" pitchFamily="18" charset="0"/>
                <a:cs typeface="Times New Roman" panose="02020603050405020304" pitchFamily="18" charset="0"/>
              </a:rPr>
              <a:t>"</a:t>
            </a:r>
            <a:endParaRPr lang="ru-RU"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6711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81449" y="1582341"/>
            <a:ext cx="9893643" cy="4247317"/>
          </a:xfrm>
          <a:prstGeom prst="rect">
            <a:avLst/>
          </a:prstGeom>
        </p:spPr>
        <p:txBody>
          <a:bodyPr wrap="square">
            <a:spAutoFit/>
          </a:bodyPr>
          <a:lstStyle/>
          <a:p>
            <a:pPr algn="just"/>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Контроль, </a:t>
            </a:r>
            <a:r>
              <a:rPr lang="ru-RU" b="1" u="sng"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осуществляемый финансовыми органами и органами внутреннего муниципального контроля, предусмотрен </a:t>
            </a:r>
            <a:r>
              <a:rPr lang="ru-RU"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ч.ч</a:t>
            </a: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a:t>
            </a: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 </a:t>
            </a: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ст. 99 </a:t>
            </a:r>
            <a:r>
              <a:rPr lang="ru-RU" dirty="0">
                <a:latin typeface="Times New Roman" panose="02020603050405020304" pitchFamily="18" charset="0"/>
                <a:cs typeface="Times New Roman" panose="02020603050405020304" pitchFamily="18" charset="0"/>
              </a:rPr>
              <a:t>Федерального закона от 05.04.2013 № 44-ФЗ "О контрактной системе в сфере закупок товаров, работ, услуг для обеспечения государственных и муниципальных нужд»</a:t>
            </a:r>
          </a:p>
          <a:p>
            <a:pPr algn="just"/>
            <a:endParaRPr lang="ru-RU" dirty="0" smtClean="0">
              <a:latin typeface="Times New Roman" panose="02020603050405020304" pitchFamily="18" charset="0"/>
            </a:endParaRPr>
          </a:p>
          <a:p>
            <a:pPr algn="just"/>
            <a:endParaRPr lang="ru-RU" dirty="0" smtClean="0">
              <a:latin typeface="Times New Roman" panose="02020603050405020304" pitchFamily="18" charset="0"/>
            </a:endParaRPr>
          </a:p>
          <a:p>
            <a:pPr algn="just"/>
            <a:r>
              <a:rPr lang="ru-RU" dirty="0" smtClean="0">
                <a:latin typeface="Times New Roman" panose="02020603050405020304" pitchFamily="18" charset="0"/>
              </a:rPr>
              <a:t>Постановление </a:t>
            </a:r>
            <a:r>
              <a:rPr lang="ru-RU" dirty="0">
                <a:latin typeface="Times New Roman" panose="02020603050405020304" pitchFamily="18" charset="0"/>
              </a:rPr>
              <a:t>Правительства РФ от 06.08.2020 N 1193</a:t>
            </a:r>
          </a:p>
          <a:p>
            <a:pPr algn="just"/>
            <a:r>
              <a:rPr lang="ru-RU" dirty="0" smtClean="0">
                <a:latin typeface="Times New Roman" panose="02020603050405020304" pitchFamily="18" charset="0"/>
              </a:rPr>
              <a:t>"</a:t>
            </a:r>
            <a:r>
              <a:rPr lang="ru-RU" dirty="0">
                <a:latin typeface="Times New Roman" panose="02020603050405020304" pitchFamily="18" charset="0"/>
              </a:rPr>
              <a:t>О порядке осуществления контроля, предусмотренного </a:t>
            </a:r>
            <a:r>
              <a:rPr lang="ru-RU" dirty="0">
                <a:solidFill>
                  <a:srgbClr val="0070C0"/>
                </a:solidFill>
                <a:latin typeface="Times New Roman" panose="02020603050405020304" pitchFamily="18" charset="0"/>
              </a:rPr>
              <a:t>частями 5 и 5.1 </a:t>
            </a:r>
            <a:r>
              <a:rPr lang="ru-RU" dirty="0">
                <a:latin typeface="Times New Roman" panose="02020603050405020304" pitchFamily="18" charset="0"/>
              </a:rPr>
              <a:t>статьи 99 Федерального закона "О контрактной системе в сфере закупок товаров, работ, услуг для обеспечения государственных и муниципальных нужд", и об изменении и признании утратившими силу некоторых актов Правительства Российской Федерации"</a:t>
            </a:r>
          </a:p>
          <a:p>
            <a:pPr algn="just"/>
            <a:r>
              <a:rPr lang="ru-RU" dirty="0">
                <a:latin typeface="Times New Roman" panose="02020603050405020304" pitchFamily="18" charset="0"/>
              </a:rPr>
              <a:t>(вместе с "Правилами осуществления контроля, предусмотренного частями 5 и 5.1 статьи 99 Федерального закона "О контрактной системе в сфере закупок товаров, работ, услуг для обеспечения государственных и муниципальных нужд</a:t>
            </a:r>
            <a:r>
              <a:rPr lang="ru-RU" dirty="0" smtClean="0">
                <a:latin typeface="Times New Roman" panose="02020603050405020304" pitchFamily="18" charset="0"/>
              </a:rPr>
              <a:t>")</a:t>
            </a:r>
          </a:p>
          <a:p>
            <a:pPr algn="just"/>
            <a:endParaRPr lang="ru-RU" dirty="0">
              <a:latin typeface="Times New Roman" panose="02020603050405020304" pitchFamily="18" charset="0"/>
            </a:endParaRPr>
          </a:p>
        </p:txBody>
      </p:sp>
    </p:spTree>
    <p:extLst>
      <p:ext uri="{BB962C8B-B14F-4D97-AF65-F5344CB8AC3E}">
        <p14:creationId xmlns:p14="http://schemas.microsoft.com/office/powerpoint/2010/main" val="3721629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rot="10800000" flipV="1">
            <a:off x="362464" y="1090768"/>
            <a:ext cx="11244649" cy="6432530"/>
          </a:xfrm>
          <a:prstGeom prst="rect">
            <a:avLst/>
          </a:prstGeom>
        </p:spPr>
        <p:txBody>
          <a:bodyPr wrap="square">
            <a:spAutoFit/>
          </a:bodyPr>
          <a:lstStyle/>
          <a:p>
            <a:pPr algn="just"/>
            <a:r>
              <a:rPr lang="ru-RU" sz="1600" dirty="0">
                <a:latin typeface="Times New Roman" panose="02020603050405020304" pitchFamily="18" charset="0"/>
                <a:cs typeface="Times New Roman" panose="02020603050405020304" pitchFamily="18" charset="0"/>
              </a:rPr>
              <a:t>Органы внутреннего </a:t>
            </a:r>
            <a:r>
              <a:rPr lang="ru-RU" sz="1600" dirty="0" smtClean="0">
                <a:latin typeface="Times New Roman" panose="02020603050405020304" pitchFamily="18" charset="0"/>
                <a:cs typeface="Times New Roman" panose="02020603050405020304" pitchFamily="18" charset="0"/>
              </a:rPr>
              <a:t>муниципального </a:t>
            </a:r>
            <a:r>
              <a:rPr lang="ru-RU" sz="1600" dirty="0">
                <a:latin typeface="Times New Roman" panose="02020603050405020304" pitchFamily="18" charset="0"/>
                <a:cs typeface="Times New Roman" panose="02020603050405020304" pitchFamily="18" charset="0"/>
              </a:rPr>
              <a:t>финансового контроля </a:t>
            </a:r>
            <a:r>
              <a:rPr lang="ru-RU" sz="1600" b="1" u="sng" dirty="0">
                <a:latin typeface="Times New Roman" panose="02020603050405020304" pitchFamily="18" charset="0"/>
                <a:cs typeface="Times New Roman" panose="02020603050405020304" pitchFamily="18" charset="0"/>
              </a:rPr>
              <a:t>могут издавать ведомственные правовые акты (стандарты)</a:t>
            </a:r>
            <a:r>
              <a:rPr lang="ru-RU" sz="1600" dirty="0">
                <a:latin typeface="Times New Roman" panose="02020603050405020304" pitchFamily="18" charset="0"/>
                <a:cs typeface="Times New Roman" panose="02020603050405020304" pitchFamily="18" charset="0"/>
              </a:rPr>
              <a:t>, обеспечивающие осуществление полномочий по внутреннему </a:t>
            </a:r>
            <a:r>
              <a:rPr lang="ru-RU" sz="1600" dirty="0" smtClean="0">
                <a:latin typeface="Times New Roman" panose="02020603050405020304" pitchFamily="18" charset="0"/>
                <a:cs typeface="Times New Roman" panose="02020603050405020304" pitchFamily="18" charset="0"/>
              </a:rPr>
              <a:t>муниципальному </a:t>
            </a:r>
            <a:r>
              <a:rPr lang="ru-RU" sz="1600" dirty="0">
                <a:latin typeface="Times New Roman" panose="02020603050405020304" pitchFamily="18" charset="0"/>
                <a:cs typeface="Times New Roman" panose="02020603050405020304" pitchFamily="18" charset="0"/>
              </a:rPr>
              <a:t>финансовому контролю, в случаях, предусмотренных федеральными стандартами внутреннего государственного (муниципального) финансового контроля</a:t>
            </a:r>
            <a:r>
              <a:rPr lang="ru-RU" sz="1600" dirty="0" smtClean="0">
                <a:latin typeface="Times New Roman" panose="02020603050405020304" pitchFamily="18" charset="0"/>
                <a:cs typeface="Times New Roman" panose="02020603050405020304" pitchFamily="18" charset="0"/>
              </a:rPr>
              <a:t>.</a:t>
            </a:r>
          </a:p>
          <a:p>
            <a:pPr algn="just"/>
            <a:endParaRPr lang="ru-RU" sz="1600" b="1" dirty="0" smtClean="0">
              <a:latin typeface="Times New Roman" panose="02020603050405020304" pitchFamily="18" charset="0"/>
              <a:cs typeface="Times New Roman" panose="02020603050405020304" pitchFamily="18" charset="0"/>
            </a:endParaRPr>
          </a:p>
          <a:p>
            <a:pPr algn="just"/>
            <a:r>
              <a:rPr lang="ru-RU" sz="1600" dirty="0" smtClean="0">
                <a:latin typeface="Times New Roman" panose="02020603050405020304" pitchFamily="18" charset="0"/>
                <a:cs typeface="Times New Roman" panose="02020603050405020304" pitchFamily="18" charset="0"/>
              </a:rPr>
              <a:t>Например:</a:t>
            </a:r>
          </a:p>
          <a:p>
            <a:pPr algn="just"/>
            <a:endParaRPr lang="ru-RU" sz="1600" dirty="0">
              <a:latin typeface="Times New Roman" panose="02020603050405020304" pitchFamily="18" charset="0"/>
              <a:cs typeface="Times New Roman" panose="02020603050405020304" pitchFamily="18" charset="0"/>
            </a:endParaRPr>
          </a:p>
          <a:p>
            <a:pPr algn="just"/>
            <a:r>
              <a:rPr lang="ru-RU" sz="1600" dirty="0">
                <a:solidFill>
                  <a:srgbClr val="FF0000"/>
                </a:solidFill>
                <a:latin typeface="Times New Roman" panose="02020603050405020304" pitchFamily="18" charset="0"/>
                <a:cs typeface="Times New Roman" panose="02020603050405020304" pitchFamily="18" charset="0"/>
              </a:rPr>
              <a:t>Постановление Правительства РФ от 16.09.2020 N 1478</a:t>
            </a:r>
          </a:p>
          <a:p>
            <a:r>
              <a:rPr lang="ru-RU" sz="1600" dirty="0" smtClean="0">
                <a:latin typeface="Times New Roman" panose="02020603050405020304" pitchFamily="18" charset="0"/>
                <a:cs typeface="Times New Roman" panose="02020603050405020304" pitchFamily="18" charset="0"/>
              </a:rPr>
              <a:t>Ведомственным </a:t>
            </a:r>
            <a:r>
              <a:rPr lang="ru-RU" sz="1600" dirty="0">
                <a:latin typeface="Times New Roman" panose="02020603050405020304" pitchFamily="18" charset="0"/>
                <a:cs typeface="Times New Roman" panose="02020603050405020304" pitchFamily="18" charset="0"/>
              </a:rPr>
              <a:t>стандартом органа контроля могут быть установлены дополнительные формы отчетности о результатах контрольной деятельности органа контроля.</a:t>
            </a:r>
          </a:p>
          <a:p>
            <a:r>
              <a:rPr lang="ru-RU" sz="1600" dirty="0">
                <a:latin typeface="Times New Roman" panose="02020603050405020304" pitchFamily="18" charset="0"/>
                <a:cs typeface="Times New Roman" panose="02020603050405020304" pitchFamily="18" charset="0"/>
              </a:rPr>
              <a:t>Ведомственным стандартом органа контроля может быть установлен перечень иной информации, подлежащей включению в пояснительную записку, в том числе о событиях, оказавших существенное влияние на осуществление внутреннего государственного (муниципального) финансового контроля</a:t>
            </a:r>
            <a:r>
              <a:rPr lang="ru-RU" sz="1600" dirty="0" smtClean="0">
                <a:latin typeface="Times New Roman" panose="02020603050405020304" pitchFamily="18" charset="0"/>
                <a:cs typeface="Times New Roman" panose="02020603050405020304" pitchFamily="18" charset="0"/>
              </a:rPr>
              <a:t>.</a:t>
            </a:r>
          </a:p>
          <a:p>
            <a:endParaRPr lang="ru-RU" sz="1600" dirty="0">
              <a:latin typeface="Times New Roman" panose="02020603050405020304" pitchFamily="18" charset="0"/>
              <a:cs typeface="Times New Roman" panose="02020603050405020304" pitchFamily="18" charset="0"/>
            </a:endParaRPr>
          </a:p>
          <a:p>
            <a:r>
              <a:rPr lang="ru-RU" sz="1600" dirty="0">
                <a:solidFill>
                  <a:srgbClr val="FF0000"/>
                </a:solidFill>
                <a:latin typeface="Times New Roman" panose="02020603050405020304" pitchFamily="18" charset="0"/>
                <a:cs typeface="Times New Roman" panose="02020603050405020304" pitchFamily="18" charset="0"/>
              </a:rPr>
              <a:t>Постановление Правительства РФ от 17.08.2020 N 1237</a:t>
            </a:r>
          </a:p>
          <a:p>
            <a:r>
              <a:rPr lang="ru-RU" sz="1600" dirty="0" smtClean="0">
                <a:latin typeface="Times New Roman" panose="02020603050405020304" pitchFamily="18" charset="0"/>
                <a:cs typeface="Times New Roman" panose="02020603050405020304" pitchFamily="18" charset="0"/>
              </a:rPr>
              <a:t>Ведомственным </a:t>
            </a:r>
            <a:r>
              <a:rPr lang="ru-RU" sz="1600" dirty="0">
                <a:latin typeface="Times New Roman" panose="02020603050405020304" pitchFamily="18" charset="0"/>
                <a:cs typeface="Times New Roman" panose="02020603050405020304" pitchFamily="18" charset="0"/>
              </a:rPr>
              <a:t>стандартом органа контроля может быть предусмотрено создание в органе контроля из числа его должностных лиц коллегиального органа (коллегиальных органов) для рассмотрения жалоб.</a:t>
            </a:r>
          </a:p>
          <a:p>
            <a:r>
              <a:rPr lang="ru-RU" sz="1600" dirty="0">
                <a:latin typeface="Times New Roman" panose="02020603050405020304" pitchFamily="18" charset="0"/>
                <a:cs typeface="Times New Roman" panose="02020603050405020304" pitchFamily="18" charset="0"/>
              </a:rPr>
              <a:t>Порядок рассмотрения жалобы и принятия решения руководителем (уполномоченным лицом) органа контроля по результатам рассмотрения жалобы может быть установлен ведомственным стандартом органа контроля</a:t>
            </a:r>
            <a:r>
              <a:rPr lang="ru-RU" sz="1600" dirty="0" smtClean="0">
                <a:latin typeface="Times New Roman" panose="02020603050405020304" pitchFamily="18" charset="0"/>
                <a:cs typeface="Times New Roman" panose="02020603050405020304" pitchFamily="18" charset="0"/>
              </a:rPr>
              <a:t>.</a:t>
            </a:r>
          </a:p>
          <a:p>
            <a:endParaRPr lang="ru-RU" sz="1600" dirty="0"/>
          </a:p>
          <a:p>
            <a:endParaRPr lang="ru-RU" dirty="0" smtClean="0"/>
          </a:p>
          <a:p>
            <a:endParaRPr lang="ru-RU" b="1" dirty="0" smtClean="0"/>
          </a:p>
          <a:p>
            <a:endParaRPr lang="ru-RU" dirty="0"/>
          </a:p>
          <a:p>
            <a:pPr algn="just"/>
            <a:endParaRPr lang="ru-RU" b="1" dirty="0" smtClean="0">
              <a:latin typeface="Calibri" panose="020F0502020204030204" pitchFamily="34" charset="0"/>
            </a:endParaRPr>
          </a:p>
          <a:p>
            <a:pPr algn="just"/>
            <a:endParaRPr lang="ru-RU" b="1" dirty="0">
              <a:latin typeface="Calibri" panose="020F0502020204030204" pitchFamily="34" charset="0"/>
            </a:endParaRPr>
          </a:p>
          <a:p>
            <a:pPr algn="just"/>
            <a:endParaRPr lang="ru-RU" b="1" dirty="0">
              <a:latin typeface="Calibri" panose="020F0502020204030204" pitchFamily="34" charset="0"/>
            </a:endParaRPr>
          </a:p>
        </p:txBody>
      </p:sp>
    </p:spTree>
    <p:extLst>
      <p:ext uri="{BB962C8B-B14F-4D97-AF65-F5344CB8AC3E}">
        <p14:creationId xmlns:p14="http://schemas.microsoft.com/office/powerpoint/2010/main" val="41790302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71849" y="271849"/>
            <a:ext cx="11425881" cy="5918800"/>
          </a:xfrm>
          <a:prstGeom prst="rect">
            <a:avLst/>
          </a:prstGeom>
        </p:spPr>
        <p:txBody>
          <a:bodyPr wrap="square">
            <a:spAutoFit/>
          </a:bodyPr>
          <a:lstStyle/>
          <a:p>
            <a:pPr algn="just">
              <a:lnSpc>
                <a:spcPct val="107000"/>
              </a:lnSpc>
              <a:spcAft>
                <a:spcPts val="0"/>
              </a:spcAft>
            </a:pPr>
            <a:r>
              <a:rPr lang="ru-RU" sz="1500" u="sng"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Постановление Правительства РФ от 27.02.2020 N 208</a:t>
            </a:r>
          </a:p>
          <a:p>
            <a:pPr algn="just">
              <a:lnSpc>
                <a:spcPct val="107000"/>
              </a:lnSpc>
              <a:spcAft>
                <a:spcPts val="0"/>
              </a:spcAft>
            </a:pPr>
            <a:r>
              <a:rPr lang="ru-RU" sz="1500" dirty="0">
                <a:latin typeface="Times New Roman" panose="02020603050405020304" pitchFamily="18" charset="0"/>
                <a:ea typeface="Calibri" panose="020F0502020204030204" pitchFamily="34" charset="0"/>
                <a:cs typeface="Times New Roman" panose="02020603050405020304" pitchFamily="18" charset="0"/>
              </a:rPr>
              <a:t> </a:t>
            </a:r>
          </a:p>
          <a:p>
            <a:pPr algn="just">
              <a:lnSpc>
                <a:spcPct val="107000"/>
              </a:lnSpc>
              <a:spcAft>
                <a:spcPts val="0"/>
              </a:spcAft>
            </a:pPr>
            <a:r>
              <a:rPr lang="ru-RU" sz="1500" dirty="0">
                <a:latin typeface="Times New Roman" panose="02020603050405020304" pitchFamily="18" charset="0"/>
                <a:ea typeface="Calibri" panose="020F0502020204030204" pitchFamily="34" charset="0"/>
                <a:cs typeface="Times New Roman" panose="02020603050405020304" pitchFamily="18" charset="0"/>
              </a:rPr>
              <a:t>Орган контроля вправе разработать ведомственный стандарт, </a:t>
            </a:r>
            <a:r>
              <a:rPr lang="ru-RU" sz="1500" b="1" dirty="0">
                <a:latin typeface="Times New Roman" panose="02020603050405020304" pitchFamily="18" charset="0"/>
                <a:ea typeface="Calibri" panose="020F0502020204030204" pitchFamily="34" charset="0"/>
                <a:cs typeface="Times New Roman" panose="02020603050405020304" pitchFamily="18" charset="0"/>
              </a:rPr>
              <a:t>определяющий требования к анализу рисков</a:t>
            </a:r>
            <a:r>
              <a:rPr lang="ru-RU" sz="1500" dirty="0">
                <a:latin typeface="Times New Roman" panose="02020603050405020304" pitchFamily="18" charset="0"/>
                <a:ea typeface="Calibri" panose="020F0502020204030204" pitchFamily="34" charset="0"/>
                <a:cs typeface="Times New Roman" panose="02020603050405020304" pitchFamily="18" charset="0"/>
              </a:rPr>
              <a:t>, который предусматривает </a:t>
            </a:r>
            <a:r>
              <a:rPr lang="ru-RU" sz="1500" b="1" dirty="0">
                <a:latin typeface="Times New Roman" panose="02020603050405020304" pitchFamily="18" charset="0"/>
                <a:ea typeface="Calibri" panose="020F0502020204030204" pitchFamily="34" charset="0"/>
                <a:cs typeface="Times New Roman" panose="02020603050405020304" pitchFamily="18" charset="0"/>
              </a:rPr>
              <a:t>перечни иной информации для определения значения критерия "</a:t>
            </a:r>
            <a:r>
              <a:rPr lang="ru-RU" sz="1500" b="1" dirty="0" smtClean="0">
                <a:latin typeface="Times New Roman" panose="02020603050405020304" pitchFamily="18" charset="0"/>
                <a:ea typeface="Calibri" panose="020F0502020204030204" pitchFamily="34" charset="0"/>
                <a:cs typeface="Times New Roman" panose="02020603050405020304" pitchFamily="18" charset="0"/>
              </a:rPr>
              <a:t>вероятность допущения нарушений" </a:t>
            </a:r>
            <a:r>
              <a:rPr lang="ru-RU" sz="1500" b="1" dirty="0">
                <a:latin typeface="Times New Roman" panose="02020603050405020304" pitchFamily="18" charset="0"/>
                <a:ea typeface="Calibri" panose="020F0502020204030204" pitchFamily="34" charset="0"/>
                <a:cs typeface="Times New Roman" panose="02020603050405020304" pitchFamily="18" charset="0"/>
              </a:rPr>
              <a:t>и значения критерия "</a:t>
            </a:r>
            <a:r>
              <a:rPr lang="ru-RU" sz="1500" b="1" dirty="0" smtClean="0">
                <a:latin typeface="Times New Roman" panose="02020603050405020304" pitchFamily="18" charset="0"/>
                <a:ea typeface="Calibri" panose="020F0502020204030204" pitchFamily="34" charset="0"/>
                <a:cs typeface="Times New Roman" panose="02020603050405020304" pitchFamily="18" charset="0"/>
              </a:rPr>
              <a:t>существенность последствий нарушений</a:t>
            </a:r>
            <a:r>
              <a:rPr lang="ru-RU" sz="15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500" dirty="0">
                <a:latin typeface="Times New Roman" panose="02020603050405020304" pitchFamily="18" charset="0"/>
                <a:ea typeface="Calibri" panose="020F0502020204030204" pitchFamily="34" charset="0"/>
                <a:cs typeface="Times New Roman" panose="02020603050405020304" pitchFamily="18" charset="0"/>
              </a:rPr>
              <a:t>и (или) </a:t>
            </a:r>
            <a:r>
              <a:rPr lang="ru-RU" sz="1500" b="1" dirty="0">
                <a:latin typeface="Times New Roman" panose="02020603050405020304" pitchFamily="18" charset="0"/>
                <a:ea typeface="Calibri" panose="020F0502020204030204" pitchFamily="34" charset="0"/>
                <a:cs typeface="Times New Roman" panose="02020603050405020304" pitchFamily="18" charset="0"/>
              </a:rPr>
              <a:t>определяет дополнительные значения шкалы оценок значения критерия "существенность" и значения критерия "вероятность" </a:t>
            </a:r>
            <a:r>
              <a:rPr lang="ru-RU" sz="1500" dirty="0">
                <a:latin typeface="Times New Roman" panose="02020603050405020304" pitchFamily="18" charset="0"/>
                <a:ea typeface="Calibri" panose="020F0502020204030204" pitchFamily="34" charset="0"/>
                <a:cs typeface="Times New Roman" panose="02020603050405020304" pitchFamily="18" charset="0"/>
              </a:rPr>
              <a:t>для целей установления дополнительных категорий риска, присваиваемых объекту контроля и предмету контроля при составлении проекта плана контрольных мероприятий с применением риск-ориентированного подхода.</a:t>
            </a:r>
          </a:p>
          <a:p>
            <a:pPr indent="342900" algn="just">
              <a:lnSpc>
                <a:spcPct val="107000"/>
              </a:lnSpc>
              <a:spcBef>
                <a:spcPts val="1100"/>
              </a:spcBef>
              <a:spcAft>
                <a:spcPts val="0"/>
              </a:spcAft>
            </a:pPr>
            <a:r>
              <a:rPr lang="ru-RU" sz="1500" dirty="0" smtClean="0">
                <a:latin typeface="Times New Roman" panose="02020603050405020304" pitchFamily="18" charset="0"/>
                <a:ea typeface="Calibri" panose="020F0502020204030204" pitchFamily="34" charset="0"/>
                <a:cs typeface="Times New Roman" panose="02020603050405020304" pitchFamily="18" charset="0"/>
              </a:rPr>
              <a:t>Ведомственным </a:t>
            </a:r>
            <a:r>
              <a:rPr lang="ru-RU" sz="1500" dirty="0">
                <a:latin typeface="Times New Roman" panose="02020603050405020304" pitchFamily="18" charset="0"/>
                <a:ea typeface="Calibri" panose="020F0502020204030204" pitchFamily="34" charset="0"/>
                <a:cs typeface="Times New Roman" panose="02020603050405020304" pitchFamily="18" charset="0"/>
              </a:rPr>
              <a:t>стандартом органа контроля могут быть предусмотрены типовые темы плановых контрольных мероприятий, являющиеся детализацией предусмотренных </a:t>
            </a:r>
            <a:r>
              <a:rPr lang="ru-RU" sz="1500" dirty="0" smtClean="0">
                <a:latin typeface="Times New Roman" panose="02020603050405020304" pitchFamily="18" charset="0"/>
                <a:ea typeface="Calibri" panose="020F0502020204030204" pitchFamily="34" charset="0"/>
                <a:cs typeface="Times New Roman" panose="02020603050405020304" pitchFamily="18" charset="0"/>
              </a:rPr>
              <a:t>пунктом 13 федерального стандарта </a:t>
            </a:r>
            <a:r>
              <a:rPr lang="ru-RU" sz="1500" dirty="0">
                <a:latin typeface="Times New Roman" panose="02020603050405020304" pitchFamily="18" charset="0"/>
                <a:ea typeface="Calibri" panose="020F0502020204030204" pitchFamily="34" charset="0"/>
                <a:cs typeface="Times New Roman" panose="02020603050405020304" pitchFamily="18" charset="0"/>
              </a:rPr>
              <a:t>типовых тем контрольных мероприятий в части предмета контроля и (или) указания на объекты контроля в соответствии </a:t>
            </a:r>
            <a:r>
              <a:rPr lang="ru-RU" sz="1500" dirty="0" smtClean="0">
                <a:latin typeface="Times New Roman" panose="02020603050405020304" pitchFamily="18" charset="0"/>
                <a:ea typeface="Calibri" panose="020F0502020204030204" pitchFamily="34" charset="0"/>
                <a:cs typeface="Times New Roman" panose="02020603050405020304" pitchFamily="18" charset="0"/>
              </a:rPr>
              <a:t>со статьей 266.1 Бюджетного </a:t>
            </a:r>
            <a:r>
              <a:rPr lang="ru-RU" sz="1500" dirty="0">
                <a:latin typeface="Times New Roman" panose="02020603050405020304" pitchFamily="18" charset="0"/>
                <a:ea typeface="Calibri" panose="020F0502020204030204" pitchFamily="34" charset="0"/>
                <a:cs typeface="Times New Roman" panose="02020603050405020304" pitchFamily="18" charset="0"/>
              </a:rPr>
              <a:t>кодекса Российской </a:t>
            </a:r>
            <a:r>
              <a:rPr lang="ru-RU" sz="1500" dirty="0" smtClean="0">
                <a:latin typeface="Times New Roman" panose="02020603050405020304" pitchFamily="18" charset="0"/>
                <a:ea typeface="Calibri" panose="020F0502020204030204" pitchFamily="34" charset="0"/>
                <a:cs typeface="Times New Roman" panose="02020603050405020304" pitchFamily="18" charset="0"/>
              </a:rPr>
              <a:t>Федерации.</a:t>
            </a:r>
          </a:p>
          <a:p>
            <a:pPr indent="342900" algn="just">
              <a:lnSpc>
                <a:spcPct val="107000"/>
              </a:lnSpc>
              <a:spcBef>
                <a:spcPts val="1100"/>
              </a:spcBef>
              <a:spcAft>
                <a:spcPts val="0"/>
              </a:spcAft>
            </a:pP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r>
              <a:rPr lang="ru-RU" sz="1500" u="sng" dirty="0">
                <a:solidFill>
                  <a:srgbClr val="FF0000"/>
                </a:solidFill>
                <a:latin typeface="Times New Roman" panose="02020603050405020304" pitchFamily="18" charset="0"/>
                <a:cs typeface="Times New Roman" panose="02020603050405020304" pitchFamily="18" charset="0"/>
              </a:rPr>
              <a:t>Постановление Правительства РФ от 23.07.2020 N </a:t>
            </a:r>
            <a:r>
              <a:rPr lang="ru-RU" sz="1500" u="sng" dirty="0" smtClean="0">
                <a:solidFill>
                  <a:srgbClr val="FF0000"/>
                </a:solidFill>
                <a:latin typeface="Times New Roman" panose="02020603050405020304" pitchFamily="18" charset="0"/>
                <a:cs typeface="Times New Roman" panose="02020603050405020304" pitchFamily="18" charset="0"/>
              </a:rPr>
              <a:t>1095</a:t>
            </a:r>
          </a:p>
          <a:p>
            <a:endParaRPr lang="ru-RU" sz="1500" dirty="0">
              <a:latin typeface="Times New Roman" panose="02020603050405020304" pitchFamily="18" charset="0"/>
              <a:cs typeface="Times New Roman" panose="02020603050405020304" pitchFamily="18" charset="0"/>
            </a:endParaRPr>
          </a:p>
          <a:p>
            <a:pPr algn="just"/>
            <a:r>
              <a:rPr lang="ru-RU" sz="1500" dirty="0" smtClean="0">
                <a:latin typeface="Times New Roman" panose="02020603050405020304" pitchFamily="18" charset="0"/>
                <a:cs typeface="Times New Roman" panose="02020603050405020304" pitchFamily="18" charset="0"/>
              </a:rPr>
              <a:t>Порядок </a:t>
            </a:r>
            <a:r>
              <a:rPr lang="ru-RU" sz="1500" dirty="0">
                <a:latin typeface="Times New Roman" panose="02020603050405020304" pitchFamily="18" charset="0"/>
                <a:cs typeface="Times New Roman" panose="02020603050405020304" pitchFamily="18" charset="0"/>
              </a:rPr>
              <a:t>рассмотрения акта, заключения и иных материалов контрольного мероприятия может быть установлен ведомственным стандартом органа контроля</a:t>
            </a:r>
            <a:r>
              <a:rPr lang="ru-RU" sz="1500" dirty="0" smtClean="0">
                <a:latin typeface="Times New Roman" panose="02020603050405020304" pitchFamily="18" charset="0"/>
                <a:cs typeface="Times New Roman" panose="02020603050405020304" pitchFamily="18" charset="0"/>
              </a:rPr>
              <a:t>.</a:t>
            </a:r>
          </a:p>
          <a:p>
            <a:endParaRPr lang="ru-RU" sz="1500" dirty="0">
              <a:latin typeface="Times New Roman" panose="02020603050405020304" pitchFamily="18" charset="0"/>
              <a:cs typeface="Times New Roman" panose="02020603050405020304" pitchFamily="18" charset="0"/>
            </a:endParaRPr>
          </a:p>
          <a:p>
            <a:r>
              <a:rPr lang="ru-RU" sz="1500" dirty="0">
                <a:latin typeface="Times New Roman" panose="02020603050405020304" pitchFamily="18" charset="0"/>
                <a:cs typeface="Times New Roman" panose="02020603050405020304" pitchFamily="18" charset="0"/>
              </a:rPr>
              <a:t>Порядок направления органом контроля копий представлений и предписаний может быть установлен ведомственным стандартом органа контроля.</a:t>
            </a:r>
          </a:p>
          <a:p>
            <a:r>
              <a:rPr lang="ru-RU" sz="1500" dirty="0">
                <a:latin typeface="Times New Roman" panose="02020603050405020304" pitchFamily="18" charset="0"/>
                <a:cs typeface="Times New Roman" panose="02020603050405020304" pitchFamily="18" charset="0"/>
              </a:rPr>
              <a:t> </a:t>
            </a:r>
          </a:p>
          <a:p>
            <a:pPr indent="342900" algn="just">
              <a:lnSpc>
                <a:spcPct val="107000"/>
              </a:lnSpc>
              <a:spcBef>
                <a:spcPts val="1100"/>
              </a:spcBef>
              <a:spcAft>
                <a:spcPts val="0"/>
              </a:spcAft>
            </a:pPr>
            <a:endParaRPr lang="ru-RU" dirty="0" smtClean="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dirty="0">
                <a:latin typeface="Calibri" panose="020F0502020204030204" pitchFamily="34" charset="0"/>
                <a:ea typeface="Calibri" panose="020F0502020204030204" pitchFamily="34" charset="0"/>
                <a:cs typeface="Calibri" panose="020F0502020204030204" pitchFamily="34" charset="0"/>
              </a:rPr>
              <a:t> </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10477732"/>
      </p:ext>
    </p:extLst>
  </p:cSld>
  <p:clrMapOvr>
    <a:masterClrMapping/>
  </p:clrMapOvr>
</p:sld>
</file>

<file path=ppt/theme/theme1.xml><?xml version="1.0" encoding="utf-8"?>
<a:theme xmlns:a="http://schemas.openxmlformats.org/drawingml/2006/main" name="Грань">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392</TotalTime>
  <Words>2626</Words>
  <Application>Microsoft Office PowerPoint</Application>
  <PresentationFormat>Широкоэкранный</PresentationFormat>
  <Paragraphs>258</Paragraphs>
  <Slides>22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22</vt:i4>
      </vt:variant>
    </vt:vector>
  </HeadingPairs>
  <TitlesOfParts>
    <vt:vector size="28" baseType="lpstr">
      <vt:lpstr>Arial</vt:lpstr>
      <vt:lpstr>Calibri</vt:lpstr>
      <vt:lpstr>Times New Roman</vt:lpstr>
      <vt:lpstr>Trebuchet MS</vt:lpstr>
      <vt:lpstr>Wingdings 3</vt:lpstr>
      <vt:lpstr>Грань</vt:lpstr>
      <vt:lpstr>Внутренний финансовый контроль и аудит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Внутренний финансовый контроль и аудит</dc:title>
  <dc:creator>Тимчук Леся Богдановна</dc:creator>
  <cp:lastModifiedBy>Тимчук Леся Богдановна</cp:lastModifiedBy>
  <cp:revision>34</cp:revision>
  <cp:lastPrinted>2021-12-02T06:07:40Z</cp:lastPrinted>
  <dcterms:created xsi:type="dcterms:W3CDTF">2021-12-01T22:36:37Z</dcterms:created>
  <dcterms:modified xsi:type="dcterms:W3CDTF">2021-12-02T21:40:27Z</dcterms:modified>
</cp:coreProperties>
</file>