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6"/>
  </p:notesMasterIdLst>
  <p:sldIdLst>
    <p:sldId id="271" r:id="rId2"/>
    <p:sldId id="273" r:id="rId3"/>
    <p:sldId id="280" r:id="rId4"/>
    <p:sldId id="283" r:id="rId5"/>
  </p:sldIdLst>
  <p:sldSz cx="12192000" cy="6858000"/>
  <p:notesSz cx="6819900" cy="99187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F828DF"/>
    <a:srgbClr val="4B6DFB"/>
    <a:srgbClr val="E1EBFF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2" autoAdjust="0"/>
    <p:restoredTop sz="94124" autoAdjust="0"/>
  </p:normalViewPr>
  <p:slideViewPr>
    <p:cSldViewPr>
      <p:cViewPr varScale="1">
        <p:scale>
          <a:sx n="63" d="100"/>
          <a:sy n="63" d="100"/>
        </p:scale>
        <p:origin x="94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2388" y="0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7272A93-E3D4-4296-B674-C6F8F3E9F8EF}" type="datetimeFigureOut">
              <a:rPr lang="ru-RU"/>
              <a:pPr>
                <a:defRPr/>
              </a:pPr>
              <a:t>02.12.2021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44538"/>
            <a:ext cx="6610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2625" y="4711700"/>
            <a:ext cx="5454650" cy="44624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1813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2388" y="9421813"/>
            <a:ext cx="2955925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6BB290-D819-4FF4-A1CB-1CA1D6B0B4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6613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82"/>
          <a:stretch>
            <a:fillRect/>
          </a:stretch>
        </p:blipFill>
        <p:spPr bwMode="auto">
          <a:xfrm>
            <a:off x="9785350" y="728663"/>
            <a:ext cx="24066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>
            <a:extLst/>
          </p:cNvPr>
          <p:cNvCxnSpPr>
            <a:cxnSpLocks/>
          </p:cNvCxnSpPr>
          <p:nvPr userDrawn="1"/>
        </p:nvCxnSpPr>
        <p:spPr>
          <a:xfrm>
            <a:off x="90488" y="990600"/>
            <a:ext cx="9359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90488" y="5037138"/>
            <a:ext cx="43195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1600" smtClean="0">
                <a:solidFill>
                  <a:srgbClr val="7F7F7F"/>
                </a:solidFill>
                <a:latin typeface="Arial Narrow" pitchFamily="34" charset="0"/>
              </a:rPr>
              <a:t>Контрольно-ревизионное управление</a:t>
            </a:r>
            <a:br>
              <a:rPr lang="ru-RU" sz="160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ru-RU" sz="1600" smtClean="0">
                <a:solidFill>
                  <a:srgbClr val="7F7F7F"/>
                </a:solidFill>
                <a:latin typeface="Arial Narrow" pitchFamily="34" charset="0"/>
              </a:rPr>
              <a:t>в социальной сфере, сфере межбюджетных отношений и социального страхования</a:t>
            </a:r>
          </a:p>
        </p:txBody>
      </p:sp>
      <p:cxnSp>
        <p:nvCxnSpPr>
          <p:cNvPr id="8" name="Прямая соединительная линия 7">
            <a:extLst/>
          </p:cNvPr>
          <p:cNvCxnSpPr>
            <a:cxnSpLocks/>
          </p:cNvCxnSpPr>
          <p:nvPr userDrawn="1"/>
        </p:nvCxnSpPr>
        <p:spPr>
          <a:xfrm>
            <a:off x="90488" y="5037138"/>
            <a:ext cx="4498975" cy="0"/>
          </a:xfrm>
          <a:prstGeom prst="line">
            <a:avLst/>
          </a:prstGeom>
          <a:ln w="12700">
            <a:solidFill>
              <a:srgbClr val="1443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90000" y="1800000"/>
            <a:ext cx="90000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4" name="Текст 13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0000" y="4677003"/>
            <a:ext cx="1037463" cy="360000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marL="0" indent="0">
              <a:buNone/>
              <a:defRPr sz="1600">
                <a:solidFill>
                  <a:srgbClr val="14438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3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0000" y="4317003"/>
            <a:ext cx="1197764" cy="360000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marL="0" indent="0">
              <a:buNone/>
              <a:defRPr sz="1800" b="1">
                <a:solidFill>
                  <a:srgbClr val="14438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1">
            <a:extLst/>
          </p:cNvPr>
          <p:cNvSpPr>
            <a:spLocks noGrp="1"/>
          </p:cNvSpPr>
          <p:nvPr>
            <p:ph type="dt" sz="half" idx="12"/>
          </p:nvPr>
        </p:nvSpPr>
        <p:spPr>
          <a:xfrm>
            <a:off x="9358313" y="6408738"/>
            <a:ext cx="2743200" cy="358775"/>
          </a:xfrm>
          <a:prstGeom prst="rect">
            <a:avLst/>
          </a:prstGeom>
        </p:spPr>
        <p:txBody>
          <a:bodyPr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93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>
            <a:extLst/>
          </p:cNvPr>
          <p:cNvCxnSpPr>
            <a:cxnSpLocks/>
          </p:cNvCxnSpPr>
          <p:nvPr userDrawn="1"/>
        </p:nvCxnSpPr>
        <p:spPr>
          <a:xfrm>
            <a:off x="90488" y="990600"/>
            <a:ext cx="12012612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30">
            <a:extLst/>
          </p:cNvPr>
          <p:cNvSpPr>
            <a:spLocks noGrp="1"/>
          </p:cNvSpPr>
          <p:nvPr>
            <p:ph type="title"/>
          </p:nvPr>
        </p:nvSpPr>
        <p:spPr>
          <a:xfrm>
            <a:off x="3102000" y="90000"/>
            <a:ext cx="9000000" cy="900000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2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2">
            <a:extLst/>
          </p:cNvPr>
          <p:cNvSpPr>
            <a:spLocks noGrp="1"/>
          </p:cNvSpPr>
          <p:nvPr>
            <p:ph type="ftr" sz="quarter" idx="10"/>
          </p:nvPr>
        </p:nvSpPr>
        <p:spPr>
          <a:xfrm>
            <a:off x="2495550" y="6408738"/>
            <a:ext cx="7200900" cy="358775"/>
          </a:xfrm>
          <a:prstGeom prst="rect">
            <a:avLst/>
          </a:prstGeom>
        </p:spPr>
        <p:txBody>
          <a:bodyPr lIns="0" tIns="0" rIns="0" bIns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>
            <a:extLst/>
          </p:cNvPr>
          <p:cNvSpPr>
            <a:spLocks noGrp="1"/>
          </p:cNvSpPr>
          <p:nvPr>
            <p:ph type="sldNum" sz="quarter" idx="11"/>
          </p:nvPr>
        </p:nvSpPr>
        <p:spPr>
          <a:xfrm>
            <a:off x="11742738" y="6408738"/>
            <a:ext cx="360362" cy="358775"/>
          </a:xfrm>
          <a:prstGeom prst="rect">
            <a:avLst/>
          </a:prstGeom>
        </p:spPr>
        <p:txBody>
          <a:bodyPr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80947D5-FAE7-43C6-A1E7-B2229B169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89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497638"/>
            <a:ext cx="2743200" cy="36036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 Narrow"/>
                <a:cs typeface="+mn-cs"/>
              </a:defRPr>
            </a:lvl1pPr>
          </a:lstStyle>
          <a:p>
            <a:pPr>
              <a:defRPr/>
            </a:pPr>
            <a:r>
              <a:rPr lang="ru-RU"/>
              <a:t>10.02.2016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497638"/>
            <a:ext cx="4114800" cy="36036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 Narrow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497638"/>
            <a:ext cx="2743200" cy="36036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 Narrow"/>
                <a:cs typeface="+mn-cs"/>
              </a:defRPr>
            </a:lvl1pPr>
          </a:lstStyle>
          <a:p>
            <a:pPr>
              <a:defRPr/>
            </a:pPr>
            <a:fld id="{864E6784-1182-4097-9C0C-45DC051DE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895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/>
          </p:cNvPr>
          <p:cNvSpPr txBox="1"/>
          <p:nvPr/>
        </p:nvSpPr>
        <p:spPr>
          <a:xfrm>
            <a:off x="992188" y="263525"/>
            <a:ext cx="1414462" cy="425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Ф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е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д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е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р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а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л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ь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н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о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е</a:t>
            </a:r>
            <a:r>
              <a:rPr lang="en-US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/>
            </a:r>
            <a:br>
              <a:rPr lang="en-US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</a:b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к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а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з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н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а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ч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е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й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с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т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в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о</a:t>
            </a:r>
          </a:p>
        </p:txBody>
      </p:sp>
      <p:pic>
        <p:nvPicPr>
          <p:cNvPr id="1027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90488"/>
            <a:ext cx="72231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30" r:id="rId3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144381"/>
          </a:solidFill>
          <a:latin typeface="+mj-lt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120650" y="1800225"/>
            <a:ext cx="8999538" cy="14847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  <a:t>НАРУШЕНИЯ, </a:t>
            </a:r>
            <a:b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  <a:t>ВЫЯВЛЯЕМЫЕ ФЕДЕРАЛЬНЫМ КАЗНАЧЕЙСТВОМ </a:t>
            </a:r>
            <a:b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  <a:t>ПРИ ПРОВЕДЕНИИ КОНТРОЛЬНЫХ МЕРОПРИЯТИЙ </a:t>
            </a:r>
            <a:b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  <a:t>В ЧАСТИ БЮДЖЕТНОГО УЧЕТА И ОТЧЕТНОСТИ</a:t>
            </a:r>
            <a:endParaRPr lang="ru-RU" altLang="ru-RU" sz="2000" b="0" dirty="0" smtClean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013325"/>
            <a:ext cx="5087938" cy="936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7172" name="object 8"/>
          <p:cNvSpPr>
            <a:spLocks/>
          </p:cNvSpPr>
          <p:nvPr/>
        </p:nvSpPr>
        <p:spPr bwMode="auto">
          <a:xfrm>
            <a:off x="119063" y="6554788"/>
            <a:ext cx="9123362" cy="0"/>
          </a:xfrm>
          <a:custGeom>
            <a:avLst/>
            <a:gdLst>
              <a:gd name="T0" fmla="*/ 0 w 5752465"/>
              <a:gd name="T1" fmla="*/ 2147483647 w 5752465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noFill/>
          <a:ln w="9525">
            <a:solidFill>
              <a:srgbClr val="003B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9063" y="6532563"/>
            <a:ext cx="3638550" cy="328612"/>
          </a:xfrm>
          <a:prstGeom prst="rect">
            <a:avLst/>
          </a:prstGeom>
          <a:noFill/>
        </p:spPr>
        <p:txBody>
          <a:bodyPr lIns="127723" tIns="63862" rIns="127723" bIns="6386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www.roskazna.ru</a:t>
            </a:r>
            <a:endParaRPr lang="ru-RU" sz="1300" dirty="0">
              <a:solidFill>
                <a:schemeClr val="bg1">
                  <a:lumMod val="6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500" y="6526213"/>
            <a:ext cx="3625850" cy="328612"/>
          </a:xfrm>
          <a:prstGeom prst="rect">
            <a:avLst/>
          </a:prstGeom>
          <a:noFill/>
        </p:spPr>
        <p:txBody>
          <a:bodyPr lIns="127723" tIns="63862" rIns="127723" bIns="63862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 г. Москва, 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ноябрь </a:t>
            </a:r>
            <a:r>
              <a:rPr lang="ru-RU" sz="13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2021</a:t>
            </a:r>
          </a:p>
        </p:txBody>
      </p:sp>
      <p:sp>
        <p:nvSpPr>
          <p:cNvPr id="7175" name="Текст 2"/>
          <p:cNvSpPr>
            <a:spLocks noGrp="1"/>
          </p:cNvSpPr>
          <p:nvPr>
            <p:ph type="body" sz="quarter" idx="10"/>
          </p:nvPr>
        </p:nvSpPr>
        <p:spPr bwMode="auto">
          <a:xfrm>
            <a:off x="47625" y="5917805"/>
            <a:ext cx="5835252" cy="5355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dirty="0" smtClean="0"/>
              <a:t>Начальник Контрольно-ревизионного управления в социальной сфере, </a:t>
            </a:r>
            <a:br>
              <a:rPr lang="ru-RU" altLang="ru-RU" dirty="0" smtClean="0"/>
            </a:br>
            <a:r>
              <a:rPr lang="ru-RU" altLang="ru-RU" dirty="0" smtClean="0"/>
              <a:t>сфере межбюджетных отношений и социального страхования</a:t>
            </a:r>
          </a:p>
        </p:txBody>
      </p:sp>
      <p:sp>
        <p:nvSpPr>
          <p:cNvPr id="7176" name="Текст 3"/>
          <p:cNvSpPr>
            <a:spLocks noGrp="1"/>
          </p:cNvSpPr>
          <p:nvPr>
            <p:ph type="body" sz="quarter" idx="11"/>
          </p:nvPr>
        </p:nvSpPr>
        <p:spPr bwMode="auto">
          <a:xfrm>
            <a:off x="47328" y="5592666"/>
            <a:ext cx="2690160" cy="3416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dirty="0" smtClean="0">
                <a:solidFill>
                  <a:srgbClr val="002060"/>
                </a:solidFill>
              </a:rPr>
              <a:t>Иванов Игорь Викторович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BFAFA4F-9984-4F44-B6DB-F873F6A5132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9220" name="Прямоугольник 7"/>
          <p:cNvSpPr>
            <a:spLocks noChangeArrowheads="1"/>
          </p:cNvSpPr>
          <p:nvPr/>
        </p:nvSpPr>
        <p:spPr bwMode="auto">
          <a:xfrm>
            <a:off x="31427" y="5082410"/>
            <a:ext cx="120864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Расхождение </a:t>
            </a:r>
            <a:r>
              <a:rPr lang="ru-RU" b="1" dirty="0">
                <a:latin typeface="+mn-lt"/>
              </a:rPr>
              <a:t>в данных бухгалтерской отчетности за 2020 год - Отчете о бюджетных обязательствах (ф. 0503128) </a:t>
            </a:r>
            <a:r>
              <a:rPr lang="ru-RU" b="1" dirty="0" smtClean="0">
                <a:latin typeface="+mn-lt"/>
              </a:rPr>
              <a:t>и </a:t>
            </a:r>
            <a:r>
              <a:rPr lang="ru-RU" b="1" dirty="0">
                <a:latin typeface="+mn-lt"/>
              </a:rPr>
              <a:t>Главной книги за 2020 год в </a:t>
            </a:r>
            <a:r>
              <a:rPr lang="ru-RU" b="1" dirty="0" smtClean="0">
                <a:latin typeface="+mn-lt"/>
              </a:rPr>
              <a:t>части отражения: </a:t>
            </a:r>
          </a:p>
          <a:p>
            <a:r>
              <a:rPr lang="ru-RU" dirty="0" smtClean="0">
                <a:latin typeface="+mn-lt"/>
              </a:rPr>
              <a:t>принятых </a:t>
            </a:r>
            <a:r>
              <a:rPr lang="ru-RU" dirty="0">
                <a:latin typeface="+mn-lt"/>
              </a:rPr>
              <a:t>бюджетных обязательств по счету 502.11.000 «Принятые обязательства</a:t>
            </a:r>
            <a:r>
              <a:rPr lang="ru-RU" dirty="0" smtClean="0">
                <a:latin typeface="+mn-lt"/>
              </a:rPr>
              <a:t>»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и </a:t>
            </a:r>
            <a:r>
              <a:rPr lang="ru-RU" dirty="0">
                <a:latin typeface="+mn-lt"/>
              </a:rPr>
              <a:t>денежных обязательств </a:t>
            </a:r>
            <a:r>
              <a:rPr lang="ru-RU" dirty="0" smtClean="0">
                <a:latin typeface="+mn-lt"/>
              </a:rPr>
              <a:t>по </a:t>
            </a:r>
            <a:r>
              <a:rPr lang="ru-RU" dirty="0">
                <a:latin typeface="+mn-lt"/>
              </a:rPr>
              <a:t>счету 502.12.000 «Принятые денежные обязательства</a:t>
            </a:r>
            <a:r>
              <a:rPr lang="ru-RU" dirty="0" smtClean="0">
                <a:latin typeface="+mn-lt"/>
              </a:rPr>
              <a:t>»</a:t>
            </a:r>
            <a:endParaRPr lang="ru-RU" dirty="0"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101975" y="90488"/>
            <a:ext cx="8999538" cy="9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14438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dirty="0" smtClean="0">
                <a:cs typeface="Arial" charset="0"/>
              </a:rPr>
              <a:t>РАЗДЕЛ 5. САНКЦИОНИРОВАНИЕ РАСХОДОВ БЮДЖЕТА</a:t>
            </a:r>
          </a:p>
          <a:p>
            <a:endParaRPr lang="ru-RU" dirty="0" smtClean="0">
              <a:cs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49B66A-05D6-4172-A405-87C385D7B3E9}"/>
              </a:ext>
            </a:extLst>
          </p:cNvPr>
          <p:cNvSpPr txBox="1"/>
          <p:nvPr/>
        </p:nvSpPr>
        <p:spPr>
          <a:xfrm>
            <a:off x="32048" y="1268760"/>
            <a:ext cx="7351051" cy="707886"/>
          </a:xfrm>
          <a:prstGeom prst="rect">
            <a:avLst/>
          </a:prstGeom>
          <a:solidFill>
            <a:srgbClr val="002060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+mj-lt"/>
              </a:rPr>
              <a:t>НАРУШЕНИЯ ПОРЯДКА ВЕДЕНИЯ БЮДЖЕТНОГО УЧЕТА </a:t>
            </a:r>
          </a:p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+mj-lt"/>
              </a:rPr>
              <a:t>И СОСТАВЛЕНИЯ ОТЧЕТНОСТИ</a:t>
            </a:r>
            <a:endParaRPr lang="ru-RU" sz="2000" b="1" dirty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57646" y="1486525"/>
            <a:ext cx="44601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931677">
              <a:defRPr/>
            </a:pPr>
            <a:r>
              <a:rPr lang="ru-RU" sz="36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29 172 484,8 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ТЫС. РУБЛЕЙ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49B66A-05D6-4172-A405-87C385D7B3E9}"/>
              </a:ext>
            </a:extLst>
          </p:cNvPr>
          <p:cNvSpPr txBox="1"/>
          <p:nvPr/>
        </p:nvSpPr>
        <p:spPr>
          <a:xfrm>
            <a:off x="31428" y="2338406"/>
            <a:ext cx="3565400" cy="40011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+mj-lt"/>
              </a:rPr>
              <a:t>МИНОБРНАУКИ СУБЪЕКТА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23479" y="2391271"/>
            <a:ext cx="3408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931677">
              <a:defRPr/>
            </a:pPr>
            <a:r>
              <a:rPr lang="ru-RU" sz="24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9 432 829,2 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ТЫС. РУБЛЕЙ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48" y="2852936"/>
            <a:ext cx="120694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prstClr val="black"/>
                </a:solidFill>
                <a:latin typeface="+mn-lt"/>
              </a:rPr>
              <a:t>Неотражение</a:t>
            </a:r>
            <a:r>
              <a:rPr lang="ru-RU" b="1" dirty="0" smtClean="0">
                <a:solidFill>
                  <a:prstClr val="black"/>
                </a:solidFill>
                <a:latin typeface="+mn-lt"/>
              </a:rPr>
              <a:t> в бюджетном учете доведенных и распределенных лимитов бюджетных обязательств на счетах: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501.11.000 «доведенные лимиты бюджетных обязательств»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501.12.000 «лимиты бюджетных обязательств к распределению»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501.13.000 «лимиты бюджетных обязательств получателей бюджетных средств»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501.14.000 «переданные лимиты бюджетных обязательств»</a:t>
            </a:r>
            <a:endParaRPr lang="ru-RU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67495" y="4620745"/>
            <a:ext cx="3408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931677">
              <a:defRPr/>
            </a:pPr>
            <a:r>
              <a:rPr lang="ru-RU" sz="24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9 370 609,9 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ТЫС. РУБЛЕЙ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BFAFA4F-9984-4F44-B6DB-F873F6A5132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101975" y="90488"/>
            <a:ext cx="8999538" cy="9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14438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dirty="0" smtClean="0">
                <a:cs typeface="Arial" charset="0"/>
              </a:rPr>
              <a:t>ПЛАНОВЫЕ НАЗНАЧЕНИЯ В ОТЧЕТЕ </a:t>
            </a:r>
          </a:p>
          <a:p>
            <a:r>
              <a:rPr lang="ru-RU" b="0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(ф</a:t>
            </a:r>
            <a:r>
              <a:rPr lang="ru-RU" b="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. </a:t>
            </a:r>
            <a:r>
              <a:rPr lang="ru-RU" b="0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0503117)</a:t>
            </a:r>
            <a:endParaRPr lang="ru-RU" b="0" dirty="0">
              <a:solidFill>
                <a:schemeClr val="bg1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0730" y="2448818"/>
            <a:ext cx="1160894" cy="4001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Доходы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048328" y="2448818"/>
            <a:ext cx="1293944" cy="4001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Расходы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65346" y="2996952"/>
            <a:ext cx="1973617" cy="83099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90693" eaLnBrk="1" hangingPunct="1">
              <a:defRPr/>
            </a:pPr>
            <a:r>
              <a:rPr lang="ru-RU" altLang="ru-RU" sz="24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Бюджетная </a:t>
            </a:r>
          </a:p>
          <a:p>
            <a:pPr algn="ctr" defTabSz="990693" eaLnBrk="1" hangingPunct="1">
              <a:defRPr/>
            </a:pPr>
            <a:r>
              <a:rPr lang="ru-RU" altLang="ru-RU" sz="24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роспись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583832" y="4124980"/>
            <a:ext cx="2736647" cy="46166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90693" eaLnBrk="1" hangingPunct="1">
              <a:defRPr/>
            </a:pPr>
            <a:r>
              <a:rPr lang="ru-RU" altLang="ru-RU" sz="24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Закон о бюджете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65149" y="4863644"/>
            <a:ext cx="2371162" cy="67710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Результат</a:t>
            </a:r>
          </a:p>
          <a:p>
            <a:pPr algn="r" defTabSz="990693" eaLnBrk="1" hangingPunct="1">
              <a:defRPr/>
            </a:pPr>
            <a:r>
              <a:rPr lang="ru-RU" altLang="ru-RU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(Дефицит/Профицит</a:t>
            </a:r>
            <a:r>
              <a:rPr lang="ru-RU" altLang="ru-RU" cap="all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)</a:t>
            </a:r>
            <a:endParaRPr lang="ru-RU" altLang="ru-RU" cap="all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48328" y="4863644"/>
            <a:ext cx="2339102" cy="70788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Источники </a:t>
            </a:r>
          </a:p>
          <a:p>
            <a:pPr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финансирования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49B66A-05D6-4172-A405-87C385D7B3E9}"/>
              </a:ext>
            </a:extLst>
          </p:cNvPr>
          <p:cNvSpPr txBox="1"/>
          <p:nvPr/>
        </p:nvSpPr>
        <p:spPr>
          <a:xfrm>
            <a:off x="2706676" y="1136938"/>
            <a:ext cx="6905697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spc="19" dirty="0">
                <a:solidFill>
                  <a:schemeClr val="bg1"/>
                </a:solidFill>
                <a:latin typeface="+mj-lt"/>
                <a:cs typeface="Arial"/>
              </a:rPr>
              <a:t>Отчет </a:t>
            </a:r>
            <a:r>
              <a:rPr lang="ru-RU" sz="2000" b="1" spc="19" dirty="0" smtClean="0">
                <a:solidFill>
                  <a:schemeClr val="bg1"/>
                </a:solidFill>
                <a:latin typeface="+mj-lt"/>
                <a:cs typeface="Arial"/>
              </a:rPr>
              <a:t>(ф</a:t>
            </a:r>
            <a:r>
              <a:rPr lang="ru-RU" sz="2000" b="1" spc="19" dirty="0">
                <a:solidFill>
                  <a:schemeClr val="bg1"/>
                </a:solidFill>
                <a:latin typeface="+mj-lt"/>
                <a:cs typeface="Arial"/>
              </a:rPr>
              <a:t>. </a:t>
            </a:r>
            <a:r>
              <a:rPr lang="ru-RU" sz="2000" b="1" spc="19" dirty="0" smtClean="0">
                <a:solidFill>
                  <a:schemeClr val="bg1"/>
                </a:solidFill>
                <a:latin typeface="+mj-lt"/>
                <a:cs typeface="Arial"/>
              </a:rPr>
              <a:t>0503117) </a:t>
            </a:r>
          </a:p>
          <a:p>
            <a:pPr algn="ctr">
              <a:defRPr/>
            </a:pPr>
            <a:r>
              <a:rPr lang="ru-RU" sz="2000" b="1" spc="19" dirty="0" smtClean="0">
                <a:solidFill>
                  <a:schemeClr val="bg1"/>
                </a:solidFill>
                <a:latin typeface="+mj-lt"/>
                <a:cs typeface="Arial"/>
              </a:rPr>
              <a:t>Плановые </a:t>
            </a:r>
            <a:r>
              <a:rPr lang="ru-RU" sz="2000" b="1" spc="19" dirty="0">
                <a:solidFill>
                  <a:schemeClr val="bg1"/>
                </a:solidFill>
                <a:latin typeface="+mj-lt"/>
                <a:cs typeface="Arial"/>
              </a:rPr>
              <a:t>показатели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2878666" y="2850239"/>
            <a:ext cx="0" cy="2721291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601744" y="4355813"/>
            <a:ext cx="1302568" cy="1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8904312" y="4355813"/>
            <a:ext cx="0" cy="1215717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8904312" y="2848928"/>
            <a:ext cx="0" cy="1506887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601744" y="3416085"/>
            <a:ext cx="1302568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878666" y="4355813"/>
            <a:ext cx="1302568" cy="1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663125" y="2848928"/>
            <a:ext cx="93610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663125" y="5571530"/>
            <a:ext cx="93610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9144321" y="5571530"/>
            <a:ext cx="93610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9144321" y="2850238"/>
            <a:ext cx="93610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332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BFAFA4F-9984-4F44-B6DB-F873F6A5132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101975" y="90488"/>
            <a:ext cx="8999538" cy="9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14438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dirty="0" smtClean="0">
                <a:cs typeface="Arial" charset="0"/>
              </a:rPr>
              <a:t>УЧЕТ ОСНОВНЫХ СРЕДСТВ И МАТЕРИАЛЬНЫХ ЗАПАСОВ</a:t>
            </a:r>
          </a:p>
          <a:p>
            <a:endParaRPr lang="ru-RU" dirty="0"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674" y="3861048"/>
            <a:ext cx="12069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+mn-lt"/>
              </a:rPr>
              <a:t>Б</a:t>
            </a:r>
            <a:r>
              <a:rPr lang="ru-RU" b="1" dirty="0" smtClean="0">
                <a:solidFill>
                  <a:prstClr val="black"/>
                </a:solidFill>
                <a:latin typeface="+mn-lt"/>
              </a:rPr>
              <a:t>есконтактные </a:t>
            </a:r>
            <a:r>
              <a:rPr lang="ru-RU" b="1" dirty="0">
                <a:solidFill>
                  <a:prstClr val="black"/>
                </a:solidFill>
                <a:latin typeface="+mn-lt"/>
              </a:rPr>
              <a:t>инфракрасные термометры 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(7600 штук общей стоимостью 72 200 000,00 рублей, гарантийный срок использования 12 месяцев) при передаче в оперативное управление </a:t>
            </a:r>
            <a:r>
              <a:rPr lang="ru-RU" dirty="0" smtClean="0">
                <a:solidFill>
                  <a:prstClr val="black"/>
                </a:solidFill>
                <a:latin typeface="+mn-lt"/>
              </a:rPr>
              <a:t>муниципальным образованиям 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отражены на балансовом учете получателями имущества на увеличении стоимости прочих материальных запасов – иного движимого имущества </a:t>
            </a:r>
            <a:r>
              <a:rPr lang="ru-RU" dirty="0" smtClean="0">
                <a:solidFill>
                  <a:prstClr val="black"/>
                </a:solidFill>
                <a:latin typeface="+mn-lt"/>
              </a:rPr>
              <a:t>учреждения.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Впоследствии </a:t>
            </a:r>
            <a:r>
              <a:rPr lang="ru-RU" b="1" dirty="0" smtClean="0">
                <a:solidFill>
                  <a:prstClr val="black"/>
                </a:solidFill>
                <a:latin typeface="+mn-lt"/>
              </a:rPr>
              <a:t>данные термометры были списаны и фактически отсутствовали</a:t>
            </a:r>
            <a:endParaRPr lang="ru-RU" b="1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136" y="1124744"/>
            <a:ext cx="1364568" cy="190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56669" y="3026192"/>
            <a:ext cx="3435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72 200 000,00 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РУБЛЕЙ</a:t>
            </a:r>
            <a:r>
              <a:rPr lang="ru-RU" sz="1200" dirty="0" smtClean="0">
                <a:solidFill>
                  <a:schemeClr val="bg2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085637"/>
      </p:ext>
    </p:extLst>
  </p:cSld>
  <p:clrMapOvr>
    <a:masterClrMapping/>
  </p:clrMapOvr>
</p:sld>
</file>

<file path=ppt/theme/theme1.xml><?xml version="1.0" encoding="utf-8"?>
<a:theme xmlns:a="http://schemas.openxmlformats.org/drawingml/2006/main" name="Особенности ответственности по ПП РФ от 30.09.2020 № 999 в 2020 году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Казначейство России - 2020">
      <a:majorFont>
        <a:latin typeface="Arial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6586</TotalTime>
  <Words>266</Words>
  <Application>Microsoft Office PowerPoint</Application>
  <PresentationFormat>Широкоэкранный</PresentationFormat>
  <Paragraphs>39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Arial Narrow</vt:lpstr>
      <vt:lpstr>Calibri</vt:lpstr>
      <vt:lpstr>Times New Roman</vt:lpstr>
      <vt:lpstr>Verdana</vt:lpstr>
      <vt:lpstr>Особенности ответственности по ПП РФ от 30.09.2020 № 999 в 2020 году</vt:lpstr>
      <vt:lpstr>НАРУШЕНИЯ,  ВЫЯВЛЯЕМЫЕ ФЕДЕРАЛЬНЫМ КАЗНАЧЕЙСТВОМ  ПРИ ПРОВЕДЕНИИ КОНТРОЛЬНЫХ МЕРОПРИЯТИЙ  В ЧАСТИ БЮДЖЕТНОГО УЧЕТА И ОТЧЕТНОСТИ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Камардина Юлия Викторовна</dc:creator>
  <cp:lastModifiedBy>Колпакова Ольга Сергеевна</cp:lastModifiedBy>
  <cp:revision>145</cp:revision>
  <cp:lastPrinted>2021-05-13T06:32:02Z</cp:lastPrinted>
  <dcterms:created xsi:type="dcterms:W3CDTF">2020-11-13T11:22:25Z</dcterms:created>
  <dcterms:modified xsi:type="dcterms:W3CDTF">2021-12-02T08:58:25Z</dcterms:modified>
</cp:coreProperties>
</file>