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66" r:id="rId4"/>
    <p:sldId id="258" r:id="rId5"/>
    <p:sldId id="259" r:id="rId6"/>
    <p:sldId id="290" r:id="rId7"/>
    <p:sldId id="269" r:id="rId8"/>
    <p:sldId id="273" r:id="rId9"/>
    <p:sldId id="261" r:id="rId10"/>
    <p:sldId id="262" r:id="rId11"/>
    <p:sldId id="287" r:id="rId12"/>
    <p:sldId id="280" r:id="rId13"/>
    <p:sldId id="274" r:id="rId14"/>
    <p:sldId id="275" r:id="rId15"/>
    <p:sldId id="263" r:id="rId16"/>
    <p:sldId id="288" r:id="rId17"/>
    <p:sldId id="271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816" autoAdjust="0"/>
  </p:normalViewPr>
  <p:slideViewPr>
    <p:cSldViewPr>
      <p:cViewPr>
        <p:scale>
          <a:sx n="80" d="100"/>
          <a:sy n="80" d="100"/>
        </p:scale>
        <p:origin x="-2466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87787984835229"/>
          <c:y val="4.6227385824451017E-2"/>
          <c:w val="0.66444310780596871"/>
          <c:h val="0.850270493164309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
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16527.3</c:v>
                </c:pt>
                <c:pt idx="1">
                  <c:v>16884.7</c:v>
                </c:pt>
                <c:pt idx="2">
                  <c:v>18236.8</c:v>
                </c:pt>
                <c:pt idx="3">
                  <c:v>19333.7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9.2592592592592587E-3"/>
                  <c:y val="-2.413296754195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3.921568627450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316E-3"/>
                  <c:y val="-3.3182503770739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2.07479721143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38385.9</c:v>
                </c:pt>
                <c:pt idx="1">
                  <c:v>39658.199999999997</c:v>
                </c:pt>
                <c:pt idx="2">
                  <c:v>41070.199999999997</c:v>
                </c:pt>
                <c:pt idx="3">
                  <c:v>39057.199999999997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810240"/>
        <c:axId val="24811776"/>
        <c:axId val="0"/>
      </c:bar3DChart>
      <c:catAx>
        <c:axId val="2481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4811776"/>
        <c:crosses val="autoZero"/>
        <c:auto val="1"/>
        <c:lblAlgn val="ctr"/>
        <c:lblOffset val="100"/>
        <c:noMultiLvlLbl val="0"/>
      </c:catAx>
      <c:valAx>
        <c:axId val="2481177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4810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61485369884321"/>
          <c:y val="9.8412132872531213E-2"/>
          <c:w val="0.21438514630115679"/>
          <c:h val="0.771874443296397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828625935646933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734844873867"/>
          <c:y val="6.6279898439468802E-3"/>
          <c:w val="0.85136172145747246"/>
          <c:h val="0.993372010156053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2"/>
          <c:dPt>
            <c:idx val="0"/>
            <c:bubble3D val="0"/>
            <c:explosion val="16"/>
          </c:dPt>
          <c:dPt>
            <c:idx val="2"/>
            <c:bubble3D val="0"/>
            <c:explosion val="41"/>
          </c:dPt>
          <c:dPt>
            <c:idx val="3"/>
            <c:bubble3D val="0"/>
            <c:explosion val="30"/>
          </c:dPt>
          <c:dLbls>
            <c:dLbl>
              <c:idx val="0"/>
              <c:layout>
                <c:manualLayout>
                  <c:x val="2.2069680429773142E-2"/>
                  <c:y val="-5.33219886137312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219246303256277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0524722163487211E-2"/>
                  <c:y val="1.0681062537766807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4770713200325412E-2"/>
                  <c:y val="0.117219529808341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178858263060377E-3"/>
                  <c:y val="-6.9228419064548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9967089230228897E-2"/>
                  <c:y val="-0.186455739335195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2353141317631375"/>
                  <c:y val="6.101117491010483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жилищно-коммунальное хозяйство</c:v>
                </c:pt>
                <c:pt idx="1">
                  <c:v>дошкольное образование</c:v>
                </c:pt>
                <c:pt idx="2">
                  <c:v>здравоохранение</c:v>
                </c:pt>
                <c:pt idx="3">
                  <c:v>дорожное хозяйство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прочие отрасли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2875.9</c:v>
                </c:pt>
                <c:pt idx="1">
                  <c:v>363.9</c:v>
                </c:pt>
                <c:pt idx="2" formatCode="0.0">
                  <c:v>1592.1</c:v>
                </c:pt>
                <c:pt idx="3">
                  <c:v>1980.8</c:v>
                </c:pt>
                <c:pt idx="4">
                  <c:v>606.70000000000005</c:v>
                </c:pt>
                <c:pt idx="5">
                  <c:v>541.5</c:v>
                </c:pt>
                <c:pt idx="6">
                  <c:v>874.60000000000036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171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230799386207593E-2"/>
          <c:y val="0"/>
          <c:w val="0.9345542724655862"/>
          <c:h val="0.661123728905955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explosion val="25"/>
          <c:dLbls>
            <c:dLbl>
              <c:idx val="0"/>
              <c:layout>
                <c:manualLayout>
                  <c:x val="5.4054054054054002E-2"/>
                  <c:y val="-0.114716990221719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810810810810811"/>
                  <c:y val="-4.22641542922124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24182076813656"/>
                  <c:y val="4.83018906196714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054054054054057E-2"/>
                  <c:y val="6.8427678377867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5348506401137988E-3"/>
                  <c:y val="5.63522057229499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5348506401137877E-2"/>
                  <c:y val="6.23897835796391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388335704125178E-2"/>
                  <c:y val="3.62264179647535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0241820768136557"/>
                  <c:y val="4.025157551639321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224751066856434E-2"/>
                  <c:y val="-1.006289387909821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прочие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delete val="1"/>
            </c:dLbl>
            <c:spPr>
              <a:noFill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13</c:v>
                </c:pt>
                <c:pt idx="6">
                  <c:v>15</c:v>
                </c:pt>
                <c:pt idx="7">
                  <c:v>19</c:v>
                </c:pt>
                <c:pt idx="8">
                  <c:v>прочие</c:v>
                </c:pt>
                <c:pt idx="9">
                  <c:v>непрограммные расходы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8397.4</c:v>
                </c:pt>
                <c:pt idx="1">
                  <c:v>10711.1</c:v>
                </c:pt>
                <c:pt idx="2">
                  <c:v>6264.7</c:v>
                </c:pt>
                <c:pt idx="3">
                  <c:v>2999</c:v>
                </c:pt>
                <c:pt idx="4">
                  <c:v>6335.6</c:v>
                </c:pt>
                <c:pt idx="5">
                  <c:v>3937.1</c:v>
                </c:pt>
                <c:pt idx="6">
                  <c:v>3596.6</c:v>
                </c:pt>
                <c:pt idx="7">
                  <c:v>7220.1</c:v>
                </c:pt>
                <c:pt idx="8">
                  <c:v>6992.3000000000029</c:v>
                </c:pt>
                <c:pt idx="9">
                  <c:v>1777.5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57150">
              <a:noFill/>
            </a:ln>
          </c:spPr>
          <c:explosion val="2"/>
          <c:dPt>
            <c:idx val="1"/>
            <c:bubble3D val="0"/>
            <c:spPr>
              <a:solidFill>
                <a:srgbClr val="FFC000"/>
              </a:solidFill>
              <a:ln w="57150">
                <a:noFill/>
              </a:ln>
            </c:spPr>
          </c:dPt>
          <c:dPt>
            <c:idx val="2"/>
            <c:bubble3D val="0"/>
            <c:spPr>
              <a:solidFill>
                <a:srgbClr val="C00000"/>
              </a:solidFill>
              <a:ln w="57150">
                <a:noFill/>
              </a:ln>
            </c:spPr>
          </c:dPt>
          <c:dLbls>
            <c:dLbl>
              <c:idx val="0"/>
              <c:layout>
                <c:manualLayout>
                  <c:x val="-4.5021420384184954E-2"/>
                  <c:y val="-7.25927066770885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905049610781309"/>
                  <c:y val="-0.210333138306314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807133444070804E-2"/>
                  <c:y val="-1.6727441390079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0.29861750989072017</c:v>
                </c:pt>
                <c:pt idx="1">
                  <c:v>0.60457988536138052</c:v>
                </c:pt>
                <c:pt idx="2">
                  <c:v>9.6802604747899396E-2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и неналоговые доходы</c:v>
                </c:pt>
                <c:pt idx="1">
                  <c:v>Дотация на выравнивание бюджетной обеспеченности</c:v>
                </c:pt>
                <c:pt idx="2">
                  <c:v>Безвозмездные поступления (за искл. дотации на выравнивание)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16884.7</c:v>
                </c:pt>
                <c:pt idx="1">
                  <c:v>34184.699999999997</c:v>
                </c:pt>
                <c:pt idx="2">
                  <c:v>5473.5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2060719840575485"/>
          <c:y val="0"/>
          <c:w val="0.37476317196461556"/>
          <c:h val="1"/>
        </c:manualLayout>
      </c:layout>
      <c:overlay val="0"/>
      <c:spPr>
        <a:effectLst>
          <a:glow>
            <a:schemeClr val="accent1">
              <a:alpha val="40000"/>
            </a:schemeClr>
          </a:glow>
          <a:softEdge rad="0"/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0" i="0" baseline="0" dirty="0" smtClean="0">
                <a:effectLst/>
              </a:rPr>
              <a:t>млн. руб.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87579469233012541"/>
          <c:y val="1.964222862626141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 cap="sq" cmpd="sng">
              <a:solidFill>
                <a:schemeClr val="accent3"/>
              </a:solidFill>
            </a:ln>
          </c:spPr>
          <c:dPt>
            <c:idx val="2"/>
            <c:bubble3D val="0"/>
            <c:spPr>
              <a:ln w="47625" cmpd="sng">
                <a:solidFill>
                  <a:schemeClr val="accent3"/>
                </a:solidFill>
              </a:ln>
            </c:spPr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2013 факт
</c:v>
                </c:pt>
                <c:pt idx="1">
                  <c:v>2014 план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12957.1</c:v>
                </c:pt>
                <c:pt idx="1">
                  <c:v>16527.3</c:v>
                </c:pt>
                <c:pt idx="2">
                  <c:v>16884.7</c:v>
                </c:pt>
                <c:pt idx="3">
                  <c:v>18236.8</c:v>
                </c:pt>
                <c:pt idx="4">
                  <c:v>19333.7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57312"/>
        <c:axId val="24958848"/>
      </c:lineChart>
      <c:catAx>
        <c:axId val="2495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4958848"/>
        <c:crosses val="autoZero"/>
        <c:auto val="1"/>
        <c:lblAlgn val="ctr"/>
        <c:lblOffset val="100"/>
        <c:noMultiLvlLbl val="0"/>
      </c:catAx>
      <c:valAx>
        <c:axId val="249588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495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млн. руб.</a:t>
            </a:r>
            <a:endParaRPr lang="ru-RU" sz="1600" b="0" dirty="0"/>
          </a:p>
        </c:rich>
      </c:tx>
      <c:layout>
        <c:manualLayout>
          <c:xMode val="edge"/>
          <c:yMode val="edge"/>
          <c:x val="0.87710121580693934"/>
          <c:y val="2.39438084305644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dLbls>
            <c:dLbl>
              <c:idx val="0"/>
              <c:layout>
                <c:manualLayout>
                  <c:x val="-4.1408442540200818E-2"/>
                  <c:y val="8.173208338230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18471128608924E-2"/>
                  <c:y val="8.74886450525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438976377952756E-2"/>
                  <c:y val="5.490974859002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139274380141338E-2"/>
                  <c:y val="9.033546058044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022309711286089E-3"/>
                  <c:y val="4.371266754674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2013 факт</c:v>
                </c:pt>
                <c:pt idx="1">
                  <c:v>2014 план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7500</c:v>
                </c:pt>
                <c:pt idx="1">
                  <c:v>9609.7999999999993</c:v>
                </c:pt>
                <c:pt idx="2">
                  <c:v>10363.5</c:v>
                </c:pt>
                <c:pt idx="3">
                  <c:v>11193</c:v>
                </c:pt>
                <c:pt idx="4">
                  <c:v>11986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61856"/>
        <c:axId val="26771840"/>
      </c:lineChart>
      <c:catAx>
        <c:axId val="26761856"/>
        <c:scaling>
          <c:orientation val="minMax"/>
        </c:scaling>
        <c:delete val="0"/>
        <c:axPos val="b"/>
        <c:majorTickMark val="out"/>
        <c:minorTickMark val="none"/>
        <c:tickLblPos val="nextTo"/>
        <c:crossAx val="26771840"/>
        <c:crosses val="autoZero"/>
        <c:auto val="1"/>
        <c:lblAlgn val="ctr"/>
        <c:lblOffset val="100"/>
        <c:noMultiLvlLbl val="0"/>
      </c:catAx>
      <c:valAx>
        <c:axId val="2677184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6761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/>
              <a:t>млн. руб.</a:t>
            </a:r>
          </a:p>
        </c:rich>
      </c:tx>
      <c:layout>
        <c:manualLayout>
          <c:xMode val="edge"/>
          <c:yMode val="edge"/>
          <c:x val="0.88426797289568881"/>
          <c:y val="1.750593845553982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593027208776495E-2"/>
          <c:y val="8.0062853998645572E-2"/>
          <c:w val="0.90240697279122351"/>
          <c:h val="0.757472129019680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7.1648346881357551E-3"/>
                  <c:y val="-0.32996681903999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218401468887939E-3"/>
                  <c:y val="-0.36895925680806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54120092566852E-3"/>
                  <c:y val="-0.368076825401711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569227718354554E-3"/>
                  <c:y val="-0.36880646663177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139953362452733E-3"/>
                  <c:y val="-0.37382016484023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2013 факт</c:v>
                </c:pt>
                <c:pt idx="1">
                  <c:v>2014 план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52429.4</c:v>
                </c:pt>
                <c:pt idx="1">
                  <c:v>60179.9</c:v>
                </c:pt>
                <c:pt idx="2">
                  <c:v>58231.4</c:v>
                </c:pt>
                <c:pt idx="3">
                  <c:v>60498.8</c:v>
                </c:pt>
                <c:pt idx="4">
                  <c:v>59444.9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369728"/>
        <c:axId val="35378304"/>
      </c:barChart>
      <c:catAx>
        <c:axId val="3536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35378304"/>
        <c:crosses val="autoZero"/>
        <c:auto val="1"/>
        <c:lblAlgn val="ctr"/>
        <c:lblOffset val="100"/>
        <c:noMultiLvlLbl val="0"/>
      </c:catAx>
      <c:valAx>
        <c:axId val="35378304"/>
        <c:scaling>
          <c:orientation val="minMax"/>
          <c:max val="70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35369728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depthPercent val="100"/>
      <c:rAngAx val="0"/>
      <c:perspective val="20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/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9.8779275392317359E-2"/>
          <c:y val="5.2991256489975172E-2"/>
          <c:w val="0.89226135912551741"/>
          <c:h val="0.55833005734405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2958.7</c:v>
                </c:pt>
                <c:pt idx="1">
                  <c:v>11.7</c:v>
                </c:pt>
                <c:pt idx="2">
                  <c:v>1115.2</c:v>
                </c:pt>
                <c:pt idx="3">
                  <c:v>10019.4</c:v>
                </c:pt>
                <c:pt idx="4">
                  <c:v>7198.1</c:v>
                </c:pt>
                <c:pt idx="5">
                  <c:v>126.4</c:v>
                </c:pt>
                <c:pt idx="6">
                  <c:v>10530.9</c:v>
                </c:pt>
                <c:pt idx="7">
                  <c:v>970.8</c:v>
                </c:pt>
                <c:pt idx="8">
                  <c:v>8204</c:v>
                </c:pt>
                <c:pt idx="9">
                  <c:v>8978.6</c:v>
                </c:pt>
                <c:pt idx="10">
                  <c:v>1296.5</c:v>
                </c:pt>
                <c:pt idx="11">
                  <c:v>47.5</c:v>
                </c:pt>
                <c:pt idx="12">
                  <c:v>277.2</c:v>
                </c:pt>
                <c:pt idx="13">
                  <c:v>6496.2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3165.5</c:v>
                </c:pt>
                <c:pt idx="1">
                  <c:v>11.8</c:v>
                </c:pt>
                <c:pt idx="2">
                  <c:v>1159.5</c:v>
                </c:pt>
                <c:pt idx="3">
                  <c:v>10107.9</c:v>
                </c:pt>
                <c:pt idx="4">
                  <c:v>5261.2</c:v>
                </c:pt>
                <c:pt idx="5">
                  <c:v>137.9</c:v>
                </c:pt>
                <c:pt idx="6">
                  <c:v>11649.3</c:v>
                </c:pt>
                <c:pt idx="7">
                  <c:v>871.1</c:v>
                </c:pt>
                <c:pt idx="8">
                  <c:v>9041.2000000000007</c:v>
                </c:pt>
                <c:pt idx="9">
                  <c:v>9556.4</c:v>
                </c:pt>
                <c:pt idx="10">
                  <c:v>1413</c:v>
                </c:pt>
                <c:pt idx="11">
                  <c:v>49.8</c:v>
                </c:pt>
                <c:pt idx="12">
                  <c:v>530.20000000000005</c:v>
                </c:pt>
                <c:pt idx="13">
                  <c:v>6155.7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3014.3</c:v>
                </c:pt>
                <c:pt idx="1">
                  <c:v>11.4</c:v>
                </c:pt>
                <c:pt idx="2">
                  <c:v>1179.7</c:v>
                </c:pt>
                <c:pt idx="3">
                  <c:v>9281.1</c:v>
                </c:pt>
                <c:pt idx="4">
                  <c:v>4471.7</c:v>
                </c:pt>
                <c:pt idx="5">
                  <c:v>112.2</c:v>
                </c:pt>
                <c:pt idx="6">
                  <c:v>11132.4</c:v>
                </c:pt>
                <c:pt idx="7">
                  <c:v>1007.1</c:v>
                </c:pt>
                <c:pt idx="8">
                  <c:v>7963.6</c:v>
                </c:pt>
                <c:pt idx="9">
                  <c:v>10120.299999999999</c:v>
                </c:pt>
                <c:pt idx="10">
                  <c:v>1238</c:v>
                </c:pt>
                <c:pt idx="11">
                  <c:v>50.3</c:v>
                </c:pt>
                <c:pt idx="12">
                  <c:v>706.3</c:v>
                </c:pt>
                <c:pt idx="13">
                  <c:v>6156.8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914624"/>
        <c:axId val="69916160"/>
        <c:axId val="0"/>
      </c:bar3DChart>
      <c:catAx>
        <c:axId val="6991462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175">
            <a:round/>
          </a:ln>
        </c:spPr>
        <c:txPr>
          <a:bodyPr rot="-5400000" anchor="t" anchorCtr="0"/>
          <a:lstStyle/>
          <a:p>
            <a:pPr>
              <a:defRPr sz="1000" baseline="0"/>
            </a:pPr>
            <a:endParaRPr lang="ru-RU"/>
          </a:p>
        </c:txPr>
        <c:crossAx val="69916160"/>
        <c:crosses val="autoZero"/>
        <c:auto val="0"/>
        <c:lblAlgn val="ctr"/>
        <c:lblOffset val="100"/>
        <c:tickLblSkip val="1"/>
        <c:noMultiLvlLbl val="0"/>
      </c:catAx>
      <c:valAx>
        <c:axId val="69916160"/>
        <c:scaling>
          <c:orientation val="minMax"/>
          <c:max val="12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69914624"/>
        <c:crosses val="autoZero"/>
        <c:crossBetween val="between"/>
        <c:majorUnit val="3000"/>
        <c:min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095395888014003"/>
          <c:y val="2.5098401764883272E-3"/>
          <c:w val="0.1194160034335684"/>
          <c:h val="0.1671816320876685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80285797608633"/>
          <c:y val="7.5944452855141314E-2"/>
          <c:w val="0.50653555458345489"/>
          <c:h val="0.89263463497373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2700">
                <a:schemeClr val="accent1"/>
              </a:glow>
            </a:effectLst>
          </c:spPr>
          <c:dPt>
            <c:idx val="0"/>
            <c:bubble3D val="0"/>
            <c:spPr>
              <a:effectLst>
                <a:glow rad="12700">
                  <a:schemeClr val="accent1"/>
                </a:glow>
              </a:effectLst>
              <a:scene3d>
                <a:camera prst="orthographicFront"/>
                <a:lightRig rig="threePt" dir="t">
                  <a:rot lat="0" lon="0" rev="0"/>
                </a:lightRig>
              </a:scene3d>
              <a:sp3d>
                <a:bevelT w="0"/>
                <a:bevelB/>
              </a:sp3d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6"/>
            <c:bubble3D val="0"/>
            <c:spPr>
              <a:solidFill>
                <a:srgbClr val="7030A0"/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9"/>
            <c:bubble3D val="0"/>
            <c:spPr>
              <a:solidFill>
                <a:schemeClr val="bg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0"/>
            <c:bubble3D val="0"/>
            <c:spPr>
              <a:solidFill>
                <a:schemeClr val="tx2">
                  <a:lumMod val="75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>
                <a:glow rad="12700">
                  <a:schemeClr val="accent1"/>
                </a:glow>
              </a:effectLst>
            </c:spPr>
          </c:dPt>
          <c:dPt>
            <c:idx val="12"/>
            <c:bubble3D val="0"/>
            <c:spPr>
              <a:effectLst>
                <a:glow rad="12700">
                  <a:schemeClr val="accent1">
                    <a:lumMod val="40000"/>
                    <a:lumOff val="60000"/>
                  </a:schemeClr>
                </a:glow>
              </a:effectLst>
            </c:spPr>
          </c:dPt>
          <c:dPt>
            <c:idx val="13"/>
            <c:bubble3D val="0"/>
            <c:spPr>
              <a:solidFill>
                <a:srgbClr val="FFFF00"/>
              </a:solidFill>
              <a:effectLst>
                <a:glow rad="12700">
                  <a:schemeClr val="accent1"/>
                </a:glow>
              </a:effectLst>
            </c:spPr>
          </c:dPt>
          <c:dLbls>
            <c:dLbl>
              <c:idx val="0"/>
              <c:layout>
                <c:manualLayout>
                  <c:x val="1.3227696922564159E-2"/>
                  <c:y val="-5.4649639867870706E-2"/>
                </c:manualLayout>
              </c:layout>
              <c:numFmt formatCode="0.0%" sourceLinked="0"/>
              <c:spPr>
                <a:ln w="6350"/>
                <a:effectLst>
                  <a:outerShdw blurRad="50800" dist="50800" dir="5400000" sx="200000" sy="200000" algn="ctr" rotWithShape="0">
                    <a:srgbClr val="000000">
                      <a:alpha val="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314147965040932"/>
                  <c:y val="-7.2038161644011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9.8472739140095647E-2"/>
                  <c:y val="-0.15152854690636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2.6336772765989072E-2"/>
                  <c:y val="-1.11998510337662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6.6138484612820694E-2"/>
                  <c:y val="0.16643299414306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6.1729252305299409E-2"/>
                  <c:y val="0.15898077052471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-9.6906809990146808E-2"/>
                  <c:y val="-8.1974459801806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1"/>
              <c:layout>
                <c:manualLayout>
                  <c:x val="-2.0576417435099803E-2"/>
                  <c:y val="-0.183821515919201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2"/>
              <c:layout>
                <c:manualLayout>
                  <c:x val="-9.9990825245282397E-2"/>
                  <c:y val="-0.16394911520003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3"/>
              <c:layout>
                <c:manualLayout>
                  <c:x val="-1.1024238047624337E-3"/>
                  <c:y val="-7.6900884252297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0.0%" sourceLinked="0"/>
            <c:spPr>
              <a:ln w="6350"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50800" dir="5400000" sx="200000" sy="2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txPr>
              <a:bodyPr rot="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Лист1!$A$2:$A$15</c:f>
              <c:strCache>
                <c:ptCount val="14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долга</c:v>
                </c:pt>
                <c:pt idx="13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Лист1!$B$2:$B$15</c:f>
              <c:numCache>
                <c:formatCode>0.0%</c:formatCode>
                <c:ptCount val="14"/>
                <c:pt idx="0">
                  <c:v>5.0809531660003571E-2</c:v>
                </c:pt>
                <c:pt idx="1">
                  <c:v>2.0092321642006347E-4</c:v>
                </c:pt>
                <c:pt idx="2">
                  <c:v>1.9151245380483316E-2</c:v>
                </c:pt>
                <c:pt idx="3">
                  <c:v>0.17206239953839178</c:v>
                </c:pt>
                <c:pt idx="4">
                  <c:v>0.12361242770198795</c:v>
                </c:pt>
                <c:pt idx="5">
                  <c:v>2.1706576543158995E-3</c:v>
                </c:pt>
                <c:pt idx="6">
                  <c:v>0.18084635041008945</c:v>
                </c:pt>
                <c:pt idx="7">
                  <c:v>1.6671475085521165E-2</c:v>
                </c:pt>
                <c:pt idx="8">
                  <c:v>0.14088667243676931</c:v>
                </c:pt>
                <c:pt idx="9">
                  <c:v>0.15418881973924634</c:v>
                </c:pt>
                <c:pt idx="10">
                  <c:v>2.2264696588770283E-2</c:v>
                </c:pt>
                <c:pt idx="11">
                  <c:v>8.1571391281649701E-4</c:v>
                </c:pt>
                <c:pt idx="12">
                  <c:v>4.7603346659522731E-3</c:v>
                </c:pt>
                <c:pt idx="13">
                  <c:v>0.11155875200923217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9"/>
      </c:doughnutChart>
    </c:plotArea>
    <c:legend>
      <c:legendPos val="r"/>
      <c:layout>
        <c:manualLayout>
          <c:xMode val="edge"/>
          <c:yMode val="edge"/>
          <c:x val="2.10411198600175E-3"/>
          <c:y val="0"/>
          <c:w val="0.38051084601710922"/>
          <c:h val="0.98575901582140324"/>
        </c:manualLayout>
      </c:layout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Всего 58 231,4 млн.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67954766985935644"/>
          <c:y val="2.62898440351252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648151793525812"/>
          <c:y val="2.332657396616112E-2"/>
          <c:w val="0.64351851851851849"/>
          <c:h val="0.924210533577942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  <a:prstDash val="sysDot"/>
              </a:ln>
            </c:spPr>
          </c:dPt>
          <c:dPt>
            <c:idx val="5"/>
            <c:bubble3D val="0"/>
            <c:spPr>
              <a:solidFill>
                <a:srgbClr val="7030A0"/>
              </a:solidFill>
              <a:ln>
                <a:solidFill>
                  <a:schemeClr val="accent1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7"/>
            <c:bubble3D val="0"/>
            <c:spPr>
              <a:solidFill>
                <a:srgbClr val="FFC0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4.9336832895888014E-2"/>
                  <c:y val="-4.2576129759256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6334208223973E-2"/>
                  <c:y val="-6.9790841454334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36111111111111E-3"/>
                  <c:y val="-6.5967701765823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39031058617673E-2"/>
                  <c:y val="0.109792469623069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204943132108489E-2"/>
                  <c:y val="-0.1336684700941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476399825021872E-2"/>
                  <c:y val="-0.12996647774331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2376421697287844E-2"/>
                  <c:y val="-7.9902380665850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на выплаты персоналу</c:v>
                </c:pt>
                <c:pt idx="1">
                  <c:v>Закупка товаров, работ и услуг</c:v>
                </c:pt>
                <c:pt idx="2">
                  <c:v>Социальное обеспечение и иные выплаты населению</c:v>
                </c:pt>
                <c:pt idx="3">
                  <c:v>Капитальные вложения в объекты государственной (муниципальной) собственности</c:v>
                </c:pt>
                <c:pt idx="4">
                  <c:v>Межбюджетные трансферты</c:v>
                </c:pt>
                <c:pt idx="5">
                  <c:v>Предоставление субсидий бюджетным, автономным учреждениям и иным некоммерческим организациям</c:v>
                </c:pt>
                <c:pt idx="6">
                  <c:v>Обслуживание государственного долга</c:v>
                </c:pt>
                <c:pt idx="7">
                  <c:v>Иные бюджетные ассигнования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4328.8999999999996</c:v>
                </c:pt>
                <c:pt idx="1">
                  <c:v>2958.3</c:v>
                </c:pt>
                <c:pt idx="2">
                  <c:v>4714.8999999999996</c:v>
                </c:pt>
                <c:pt idx="3">
                  <c:v>5860.6</c:v>
                </c:pt>
                <c:pt idx="4">
                  <c:v>22700</c:v>
                </c:pt>
                <c:pt idx="5">
                  <c:v>8789.4</c:v>
                </c:pt>
                <c:pt idx="6">
                  <c:v>277.2</c:v>
                </c:pt>
                <c:pt idx="7">
                  <c:v>8602.1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9.003718285214348E-4"/>
          <c:y val="2.4338870179606963E-3"/>
          <c:w val="0.4112428915135608"/>
          <c:h val="0.99756611298203934"/>
        </c:manualLayout>
      </c:layout>
      <c:overlay val="0"/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17488091766305E-2"/>
          <c:y val="7.9567827130852337E-2"/>
          <c:w val="0.54993827160493824"/>
          <c:h val="0.855606242496998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0"/>
              </a:lightRig>
            </a:scene3d>
            <a:sp3d prstMaterial="metal">
              <a:bevelT/>
              <a:bevelB/>
            </a:sp3d>
          </c:spPr>
          <c:explosion val="27"/>
          <c:dPt>
            <c:idx val="0"/>
            <c:bubble3D val="0"/>
          </c:dPt>
          <c:dPt>
            <c:idx val="1"/>
            <c:bubble3D val="0"/>
            <c:explosion val="19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984102668293716E-3"/>
                  <c:y val="0.10564225690276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200893529441296E-2"/>
                  <c:y val="-0.10804321728691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социальная политика</c:v>
                </c:pt>
                <c:pt idx="3">
                  <c:v>культура, кинематография</c:v>
                </c:pt>
                <c:pt idx="4">
                  <c:v>физическая культура и спорт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10530.9</c:v>
                </c:pt>
                <c:pt idx="1">
                  <c:v>8204</c:v>
                </c:pt>
                <c:pt idx="2">
                  <c:v>8978.6</c:v>
                </c:pt>
                <c:pt idx="3">
                  <c:v>970.8</c:v>
                </c:pt>
                <c:pt idx="4">
                  <c:v>1296.5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85719840575484"/>
          <c:y val="1.4594814303674182E-2"/>
          <c:w val="0.34696996208807235"/>
          <c:h val="0.77412067189080358"/>
        </c:manualLayout>
      </c:layout>
      <c:overlay val="0"/>
      <c:txPr>
        <a:bodyPr/>
        <a:lstStyle/>
        <a:p>
          <a:pPr>
            <a:defRPr b="1" i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0.86624</cdr:x>
      <cdr:y>0.01542</cdr:y>
    </cdr:from>
    <cdr:to>
      <cdr:x>0.99749</cdr:x>
      <cdr:y>0.0771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2008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0.84874</cdr:x>
      <cdr:y>0</cdr:y>
    </cdr:from>
    <cdr:to>
      <cdr:x>0.95985</cdr:x>
      <cdr:y>0.0771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>
              <a:solidFill>
                <a:schemeClr val="tx2"/>
              </a:solidFill>
            </a:rPr>
            <a:t>       </a:t>
          </a:r>
          <a:r>
            <a:rPr lang="ru-RU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долям</a:t>
          </a:r>
          <a:r>
            <a:rPr lang="ru-RU" sz="16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6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0.21875</cdr:x>
      <cdr:y>0.08516</cdr:y>
    </cdr:from>
    <cdr:to>
      <cdr:x>0.42874</cdr:x>
      <cdr:y>0.26538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432048"/>
          <a:ext cx="17281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0.54583</cdr:x>
      <cdr:y>0.73047</cdr:y>
    </cdr:from>
    <cdr:to>
      <cdr:x>1</cdr:x>
      <cdr:y>0.84458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6615" y="4609504"/>
          <a:ext cx="2027435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непрограммные расходы ( 3% 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0.62648</cdr:x>
      <cdr:y>0.63918</cdr:y>
    </cdr:from>
    <cdr:to>
      <cdr:x>0.77292</cdr:x>
      <cdr:y>0.73047</cdr:y>
    </cdr:to>
    <cdr:cxnSp macro="">
      <cdr:nvCxnSpPr>
        <cdr:cNvPr id="4" name="Прямая соединительная линия 3"/>
        <cdr:cNvCxnSpPr>
          <a:endCxn xmlns:a="http://schemas.openxmlformats.org/drawingml/2006/main" id="2" idx="0"/>
        </cdr:cNvCxnSpPr>
      </cdr:nvCxnSpPr>
      <cdr:spPr>
        <a:xfrm xmlns:a="http://schemas.openxmlformats.org/drawingml/2006/main">
          <a:off x="2796655" y="4033440"/>
          <a:ext cx="653678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0D56-12EA-44D5-BDBF-4DF61285B8B3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754C-B024-477D-8029-7016401A8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45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3F4A6-7870-47B5-B0C3-603C829A6961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20405-C40C-45C8-9EC5-31C93BD49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35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8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540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52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439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2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61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F5BF-B498-4DA9-904F-31B46DA67C2A}" type="datetime1">
              <a:rPr lang="ru-RU" smtClean="0"/>
              <a:t>24.10.2014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E3D-3B50-418D-ACA2-A5292DAEE13C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3260-2B65-4EE1-847F-9681385B1D00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9770-8B25-48A9-8D80-1C625658F992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B202-A276-46E1-ACFB-56DAA25CB9A4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D73-80E7-4DC9-B5CB-FDBDFCFF70B3}" type="datetime1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D624C-E105-4FD5-B71E-13D41A312511}" type="datetime1">
              <a:rPr lang="ru-RU" smtClean="0"/>
              <a:t>24.10.2014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3402-E74C-4B55-8718-791863C2DEA3}" type="datetime1">
              <a:rPr lang="ru-RU" smtClean="0"/>
              <a:t>24.10.2014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E86D-3F55-4F1A-93B3-BC79EA9218EF}" type="datetime1">
              <a:rPr lang="ru-RU" smtClean="0"/>
              <a:t>24.10.2014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DA7C-6F70-4FF2-87D1-4C9DC19E32CF}" type="datetime1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FE17-B529-4E5F-9993-031915297309}" type="datetime1">
              <a:rPr lang="ru-RU" smtClean="0"/>
              <a:t>24.10.2014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EA1C52-4493-4B0F-A909-157E4FEC9C8E}" type="datetime1">
              <a:rPr lang="ru-RU" smtClean="0"/>
              <a:t>24.10.2014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Министерство финансов Камчатского края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504056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/>
              <a:t>Министерство финансов Камчатского края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280920" cy="1296144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БЮДЖЕТ КАМЧАТСКОГО КРАЯ НА 2015 ГОД </a:t>
            </a:r>
          </a:p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НА ПЛАНОВЫЙ ПЕРИОД </a:t>
            </a:r>
            <a:r>
              <a:rPr lang="ru-RU" sz="2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2016-2017 ГОДОВ</a:t>
            </a:r>
            <a:endParaRPr lang="ru-RU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835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b="1" dirty="0" smtClean="0"/>
              <a:t>Структура расходов краевого бюджета на</a:t>
            </a:r>
            <a:br>
              <a:rPr lang="ru-RU" sz="2600" b="1" dirty="0" smtClean="0"/>
            </a:br>
            <a:r>
              <a:rPr lang="ru-RU" sz="2600" b="1" dirty="0" smtClean="0"/>
              <a:t>2015 год </a:t>
            </a:r>
            <a:r>
              <a:rPr lang="ru-RU" sz="1200" b="1" dirty="0" smtClean="0"/>
              <a:t>по разделам классификации </a:t>
            </a:r>
            <a:br>
              <a:rPr lang="ru-RU" sz="1200" b="1" dirty="0" smtClean="0"/>
            </a:br>
            <a:r>
              <a:rPr lang="ru-RU" sz="1200" b="1" dirty="0" smtClean="0"/>
              <a:t>расходов бюджетов</a:t>
            </a:r>
            <a:endParaRPr lang="ru-RU" sz="1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561543"/>
              </p:ext>
            </p:extLst>
          </p:nvPr>
        </p:nvGraphicFramePr>
        <p:xfrm>
          <a:off x="179512" y="1340768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7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/>
          <a:lstStyle/>
          <a:p>
            <a:r>
              <a:rPr lang="ru-RU" sz="2600" b="1" dirty="0" smtClean="0"/>
              <a:t>Краевой бюджет по видам расходов в 2015 году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28068"/>
              </p:ext>
            </p:extLst>
          </p:nvPr>
        </p:nvGraphicFramePr>
        <p:xfrm>
          <a:off x="0" y="620689"/>
          <a:ext cx="9144000" cy="621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2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600" b="1" dirty="0"/>
              <a:t>Расходы на социально-культурную сферу</a:t>
            </a:r>
            <a:endParaRPr lang="ru-RU" sz="2600" dirty="0"/>
          </a:p>
        </p:txBody>
      </p:sp>
      <p:sp>
        <p:nvSpPr>
          <p:cNvPr id="7" name="Овал 6"/>
          <p:cNvSpPr/>
          <p:nvPr/>
        </p:nvSpPr>
        <p:spPr>
          <a:xfrm>
            <a:off x="231617" y="2668727"/>
            <a:ext cx="2448272" cy="24482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66911" y="3356992"/>
            <a:ext cx="1285937" cy="132435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24 232,5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974800" y="1673108"/>
            <a:ext cx="2892309" cy="28849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704396" y="2627064"/>
            <a:ext cx="1433115" cy="14017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29 125,4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48%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44587" y="1004088"/>
            <a:ext cx="2767565" cy="268905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026" y="1533867"/>
            <a:ext cx="1652365" cy="165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3425" y="522917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2013 год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93260" y="4671933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2014 год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2081" y="3844164"/>
            <a:ext cx="113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2015 год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691952" y="1232756"/>
            <a:ext cx="207640" cy="2160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12404" y="1193880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ВСЕГО РАСХОДЫ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691952" y="883965"/>
            <a:ext cx="207640" cy="2407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12404" y="824548"/>
            <a:ext cx="485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социально-культурную сферу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74077" y="2884242"/>
            <a:ext cx="136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52 429,4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783434" y="1885474"/>
            <a:ext cx="108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60 179,9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932081" y="104809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58 231,4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08745" y="2001614"/>
            <a:ext cx="1175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29 981,0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51%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6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dirty="0" smtClean="0"/>
              <a:t>Расходы на социально-культурную сферу в 2015 г.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541954"/>
              </p:ext>
            </p:extLst>
          </p:nvPr>
        </p:nvGraphicFramePr>
        <p:xfrm>
          <a:off x="-180529" y="836712"/>
          <a:ext cx="8825003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5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/>
          <a:lstStyle/>
          <a:p>
            <a:r>
              <a:rPr lang="ru-RU" sz="2600" b="1" dirty="0" smtClean="0"/>
              <a:t>Инвестиционные мероприятия на 2015 год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555169"/>
              </p:ext>
            </p:extLst>
          </p:nvPr>
        </p:nvGraphicFramePr>
        <p:xfrm>
          <a:off x="0" y="836712"/>
          <a:ext cx="892899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53" y="620688"/>
            <a:ext cx="8229600" cy="7200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Структура межбюджетных трансфертов местным бюджетам в 2014-2017 годах</a:t>
            </a:r>
            <a:br>
              <a:rPr lang="ru-RU" sz="2600" dirty="0" smtClean="0"/>
            </a:br>
            <a:r>
              <a:rPr lang="ru-RU" sz="1400" dirty="0" smtClean="0"/>
              <a:t> (без учета средств федерального бюджета,</a:t>
            </a:r>
            <a:br>
              <a:rPr lang="ru-RU" sz="1400" dirty="0" smtClean="0"/>
            </a:br>
            <a:r>
              <a:rPr lang="ru-RU" sz="1400" dirty="0" smtClean="0"/>
              <a:t>инвестиционных мероприятий и мероприятий «бывших» ДКЦП, на этапе законопроектов)</a:t>
            </a:r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982416"/>
              </p:ext>
            </p:extLst>
          </p:nvPr>
        </p:nvGraphicFramePr>
        <p:xfrm>
          <a:off x="597146" y="1604674"/>
          <a:ext cx="8295333" cy="4632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87"/>
                <a:gridCol w="1651049"/>
                <a:gridCol w="1507479"/>
                <a:gridCol w="1599309"/>
                <a:gridCol w="1599309"/>
              </a:tblGrid>
              <a:tr h="7721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1 971,7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2 123,3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2 098,6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2 058,2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8 125,4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6 865,5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7 133,8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6 055,6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9 444,5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9 979,8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10 418,1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10 472,4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МБТ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219,0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106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19 541,6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19 187,5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19 654,6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18 590,5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12360" y="1242188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м</a:t>
            </a:r>
            <a:r>
              <a:rPr lang="ru-RU" sz="1600" dirty="0" smtClean="0"/>
              <a:t>лн</a:t>
            </a:r>
            <a:r>
              <a:rPr lang="ru-RU" dirty="0" smtClean="0"/>
              <a:t>. </a:t>
            </a:r>
            <a:r>
              <a:rPr lang="ru-RU" sz="1600" dirty="0" smtClean="0"/>
              <a:t>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4464496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здравоохранения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Развитие образования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Социальная поддержка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Обеспечение доступным и комфортным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жильем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5.Энергоэффективность, развитие энергетики 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коммунального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хозяйства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Содействие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занятости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7.Профилактика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правонарушений, терроризма, экстремизма, наркомании 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алкоголизма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8.Защита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населения, территорий от чрезвычайных ситуаций, обеспечение пожарной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внутреннего и въездного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туризма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культура, спорт, молодежная политика, отдых и оздоровление детей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12.Охрана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окружающей среды, воспроизводство и использование природных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экономики, внешнеэкономической деятельности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Информационное общество </a:t>
            </a:r>
          </a:p>
          <a:p>
            <a:pPr marL="0" indent="0" algn="just" fontAlgn="t"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транспортной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сельского хозяйства и регулирование рынков сельскохозяйственной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продукции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Развитие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рыбохозяйственного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комплекса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18. Реализация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государственной национальной политики и укрепление гражданского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единства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Управление государственными финансами 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20. Совершенствование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управлением краевым имуществом 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21.Социальное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экономическое развитие территории с особым статусом «Корякский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округ»</a:t>
            </a:r>
          </a:p>
          <a:p>
            <a:pPr marL="0" indent="0" algn="just" fontAlgn="t"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22. Семья и дети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30667013"/>
              </p:ext>
            </p:extLst>
          </p:nvPr>
        </p:nvGraphicFramePr>
        <p:xfrm>
          <a:off x="4655665" y="547688"/>
          <a:ext cx="4464050" cy="631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01970"/>
            <a:ext cx="856895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Перечень государственных программ Камчатского края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3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l"/>
            <a:r>
              <a:rPr lang="ru-RU" sz="2600" b="1" dirty="0" smtClean="0"/>
              <a:t>Государственный долг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751123"/>
              </p:ext>
            </p:extLst>
          </p:nvPr>
        </p:nvGraphicFramePr>
        <p:xfrm>
          <a:off x="467544" y="836712"/>
          <a:ext cx="8229600" cy="583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285800"/>
                <a:gridCol w="1584176"/>
                <a:gridCol w="1471112"/>
                <a:gridCol w="1645920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88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и неналоговые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16 527,3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16 884,7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18 236,8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19 333,7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5 401,2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1 688,5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1 191,7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1 054,0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% от налоговых и неналоговых доходов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32,7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511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Государственный долг Камчатского края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4 799,6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6 326,7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7 360,3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8 231,4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ОБЯЗАТЕЛЬСТВА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4 799,6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6 326,7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7 360,3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8 231,4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кредиты в кредитных организациях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1 000,0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2 662,1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3 808,2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4 823,2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бюджетные кредиты</a:t>
                      </a:r>
                      <a:r>
                        <a:rPr lang="ru-RU" sz="1400" baseline="0" dirty="0" smtClean="0"/>
                        <a:t> (федеральный бюджет)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3 799,6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3 664,6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3 552,1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3 408,1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государственные ценные бумаги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УСЛОВНЫЕ ОБЯЗАТЕЛЬСТВА (гарантии)</a:t>
                      </a:r>
                      <a:endParaRPr lang="ru-RU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НА ОБСЛУЖИВАНИЕ ГОСДОЛГА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104,6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207,8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437,4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610,4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40352" y="54968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м</a:t>
            </a:r>
            <a:r>
              <a:rPr lang="ru-RU" sz="1400" dirty="0" smtClean="0"/>
              <a:t>лн. руб.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342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8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1124744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ru-RU" sz="2600" b="1" dirty="0" smtClean="0"/>
              <a:t>Основные направления бюджетной политики Камчатского края на 2015-2017 годы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334969"/>
              </p:ext>
            </p:extLst>
          </p:nvPr>
        </p:nvGraphicFramePr>
        <p:xfrm>
          <a:off x="395536" y="1412776"/>
          <a:ext cx="8229600" cy="488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760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Обеспечение долгосрочной сбалансированности и устойчивости бюджетной системы Камчатского края.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357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Развитие программно-целевых методов управления на региональном и муниципальном уровнях, обеспечение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нацеленности бюджетной системы на достижение</a:t>
                      </a:r>
                      <a:b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запланированных результатов.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33955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ассигнованиями в полном объеме и финансирование                                            в первоочередном порядке приоритетных расходных обязательств        Камчатского края и муниципальных образований</a:t>
                      </a:r>
                      <a:b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Камчатском крае.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Ограничение принимаемых расходных обязательств, реализация   процедуры конкурсного отбора принимаемых расходных обязательств.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прозрачности и автоматизация бюджетного процесса на региональном и муниципальном уровнях.</a:t>
                      </a: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1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/>
          <a:lstStyle/>
          <a:p>
            <a:pPr>
              <a:lnSpc>
                <a:spcPts val="3900"/>
              </a:lnSpc>
            </a:pPr>
            <a:r>
              <a:rPr lang="ru-RU" sz="2600" dirty="0" smtClean="0"/>
              <a:t>Отдельные параметры прогноза социально-экономического развития на 2015-2017 годы</a:t>
            </a: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12690"/>
              </p:ext>
            </p:extLst>
          </p:nvPr>
        </p:nvGraphicFramePr>
        <p:xfrm>
          <a:off x="467544" y="1412776"/>
          <a:ext cx="8208912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301"/>
                <a:gridCol w="1517233"/>
                <a:gridCol w="1546459"/>
                <a:gridCol w="1466992"/>
                <a:gridCol w="1625927"/>
              </a:tblGrid>
              <a:tr h="371823">
                <a:tc>
                  <a:txBody>
                    <a:bodyPr/>
                    <a:lstStyle/>
                    <a:p>
                      <a:pPr algn="l"/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</a:p>
                  </a:txBody>
                  <a:tcPr/>
                </a:tc>
              </a:tr>
              <a:tr h="960543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ВАЛОВЫЙ РЕГИОНАЛЬНЫЙ ПРОДУКТ</a:t>
                      </a:r>
                      <a:r>
                        <a:rPr lang="ru-RU" sz="1400" dirty="0" smtClean="0"/>
                        <a:t>, МЛН. РУБ.</a:t>
                      </a:r>
                      <a:endParaRPr lang="ru-RU" sz="1400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137 398,4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156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974,6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169 099,5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182</a:t>
                      </a:r>
                      <a:r>
                        <a:rPr lang="ru-RU" b="1" baseline="0" dirty="0" smtClean="0"/>
                        <a:t> 698,3</a:t>
                      </a:r>
                      <a:endParaRPr lang="ru-RU" b="1" dirty="0"/>
                    </a:p>
                  </a:txBody>
                  <a:tcPr anchor="ctr"/>
                </a:tc>
              </a:tr>
              <a:tr h="11774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ИНДЕКС  ПОТРЕБИТЕЛЬСКИХ</a:t>
                      </a:r>
                      <a:r>
                        <a:rPr lang="ru-RU" sz="1400" b="1" baseline="0" dirty="0" smtClean="0"/>
                        <a:t> ЦЕН</a:t>
                      </a:r>
                      <a:r>
                        <a:rPr lang="ru-RU" sz="1400" baseline="0" dirty="0" smtClean="0"/>
                        <a:t>, % к предыдущему периоду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105, 6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105,8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105,5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105,2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/>
                </a:tc>
              </a:tr>
              <a:tr h="371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54 778,7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56 542,9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59 307,1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58 390,9</a:t>
                      </a:r>
                      <a:endParaRPr lang="ru-RU" b="1" dirty="0"/>
                    </a:p>
                  </a:txBody>
                  <a:tcPr anchor="ctr"/>
                </a:tc>
              </a:tr>
              <a:tr h="3718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Расходы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60 179,9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58 231,4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60 498,8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59 444,9</a:t>
                      </a:r>
                      <a:endParaRPr lang="ru-RU" b="1" dirty="0"/>
                    </a:p>
                  </a:txBody>
                  <a:tcPr anchor="ctr"/>
                </a:tc>
              </a:tr>
              <a:tr h="65069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Дефицит (-)/</a:t>
                      </a:r>
                    </a:p>
                    <a:p>
                      <a:pPr algn="l"/>
                      <a:r>
                        <a:rPr lang="ru-RU" b="1" dirty="0" smtClean="0"/>
                        <a:t>профицит</a:t>
                      </a:r>
                      <a:r>
                        <a:rPr lang="ru-RU" b="1" baseline="0" dirty="0" smtClean="0"/>
                        <a:t> (+)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-5 401,2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-1 688,5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-1 191,7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-1 054,0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0842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Объем</a:t>
                      </a:r>
                      <a:r>
                        <a:rPr lang="ru-RU" b="1" baseline="0" dirty="0" smtClean="0"/>
                        <a:t> безвозмездных поступлений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38 385,9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39 658,2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41 070,2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39 057,2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08912" cy="2016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                                  </a:t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</a:t>
            </a:r>
            <a:br>
              <a:rPr lang="ru-RU" sz="2800" b="1" dirty="0" smtClean="0"/>
            </a:br>
            <a:r>
              <a:rPr lang="ru-RU" sz="2600" b="1" dirty="0" smtClean="0"/>
              <a:t>Структура доходов краевого бюджета в </a:t>
            </a:r>
            <a:br>
              <a:rPr lang="ru-RU" sz="2600" b="1" dirty="0" smtClean="0"/>
            </a:br>
            <a:r>
              <a:rPr lang="ru-RU" sz="2600" b="1" dirty="0" smtClean="0"/>
              <a:t>2014-2017 годах                                 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7" name="Объект 6" title="млн. руб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157193"/>
              </p:ext>
            </p:extLst>
          </p:nvPr>
        </p:nvGraphicFramePr>
        <p:xfrm>
          <a:off x="467544" y="1671782"/>
          <a:ext cx="8229600" cy="470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8264" y="16717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млн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24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pPr marL="457200" indent="-457200">
              <a:lnSpc>
                <a:spcPts val="4500"/>
              </a:lnSpc>
              <a:buFont typeface="Arial" pitchFamily="34" charset="0"/>
              <a:buChar char="•"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b="1" dirty="0" smtClean="0"/>
              <a:t>Структура доходов краевого бюджета</a:t>
            </a:r>
            <a:br>
              <a:rPr lang="ru-RU" sz="2600" b="1" dirty="0" smtClean="0"/>
            </a:br>
            <a:r>
              <a:rPr lang="ru-RU" sz="2600" b="1" dirty="0" smtClean="0"/>
              <a:t> на</a:t>
            </a:r>
            <a:r>
              <a:rPr lang="ru-RU" sz="2600" b="1" dirty="0"/>
              <a:t> </a:t>
            </a:r>
            <a:r>
              <a:rPr lang="ru-RU" sz="2600" b="1" dirty="0" smtClean="0"/>
              <a:t>2015 год </a:t>
            </a:r>
            <a:r>
              <a:rPr lang="ru-RU" sz="1400" b="1" dirty="0" smtClean="0"/>
              <a:t>(по долям)</a:t>
            </a:r>
            <a:endParaRPr lang="ru-RU" sz="1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44291"/>
              </p:ext>
            </p:extLst>
          </p:nvPr>
        </p:nvGraphicFramePr>
        <p:xfrm>
          <a:off x="35496" y="1600200"/>
          <a:ext cx="8856984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3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lang="ru-RU" sz="2600" dirty="0"/>
              <a:t>Налоговые и неналоговые доходы </a:t>
            </a:r>
            <a:br>
              <a:rPr lang="ru-RU" sz="2600" dirty="0"/>
            </a:br>
            <a:r>
              <a:rPr lang="ru-RU" sz="2600" dirty="0"/>
              <a:t>краевого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8938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2795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45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600" b="1" dirty="0" smtClean="0"/>
              <a:t>Налог на доходы физических лиц</a:t>
            </a:r>
            <a:endParaRPr lang="ru-RU" sz="2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275404"/>
              </p:ext>
            </p:extLst>
          </p:nvPr>
        </p:nvGraphicFramePr>
        <p:xfrm>
          <a:off x="0" y="90872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650" y="5892483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Прогноз НДФЛ в 2015 г. в консолидированный бюджет</a:t>
            </a:r>
            <a:br>
              <a:rPr lang="ru-RU" b="1" dirty="0" smtClean="0"/>
            </a:br>
            <a:r>
              <a:rPr lang="ru-RU" b="1" dirty="0" smtClean="0"/>
              <a:t>15 208,9 млн. руб.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6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/>
          <a:lstStyle/>
          <a:p>
            <a:pPr algn="l"/>
            <a:r>
              <a:rPr lang="ru-RU" sz="2600" b="1" dirty="0" smtClean="0"/>
              <a:t>Расходы краевого бюджета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144853"/>
              </p:ext>
            </p:extLst>
          </p:nvPr>
        </p:nvGraphicFramePr>
        <p:xfrm>
          <a:off x="0" y="620688"/>
          <a:ext cx="90364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9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038"/>
            <a:ext cx="8229600" cy="8906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Структура расходов краевого бюджета</a:t>
            </a:r>
            <a:br>
              <a:rPr lang="ru-RU" sz="2000" b="1" dirty="0" smtClean="0"/>
            </a:br>
            <a:r>
              <a:rPr lang="ru-RU" sz="2000" b="1" dirty="0" smtClean="0"/>
              <a:t>в 2015-2017 годах</a:t>
            </a:r>
            <a:br>
              <a:rPr lang="ru-RU" sz="2000" b="1" dirty="0" smtClean="0"/>
            </a:br>
            <a:r>
              <a:rPr lang="ru-RU" sz="1400" b="1" dirty="0" smtClean="0"/>
              <a:t>по разделам классификации  расходов бюджета</a:t>
            </a:r>
            <a:endParaRPr lang="ru-RU" sz="1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191641"/>
              </p:ext>
            </p:extLst>
          </p:nvPr>
        </p:nvGraphicFramePr>
        <p:xfrm>
          <a:off x="107504" y="620688"/>
          <a:ext cx="910539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3458" y="-7239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СЛАЙД </a:t>
            </a:r>
            <a:endParaRPr lang="ru-RU" sz="1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4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2770</TotalTime>
  <Words>738</Words>
  <Application>Microsoft Office PowerPoint</Application>
  <PresentationFormat>Экран (4:3)</PresentationFormat>
  <Paragraphs>248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Министерство финансов Камчатского края</vt:lpstr>
      <vt:lpstr>Основные направления бюджетной политики Камчатского края на 2015-2017 годы</vt:lpstr>
      <vt:lpstr>Отдельные параметры прогноза социально-экономического развития на 2015-2017 годы</vt:lpstr>
      <vt:lpstr>                                                                                                                                                                         Структура доходов краевого бюджета в  2014-2017 годах                                    </vt:lpstr>
      <vt:lpstr>  Структура доходов краевого бюджета  на 2015 год (по долям)</vt:lpstr>
      <vt:lpstr>Налоговые и неналоговые доходы  краевого бюджета</vt:lpstr>
      <vt:lpstr>Налог на доходы физических лиц</vt:lpstr>
      <vt:lpstr>Расходы краевого бюджета </vt:lpstr>
      <vt:lpstr>Структура расходов краевого бюджета в 2015-2017 годах по разделам классификации  расходов бюджета</vt:lpstr>
      <vt:lpstr>Структура расходов краевого бюджета на 2015 год по разделам классификации  расходов бюджетов</vt:lpstr>
      <vt:lpstr>Краевой бюджет по видам расходов в 2015 году </vt:lpstr>
      <vt:lpstr>Расходы на социально-культурную сферу</vt:lpstr>
      <vt:lpstr>Расходы на социально-культурную сферу в 2015 г. </vt:lpstr>
      <vt:lpstr>Инвестиционные мероприятия на 2015 год</vt:lpstr>
      <vt:lpstr>  Структура межбюджетных трансфертов местным бюджетам в 2014-2017 годах  (без учета средств федерального бюджета, инвестиционных мероприятий и мероприятий «бывших» ДКЦП, на этапе законопроектов)</vt:lpstr>
      <vt:lpstr>Презентация PowerPoint</vt:lpstr>
      <vt:lpstr>Государственный долг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Камчатского края</dc:title>
  <dc:creator>Кушнирук Екатерина Валерьевна</dc:creator>
  <cp:lastModifiedBy>Кушнирук Екатерина Валерьевна</cp:lastModifiedBy>
  <cp:revision>234</cp:revision>
  <cp:lastPrinted>2014-10-24T03:14:54Z</cp:lastPrinted>
  <dcterms:created xsi:type="dcterms:W3CDTF">2013-09-30T23:11:49Z</dcterms:created>
  <dcterms:modified xsi:type="dcterms:W3CDTF">2014-10-24T03:16:14Z</dcterms:modified>
</cp:coreProperties>
</file>