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61" r:id="rId2"/>
    <p:sldId id="360" r:id="rId3"/>
    <p:sldId id="340" r:id="rId4"/>
    <p:sldId id="325" r:id="rId5"/>
    <p:sldId id="355" r:id="rId6"/>
    <p:sldId id="329" r:id="rId7"/>
    <p:sldId id="351" r:id="rId8"/>
    <p:sldId id="366" r:id="rId9"/>
  </p:sldIdLst>
  <p:sldSz cx="12192000" cy="6858000"/>
  <p:notesSz cx="6819900" cy="99187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3B50"/>
    <a:srgbClr val="E6F1D1"/>
    <a:srgbClr val="E1F0D2"/>
    <a:srgbClr val="E4FB9B"/>
    <a:srgbClr val="EDFFC1"/>
    <a:srgbClr val="D7EED3"/>
    <a:srgbClr val="C0EFAF"/>
    <a:srgbClr val="8EBE8C"/>
    <a:srgbClr val="A6D8A1"/>
    <a:srgbClr val="FCFF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8" autoAdjust="0"/>
    <p:restoredTop sz="87802" autoAdjust="0"/>
  </p:normalViewPr>
  <p:slideViewPr>
    <p:cSldViewPr snapToGrid="0" showGuides="1">
      <p:cViewPr varScale="1">
        <p:scale>
          <a:sx n="67" d="100"/>
          <a:sy n="67" d="100"/>
        </p:scale>
        <p:origin x="612" y="60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9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62388" y="0"/>
            <a:ext cx="29559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24F9EE-FA0E-4DFB-A5A9-EFC52585C201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1813"/>
            <a:ext cx="29559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62388" y="9421813"/>
            <a:ext cx="29559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90EFC-CE50-4799-905C-A44ADB93E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974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290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3032" y="0"/>
            <a:ext cx="2955290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620CFA-C76D-41D5-AC3C-DFC6FDF4C7C3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39838"/>
            <a:ext cx="5949950" cy="3348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990" y="4773374"/>
            <a:ext cx="5455920" cy="3905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1044"/>
            <a:ext cx="2955290" cy="4976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3032" y="9421044"/>
            <a:ext cx="2955290" cy="4976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96552-920F-4B31-9AF9-C3E3BD6AAE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784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2DA2-CF12-4F1C-A519-2089C76E941F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6F70-B317-4A4F-98B4-679CD3E73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306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2DA2-CF12-4F1C-A519-2089C76E941F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6F70-B317-4A4F-98B4-679CD3E73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527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2DA2-CF12-4F1C-A519-2089C76E941F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6F70-B317-4A4F-98B4-679CD3E73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083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8EFD5-C4C6-40CD-A9AD-D1543BB31E4A}" type="datetime1">
              <a:rPr lang="en-US" smtClean="0"/>
              <a:t>12/2/2021</a:t>
            </a:fld>
            <a:endParaRPr lang="en-US" dirty="0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9253569" y="6394480"/>
            <a:ext cx="2804161" cy="358445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7763" y="46977"/>
            <a:ext cx="5789968" cy="35844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329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59F58909-8CF7-4B59-B73D-6D9E4358D6C5}"/>
              </a:ext>
            </a:extLst>
          </p:cNvPr>
          <p:cNvSpPr/>
          <p:nvPr userDrawn="1"/>
        </p:nvSpPr>
        <p:spPr>
          <a:xfrm flipV="1">
            <a:off x="1" y="530119"/>
            <a:ext cx="12192000" cy="374445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3808" dirty="0"/>
          </a:p>
        </p:txBody>
      </p:sp>
    </p:spTree>
    <p:extLst>
      <p:ext uri="{BB962C8B-B14F-4D97-AF65-F5344CB8AC3E}">
        <p14:creationId xmlns:p14="http://schemas.microsoft.com/office/powerpoint/2010/main" val="539562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>
            <a:cxnSpLocks/>
          </p:cNvCxnSpPr>
          <p:nvPr userDrawn="1"/>
        </p:nvCxnSpPr>
        <p:spPr>
          <a:xfrm>
            <a:off x="90488" y="990600"/>
            <a:ext cx="12012612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3102000" y="90000"/>
            <a:ext cx="9000000" cy="900000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22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2495550" y="6408739"/>
            <a:ext cx="7200900" cy="358775"/>
          </a:xfrm>
          <a:prstGeom prst="rect">
            <a:avLst/>
          </a:prstGeom>
        </p:spPr>
        <p:txBody>
          <a:bodyPr lIns="0" tIns="0" rIns="0" bIns="0" anchor="b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742738" y="6552070"/>
            <a:ext cx="360362" cy="215444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7F7F7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DCFD259-276A-48CF-AAAF-66CD61FCC4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21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25" y="6377969"/>
            <a:ext cx="2804161" cy="574516"/>
          </a:xfrm>
          <a:prstGeom prst="rect">
            <a:avLst/>
          </a:prstGeom>
        </p:spPr>
        <p:txBody>
          <a:bodyPr/>
          <a:lstStyle/>
          <a:p>
            <a:fld id="{B528B1B3-B3CA-4F85-AE11-7CC9DC0A985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02.12.2021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45281" y="6377971"/>
            <a:ext cx="3901440" cy="574516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2C64C0D2-3B01-4D89-AC3D-D015BF578CA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9253594" y="6394481"/>
            <a:ext cx="2804161" cy="348813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44546A"/>
                </a:solidFill>
              </a:rPr>
              <a:pPr/>
              <a:t>‹#›</a:t>
            </a:fld>
            <a:endParaRPr lang="ru-RU" dirty="0">
              <a:solidFill>
                <a:srgbClr val="44546A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ACA70A9C-BB1B-495B-A91D-4FFE807FD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7763" y="46981"/>
            <a:ext cx="5789968" cy="348813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26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D1FFA894-E666-4AAB-90B4-A00984BD322C}"/>
              </a:ext>
            </a:extLst>
          </p:cNvPr>
          <p:cNvSpPr/>
          <p:nvPr userDrawn="1"/>
        </p:nvSpPr>
        <p:spPr>
          <a:xfrm flipV="1">
            <a:off x="1" y="530121"/>
            <a:ext cx="12192000" cy="374445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pPr algn="l" defTabSz="914400" hangingPunct="1"/>
            <a:endParaRPr sz="3867" b="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48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4" y="6377946"/>
            <a:ext cx="2804161" cy="439031"/>
          </a:xfrm>
        </p:spPr>
        <p:txBody>
          <a:bodyPr/>
          <a:lstStyle/>
          <a:p>
            <a:fld id="{DCF62467-51A0-4331-81DA-2BBFEC3C67E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45281" y="6377948"/>
            <a:ext cx="3901440" cy="439031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2C64C0D2-3B01-4D89-AC3D-D015BF578CA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9253570" y="6394480"/>
            <a:ext cx="2804161" cy="268856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ACA70A9C-BB1B-495B-A91D-4FFE807FD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7763" y="46977"/>
            <a:ext cx="5789968" cy="26885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14B081CF-64E0-45FA-B2B7-373E8E89AF28}"/>
              </a:ext>
            </a:extLst>
          </p:cNvPr>
          <p:cNvCxnSpPr>
            <a:cxnSpLocks/>
          </p:cNvCxnSpPr>
          <p:nvPr userDrawn="1"/>
        </p:nvCxnSpPr>
        <p:spPr>
          <a:xfrm>
            <a:off x="120000" y="990000"/>
            <a:ext cx="1193773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8953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4" y="6377946"/>
            <a:ext cx="2804161" cy="439031"/>
          </a:xfrm>
        </p:spPr>
        <p:txBody>
          <a:bodyPr/>
          <a:lstStyle/>
          <a:p>
            <a:fld id="{DCF62467-51A0-4331-81DA-2BBFEC3C67E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45281" y="6377948"/>
            <a:ext cx="3901440" cy="439031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2C64C0D2-3B01-4D89-AC3D-D015BF578CA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9253570" y="6394480"/>
            <a:ext cx="2804161" cy="268856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ACA70A9C-BB1B-495B-A91D-4FFE807FD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7763" y="46977"/>
            <a:ext cx="5789968" cy="26885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14B081CF-64E0-45FA-B2B7-373E8E89AF28}"/>
              </a:ext>
            </a:extLst>
          </p:cNvPr>
          <p:cNvCxnSpPr>
            <a:cxnSpLocks/>
          </p:cNvCxnSpPr>
          <p:nvPr userDrawn="1"/>
        </p:nvCxnSpPr>
        <p:spPr>
          <a:xfrm>
            <a:off x="120000" y="990000"/>
            <a:ext cx="1193773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747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2DA2-CF12-4F1C-A519-2089C76E941F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6F70-B317-4A4F-98B4-679CD3E73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879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2DA2-CF12-4F1C-A519-2089C76E941F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6F70-B317-4A4F-98B4-679CD3E73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850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2DA2-CF12-4F1C-A519-2089C76E941F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6F70-B317-4A4F-98B4-679CD3E73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139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2DA2-CF12-4F1C-A519-2089C76E941F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6F70-B317-4A4F-98B4-679CD3E73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632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2DA2-CF12-4F1C-A519-2089C76E941F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6F70-B317-4A4F-98B4-679CD3E73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77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2DA2-CF12-4F1C-A519-2089C76E941F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6F70-B317-4A4F-98B4-679CD3E73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666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2DA2-CF12-4F1C-A519-2089C76E941F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6F70-B317-4A4F-98B4-679CD3E73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078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2DA2-CF12-4F1C-A519-2089C76E941F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6F70-B317-4A4F-98B4-679CD3E73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433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62DA2-CF12-4F1C-A519-2089C76E941F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A6F70-B317-4A4F-98B4-679CD3E73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887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4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Прямая со стрелкой 38"/>
          <p:cNvCxnSpPr/>
          <p:nvPr/>
        </p:nvCxnSpPr>
        <p:spPr>
          <a:xfrm flipV="1">
            <a:off x="2394135" y="4365106"/>
            <a:ext cx="7803129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1983" y="50141"/>
            <a:ext cx="5765095" cy="830997"/>
          </a:xfrm>
          <a:noFill/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Autofit/>
          </a:bodyPr>
          <a:lstStyle/>
          <a:p>
            <a:pPr hangingPunct="0"/>
            <a:r>
              <a:rPr lang="ru-RU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</a:rPr>
              <a:t>Сроки представления отчетности </a:t>
            </a:r>
            <a:br>
              <a:rPr lang="ru-RU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</a:rPr>
            </a:br>
            <a:r>
              <a:rPr lang="ru-RU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</a:rPr>
              <a:t>об исполнении федерального бюджета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72AB35FC-AC0E-4DE5-A0BC-E5B18565A66C}"/>
              </a:ext>
            </a:extLst>
          </p:cNvPr>
          <p:cNvSpPr/>
          <p:nvPr/>
        </p:nvSpPr>
        <p:spPr>
          <a:xfrm>
            <a:off x="1723531" y="5990528"/>
            <a:ext cx="519565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+mj-lt"/>
              </a:rPr>
              <a:t>*приказ </a:t>
            </a:r>
            <a:r>
              <a:rPr lang="ru-RU" sz="1600" dirty="0">
                <a:latin typeface="+mj-lt"/>
              </a:rPr>
              <a:t>Федерального казначейства от </a:t>
            </a:r>
            <a:r>
              <a:rPr lang="ru-RU" sz="1600" dirty="0" smtClean="0">
                <a:latin typeface="+mj-lt"/>
              </a:rPr>
              <a:t>07.09.2021 </a:t>
            </a:r>
            <a:r>
              <a:rPr lang="ru-RU" sz="1600" dirty="0">
                <a:latin typeface="+mj-lt"/>
              </a:rPr>
              <a:t>№ </a:t>
            </a:r>
            <a:r>
              <a:rPr lang="ru-RU" sz="1600" dirty="0" smtClean="0">
                <a:latin typeface="+mj-lt"/>
              </a:rPr>
              <a:t>28н</a:t>
            </a:r>
            <a:endParaRPr lang="ru-RU" sz="1600" dirty="0">
              <a:latin typeface="+mj-lt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9280679" y="4293097"/>
            <a:ext cx="144016" cy="144016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8950974" y="4437114"/>
            <a:ext cx="80342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23 марта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645213" y="4134272"/>
            <a:ext cx="74892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2020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654345" y="4166170"/>
            <a:ext cx="8915284" cy="61061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 стрелкой 40"/>
          <p:cNvCxnSpPr/>
          <p:nvPr/>
        </p:nvCxnSpPr>
        <p:spPr>
          <a:xfrm flipH="1">
            <a:off x="7326146" y="2967069"/>
            <a:ext cx="1771" cy="1398035"/>
          </a:xfrm>
          <a:prstGeom prst="straightConnector1">
            <a:avLst/>
          </a:prstGeom>
          <a:ln>
            <a:prstDash val="sysDot"/>
            <a:tailEnd type="non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394135" y="3658081"/>
            <a:ext cx="780312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2999656" y="3586072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8056542" y="3586073"/>
            <a:ext cx="144016" cy="14401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70566" y="3719456"/>
            <a:ext cx="1002197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22 февраля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850408" y="3687558"/>
            <a:ext cx="80342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12 марта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645212" y="3427249"/>
            <a:ext cx="74892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2021</a:t>
            </a:r>
          </a:p>
        </p:txBody>
      </p:sp>
      <p:sp>
        <p:nvSpPr>
          <p:cNvPr id="47" name="Номер слайда 4">
            <a:extLst>
              <a:ext uri="{FF2B5EF4-FFF2-40B4-BE49-F238E27FC236}">
                <a16:creationId xmlns:a16="http://schemas.microsoft.com/office/drawing/2014/main" id="{9C56EBE6-090E-4A3A-96AA-BE410A851B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58309" y="6332860"/>
            <a:ext cx="517537" cy="360000"/>
          </a:xfrm>
          <a:prstGeom prst="rect">
            <a:avLst/>
          </a:prstGeom>
        </p:spPr>
        <p:txBody>
          <a:bodyPr anchor="b"/>
          <a:lstStyle/>
          <a:p>
            <a:pPr algn="r"/>
            <a:fld id="{2B83DC6B-EB60-4B2C-96CD-1D71C753CDAA}" type="slidenum">
              <a:rPr lang="ru-RU" sz="140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1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Freeform 27">
            <a:extLst>
              <a:ext uri="{FF2B5EF4-FFF2-40B4-BE49-F238E27FC236}">
                <a16:creationId xmlns:a16="http://schemas.microsoft.com/office/drawing/2014/main" id="{A86DA323-24B1-49CD-AB9F-F4A30B96D4C0}"/>
              </a:ext>
            </a:extLst>
          </p:cNvPr>
          <p:cNvSpPr>
            <a:spLocks noEditPoints="1"/>
          </p:cNvSpPr>
          <p:nvPr/>
        </p:nvSpPr>
        <p:spPr bwMode="auto">
          <a:xfrm rot="900000">
            <a:off x="8340082" y="4262340"/>
            <a:ext cx="682710" cy="668288"/>
          </a:xfrm>
          <a:custGeom>
            <a:avLst/>
            <a:gdLst>
              <a:gd name="T0" fmla="*/ 396 w 852"/>
              <a:gd name="T1" fmla="*/ 0 h 836"/>
              <a:gd name="T2" fmla="*/ 407 w 852"/>
              <a:gd name="T3" fmla="*/ 171 h 836"/>
              <a:gd name="T4" fmla="*/ 17 w 852"/>
              <a:gd name="T5" fmla="*/ 384 h 836"/>
              <a:gd name="T6" fmla="*/ 3 w 852"/>
              <a:gd name="T7" fmla="*/ 425 h 836"/>
              <a:gd name="T8" fmla="*/ 22 w 852"/>
              <a:gd name="T9" fmla="*/ 474 h 836"/>
              <a:gd name="T10" fmla="*/ 76 w 852"/>
              <a:gd name="T11" fmla="*/ 499 h 836"/>
              <a:gd name="T12" fmla="*/ 552 w 852"/>
              <a:gd name="T13" fmla="*/ 549 h 836"/>
              <a:gd name="T14" fmla="*/ 500 w 852"/>
              <a:gd name="T15" fmla="*/ 62 h 836"/>
              <a:gd name="T16" fmla="*/ 465 w 852"/>
              <a:gd name="T17" fmla="*/ 15 h 836"/>
              <a:gd name="T18" fmla="*/ 505 w 852"/>
              <a:gd name="T19" fmla="*/ 504 h 836"/>
              <a:gd name="T20" fmla="*/ 483 w 852"/>
              <a:gd name="T21" fmla="*/ 511 h 836"/>
              <a:gd name="T22" fmla="*/ 466 w 852"/>
              <a:gd name="T23" fmla="*/ 500 h 836"/>
              <a:gd name="T24" fmla="*/ 464 w 852"/>
              <a:gd name="T25" fmla="*/ 477 h 836"/>
              <a:gd name="T26" fmla="*/ 478 w 852"/>
              <a:gd name="T27" fmla="*/ 463 h 836"/>
              <a:gd name="T28" fmla="*/ 501 w 852"/>
              <a:gd name="T29" fmla="*/ 466 h 836"/>
              <a:gd name="T30" fmla="*/ 512 w 852"/>
              <a:gd name="T31" fmla="*/ 482 h 836"/>
              <a:gd name="T32" fmla="*/ 505 w 852"/>
              <a:gd name="T33" fmla="*/ 504 h 836"/>
              <a:gd name="T34" fmla="*/ 420 w 852"/>
              <a:gd name="T35" fmla="*/ 641 h 836"/>
              <a:gd name="T36" fmla="*/ 399 w 852"/>
              <a:gd name="T37" fmla="*/ 698 h 836"/>
              <a:gd name="T38" fmla="*/ 408 w 852"/>
              <a:gd name="T39" fmla="*/ 757 h 836"/>
              <a:gd name="T40" fmla="*/ 436 w 852"/>
              <a:gd name="T41" fmla="*/ 799 h 836"/>
              <a:gd name="T42" fmla="*/ 488 w 852"/>
              <a:gd name="T43" fmla="*/ 830 h 836"/>
              <a:gd name="T44" fmla="*/ 549 w 852"/>
              <a:gd name="T45" fmla="*/ 833 h 836"/>
              <a:gd name="T46" fmla="*/ 604 w 852"/>
              <a:gd name="T47" fmla="*/ 808 h 836"/>
              <a:gd name="T48" fmla="*/ 637 w 852"/>
              <a:gd name="T49" fmla="*/ 769 h 836"/>
              <a:gd name="T50" fmla="*/ 651 w 852"/>
              <a:gd name="T51" fmla="*/ 710 h 836"/>
              <a:gd name="T52" fmla="*/ 637 w 852"/>
              <a:gd name="T53" fmla="*/ 652 h 836"/>
              <a:gd name="T54" fmla="*/ 604 w 852"/>
              <a:gd name="T55" fmla="*/ 612 h 836"/>
              <a:gd name="T56" fmla="*/ 549 w 852"/>
              <a:gd name="T57" fmla="*/ 587 h 836"/>
              <a:gd name="T58" fmla="*/ 488 w 852"/>
              <a:gd name="T59" fmla="*/ 589 h 836"/>
              <a:gd name="T60" fmla="*/ 436 w 852"/>
              <a:gd name="T61" fmla="*/ 622 h 836"/>
              <a:gd name="T62" fmla="*/ 550 w 852"/>
              <a:gd name="T63" fmla="*/ 771 h 836"/>
              <a:gd name="T64" fmla="*/ 488 w 852"/>
              <a:gd name="T65" fmla="*/ 764 h 836"/>
              <a:gd name="T66" fmla="*/ 461 w 852"/>
              <a:gd name="T67" fmla="*/ 722 h 836"/>
              <a:gd name="T68" fmla="*/ 479 w 852"/>
              <a:gd name="T69" fmla="*/ 663 h 836"/>
              <a:gd name="T70" fmla="*/ 524 w 852"/>
              <a:gd name="T71" fmla="*/ 645 h 836"/>
              <a:gd name="T72" fmla="*/ 571 w 852"/>
              <a:gd name="T73" fmla="*/ 663 h 836"/>
              <a:gd name="T74" fmla="*/ 589 w 852"/>
              <a:gd name="T75" fmla="*/ 722 h 836"/>
              <a:gd name="T76" fmla="*/ 638 w 852"/>
              <a:gd name="T77" fmla="*/ 419 h 836"/>
              <a:gd name="T78" fmla="*/ 610 w 852"/>
              <a:gd name="T79" fmla="*/ 461 h 836"/>
              <a:gd name="T80" fmla="*/ 602 w 852"/>
              <a:gd name="T81" fmla="*/ 520 h 836"/>
              <a:gd name="T82" fmla="*/ 622 w 852"/>
              <a:gd name="T83" fmla="*/ 578 h 836"/>
              <a:gd name="T84" fmla="*/ 658 w 852"/>
              <a:gd name="T85" fmla="*/ 614 h 836"/>
              <a:gd name="T86" fmla="*/ 714 w 852"/>
              <a:gd name="T87" fmla="*/ 633 h 836"/>
              <a:gd name="T88" fmla="*/ 775 w 852"/>
              <a:gd name="T89" fmla="*/ 625 h 836"/>
              <a:gd name="T90" fmla="*/ 816 w 852"/>
              <a:gd name="T91" fmla="*/ 597 h 836"/>
              <a:gd name="T92" fmla="*/ 848 w 852"/>
              <a:gd name="T93" fmla="*/ 544 h 836"/>
              <a:gd name="T94" fmla="*/ 850 w 852"/>
              <a:gd name="T95" fmla="*/ 484 h 836"/>
              <a:gd name="T96" fmla="*/ 825 w 852"/>
              <a:gd name="T97" fmla="*/ 429 h 836"/>
              <a:gd name="T98" fmla="*/ 785 w 852"/>
              <a:gd name="T99" fmla="*/ 397 h 836"/>
              <a:gd name="T100" fmla="*/ 727 w 852"/>
              <a:gd name="T101" fmla="*/ 382 h 836"/>
              <a:gd name="T102" fmla="*/ 668 w 852"/>
              <a:gd name="T103" fmla="*/ 397 h 836"/>
              <a:gd name="T104" fmla="*/ 774 w 852"/>
              <a:gd name="T105" fmla="*/ 555 h 836"/>
              <a:gd name="T106" fmla="*/ 727 w 852"/>
              <a:gd name="T107" fmla="*/ 573 h 836"/>
              <a:gd name="T108" fmla="*/ 681 w 852"/>
              <a:gd name="T109" fmla="*/ 555 h 836"/>
              <a:gd name="T110" fmla="*/ 662 w 852"/>
              <a:gd name="T111" fmla="*/ 496 h 836"/>
              <a:gd name="T112" fmla="*/ 691 w 852"/>
              <a:gd name="T113" fmla="*/ 454 h 836"/>
              <a:gd name="T114" fmla="*/ 751 w 852"/>
              <a:gd name="T115" fmla="*/ 448 h 836"/>
              <a:gd name="T116" fmla="*/ 787 w 852"/>
              <a:gd name="T117" fmla="*/ 484 h 836"/>
              <a:gd name="T118" fmla="*/ 782 w 852"/>
              <a:gd name="T119" fmla="*/ 544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52" h="836">
                <a:moveTo>
                  <a:pt x="441" y="4"/>
                </a:moveTo>
                <a:lnTo>
                  <a:pt x="441" y="4"/>
                </a:lnTo>
                <a:lnTo>
                  <a:pt x="427" y="2"/>
                </a:lnTo>
                <a:lnTo>
                  <a:pt x="411" y="0"/>
                </a:lnTo>
                <a:lnTo>
                  <a:pt x="396" y="0"/>
                </a:lnTo>
                <a:lnTo>
                  <a:pt x="383" y="1"/>
                </a:lnTo>
                <a:lnTo>
                  <a:pt x="383" y="1"/>
                </a:lnTo>
                <a:lnTo>
                  <a:pt x="385" y="16"/>
                </a:lnTo>
                <a:lnTo>
                  <a:pt x="390" y="52"/>
                </a:lnTo>
                <a:lnTo>
                  <a:pt x="407" y="171"/>
                </a:lnTo>
                <a:lnTo>
                  <a:pt x="448" y="446"/>
                </a:lnTo>
                <a:lnTo>
                  <a:pt x="448" y="446"/>
                </a:lnTo>
                <a:lnTo>
                  <a:pt x="172" y="405"/>
                </a:lnTo>
                <a:lnTo>
                  <a:pt x="53" y="388"/>
                </a:lnTo>
                <a:lnTo>
                  <a:pt x="17" y="384"/>
                </a:lnTo>
                <a:lnTo>
                  <a:pt x="2" y="381"/>
                </a:lnTo>
                <a:lnTo>
                  <a:pt x="2" y="381"/>
                </a:lnTo>
                <a:lnTo>
                  <a:pt x="0" y="394"/>
                </a:lnTo>
                <a:lnTo>
                  <a:pt x="0" y="409"/>
                </a:lnTo>
                <a:lnTo>
                  <a:pt x="3" y="425"/>
                </a:lnTo>
                <a:lnTo>
                  <a:pt x="5" y="439"/>
                </a:lnTo>
                <a:lnTo>
                  <a:pt x="5" y="439"/>
                </a:lnTo>
                <a:lnTo>
                  <a:pt x="10" y="452"/>
                </a:lnTo>
                <a:lnTo>
                  <a:pt x="15" y="463"/>
                </a:lnTo>
                <a:lnTo>
                  <a:pt x="22" y="474"/>
                </a:lnTo>
                <a:lnTo>
                  <a:pt x="32" y="482"/>
                </a:lnTo>
                <a:lnTo>
                  <a:pt x="41" y="489"/>
                </a:lnTo>
                <a:lnTo>
                  <a:pt x="51" y="495"/>
                </a:lnTo>
                <a:lnTo>
                  <a:pt x="63" y="498"/>
                </a:lnTo>
                <a:lnTo>
                  <a:pt x="76" y="499"/>
                </a:lnTo>
                <a:lnTo>
                  <a:pt x="76" y="499"/>
                </a:lnTo>
                <a:lnTo>
                  <a:pt x="359" y="529"/>
                </a:lnTo>
                <a:lnTo>
                  <a:pt x="551" y="550"/>
                </a:lnTo>
                <a:lnTo>
                  <a:pt x="550" y="548"/>
                </a:lnTo>
                <a:lnTo>
                  <a:pt x="552" y="549"/>
                </a:lnTo>
                <a:lnTo>
                  <a:pt x="552" y="549"/>
                </a:lnTo>
                <a:lnTo>
                  <a:pt x="531" y="357"/>
                </a:lnTo>
                <a:lnTo>
                  <a:pt x="502" y="75"/>
                </a:lnTo>
                <a:lnTo>
                  <a:pt x="502" y="75"/>
                </a:lnTo>
                <a:lnTo>
                  <a:pt x="500" y="62"/>
                </a:lnTo>
                <a:lnTo>
                  <a:pt x="496" y="51"/>
                </a:lnTo>
                <a:lnTo>
                  <a:pt x="491" y="40"/>
                </a:lnTo>
                <a:lnTo>
                  <a:pt x="484" y="31"/>
                </a:lnTo>
                <a:lnTo>
                  <a:pt x="476" y="22"/>
                </a:lnTo>
                <a:lnTo>
                  <a:pt x="465" y="15"/>
                </a:lnTo>
                <a:lnTo>
                  <a:pt x="454" y="9"/>
                </a:lnTo>
                <a:lnTo>
                  <a:pt x="441" y="4"/>
                </a:lnTo>
                <a:lnTo>
                  <a:pt x="441" y="4"/>
                </a:lnTo>
                <a:close/>
                <a:moveTo>
                  <a:pt x="505" y="504"/>
                </a:moveTo>
                <a:lnTo>
                  <a:pt x="505" y="504"/>
                </a:lnTo>
                <a:lnTo>
                  <a:pt x="501" y="507"/>
                </a:lnTo>
                <a:lnTo>
                  <a:pt x="496" y="510"/>
                </a:lnTo>
                <a:lnTo>
                  <a:pt x="492" y="511"/>
                </a:lnTo>
                <a:lnTo>
                  <a:pt x="487" y="511"/>
                </a:lnTo>
                <a:lnTo>
                  <a:pt x="483" y="511"/>
                </a:lnTo>
                <a:lnTo>
                  <a:pt x="478" y="510"/>
                </a:lnTo>
                <a:lnTo>
                  <a:pt x="473" y="507"/>
                </a:lnTo>
                <a:lnTo>
                  <a:pt x="470" y="504"/>
                </a:lnTo>
                <a:lnTo>
                  <a:pt x="470" y="504"/>
                </a:lnTo>
                <a:lnTo>
                  <a:pt x="466" y="500"/>
                </a:lnTo>
                <a:lnTo>
                  <a:pt x="464" y="496"/>
                </a:lnTo>
                <a:lnTo>
                  <a:pt x="463" y="491"/>
                </a:lnTo>
                <a:lnTo>
                  <a:pt x="462" y="486"/>
                </a:lnTo>
                <a:lnTo>
                  <a:pt x="463" y="482"/>
                </a:lnTo>
                <a:lnTo>
                  <a:pt x="464" y="477"/>
                </a:lnTo>
                <a:lnTo>
                  <a:pt x="466" y="473"/>
                </a:lnTo>
                <a:lnTo>
                  <a:pt x="470" y="469"/>
                </a:lnTo>
                <a:lnTo>
                  <a:pt x="470" y="469"/>
                </a:lnTo>
                <a:lnTo>
                  <a:pt x="473" y="466"/>
                </a:lnTo>
                <a:lnTo>
                  <a:pt x="478" y="463"/>
                </a:lnTo>
                <a:lnTo>
                  <a:pt x="483" y="462"/>
                </a:lnTo>
                <a:lnTo>
                  <a:pt x="487" y="462"/>
                </a:lnTo>
                <a:lnTo>
                  <a:pt x="492" y="462"/>
                </a:lnTo>
                <a:lnTo>
                  <a:pt x="496" y="463"/>
                </a:lnTo>
                <a:lnTo>
                  <a:pt x="501" y="466"/>
                </a:lnTo>
                <a:lnTo>
                  <a:pt x="505" y="469"/>
                </a:lnTo>
                <a:lnTo>
                  <a:pt x="505" y="469"/>
                </a:lnTo>
                <a:lnTo>
                  <a:pt x="508" y="473"/>
                </a:lnTo>
                <a:lnTo>
                  <a:pt x="510" y="477"/>
                </a:lnTo>
                <a:lnTo>
                  <a:pt x="512" y="482"/>
                </a:lnTo>
                <a:lnTo>
                  <a:pt x="512" y="486"/>
                </a:lnTo>
                <a:lnTo>
                  <a:pt x="512" y="491"/>
                </a:lnTo>
                <a:lnTo>
                  <a:pt x="510" y="496"/>
                </a:lnTo>
                <a:lnTo>
                  <a:pt x="508" y="500"/>
                </a:lnTo>
                <a:lnTo>
                  <a:pt x="505" y="504"/>
                </a:lnTo>
                <a:lnTo>
                  <a:pt x="505" y="504"/>
                </a:lnTo>
                <a:close/>
                <a:moveTo>
                  <a:pt x="436" y="622"/>
                </a:moveTo>
                <a:lnTo>
                  <a:pt x="436" y="622"/>
                </a:lnTo>
                <a:lnTo>
                  <a:pt x="427" y="631"/>
                </a:lnTo>
                <a:lnTo>
                  <a:pt x="420" y="641"/>
                </a:lnTo>
                <a:lnTo>
                  <a:pt x="413" y="652"/>
                </a:lnTo>
                <a:lnTo>
                  <a:pt x="408" y="662"/>
                </a:lnTo>
                <a:lnTo>
                  <a:pt x="404" y="674"/>
                </a:lnTo>
                <a:lnTo>
                  <a:pt x="401" y="686"/>
                </a:lnTo>
                <a:lnTo>
                  <a:pt x="399" y="698"/>
                </a:lnTo>
                <a:lnTo>
                  <a:pt x="399" y="710"/>
                </a:lnTo>
                <a:lnTo>
                  <a:pt x="399" y="722"/>
                </a:lnTo>
                <a:lnTo>
                  <a:pt x="401" y="734"/>
                </a:lnTo>
                <a:lnTo>
                  <a:pt x="404" y="745"/>
                </a:lnTo>
                <a:lnTo>
                  <a:pt x="408" y="757"/>
                </a:lnTo>
                <a:lnTo>
                  <a:pt x="413" y="769"/>
                </a:lnTo>
                <a:lnTo>
                  <a:pt x="420" y="779"/>
                </a:lnTo>
                <a:lnTo>
                  <a:pt x="427" y="789"/>
                </a:lnTo>
                <a:lnTo>
                  <a:pt x="436" y="799"/>
                </a:lnTo>
                <a:lnTo>
                  <a:pt x="436" y="799"/>
                </a:lnTo>
                <a:lnTo>
                  <a:pt x="445" y="808"/>
                </a:lnTo>
                <a:lnTo>
                  <a:pt x="456" y="815"/>
                </a:lnTo>
                <a:lnTo>
                  <a:pt x="466" y="822"/>
                </a:lnTo>
                <a:lnTo>
                  <a:pt x="478" y="826"/>
                </a:lnTo>
                <a:lnTo>
                  <a:pt x="488" y="830"/>
                </a:lnTo>
                <a:lnTo>
                  <a:pt x="501" y="833"/>
                </a:lnTo>
                <a:lnTo>
                  <a:pt x="513" y="834"/>
                </a:lnTo>
                <a:lnTo>
                  <a:pt x="524" y="836"/>
                </a:lnTo>
                <a:lnTo>
                  <a:pt x="537" y="834"/>
                </a:lnTo>
                <a:lnTo>
                  <a:pt x="549" y="833"/>
                </a:lnTo>
                <a:lnTo>
                  <a:pt x="560" y="830"/>
                </a:lnTo>
                <a:lnTo>
                  <a:pt x="572" y="826"/>
                </a:lnTo>
                <a:lnTo>
                  <a:pt x="583" y="822"/>
                </a:lnTo>
                <a:lnTo>
                  <a:pt x="594" y="815"/>
                </a:lnTo>
                <a:lnTo>
                  <a:pt x="604" y="808"/>
                </a:lnTo>
                <a:lnTo>
                  <a:pt x="614" y="799"/>
                </a:lnTo>
                <a:lnTo>
                  <a:pt x="614" y="799"/>
                </a:lnTo>
                <a:lnTo>
                  <a:pt x="623" y="789"/>
                </a:lnTo>
                <a:lnTo>
                  <a:pt x="630" y="779"/>
                </a:lnTo>
                <a:lnTo>
                  <a:pt x="637" y="769"/>
                </a:lnTo>
                <a:lnTo>
                  <a:pt x="641" y="757"/>
                </a:lnTo>
                <a:lnTo>
                  <a:pt x="645" y="745"/>
                </a:lnTo>
                <a:lnTo>
                  <a:pt x="648" y="734"/>
                </a:lnTo>
                <a:lnTo>
                  <a:pt x="649" y="722"/>
                </a:lnTo>
                <a:lnTo>
                  <a:pt x="651" y="710"/>
                </a:lnTo>
                <a:lnTo>
                  <a:pt x="649" y="698"/>
                </a:lnTo>
                <a:lnTo>
                  <a:pt x="648" y="686"/>
                </a:lnTo>
                <a:lnTo>
                  <a:pt x="646" y="674"/>
                </a:lnTo>
                <a:lnTo>
                  <a:pt x="641" y="662"/>
                </a:lnTo>
                <a:lnTo>
                  <a:pt x="637" y="652"/>
                </a:lnTo>
                <a:lnTo>
                  <a:pt x="630" y="641"/>
                </a:lnTo>
                <a:lnTo>
                  <a:pt x="623" y="631"/>
                </a:lnTo>
                <a:lnTo>
                  <a:pt x="614" y="622"/>
                </a:lnTo>
                <a:lnTo>
                  <a:pt x="614" y="622"/>
                </a:lnTo>
                <a:lnTo>
                  <a:pt x="604" y="612"/>
                </a:lnTo>
                <a:lnTo>
                  <a:pt x="594" y="606"/>
                </a:lnTo>
                <a:lnTo>
                  <a:pt x="583" y="599"/>
                </a:lnTo>
                <a:lnTo>
                  <a:pt x="572" y="594"/>
                </a:lnTo>
                <a:lnTo>
                  <a:pt x="560" y="589"/>
                </a:lnTo>
                <a:lnTo>
                  <a:pt x="549" y="587"/>
                </a:lnTo>
                <a:lnTo>
                  <a:pt x="537" y="585"/>
                </a:lnTo>
                <a:lnTo>
                  <a:pt x="524" y="585"/>
                </a:lnTo>
                <a:lnTo>
                  <a:pt x="513" y="585"/>
                </a:lnTo>
                <a:lnTo>
                  <a:pt x="501" y="587"/>
                </a:lnTo>
                <a:lnTo>
                  <a:pt x="488" y="589"/>
                </a:lnTo>
                <a:lnTo>
                  <a:pt x="477" y="594"/>
                </a:lnTo>
                <a:lnTo>
                  <a:pt x="466" y="599"/>
                </a:lnTo>
                <a:lnTo>
                  <a:pt x="456" y="606"/>
                </a:lnTo>
                <a:lnTo>
                  <a:pt x="445" y="612"/>
                </a:lnTo>
                <a:lnTo>
                  <a:pt x="436" y="622"/>
                </a:lnTo>
                <a:lnTo>
                  <a:pt x="436" y="622"/>
                </a:lnTo>
                <a:close/>
                <a:moveTo>
                  <a:pt x="571" y="756"/>
                </a:moveTo>
                <a:lnTo>
                  <a:pt x="571" y="756"/>
                </a:lnTo>
                <a:lnTo>
                  <a:pt x="560" y="764"/>
                </a:lnTo>
                <a:lnTo>
                  <a:pt x="550" y="771"/>
                </a:lnTo>
                <a:lnTo>
                  <a:pt x="537" y="774"/>
                </a:lnTo>
                <a:lnTo>
                  <a:pt x="524" y="775"/>
                </a:lnTo>
                <a:lnTo>
                  <a:pt x="513" y="774"/>
                </a:lnTo>
                <a:lnTo>
                  <a:pt x="500" y="771"/>
                </a:lnTo>
                <a:lnTo>
                  <a:pt x="488" y="764"/>
                </a:lnTo>
                <a:lnTo>
                  <a:pt x="479" y="756"/>
                </a:lnTo>
                <a:lnTo>
                  <a:pt x="479" y="756"/>
                </a:lnTo>
                <a:lnTo>
                  <a:pt x="470" y="745"/>
                </a:lnTo>
                <a:lnTo>
                  <a:pt x="464" y="735"/>
                </a:lnTo>
                <a:lnTo>
                  <a:pt x="461" y="722"/>
                </a:lnTo>
                <a:lnTo>
                  <a:pt x="459" y="710"/>
                </a:lnTo>
                <a:lnTo>
                  <a:pt x="461" y="698"/>
                </a:lnTo>
                <a:lnTo>
                  <a:pt x="464" y="685"/>
                </a:lnTo>
                <a:lnTo>
                  <a:pt x="470" y="674"/>
                </a:lnTo>
                <a:lnTo>
                  <a:pt x="479" y="663"/>
                </a:lnTo>
                <a:lnTo>
                  <a:pt x="479" y="663"/>
                </a:lnTo>
                <a:lnTo>
                  <a:pt x="488" y="655"/>
                </a:lnTo>
                <a:lnTo>
                  <a:pt x="500" y="649"/>
                </a:lnTo>
                <a:lnTo>
                  <a:pt x="513" y="646"/>
                </a:lnTo>
                <a:lnTo>
                  <a:pt x="524" y="645"/>
                </a:lnTo>
                <a:lnTo>
                  <a:pt x="537" y="646"/>
                </a:lnTo>
                <a:lnTo>
                  <a:pt x="550" y="649"/>
                </a:lnTo>
                <a:lnTo>
                  <a:pt x="560" y="655"/>
                </a:lnTo>
                <a:lnTo>
                  <a:pt x="571" y="663"/>
                </a:lnTo>
                <a:lnTo>
                  <a:pt x="571" y="663"/>
                </a:lnTo>
                <a:lnTo>
                  <a:pt x="580" y="674"/>
                </a:lnTo>
                <a:lnTo>
                  <a:pt x="586" y="685"/>
                </a:lnTo>
                <a:lnTo>
                  <a:pt x="589" y="698"/>
                </a:lnTo>
                <a:lnTo>
                  <a:pt x="590" y="710"/>
                </a:lnTo>
                <a:lnTo>
                  <a:pt x="589" y="722"/>
                </a:lnTo>
                <a:lnTo>
                  <a:pt x="586" y="735"/>
                </a:lnTo>
                <a:lnTo>
                  <a:pt x="580" y="745"/>
                </a:lnTo>
                <a:lnTo>
                  <a:pt x="571" y="756"/>
                </a:lnTo>
                <a:lnTo>
                  <a:pt x="571" y="756"/>
                </a:lnTo>
                <a:close/>
                <a:moveTo>
                  <a:pt x="638" y="419"/>
                </a:moveTo>
                <a:lnTo>
                  <a:pt x="638" y="419"/>
                </a:lnTo>
                <a:lnTo>
                  <a:pt x="629" y="429"/>
                </a:lnTo>
                <a:lnTo>
                  <a:pt x="622" y="439"/>
                </a:lnTo>
                <a:lnTo>
                  <a:pt x="616" y="449"/>
                </a:lnTo>
                <a:lnTo>
                  <a:pt x="610" y="461"/>
                </a:lnTo>
                <a:lnTo>
                  <a:pt x="607" y="473"/>
                </a:lnTo>
                <a:lnTo>
                  <a:pt x="603" y="484"/>
                </a:lnTo>
                <a:lnTo>
                  <a:pt x="602" y="497"/>
                </a:lnTo>
                <a:lnTo>
                  <a:pt x="601" y="508"/>
                </a:lnTo>
                <a:lnTo>
                  <a:pt x="602" y="520"/>
                </a:lnTo>
                <a:lnTo>
                  <a:pt x="603" y="533"/>
                </a:lnTo>
                <a:lnTo>
                  <a:pt x="607" y="544"/>
                </a:lnTo>
                <a:lnTo>
                  <a:pt x="610" y="556"/>
                </a:lnTo>
                <a:lnTo>
                  <a:pt x="616" y="567"/>
                </a:lnTo>
                <a:lnTo>
                  <a:pt x="622" y="578"/>
                </a:lnTo>
                <a:lnTo>
                  <a:pt x="630" y="588"/>
                </a:lnTo>
                <a:lnTo>
                  <a:pt x="638" y="597"/>
                </a:lnTo>
                <a:lnTo>
                  <a:pt x="638" y="597"/>
                </a:lnTo>
                <a:lnTo>
                  <a:pt x="647" y="606"/>
                </a:lnTo>
                <a:lnTo>
                  <a:pt x="658" y="614"/>
                </a:lnTo>
                <a:lnTo>
                  <a:pt x="668" y="619"/>
                </a:lnTo>
                <a:lnTo>
                  <a:pt x="680" y="625"/>
                </a:lnTo>
                <a:lnTo>
                  <a:pt x="691" y="629"/>
                </a:lnTo>
                <a:lnTo>
                  <a:pt x="703" y="632"/>
                </a:lnTo>
                <a:lnTo>
                  <a:pt x="714" y="633"/>
                </a:lnTo>
                <a:lnTo>
                  <a:pt x="727" y="634"/>
                </a:lnTo>
                <a:lnTo>
                  <a:pt x="739" y="633"/>
                </a:lnTo>
                <a:lnTo>
                  <a:pt x="750" y="632"/>
                </a:lnTo>
                <a:lnTo>
                  <a:pt x="763" y="629"/>
                </a:lnTo>
                <a:lnTo>
                  <a:pt x="775" y="625"/>
                </a:lnTo>
                <a:lnTo>
                  <a:pt x="785" y="619"/>
                </a:lnTo>
                <a:lnTo>
                  <a:pt x="797" y="614"/>
                </a:lnTo>
                <a:lnTo>
                  <a:pt x="806" y="606"/>
                </a:lnTo>
                <a:lnTo>
                  <a:pt x="816" y="597"/>
                </a:lnTo>
                <a:lnTo>
                  <a:pt x="816" y="597"/>
                </a:lnTo>
                <a:lnTo>
                  <a:pt x="825" y="588"/>
                </a:lnTo>
                <a:lnTo>
                  <a:pt x="831" y="578"/>
                </a:lnTo>
                <a:lnTo>
                  <a:pt x="838" y="567"/>
                </a:lnTo>
                <a:lnTo>
                  <a:pt x="843" y="556"/>
                </a:lnTo>
                <a:lnTo>
                  <a:pt x="848" y="544"/>
                </a:lnTo>
                <a:lnTo>
                  <a:pt x="850" y="533"/>
                </a:lnTo>
                <a:lnTo>
                  <a:pt x="852" y="520"/>
                </a:lnTo>
                <a:lnTo>
                  <a:pt x="852" y="508"/>
                </a:lnTo>
                <a:lnTo>
                  <a:pt x="852" y="497"/>
                </a:lnTo>
                <a:lnTo>
                  <a:pt x="850" y="484"/>
                </a:lnTo>
                <a:lnTo>
                  <a:pt x="848" y="473"/>
                </a:lnTo>
                <a:lnTo>
                  <a:pt x="843" y="461"/>
                </a:lnTo>
                <a:lnTo>
                  <a:pt x="838" y="449"/>
                </a:lnTo>
                <a:lnTo>
                  <a:pt x="833" y="439"/>
                </a:lnTo>
                <a:lnTo>
                  <a:pt x="825" y="429"/>
                </a:lnTo>
                <a:lnTo>
                  <a:pt x="816" y="419"/>
                </a:lnTo>
                <a:lnTo>
                  <a:pt x="816" y="419"/>
                </a:lnTo>
                <a:lnTo>
                  <a:pt x="806" y="411"/>
                </a:lnTo>
                <a:lnTo>
                  <a:pt x="797" y="403"/>
                </a:lnTo>
                <a:lnTo>
                  <a:pt x="785" y="397"/>
                </a:lnTo>
                <a:lnTo>
                  <a:pt x="775" y="392"/>
                </a:lnTo>
                <a:lnTo>
                  <a:pt x="763" y="388"/>
                </a:lnTo>
                <a:lnTo>
                  <a:pt x="751" y="385"/>
                </a:lnTo>
                <a:lnTo>
                  <a:pt x="739" y="384"/>
                </a:lnTo>
                <a:lnTo>
                  <a:pt x="727" y="382"/>
                </a:lnTo>
                <a:lnTo>
                  <a:pt x="714" y="384"/>
                </a:lnTo>
                <a:lnTo>
                  <a:pt x="703" y="385"/>
                </a:lnTo>
                <a:lnTo>
                  <a:pt x="691" y="388"/>
                </a:lnTo>
                <a:lnTo>
                  <a:pt x="680" y="392"/>
                </a:lnTo>
                <a:lnTo>
                  <a:pt x="668" y="397"/>
                </a:lnTo>
                <a:lnTo>
                  <a:pt x="658" y="403"/>
                </a:lnTo>
                <a:lnTo>
                  <a:pt x="647" y="411"/>
                </a:lnTo>
                <a:lnTo>
                  <a:pt x="638" y="419"/>
                </a:lnTo>
                <a:lnTo>
                  <a:pt x="638" y="419"/>
                </a:lnTo>
                <a:close/>
                <a:moveTo>
                  <a:pt x="774" y="555"/>
                </a:moveTo>
                <a:lnTo>
                  <a:pt x="774" y="555"/>
                </a:lnTo>
                <a:lnTo>
                  <a:pt x="763" y="563"/>
                </a:lnTo>
                <a:lnTo>
                  <a:pt x="751" y="569"/>
                </a:lnTo>
                <a:lnTo>
                  <a:pt x="740" y="572"/>
                </a:lnTo>
                <a:lnTo>
                  <a:pt x="727" y="573"/>
                </a:lnTo>
                <a:lnTo>
                  <a:pt x="714" y="572"/>
                </a:lnTo>
                <a:lnTo>
                  <a:pt x="703" y="569"/>
                </a:lnTo>
                <a:lnTo>
                  <a:pt x="691" y="563"/>
                </a:lnTo>
                <a:lnTo>
                  <a:pt x="681" y="555"/>
                </a:lnTo>
                <a:lnTo>
                  <a:pt x="681" y="555"/>
                </a:lnTo>
                <a:lnTo>
                  <a:pt x="673" y="544"/>
                </a:lnTo>
                <a:lnTo>
                  <a:pt x="667" y="533"/>
                </a:lnTo>
                <a:lnTo>
                  <a:pt x="662" y="521"/>
                </a:lnTo>
                <a:lnTo>
                  <a:pt x="661" y="508"/>
                </a:lnTo>
                <a:lnTo>
                  <a:pt x="662" y="496"/>
                </a:lnTo>
                <a:lnTo>
                  <a:pt x="667" y="484"/>
                </a:lnTo>
                <a:lnTo>
                  <a:pt x="673" y="473"/>
                </a:lnTo>
                <a:lnTo>
                  <a:pt x="681" y="462"/>
                </a:lnTo>
                <a:lnTo>
                  <a:pt x="681" y="462"/>
                </a:lnTo>
                <a:lnTo>
                  <a:pt x="691" y="454"/>
                </a:lnTo>
                <a:lnTo>
                  <a:pt x="703" y="448"/>
                </a:lnTo>
                <a:lnTo>
                  <a:pt x="714" y="445"/>
                </a:lnTo>
                <a:lnTo>
                  <a:pt x="727" y="444"/>
                </a:lnTo>
                <a:lnTo>
                  <a:pt x="740" y="445"/>
                </a:lnTo>
                <a:lnTo>
                  <a:pt x="751" y="448"/>
                </a:lnTo>
                <a:lnTo>
                  <a:pt x="763" y="454"/>
                </a:lnTo>
                <a:lnTo>
                  <a:pt x="774" y="462"/>
                </a:lnTo>
                <a:lnTo>
                  <a:pt x="774" y="462"/>
                </a:lnTo>
                <a:lnTo>
                  <a:pt x="782" y="473"/>
                </a:lnTo>
                <a:lnTo>
                  <a:pt x="787" y="484"/>
                </a:lnTo>
                <a:lnTo>
                  <a:pt x="791" y="496"/>
                </a:lnTo>
                <a:lnTo>
                  <a:pt x="792" y="508"/>
                </a:lnTo>
                <a:lnTo>
                  <a:pt x="791" y="521"/>
                </a:lnTo>
                <a:lnTo>
                  <a:pt x="787" y="533"/>
                </a:lnTo>
                <a:lnTo>
                  <a:pt x="782" y="544"/>
                </a:lnTo>
                <a:lnTo>
                  <a:pt x="774" y="555"/>
                </a:lnTo>
                <a:lnTo>
                  <a:pt x="774" y="555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9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A864BD5-B593-4799-8B4F-8D77838C1E48}"/>
              </a:ext>
            </a:extLst>
          </p:cNvPr>
          <p:cNvSpPr/>
          <p:nvPr/>
        </p:nvSpPr>
        <p:spPr>
          <a:xfrm rot="10800000" flipV="1">
            <a:off x="1828798" y="1338279"/>
            <a:ext cx="8368465" cy="646331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Сроки представления годовой отчетности ГРБС в </a:t>
            </a: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Федеральное 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казначейство*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2406489" y="2823054"/>
            <a:ext cx="7803129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3012010" y="2751045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255273" y="2751045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657566" y="2592222"/>
            <a:ext cx="74892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2022</a:t>
            </a:r>
            <a:endParaRPr lang="ru-RU" sz="2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570565" y="2975260"/>
            <a:ext cx="1002197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22 февраля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7054055" y="3015434"/>
            <a:ext cx="72167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9</a:t>
            </a:r>
            <a:r>
              <a:rPr lang="ru-RU" sz="1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Arial Narrow" panose="020B0606020202030204" pitchFamily="34" charset="0"/>
              </a:rPr>
              <a:t>марта</a:t>
            </a:r>
          </a:p>
        </p:txBody>
      </p:sp>
      <p:sp>
        <p:nvSpPr>
          <p:cNvPr id="34" name="Freeform 27">
            <a:extLst>
              <a:ext uri="{FF2B5EF4-FFF2-40B4-BE49-F238E27FC236}">
                <a16:creationId xmlns:a16="http://schemas.microsoft.com/office/drawing/2014/main" id="{A86DA323-24B1-49CD-AB9F-F4A30B96D4C0}"/>
              </a:ext>
            </a:extLst>
          </p:cNvPr>
          <p:cNvSpPr>
            <a:spLocks noEditPoints="1"/>
          </p:cNvSpPr>
          <p:nvPr/>
        </p:nvSpPr>
        <p:spPr bwMode="auto">
          <a:xfrm rot="900000">
            <a:off x="7350393" y="3549493"/>
            <a:ext cx="682710" cy="668288"/>
          </a:xfrm>
          <a:custGeom>
            <a:avLst/>
            <a:gdLst>
              <a:gd name="T0" fmla="*/ 396 w 852"/>
              <a:gd name="T1" fmla="*/ 0 h 836"/>
              <a:gd name="T2" fmla="*/ 407 w 852"/>
              <a:gd name="T3" fmla="*/ 171 h 836"/>
              <a:gd name="T4" fmla="*/ 17 w 852"/>
              <a:gd name="T5" fmla="*/ 384 h 836"/>
              <a:gd name="T6" fmla="*/ 3 w 852"/>
              <a:gd name="T7" fmla="*/ 425 h 836"/>
              <a:gd name="T8" fmla="*/ 22 w 852"/>
              <a:gd name="T9" fmla="*/ 474 h 836"/>
              <a:gd name="T10" fmla="*/ 76 w 852"/>
              <a:gd name="T11" fmla="*/ 499 h 836"/>
              <a:gd name="T12" fmla="*/ 552 w 852"/>
              <a:gd name="T13" fmla="*/ 549 h 836"/>
              <a:gd name="T14" fmla="*/ 500 w 852"/>
              <a:gd name="T15" fmla="*/ 62 h 836"/>
              <a:gd name="T16" fmla="*/ 465 w 852"/>
              <a:gd name="T17" fmla="*/ 15 h 836"/>
              <a:gd name="T18" fmla="*/ 505 w 852"/>
              <a:gd name="T19" fmla="*/ 504 h 836"/>
              <a:gd name="T20" fmla="*/ 483 w 852"/>
              <a:gd name="T21" fmla="*/ 511 h 836"/>
              <a:gd name="T22" fmla="*/ 466 w 852"/>
              <a:gd name="T23" fmla="*/ 500 h 836"/>
              <a:gd name="T24" fmla="*/ 464 w 852"/>
              <a:gd name="T25" fmla="*/ 477 h 836"/>
              <a:gd name="T26" fmla="*/ 478 w 852"/>
              <a:gd name="T27" fmla="*/ 463 h 836"/>
              <a:gd name="T28" fmla="*/ 501 w 852"/>
              <a:gd name="T29" fmla="*/ 466 h 836"/>
              <a:gd name="T30" fmla="*/ 512 w 852"/>
              <a:gd name="T31" fmla="*/ 482 h 836"/>
              <a:gd name="T32" fmla="*/ 505 w 852"/>
              <a:gd name="T33" fmla="*/ 504 h 836"/>
              <a:gd name="T34" fmla="*/ 420 w 852"/>
              <a:gd name="T35" fmla="*/ 641 h 836"/>
              <a:gd name="T36" fmla="*/ 399 w 852"/>
              <a:gd name="T37" fmla="*/ 698 h 836"/>
              <a:gd name="T38" fmla="*/ 408 w 852"/>
              <a:gd name="T39" fmla="*/ 757 h 836"/>
              <a:gd name="T40" fmla="*/ 436 w 852"/>
              <a:gd name="T41" fmla="*/ 799 h 836"/>
              <a:gd name="T42" fmla="*/ 488 w 852"/>
              <a:gd name="T43" fmla="*/ 830 h 836"/>
              <a:gd name="T44" fmla="*/ 549 w 852"/>
              <a:gd name="T45" fmla="*/ 833 h 836"/>
              <a:gd name="T46" fmla="*/ 604 w 852"/>
              <a:gd name="T47" fmla="*/ 808 h 836"/>
              <a:gd name="T48" fmla="*/ 637 w 852"/>
              <a:gd name="T49" fmla="*/ 769 h 836"/>
              <a:gd name="T50" fmla="*/ 651 w 852"/>
              <a:gd name="T51" fmla="*/ 710 h 836"/>
              <a:gd name="T52" fmla="*/ 637 w 852"/>
              <a:gd name="T53" fmla="*/ 652 h 836"/>
              <a:gd name="T54" fmla="*/ 604 w 852"/>
              <a:gd name="T55" fmla="*/ 612 h 836"/>
              <a:gd name="T56" fmla="*/ 549 w 852"/>
              <a:gd name="T57" fmla="*/ 587 h 836"/>
              <a:gd name="T58" fmla="*/ 488 w 852"/>
              <a:gd name="T59" fmla="*/ 589 h 836"/>
              <a:gd name="T60" fmla="*/ 436 w 852"/>
              <a:gd name="T61" fmla="*/ 622 h 836"/>
              <a:gd name="T62" fmla="*/ 550 w 852"/>
              <a:gd name="T63" fmla="*/ 771 h 836"/>
              <a:gd name="T64" fmla="*/ 488 w 852"/>
              <a:gd name="T65" fmla="*/ 764 h 836"/>
              <a:gd name="T66" fmla="*/ 461 w 852"/>
              <a:gd name="T67" fmla="*/ 722 h 836"/>
              <a:gd name="T68" fmla="*/ 479 w 852"/>
              <a:gd name="T69" fmla="*/ 663 h 836"/>
              <a:gd name="T70" fmla="*/ 524 w 852"/>
              <a:gd name="T71" fmla="*/ 645 h 836"/>
              <a:gd name="T72" fmla="*/ 571 w 852"/>
              <a:gd name="T73" fmla="*/ 663 h 836"/>
              <a:gd name="T74" fmla="*/ 589 w 852"/>
              <a:gd name="T75" fmla="*/ 722 h 836"/>
              <a:gd name="T76" fmla="*/ 638 w 852"/>
              <a:gd name="T77" fmla="*/ 419 h 836"/>
              <a:gd name="T78" fmla="*/ 610 w 852"/>
              <a:gd name="T79" fmla="*/ 461 h 836"/>
              <a:gd name="T80" fmla="*/ 602 w 852"/>
              <a:gd name="T81" fmla="*/ 520 h 836"/>
              <a:gd name="T82" fmla="*/ 622 w 852"/>
              <a:gd name="T83" fmla="*/ 578 h 836"/>
              <a:gd name="T84" fmla="*/ 658 w 852"/>
              <a:gd name="T85" fmla="*/ 614 h 836"/>
              <a:gd name="T86" fmla="*/ 714 w 852"/>
              <a:gd name="T87" fmla="*/ 633 h 836"/>
              <a:gd name="T88" fmla="*/ 775 w 852"/>
              <a:gd name="T89" fmla="*/ 625 h 836"/>
              <a:gd name="T90" fmla="*/ 816 w 852"/>
              <a:gd name="T91" fmla="*/ 597 h 836"/>
              <a:gd name="T92" fmla="*/ 848 w 852"/>
              <a:gd name="T93" fmla="*/ 544 h 836"/>
              <a:gd name="T94" fmla="*/ 850 w 852"/>
              <a:gd name="T95" fmla="*/ 484 h 836"/>
              <a:gd name="T96" fmla="*/ 825 w 852"/>
              <a:gd name="T97" fmla="*/ 429 h 836"/>
              <a:gd name="T98" fmla="*/ 785 w 852"/>
              <a:gd name="T99" fmla="*/ 397 h 836"/>
              <a:gd name="T100" fmla="*/ 727 w 852"/>
              <a:gd name="T101" fmla="*/ 382 h 836"/>
              <a:gd name="T102" fmla="*/ 668 w 852"/>
              <a:gd name="T103" fmla="*/ 397 h 836"/>
              <a:gd name="T104" fmla="*/ 774 w 852"/>
              <a:gd name="T105" fmla="*/ 555 h 836"/>
              <a:gd name="T106" fmla="*/ 727 w 852"/>
              <a:gd name="T107" fmla="*/ 573 h 836"/>
              <a:gd name="T108" fmla="*/ 681 w 852"/>
              <a:gd name="T109" fmla="*/ 555 h 836"/>
              <a:gd name="T110" fmla="*/ 662 w 852"/>
              <a:gd name="T111" fmla="*/ 496 h 836"/>
              <a:gd name="T112" fmla="*/ 691 w 852"/>
              <a:gd name="T113" fmla="*/ 454 h 836"/>
              <a:gd name="T114" fmla="*/ 751 w 852"/>
              <a:gd name="T115" fmla="*/ 448 h 836"/>
              <a:gd name="T116" fmla="*/ 787 w 852"/>
              <a:gd name="T117" fmla="*/ 484 h 836"/>
              <a:gd name="T118" fmla="*/ 782 w 852"/>
              <a:gd name="T119" fmla="*/ 544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52" h="836">
                <a:moveTo>
                  <a:pt x="441" y="4"/>
                </a:moveTo>
                <a:lnTo>
                  <a:pt x="441" y="4"/>
                </a:lnTo>
                <a:lnTo>
                  <a:pt x="427" y="2"/>
                </a:lnTo>
                <a:lnTo>
                  <a:pt x="411" y="0"/>
                </a:lnTo>
                <a:lnTo>
                  <a:pt x="396" y="0"/>
                </a:lnTo>
                <a:lnTo>
                  <a:pt x="383" y="1"/>
                </a:lnTo>
                <a:lnTo>
                  <a:pt x="383" y="1"/>
                </a:lnTo>
                <a:lnTo>
                  <a:pt x="385" y="16"/>
                </a:lnTo>
                <a:lnTo>
                  <a:pt x="390" y="52"/>
                </a:lnTo>
                <a:lnTo>
                  <a:pt x="407" y="171"/>
                </a:lnTo>
                <a:lnTo>
                  <a:pt x="448" y="446"/>
                </a:lnTo>
                <a:lnTo>
                  <a:pt x="448" y="446"/>
                </a:lnTo>
                <a:lnTo>
                  <a:pt x="172" y="405"/>
                </a:lnTo>
                <a:lnTo>
                  <a:pt x="53" y="388"/>
                </a:lnTo>
                <a:lnTo>
                  <a:pt x="17" y="384"/>
                </a:lnTo>
                <a:lnTo>
                  <a:pt x="2" y="381"/>
                </a:lnTo>
                <a:lnTo>
                  <a:pt x="2" y="381"/>
                </a:lnTo>
                <a:lnTo>
                  <a:pt x="0" y="394"/>
                </a:lnTo>
                <a:lnTo>
                  <a:pt x="0" y="409"/>
                </a:lnTo>
                <a:lnTo>
                  <a:pt x="3" y="425"/>
                </a:lnTo>
                <a:lnTo>
                  <a:pt x="5" y="439"/>
                </a:lnTo>
                <a:lnTo>
                  <a:pt x="5" y="439"/>
                </a:lnTo>
                <a:lnTo>
                  <a:pt x="10" y="452"/>
                </a:lnTo>
                <a:lnTo>
                  <a:pt x="15" y="463"/>
                </a:lnTo>
                <a:lnTo>
                  <a:pt x="22" y="474"/>
                </a:lnTo>
                <a:lnTo>
                  <a:pt x="32" y="482"/>
                </a:lnTo>
                <a:lnTo>
                  <a:pt x="41" y="489"/>
                </a:lnTo>
                <a:lnTo>
                  <a:pt x="51" y="495"/>
                </a:lnTo>
                <a:lnTo>
                  <a:pt x="63" y="498"/>
                </a:lnTo>
                <a:lnTo>
                  <a:pt x="76" y="499"/>
                </a:lnTo>
                <a:lnTo>
                  <a:pt x="76" y="499"/>
                </a:lnTo>
                <a:lnTo>
                  <a:pt x="359" y="529"/>
                </a:lnTo>
                <a:lnTo>
                  <a:pt x="551" y="550"/>
                </a:lnTo>
                <a:lnTo>
                  <a:pt x="550" y="548"/>
                </a:lnTo>
                <a:lnTo>
                  <a:pt x="552" y="549"/>
                </a:lnTo>
                <a:lnTo>
                  <a:pt x="552" y="549"/>
                </a:lnTo>
                <a:lnTo>
                  <a:pt x="531" y="357"/>
                </a:lnTo>
                <a:lnTo>
                  <a:pt x="502" y="75"/>
                </a:lnTo>
                <a:lnTo>
                  <a:pt x="502" y="75"/>
                </a:lnTo>
                <a:lnTo>
                  <a:pt x="500" y="62"/>
                </a:lnTo>
                <a:lnTo>
                  <a:pt x="496" y="51"/>
                </a:lnTo>
                <a:lnTo>
                  <a:pt x="491" y="40"/>
                </a:lnTo>
                <a:lnTo>
                  <a:pt x="484" y="31"/>
                </a:lnTo>
                <a:lnTo>
                  <a:pt x="476" y="22"/>
                </a:lnTo>
                <a:lnTo>
                  <a:pt x="465" y="15"/>
                </a:lnTo>
                <a:lnTo>
                  <a:pt x="454" y="9"/>
                </a:lnTo>
                <a:lnTo>
                  <a:pt x="441" y="4"/>
                </a:lnTo>
                <a:lnTo>
                  <a:pt x="441" y="4"/>
                </a:lnTo>
                <a:close/>
                <a:moveTo>
                  <a:pt x="505" y="504"/>
                </a:moveTo>
                <a:lnTo>
                  <a:pt x="505" y="504"/>
                </a:lnTo>
                <a:lnTo>
                  <a:pt x="501" y="507"/>
                </a:lnTo>
                <a:lnTo>
                  <a:pt x="496" y="510"/>
                </a:lnTo>
                <a:lnTo>
                  <a:pt x="492" y="511"/>
                </a:lnTo>
                <a:lnTo>
                  <a:pt x="487" y="511"/>
                </a:lnTo>
                <a:lnTo>
                  <a:pt x="483" y="511"/>
                </a:lnTo>
                <a:lnTo>
                  <a:pt x="478" y="510"/>
                </a:lnTo>
                <a:lnTo>
                  <a:pt x="473" y="507"/>
                </a:lnTo>
                <a:lnTo>
                  <a:pt x="470" y="504"/>
                </a:lnTo>
                <a:lnTo>
                  <a:pt x="470" y="504"/>
                </a:lnTo>
                <a:lnTo>
                  <a:pt x="466" y="500"/>
                </a:lnTo>
                <a:lnTo>
                  <a:pt x="464" y="496"/>
                </a:lnTo>
                <a:lnTo>
                  <a:pt x="463" y="491"/>
                </a:lnTo>
                <a:lnTo>
                  <a:pt x="462" y="486"/>
                </a:lnTo>
                <a:lnTo>
                  <a:pt x="463" y="482"/>
                </a:lnTo>
                <a:lnTo>
                  <a:pt x="464" y="477"/>
                </a:lnTo>
                <a:lnTo>
                  <a:pt x="466" y="473"/>
                </a:lnTo>
                <a:lnTo>
                  <a:pt x="470" y="469"/>
                </a:lnTo>
                <a:lnTo>
                  <a:pt x="470" y="469"/>
                </a:lnTo>
                <a:lnTo>
                  <a:pt x="473" y="466"/>
                </a:lnTo>
                <a:lnTo>
                  <a:pt x="478" y="463"/>
                </a:lnTo>
                <a:lnTo>
                  <a:pt x="483" y="462"/>
                </a:lnTo>
                <a:lnTo>
                  <a:pt x="487" y="462"/>
                </a:lnTo>
                <a:lnTo>
                  <a:pt x="492" y="462"/>
                </a:lnTo>
                <a:lnTo>
                  <a:pt x="496" y="463"/>
                </a:lnTo>
                <a:lnTo>
                  <a:pt x="501" y="466"/>
                </a:lnTo>
                <a:lnTo>
                  <a:pt x="505" y="469"/>
                </a:lnTo>
                <a:lnTo>
                  <a:pt x="505" y="469"/>
                </a:lnTo>
                <a:lnTo>
                  <a:pt x="508" y="473"/>
                </a:lnTo>
                <a:lnTo>
                  <a:pt x="510" y="477"/>
                </a:lnTo>
                <a:lnTo>
                  <a:pt x="512" y="482"/>
                </a:lnTo>
                <a:lnTo>
                  <a:pt x="512" y="486"/>
                </a:lnTo>
                <a:lnTo>
                  <a:pt x="512" y="491"/>
                </a:lnTo>
                <a:lnTo>
                  <a:pt x="510" y="496"/>
                </a:lnTo>
                <a:lnTo>
                  <a:pt x="508" y="500"/>
                </a:lnTo>
                <a:lnTo>
                  <a:pt x="505" y="504"/>
                </a:lnTo>
                <a:lnTo>
                  <a:pt x="505" y="504"/>
                </a:lnTo>
                <a:close/>
                <a:moveTo>
                  <a:pt x="436" y="622"/>
                </a:moveTo>
                <a:lnTo>
                  <a:pt x="436" y="622"/>
                </a:lnTo>
                <a:lnTo>
                  <a:pt x="427" y="631"/>
                </a:lnTo>
                <a:lnTo>
                  <a:pt x="420" y="641"/>
                </a:lnTo>
                <a:lnTo>
                  <a:pt x="413" y="652"/>
                </a:lnTo>
                <a:lnTo>
                  <a:pt x="408" y="662"/>
                </a:lnTo>
                <a:lnTo>
                  <a:pt x="404" y="674"/>
                </a:lnTo>
                <a:lnTo>
                  <a:pt x="401" y="686"/>
                </a:lnTo>
                <a:lnTo>
                  <a:pt x="399" y="698"/>
                </a:lnTo>
                <a:lnTo>
                  <a:pt x="399" y="710"/>
                </a:lnTo>
                <a:lnTo>
                  <a:pt x="399" y="722"/>
                </a:lnTo>
                <a:lnTo>
                  <a:pt x="401" y="734"/>
                </a:lnTo>
                <a:lnTo>
                  <a:pt x="404" y="745"/>
                </a:lnTo>
                <a:lnTo>
                  <a:pt x="408" y="757"/>
                </a:lnTo>
                <a:lnTo>
                  <a:pt x="413" y="769"/>
                </a:lnTo>
                <a:lnTo>
                  <a:pt x="420" y="779"/>
                </a:lnTo>
                <a:lnTo>
                  <a:pt x="427" y="789"/>
                </a:lnTo>
                <a:lnTo>
                  <a:pt x="436" y="799"/>
                </a:lnTo>
                <a:lnTo>
                  <a:pt x="436" y="799"/>
                </a:lnTo>
                <a:lnTo>
                  <a:pt x="445" y="808"/>
                </a:lnTo>
                <a:lnTo>
                  <a:pt x="456" y="815"/>
                </a:lnTo>
                <a:lnTo>
                  <a:pt x="466" y="822"/>
                </a:lnTo>
                <a:lnTo>
                  <a:pt x="478" y="826"/>
                </a:lnTo>
                <a:lnTo>
                  <a:pt x="488" y="830"/>
                </a:lnTo>
                <a:lnTo>
                  <a:pt x="501" y="833"/>
                </a:lnTo>
                <a:lnTo>
                  <a:pt x="513" y="834"/>
                </a:lnTo>
                <a:lnTo>
                  <a:pt x="524" y="836"/>
                </a:lnTo>
                <a:lnTo>
                  <a:pt x="537" y="834"/>
                </a:lnTo>
                <a:lnTo>
                  <a:pt x="549" y="833"/>
                </a:lnTo>
                <a:lnTo>
                  <a:pt x="560" y="830"/>
                </a:lnTo>
                <a:lnTo>
                  <a:pt x="572" y="826"/>
                </a:lnTo>
                <a:lnTo>
                  <a:pt x="583" y="822"/>
                </a:lnTo>
                <a:lnTo>
                  <a:pt x="594" y="815"/>
                </a:lnTo>
                <a:lnTo>
                  <a:pt x="604" y="808"/>
                </a:lnTo>
                <a:lnTo>
                  <a:pt x="614" y="799"/>
                </a:lnTo>
                <a:lnTo>
                  <a:pt x="614" y="799"/>
                </a:lnTo>
                <a:lnTo>
                  <a:pt x="623" y="789"/>
                </a:lnTo>
                <a:lnTo>
                  <a:pt x="630" y="779"/>
                </a:lnTo>
                <a:lnTo>
                  <a:pt x="637" y="769"/>
                </a:lnTo>
                <a:lnTo>
                  <a:pt x="641" y="757"/>
                </a:lnTo>
                <a:lnTo>
                  <a:pt x="645" y="745"/>
                </a:lnTo>
                <a:lnTo>
                  <a:pt x="648" y="734"/>
                </a:lnTo>
                <a:lnTo>
                  <a:pt x="649" y="722"/>
                </a:lnTo>
                <a:lnTo>
                  <a:pt x="651" y="710"/>
                </a:lnTo>
                <a:lnTo>
                  <a:pt x="649" y="698"/>
                </a:lnTo>
                <a:lnTo>
                  <a:pt x="648" y="686"/>
                </a:lnTo>
                <a:lnTo>
                  <a:pt x="646" y="674"/>
                </a:lnTo>
                <a:lnTo>
                  <a:pt x="641" y="662"/>
                </a:lnTo>
                <a:lnTo>
                  <a:pt x="637" y="652"/>
                </a:lnTo>
                <a:lnTo>
                  <a:pt x="630" y="641"/>
                </a:lnTo>
                <a:lnTo>
                  <a:pt x="623" y="631"/>
                </a:lnTo>
                <a:lnTo>
                  <a:pt x="614" y="622"/>
                </a:lnTo>
                <a:lnTo>
                  <a:pt x="614" y="622"/>
                </a:lnTo>
                <a:lnTo>
                  <a:pt x="604" y="612"/>
                </a:lnTo>
                <a:lnTo>
                  <a:pt x="594" y="606"/>
                </a:lnTo>
                <a:lnTo>
                  <a:pt x="583" y="599"/>
                </a:lnTo>
                <a:lnTo>
                  <a:pt x="572" y="594"/>
                </a:lnTo>
                <a:lnTo>
                  <a:pt x="560" y="589"/>
                </a:lnTo>
                <a:lnTo>
                  <a:pt x="549" y="587"/>
                </a:lnTo>
                <a:lnTo>
                  <a:pt x="537" y="585"/>
                </a:lnTo>
                <a:lnTo>
                  <a:pt x="524" y="585"/>
                </a:lnTo>
                <a:lnTo>
                  <a:pt x="513" y="585"/>
                </a:lnTo>
                <a:lnTo>
                  <a:pt x="501" y="587"/>
                </a:lnTo>
                <a:lnTo>
                  <a:pt x="488" y="589"/>
                </a:lnTo>
                <a:lnTo>
                  <a:pt x="477" y="594"/>
                </a:lnTo>
                <a:lnTo>
                  <a:pt x="466" y="599"/>
                </a:lnTo>
                <a:lnTo>
                  <a:pt x="456" y="606"/>
                </a:lnTo>
                <a:lnTo>
                  <a:pt x="445" y="612"/>
                </a:lnTo>
                <a:lnTo>
                  <a:pt x="436" y="622"/>
                </a:lnTo>
                <a:lnTo>
                  <a:pt x="436" y="622"/>
                </a:lnTo>
                <a:close/>
                <a:moveTo>
                  <a:pt x="571" y="756"/>
                </a:moveTo>
                <a:lnTo>
                  <a:pt x="571" y="756"/>
                </a:lnTo>
                <a:lnTo>
                  <a:pt x="560" y="764"/>
                </a:lnTo>
                <a:lnTo>
                  <a:pt x="550" y="771"/>
                </a:lnTo>
                <a:lnTo>
                  <a:pt x="537" y="774"/>
                </a:lnTo>
                <a:lnTo>
                  <a:pt x="524" y="775"/>
                </a:lnTo>
                <a:lnTo>
                  <a:pt x="513" y="774"/>
                </a:lnTo>
                <a:lnTo>
                  <a:pt x="500" y="771"/>
                </a:lnTo>
                <a:lnTo>
                  <a:pt x="488" y="764"/>
                </a:lnTo>
                <a:lnTo>
                  <a:pt x="479" y="756"/>
                </a:lnTo>
                <a:lnTo>
                  <a:pt x="479" y="756"/>
                </a:lnTo>
                <a:lnTo>
                  <a:pt x="470" y="745"/>
                </a:lnTo>
                <a:lnTo>
                  <a:pt x="464" y="735"/>
                </a:lnTo>
                <a:lnTo>
                  <a:pt x="461" y="722"/>
                </a:lnTo>
                <a:lnTo>
                  <a:pt x="459" y="710"/>
                </a:lnTo>
                <a:lnTo>
                  <a:pt x="461" y="698"/>
                </a:lnTo>
                <a:lnTo>
                  <a:pt x="464" y="685"/>
                </a:lnTo>
                <a:lnTo>
                  <a:pt x="470" y="674"/>
                </a:lnTo>
                <a:lnTo>
                  <a:pt x="479" y="663"/>
                </a:lnTo>
                <a:lnTo>
                  <a:pt x="479" y="663"/>
                </a:lnTo>
                <a:lnTo>
                  <a:pt x="488" y="655"/>
                </a:lnTo>
                <a:lnTo>
                  <a:pt x="500" y="649"/>
                </a:lnTo>
                <a:lnTo>
                  <a:pt x="513" y="646"/>
                </a:lnTo>
                <a:lnTo>
                  <a:pt x="524" y="645"/>
                </a:lnTo>
                <a:lnTo>
                  <a:pt x="537" y="646"/>
                </a:lnTo>
                <a:lnTo>
                  <a:pt x="550" y="649"/>
                </a:lnTo>
                <a:lnTo>
                  <a:pt x="560" y="655"/>
                </a:lnTo>
                <a:lnTo>
                  <a:pt x="571" y="663"/>
                </a:lnTo>
                <a:lnTo>
                  <a:pt x="571" y="663"/>
                </a:lnTo>
                <a:lnTo>
                  <a:pt x="580" y="674"/>
                </a:lnTo>
                <a:lnTo>
                  <a:pt x="586" y="685"/>
                </a:lnTo>
                <a:lnTo>
                  <a:pt x="589" y="698"/>
                </a:lnTo>
                <a:lnTo>
                  <a:pt x="590" y="710"/>
                </a:lnTo>
                <a:lnTo>
                  <a:pt x="589" y="722"/>
                </a:lnTo>
                <a:lnTo>
                  <a:pt x="586" y="735"/>
                </a:lnTo>
                <a:lnTo>
                  <a:pt x="580" y="745"/>
                </a:lnTo>
                <a:lnTo>
                  <a:pt x="571" y="756"/>
                </a:lnTo>
                <a:lnTo>
                  <a:pt x="571" y="756"/>
                </a:lnTo>
                <a:close/>
                <a:moveTo>
                  <a:pt x="638" y="419"/>
                </a:moveTo>
                <a:lnTo>
                  <a:pt x="638" y="419"/>
                </a:lnTo>
                <a:lnTo>
                  <a:pt x="629" y="429"/>
                </a:lnTo>
                <a:lnTo>
                  <a:pt x="622" y="439"/>
                </a:lnTo>
                <a:lnTo>
                  <a:pt x="616" y="449"/>
                </a:lnTo>
                <a:lnTo>
                  <a:pt x="610" y="461"/>
                </a:lnTo>
                <a:lnTo>
                  <a:pt x="607" y="473"/>
                </a:lnTo>
                <a:lnTo>
                  <a:pt x="603" y="484"/>
                </a:lnTo>
                <a:lnTo>
                  <a:pt x="602" y="497"/>
                </a:lnTo>
                <a:lnTo>
                  <a:pt x="601" y="508"/>
                </a:lnTo>
                <a:lnTo>
                  <a:pt x="602" y="520"/>
                </a:lnTo>
                <a:lnTo>
                  <a:pt x="603" y="533"/>
                </a:lnTo>
                <a:lnTo>
                  <a:pt x="607" y="544"/>
                </a:lnTo>
                <a:lnTo>
                  <a:pt x="610" y="556"/>
                </a:lnTo>
                <a:lnTo>
                  <a:pt x="616" y="567"/>
                </a:lnTo>
                <a:lnTo>
                  <a:pt x="622" y="578"/>
                </a:lnTo>
                <a:lnTo>
                  <a:pt x="630" y="588"/>
                </a:lnTo>
                <a:lnTo>
                  <a:pt x="638" y="597"/>
                </a:lnTo>
                <a:lnTo>
                  <a:pt x="638" y="597"/>
                </a:lnTo>
                <a:lnTo>
                  <a:pt x="647" y="606"/>
                </a:lnTo>
                <a:lnTo>
                  <a:pt x="658" y="614"/>
                </a:lnTo>
                <a:lnTo>
                  <a:pt x="668" y="619"/>
                </a:lnTo>
                <a:lnTo>
                  <a:pt x="680" y="625"/>
                </a:lnTo>
                <a:lnTo>
                  <a:pt x="691" y="629"/>
                </a:lnTo>
                <a:lnTo>
                  <a:pt x="703" y="632"/>
                </a:lnTo>
                <a:lnTo>
                  <a:pt x="714" y="633"/>
                </a:lnTo>
                <a:lnTo>
                  <a:pt x="727" y="634"/>
                </a:lnTo>
                <a:lnTo>
                  <a:pt x="739" y="633"/>
                </a:lnTo>
                <a:lnTo>
                  <a:pt x="750" y="632"/>
                </a:lnTo>
                <a:lnTo>
                  <a:pt x="763" y="629"/>
                </a:lnTo>
                <a:lnTo>
                  <a:pt x="775" y="625"/>
                </a:lnTo>
                <a:lnTo>
                  <a:pt x="785" y="619"/>
                </a:lnTo>
                <a:lnTo>
                  <a:pt x="797" y="614"/>
                </a:lnTo>
                <a:lnTo>
                  <a:pt x="806" y="606"/>
                </a:lnTo>
                <a:lnTo>
                  <a:pt x="816" y="597"/>
                </a:lnTo>
                <a:lnTo>
                  <a:pt x="816" y="597"/>
                </a:lnTo>
                <a:lnTo>
                  <a:pt x="825" y="588"/>
                </a:lnTo>
                <a:lnTo>
                  <a:pt x="831" y="578"/>
                </a:lnTo>
                <a:lnTo>
                  <a:pt x="838" y="567"/>
                </a:lnTo>
                <a:lnTo>
                  <a:pt x="843" y="556"/>
                </a:lnTo>
                <a:lnTo>
                  <a:pt x="848" y="544"/>
                </a:lnTo>
                <a:lnTo>
                  <a:pt x="850" y="533"/>
                </a:lnTo>
                <a:lnTo>
                  <a:pt x="852" y="520"/>
                </a:lnTo>
                <a:lnTo>
                  <a:pt x="852" y="508"/>
                </a:lnTo>
                <a:lnTo>
                  <a:pt x="852" y="497"/>
                </a:lnTo>
                <a:lnTo>
                  <a:pt x="850" y="484"/>
                </a:lnTo>
                <a:lnTo>
                  <a:pt x="848" y="473"/>
                </a:lnTo>
                <a:lnTo>
                  <a:pt x="843" y="461"/>
                </a:lnTo>
                <a:lnTo>
                  <a:pt x="838" y="449"/>
                </a:lnTo>
                <a:lnTo>
                  <a:pt x="833" y="439"/>
                </a:lnTo>
                <a:lnTo>
                  <a:pt x="825" y="429"/>
                </a:lnTo>
                <a:lnTo>
                  <a:pt x="816" y="419"/>
                </a:lnTo>
                <a:lnTo>
                  <a:pt x="816" y="419"/>
                </a:lnTo>
                <a:lnTo>
                  <a:pt x="806" y="411"/>
                </a:lnTo>
                <a:lnTo>
                  <a:pt x="797" y="403"/>
                </a:lnTo>
                <a:lnTo>
                  <a:pt x="785" y="397"/>
                </a:lnTo>
                <a:lnTo>
                  <a:pt x="775" y="392"/>
                </a:lnTo>
                <a:lnTo>
                  <a:pt x="763" y="388"/>
                </a:lnTo>
                <a:lnTo>
                  <a:pt x="751" y="385"/>
                </a:lnTo>
                <a:lnTo>
                  <a:pt x="739" y="384"/>
                </a:lnTo>
                <a:lnTo>
                  <a:pt x="727" y="382"/>
                </a:lnTo>
                <a:lnTo>
                  <a:pt x="714" y="384"/>
                </a:lnTo>
                <a:lnTo>
                  <a:pt x="703" y="385"/>
                </a:lnTo>
                <a:lnTo>
                  <a:pt x="691" y="388"/>
                </a:lnTo>
                <a:lnTo>
                  <a:pt x="680" y="392"/>
                </a:lnTo>
                <a:lnTo>
                  <a:pt x="668" y="397"/>
                </a:lnTo>
                <a:lnTo>
                  <a:pt x="658" y="403"/>
                </a:lnTo>
                <a:lnTo>
                  <a:pt x="647" y="411"/>
                </a:lnTo>
                <a:lnTo>
                  <a:pt x="638" y="419"/>
                </a:lnTo>
                <a:lnTo>
                  <a:pt x="638" y="419"/>
                </a:lnTo>
                <a:close/>
                <a:moveTo>
                  <a:pt x="774" y="555"/>
                </a:moveTo>
                <a:lnTo>
                  <a:pt x="774" y="555"/>
                </a:lnTo>
                <a:lnTo>
                  <a:pt x="763" y="563"/>
                </a:lnTo>
                <a:lnTo>
                  <a:pt x="751" y="569"/>
                </a:lnTo>
                <a:lnTo>
                  <a:pt x="740" y="572"/>
                </a:lnTo>
                <a:lnTo>
                  <a:pt x="727" y="573"/>
                </a:lnTo>
                <a:lnTo>
                  <a:pt x="714" y="572"/>
                </a:lnTo>
                <a:lnTo>
                  <a:pt x="703" y="569"/>
                </a:lnTo>
                <a:lnTo>
                  <a:pt x="691" y="563"/>
                </a:lnTo>
                <a:lnTo>
                  <a:pt x="681" y="555"/>
                </a:lnTo>
                <a:lnTo>
                  <a:pt x="681" y="555"/>
                </a:lnTo>
                <a:lnTo>
                  <a:pt x="673" y="544"/>
                </a:lnTo>
                <a:lnTo>
                  <a:pt x="667" y="533"/>
                </a:lnTo>
                <a:lnTo>
                  <a:pt x="662" y="521"/>
                </a:lnTo>
                <a:lnTo>
                  <a:pt x="661" y="508"/>
                </a:lnTo>
                <a:lnTo>
                  <a:pt x="662" y="496"/>
                </a:lnTo>
                <a:lnTo>
                  <a:pt x="667" y="484"/>
                </a:lnTo>
                <a:lnTo>
                  <a:pt x="673" y="473"/>
                </a:lnTo>
                <a:lnTo>
                  <a:pt x="681" y="462"/>
                </a:lnTo>
                <a:lnTo>
                  <a:pt x="681" y="462"/>
                </a:lnTo>
                <a:lnTo>
                  <a:pt x="691" y="454"/>
                </a:lnTo>
                <a:lnTo>
                  <a:pt x="703" y="448"/>
                </a:lnTo>
                <a:lnTo>
                  <a:pt x="714" y="445"/>
                </a:lnTo>
                <a:lnTo>
                  <a:pt x="727" y="444"/>
                </a:lnTo>
                <a:lnTo>
                  <a:pt x="740" y="445"/>
                </a:lnTo>
                <a:lnTo>
                  <a:pt x="751" y="448"/>
                </a:lnTo>
                <a:lnTo>
                  <a:pt x="763" y="454"/>
                </a:lnTo>
                <a:lnTo>
                  <a:pt x="774" y="462"/>
                </a:lnTo>
                <a:lnTo>
                  <a:pt x="774" y="462"/>
                </a:lnTo>
                <a:lnTo>
                  <a:pt x="782" y="473"/>
                </a:lnTo>
                <a:lnTo>
                  <a:pt x="787" y="484"/>
                </a:lnTo>
                <a:lnTo>
                  <a:pt x="791" y="496"/>
                </a:lnTo>
                <a:lnTo>
                  <a:pt x="792" y="508"/>
                </a:lnTo>
                <a:lnTo>
                  <a:pt x="791" y="521"/>
                </a:lnTo>
                <a:lnTo>
                  <a:pt x="787" y="533"/>
                </a:lnTo>
                <a:lnTo>
                  <a:pt x="782" y="544"/>
                </a:lnTo>
                <a:lnTo>
                  <a:pt x="774" y="555"/>
                </a:lnTo>
                <a:lnTo>
                  <a:pt x="774" y="555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9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H="1">
            <a:off x="8139180" y="3687557"/>
            <a:ext cx="3" cy="720079"/>
          </a:xfrm>
          <a:prstGeom prst="straightConnector1">
            <a:avLst/>
          </a:prstGeom>
          <a:ln>
            <a:prstDash val="sysDot"/>
            <a:tailEnd type="non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2570564" y="4506121"/>
            <a:ext cx="1002197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22 февраля</a:t>
            </a:r>
          </a:p>
        </p:txBody>
      </p:sp>
      <p:sp>
        <p:nvSpPr>
          <p:cNvPr id="37" name="Овал 36"/>
          <p:cNvSpPr/>
          <p:nvPr/>
        </p:nvSpPr>
        <p:spPr>
          <a:xfrm>
            <a:off x="3012009" y="4315036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7186"/>
            <a:ext cx="1402441" cy="54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5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" name="Прямая со стрелкой 78">
            <a:extLst>
              <a:ext uri="{FF2B5EF4-FFF2-40B4-BE49-F238E27FC236}">
                <a16:creationId xmlns:a16="http://schemas.microsoft.com/office/drawing/2014/main" id="{E9A06E24-81BC-46F7-8FAC-10FAC94E8D12}"/>
              </a:ext>
            </a:extLst>
          </p:cNvPr>
          <p:cNvCxnSpPr>
            <a:cxnSpLocks/>
          </p:cNvCxnSpPr>
          <p:nvPr/>
        </p:nvCxnSpPr>
        <p:spPr>
          <a:xfrm>
            <a:off x="2534564" y="2340751"/>
            <a:ext cx="1" cy="110695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>
            <a:extLst>
              <a:ext uri="{FF2B5EF4-FFF2-40B4-BE49-F238E27FC236}">
                <a16:creationId xmlns:a16="http://schemas.microsoft.com/office/drawing/2014/main" id="{2892D189-4B36-4322-94F5-3A02B460D7E5}"/>
              </a:ext>
            </a:extLst>
          </p:cNvPr>
          <p:cNvCxnSpPr>
            <a:cxnSpLocks/>
          </p:cNvCxnSpPr>
          <p:nvPr/>
        </p:nvCxnSpPr>
        <p:spPr>
          <a:xfrm>
            <a:off x="4460232" y="1879630"/>
            <a:ext cx="0" cy="1558023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>
            <a:extLst>
              <a:ext uri="{FF2B5EF4-FFF2-40B4-BE49-F238E27FC236}">
                <a16:creationId xmlns:a16="http://schemas.microsoft.com/office/drawing/2014/main" id="{2E1D4395-2C88-41CB-8852-31B80156FE03}"/>
              </a:ext>
            </a:extLst>
          </p:cNvPr>
          <p:cNvCxnSpPr>
            <a:cxnSpLocks/>
          </p:cNvCxnSpPr>
          <p:nvPr/>
        </p:nvCxnSpPr>
        <p:spPr>
          <a:xfrm>
            <a:off x="7217334" y="1936427"/>
            <a:ext cx="0" cy="1558023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>
            <a:extLst>
              <a:ext uri="{FF2B5EF4-FFF2-40B4-BE49-F238E27FC236}">
                <a16:creationId xmlns:a16="http://schemas.microsoft.com/office/drawing/2014/main" id="{E726DC18-D3FF-409C-9602-EF2077E01110}"/>
              </a:ext>
            </a:extLst>
          </p:cNvPr>
          <p:cNvCxnSpPr>
            <a:cxnSpLocks/>
          </p:cNvCxnSpPr>
          <p:nvPr/>
        </p:nvCxnSpPr>
        <p:spPr>
          <a:xfrm>
            <a:off x="10438468" y="2340751"/>
            <a:ext cx="0" cy="110695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2203" y="127730"/>
            <a:ext cx="6703546" cy="747897"/>
          </a:xfr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Общие сроки </a:t>
            </a:r>
            <a:r>
              <a:rPr lang="ru-RU" sz="1800" dirty="0">
                <a:solidFill>
                  <a:schemeClr val="tx1"/>
                </a:solidFill>
              </a:rPr>
              <a:t>представления годовой отчетности об исполнении бюджетов бюджетной системы Российской </a:t>
            </a:r>
            <a:r>
              <a:rPr lang="ru-RU" sz="1800" dirty="0" smtClean="0">
                <a:solidFill>
                  <a:schemeClr val="tx1"/>
                </a:solidFill>
              </a:rPr>
              <a:t>Федерации за 2021 год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18" name="Номер слайда 4">
            <a:extLst>
              <a:ext uri="{FF2B5EF4-FFF2-40B4-BE49-F238E27FC236}">
                <a16:creationId xmlns:a16="http://schemas.microsoft.com/office/drawing/2014/main" id="{9C56EBE6-090E-4A3A-96AA-BE410A851B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85749" y="6344204"/>
            <a:ext cx="442056" cy="360000"/>
          </a:xfrm>
          <a:prstGeom prst="rect">
            <a:avLst/>
          </a:prstGeom>
        </p:spPr>
        <p:txBody>
          <a:bodyPr anchor="b"/>
          <a:lstStyle/>
          <a:p>
            <a:pPr algn="r"/>
            <a:fld id="{2B83DC6B-EB60-4B2C-96CD-1D71C753CDAA}" type="slidenum">
              <a:rPr lang="ru-RU" sz="140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2</a:t>
            </a:fld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id="{66E95274-F569-409D-81C9-674AA2D86478}"/>
              </a:ext>
            </a:extLst>
          </p:cNvPr>
          <p:cNvCxnSpPr>
            <a:stCxn id="61" idx="3"/>
          </p:cNvCxnSpPr>
          <p:nvPr/>
        </p:nvCxnSpPr>
        <p:spPr>
          <a:xfrm>
            <a:off x="1314785" y="3437649"/>
            <a:ext cx="10462354" cy="6847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>
            <a:extLst>
              <a:ext uri="{FF2B5EF4-FFF2-40B4-BE49-F238E27FC236}">
                <a16:creationId xmlns:a16="http://schemas.microsoft.com/office/drawing/2014/main" id="{D2A4EBFD-126B-40F2-B172-1AE3E87E2991}"/>
              </a:ext>
            </a:extLst>
          </p:cNvPr>
          <p:cNvSpPr/>
          <p:nvPr/>
        </p:nvSpPr>
        <p:spPr>
          <a:xfrm>
            <a:off x="4393235" y="3358183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7717722C-84CB-4B9B-A514-E0ABFB026610}"/>
              </a:ext>
            </a:extLst>
          </p:cNvPr>
          <p:cNvSpPr/>
          <p:nvPr/>
        </p:nvSpPr>
        <p:spPr>
          <a:xfrm>
            <a:off x="4001402" y="3672723"/>
            <a:ext cx="990079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22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февраля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0A51A288-3840-46BE-89EC-96AE9CDFC58E}"/>
              </a:ext>
            </a:extLst>
          </p:cNvPr>
          <p:cNvSpPr/>
          <p:nvPr/>
        </p:nvSpPr>
        <p:spPr>
          <a:xfrm>
            <a:off x="706926" y="3268372"/>
            <a:ext cx="607859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2022</a:t>
            </a:r>
            <a:endParaRPr lang="ru-RU" sz="16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BF8E759C-8BB9-42A8-A28C-4BC3127FA9BD}"/>
              </a:ext>
            </a:extLst>
          </p:cNvPr>
          <p:cNvSpPr/>
          <p:nvPr/>
        </p:nvSpPr>
        <p:spPr>
          <a:xfrm rot="10800000" flipV="1">
            <a:off x="4460231" y="1789597"/>
            <a:ext cx="2767147" cy="523220"/>
          </a:xfrm>
          <a:prstGeom prst="rect">
            <a:avLst/>
          </a:prstGeom>
          <a:solidFill>
            <a:srgbClr val="144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ПЕРИОД ПРЕДСТАВЛЕНИЯ ОТЧЕТНОСТИ ГРБС</a:t>
            </a:r>
          </a:p>
        </p:txBody>
      </p:sp>
      <p:sp>
        <p:nvSpPr>
          <p:cNvPr id="67" name="Овал 66">
            <a:extLst>
              <a:ext uri="{FF2B5EF4-FFF2-40B4-BE49-F238E27FC236}">
                <a16:creationId xmlns:a16="http://schemas.microsoft.com/office/drawing/2014/main" id="{5449D5EF-0640-4C83-B2ED-5803AE667F88}"/>
              </a:ext>
            </a:extLst>
          </p:cNvPr>
          <p:cNvSpPr/>
          <p:nvPr/>
        </p:nvSpPr>
        <p:spPr>
          <a:xfrm>
            <a:off x="7146411" y="3372488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8" name="Овал 67">
            <a:extLst>
              <a:ext uri="{FF2B5EF4-FFF2-40B4-BE49-F238E27FC236}">
                <a16:creationId xmlns:a16="http://schemas.microsoft.com/office/drawing/2014/main" id="{55A03B54-E3E7-4FDC-AC28-9F1CF059093B}"/>
              </a:ext>
            </a:extLst>
          </p:cNvPr>
          <p:cNvSpPr/>
          <p:nvPr/>
        </p:nvSpPr>
        <p:spPr>
          <a:xfrm>
            <a:off x="10366460" y="3350434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6B621CD6-A746-4F3C-B395-A31034AEE8D9}"/>
              </a:ext>
            </a:extLst>
          </p:cNvPr>
          <p:cNvSpPr/>
          <p:nvPr/>
        </p:nvSpPr>
        <p:spPr>
          <a:xfrm>
            <a:off x="6795545" y="3685781"/>
            <a:ext cx="701732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9 </a:t>
            </a:r>
            <a:r>
              <a:rPr lang="ru-RU" sz="1600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марта</a:t>
            </a:r>
            <a:endParaRPr lang="ru-RU" sz="16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9A898600-CCBD-4585-929A-ABF25BDFBC2D}"/>
              </a:ext>
            </a:extLst>
          </p:cNvPr>
          <p:cNvSpPr/>
          <p:nvPr/>
        </p:nvSpPr>
        <p:spPr>
          <a:xfrm>
            <a:off x="10087602" y="3694506"/>
            <a:ext cx="701732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29 </a:t>
            </a:r>
            <a:endParaRPr lang="ru-RU" sz="1600" dirty="0" smtClean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марта</a:t>
            </a:r>
            <a:endParaRPr lang="ru-RU" sz="16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DC92B399-A977-4942-990F-66502CE67E69}"/>
              </a:ext>
            </a:extLst>
          </p:cNvPr>
          <p:cNvSpPr/>
          <p:nvPr/>
        </p:nvSpPr>
        <p:spPr>
          <a:xfrm rot="10800000" flipV="1">
            <a:off x="7588213" y="1786752"/>
            <a:ext cx="2860301" cy="52322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ПЕРИОД ПРЕДСТАВЛЕНИЯ ОТЧЕТНОСТИ ФО и ГВБФ</a:t>
            </a:r>
          </a:p>
        </p:txBody>
      </p:sp>
      <p:sp>
        <p:nvSpPr>
          <p:cNvPr id="77" name="Овал 76">
            <a:extLst>
              <a:ext uri="{FF2B5EF4-FFF2-40B4-BE49-F238E27FC236}">
                <a16:creationId xmlns:a16="http://schemas.microsoft.com/office/drawing/2014/main" id="{4C6A4A26-E24C-4822-94EB-671951C7EAAC}"/>
              </a:ext>
            </a:extLst>
          </p:cNvPr>
          <p:cNvSpPr/>
          <p:nvPr/>
        </p:nvSpPr>
        <p:spPr>
          <a:xfrm>
            <a:off x="2462557" y="3365641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38D44924-DCA3-4914-8781-058918D86ACE}"/>
              </a:ext>
            </a:extLst>
          </p:cNvPr>
          <p:cNvSpPr/>
          <p:nvPr/>
        </p:nvSpPr>
        <p:spPr>
          <a:xfrm>
            <a:off x="2039525" y="3675310"/>
            <a:ext cx="990079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3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февраля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B621CD6-A746-4F3C-B395-A31034AEE8D9}"/>
              </a:ext>
            </a:extLst>
          </p:cNvPr>
          <p:cNvSpPr/>
          <p:nvPr/>
        </p:nvSpPr>
        <p:spPr>
          <a:xfrm>
            <a:off x="7348514" y="3687181"/>
            <a:ext cx="701732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10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марта</a:t>
            </a:r>
            <a:endParaRPr lang="ru-RU" sz="16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5449D5EF-0640-4C83-B2ED-5803AE667F88}"/>
              </a:ext>
            </a:extLst>
          </p:cNvPr>
          <p:cNvSpPr/>
          <p:nvPr/>
        </p:nvSpPr>
        <p:spPr>
          <a:xfrm>
            <a:off x="7519873" y="3374168"/>
            <a:ext cx="144016" cy="14401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E726DC18-D3FF-409C-9602-EF2077E01110}"/>
              </a:ext>
            </a:extLst>
          </p:cNvPr>
          <p:cNvCxnSpPr>
            <a:cxnSpLocks/>
          </p:cNvCxnSpPr>
          <p:nvPr/>
        </p:nvCxnSpPr>
        <p:spPr>
          <a:xfrm>
            <a:off x="7588213" y="2340751"/>
            <a:ext cx="10048" cy="108169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BF8E759C-8BB9-42A8-A28C-4BC3127FA9BD}"/>
              </a:ext>
            </a:extLst>
          </p:cNvPr>
          <p:cNvSpPr/>
          <p:nvPr/>
        </p:nvSpPr>
        <p:spPr>
          <a:xfrm rot="10800000" flipV="1">
            <a:off x="1222999" y="1786752"/>
            <a:ext cx="2615354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ПРЕДСТАВЛЕНИЕ СПРАВОК</a:t>
            </a:r>
          </a:p>
          <a:p>
            <a:pPr algn="ctr"/>
            <a:r>
              <a:rPr lang="ru-RU" sz="14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 ф. 0503125 ГРБС, ФО и ГВБФ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912781" y="1222743"/>
            <a:ext cx="0" cy="403139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56394" y="4476307"/>
            <a:ext cx="3056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Представление, обеспечение соответствия и принятие показателей Справок (0503125)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65300" y="4702717"/>
            <a:ext cx="7045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Замена Справок (0503125) не допускается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7186"/>
            <a:ext cx="1402441" cy="54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9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6377" y="1639330"/>
            <a:ext cx="87072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Расчеты по приему – передаче имущества между получателям средств бюджета (вид деятельности </a:t>
            </a:r>
            <a:r>
              <a:rPr lang="ru-RU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1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 и бюджетными и автономными учреждений (виды деятельности </a:t>
            </a:r>
            <a:r>
              <a:rPr lang="ru-RU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4, 2</a:t>
            </a: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 не включаются в Справки ф. 0503125 (Инструкция 191н)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6377" y="2957344"/>
            <a:ext cx="8600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Имущество передается и принимается по балансовой стоимости, по которой объект отражен у передающей стороны (п. 29 Инструкции 157н)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6377" y="3941839"/>
            <a:ext cx="8889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Передача земельных участков отражается по  счетам 1 401 20 281, 1 401 20 251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91933" y="1058333"/>
            <a:ext cx="4969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Системные вопросы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0242" y="4706955"/>
            <a:ext cx="86733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Передача земельных участков одного бюджета, закрепленных за ПБС иного бюджета, отражается в Справках если  участки отражались на балансе у принимающего и списывали с баланса передающего 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7186"/>
            <a:ext cx="1402441" cy="548985"/>
          </a:xfrm>
          <a:prstGeom prst="rect">
            <a:avLst/>
          </a:prstGeom>
        </p:spPr>
      </p:pic>
      <p:sp>
        <p:nvSpPr>
          <p:cNvPr id="10" name="Номер слайда 4">
            <a:extLst>
              <a:ext uri="{FF2B5EF4-FFF2-40B4-BE49-F238E27FC236}">
                <a16:creationId xmlns:a16="http://schemas.microsoft.com/office/drawing/2014/main" id="{9C56EBE6-090E-4A3A-96AA-BE410A851B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85749" y="6344204"/>
            <a:ext cx="442056" cy="360000"/>
          </a:xfrm>
          <a:prstGeom prst="rect">
            <a:avLst/>
          </a:prstGeom>
        </p:spPr>
        <p:txBody>
          <a:bodyPr anchor="b"/>
          <a:lstStyle/>
          <a:p>
            <a:pPr algn="r"/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</a:t>
            </a: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58182" y="199946"/>
            <a:ext cx="11906470" cy="49859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67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ru-RU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  <a:sym typeface="Helvetica Neue"/>
              </a:rPr>
              <a:t>Сверка расчетов, отражаемых  в Справках (ф.0503125)</a:t>
            </a:r>
            <a:endParaRPr lang="ru-RU" sz="20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Segoe UI Light" panose="020B0502040204020203" pitchFamily="34" charset="0"/>
              <a:sym typeface="Helvetica Neue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6377" y="5687176"/>
            <a:ext cx="86733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Закрепление земельных участков земель лесного фонда, находящихся в собственности Российской Федерации, за ПБС иных бюджетов (субъектов РФ) – требуются системные разъяснения    </a:t>
            </a:r>
          </a:p>
        </p:txBody>
      </p:sp>
    </p:spTree>
    <p:extLst>
      <p:ext uri="{BB962C8B-B14F-4D97-AF65-F5344CB8AC3E}">
        <p14:creationId xmlns:p14="http://schemas.microsoft.com/office/powerpoint/2010/main" val="6272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-403040" y="163123"/>
            <a:ext cx="11906470" cy="6771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lnSpc>
                <a:spcPct val="90000"/>
              </a:lnSpc>
              <a:spcBef>
                <a:spcPct val="0"/>
              </a:spcBef>
              <a:buNone/>
              <a:defRPr sz="2267" b="1" i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  <a:sym typeface="Helvetica Neue"/>
              </a:rPr>
              <a:t>Инвентаризация показателей кредиторской задолженности </a:t>
            </a:r>
            <a:endParaRPr lang="ru-RU" sz="2000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Segoe UI Light" panose="020B0502040204020203" pitchFamily="34" charset="0"/>
              <a:sym typeface="Helvetica Neue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  <a:sym typeface="Helvetica Neue"/>
              </a:rPr>
              <a:t>в </a:t>
            </a:r>
            <a:r>
              <a:rPr lang="ru-RU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  <a:sym typeface="Helvetica Neue"/>
              </a:rPr>
              <a:t>целях составления годовой бюджетной </a:t>
            </a:r>
            <a:r>
              <a:rPr lang="ru-RU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  <a:sym typeface="Helvetica Neue"/>
              </a:rPr>
              <a:t>отчетности</a:t>
            </a:r>
            <a:endParaRPr lang="ru-RU" sz="1400" dirty="0">
              <a:sym typeface="Helvetica Neue"/>
            </a:endParaRPr>
          </a:p>
          <a:p>
            <a:endParaRPr lang="ru-RU" sz="1400" dirty="0">
              <a:sym typeface="Helvetica Neue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03919" y="5217266"/>
            <a:ext cx="44925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Поручение </a:t>
            </a:r>
            <a:r>
              <a:rPr lang="ru-RU" sz="1600" dirty="0"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Президента Российской Федерации </a:t>
            </a:r>
            <a:br>
              <a:rPr lang="ru-RU" sz="1600" dirty="0"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</a:br>
            <a:r>
              <a:rPr lang="ru-RU" sz="1600" dirty="0"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от 20.09.2021 № Пр-1689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563368"/>
              </p:ext>
            </p:extLst>
          </p:nvPr>
        </p:nvGraphicFramePr>
        <p:xfrm>
          <a:off x="1456660" y="1331014"/>
          <a:ext cx="9090837" cy="340201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9090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Основные замечания и недостатки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Отражение</a:t>
                      </a:r>
                      <a:r>
                        <a:rPr lang="ru-RU" sz="1400" kern="1200" baseline="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задолженности, не подтвержденной контрагентами</a:t>
                      </a:r>
                      <a:endParaRPr lang="ru-RU" sz="1400" kern="1200" dirty="0" smtClean="0">
                        <a:effectLst/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Наличие</a:t>
                      </a:r>
                      <a:r>
                        <a:rPr lang="ru-RU" sz="1400" kern="1200" baseline="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задолженности по недействующим юридическим лицам (исключенным из ЕГРЮЛ)</a:t>
                      </a: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915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Включение в показатели</a:t>
                      </a:r>
                      <a:r>
                        <a:rPr lang="ru-RU" sz="1400" kern="1200" baseline="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просроченной кред</a:t>
                      </a: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иторской задолженности </a:t>
                      </a:r>
                      <a:r>
                        <a:rPr lang="ru-RU" sz="1400" b="1" kern="1200" dirty="0" err="1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задолженности</a:t>
                      </a:r>
                      <a:r>
                        <a:rPr lang="ru-RU" sz="1400" b="1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,</a:t>
                      </a:r>
                      <a:r>
                        <a:rPr lang="ru-RU" sz="1400" b="1" kern="1200" baseline="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срок исполнения которой не наступил</a:t>
                      </a:r>
                      <a:endParaRPr lang="ru-RU" sz="1400" b="1" kern="1200" dirty="0" smtClean="0">
                        <a:effectLst/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915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Не корректное отражение показателей</a:t>
                      </a:r>
                      <a:r>
                        <a:rPr lang="ru-RU" sz="1400" kern="1200" baseline="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просроченной кред</a:t>
                      </a: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иторской задолженности перед подотчетными лицами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837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Не отражение  реально</a:t>
                      </a:r>
                      <a:r>
                        <a:rPr lang="ru-RU" sz="1400" kern="1200" baseline="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существующей </a:t>
                      </a: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задолженности</a:t>
                      </a:r>
                      <a:r>
                        <a:rPr lang="ru-RU" sz="1400" kern="1200" baseline="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</a:t>
                      </a:r>
                      <a:endParaRPr lang="ru-RU" sz="1400" kern="1200" dirty="0" smtClean="0">
                        <a:effectLst/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" name="Стрелка вниз 31"/>
          <p:cNvSpPr/>
          <p:nvPr/>
        </p:nvSpPr>
        <p:spPr>
          <a:xfrm>
            <a:off x="5277771" y="4934134"/>
            <a:ext cx="382772" cy="2339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1185451" y="1315406"/>
            <a:ext cx="467820" cy="3631763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Формальный характер инвентаризации</a:t>
            </a:r>
          </a:p>
        </p:txBody>
      </p:sp>
      <p:sp>
        <p:nvSpPr>
          <p:cNvPr id="34" name="Стрелка вправо 33"/>
          <p:cNvSpPr/>
          <p:nvPr/>
        </p:nvSpPr>
        <p:spPr>
          <a:xfrm>
            <a:off x="10813312" y="2945219"/>
            <a:ext cx="372139" cy="3721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7186"/>
            <a:ext cx="1402441" cy="54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2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58182" y="155491"/>
            <a:ext cx="11563204" cy="6771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lnSpc>
                <a:spcPct val="90000"/>
              </a:lnSpc>
              <a:spcBef>
                <a:spcPct val="0"/>
              </a:spcBef>
              <a:buNone/>
              <a:defRPr sz="2267" b="1" i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  <a:sym typeface="Helvetica Neue"/>
              </a:rPr>
              <a:t>Инвентаризация показателей кредиторской задолженности </a:t>
            </a:r>
            <a:endParaRPr lang="ru-RU" sz="2000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Segoe UI Light" panose="020B0502040204020203" pitchFamily="34" charset="0"/>
              <a:sym typeface="Helvetica Neue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  <a:sym typeface="Helvetica Neue"/>
              </a:rPr>
              <a:t>в </a:t>
            </a:r>
            <a:r>
              <a:rPr lang="ru-RU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  <a:sym typeface="Helvetica Neue"/>
              </a:rPr>
              <a:t>целях составления годовой бюджетной </a:t>
            </a:r>
            <a:r>
              <a:rPr lang="ru-RU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  <a:sym typeface="Helvetica Neue"/>
              </a:rPr>
              <a:t>отчетности</a:t>
            </a:r>
            <a:endParaRPr lang="ru-RU" sz="20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Segoe UI Light" panose="020B0502040204020203" pitchFamily="34" charset="0"/>
              <a:sym typeface="Helvetica Neue"/>
            </a:endParaRPr>
          </a:p>
          <a:p>
            <a:endParaRPr lang="ru-RU" sz="1400" dirty="0">
              <a:sym typeface="Helvetica Neue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0295" y="982949"/>
            <a:ext cx="31422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Поручение </a:t>
            </a:r>
            <a:r>
              <a:rPr lang="ru-RU" sz="1600" dirty="0"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Президента Российской Федерации </a:t>
            </a:r>
            <a:br>
              <a:rPr lang="ru-RU" sz="1600" dirty="0"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</a:br>
            <a:r>
              <a:rPr lang="ru-RU" sz="1600" dirty="0">
                <a:latin typeface="Segoe UI Light" panose="020B0502040204020203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от 20.09.2021 № Пр-1689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460970"/>
              </p:ext>
            </p:extLst>
          </p:nvPr>
        </p:nvGraphicFramePr>
        <p:xfrm>
          <a:off x="1270296" y="2049365"/>
          <a:ext cx="10351090" cy="326691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351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42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Меры по устранению/повышению качества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4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Формирование актов сверок взаиморасчетов с контрагентами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9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Отнесение </a:t>
                      </a:r>
                      <a:r>
                        <a:rPr lang="ru-RU" sz="1400" kern="1200" dirty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кредиторской задолженности в состав </a:t>
                      </a: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просроченной исходя из определения просроченной задолженности*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5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Отнесение </a:t>
                      </a:r>
                      <a:r>
                        <a:rPr lang="ru-RU" sz="1400" kern="1200" dirty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задолженности перед подотчетными лицами в состав просроченной </a:t>
                      </a: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задолженности исходя из разъяснений**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Организация выверки данных о просроченной кредиторской задолженности по платежам в бюджет по налогам, страховым взносам с данными ФНС России при осуществлении камеральной проверки отчетности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Организация выверки контрагентов задолженности с данными ЕГРЮЛ в рамках проведения инвентаризации кредиторской задолженности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effectLst/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Выверка данных по кредиторской задолженности по судебным решениям и исполнительным листам (Проработка информации, имеющейся в ГАС «Правосудие», ФССП, ФК (по предъявленным исполнительным листам)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Segoe UI Light" panose="020B0502040204020203" pitchFamily="34" charset="0"/>
                        <a:ea typeface="Calibri" panose="020F0502020204030204" pitchFamily="34" charset="0"/>
                        <a:cs typeface="Segoe UI Light" panose="020B0502040204020203" pitchFamily="34" charset="0"/>
                      </a:endParaRPr>
                    </a:p>
                  </a:txBody>
                  <a:tcPr marL="68580" marR="68580" marT="0" marB="0" anchor="ctr"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23" name="Прямая со стрелкой 22"/>
          <p:cNvCxnSpPr/>
          <p:nvPr/>
        </p:nvCxnSpPr>
        <p:spPr>
          <a:xfrm flipV="1">
            <a:off x="4253023" y="1259949"/>
            <a:ext cx="1073888" cy="1384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253023" y="1398448"/>
            <a:ext cx="1073888" cy="100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839784" y="1059893"/>
            <a:ext cx="58798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Мероприятия организационно-методологического характера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39784" y="1355326"/>
            <a:ext cx="48378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Контрольные мероприятия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82718" y="5603353"/>
            <a:ext cx="10536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* задолженность, которая 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не 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исполнена в 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срок, предусмотренный правовым основанием 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ее возникновения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(Инструкция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191н,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33н)</a:t>
            </a:r>
          </a:p>
          <a:p>
            <a:pPr algn="just"/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**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отражается в составе просроченной задолженности 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в случае нарушения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субъектом учета 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сроков перечисления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(выдачи) 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средств подотчетному лицу в соответствии 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 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порядком, установленным субъектом 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учета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(письма МФ РФ и ФК об особенностях составления годовой отчетности)</a:t>
            </a:r>
            <a:endParaRPr lang="ru-RU" sz="12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7186"/>
            <a:ext cx="1402441" cy="54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16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9581" y="1098372"/>
            <a:ext cx="102847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Проверка корректности применения кодов бюджетной классификации и внесение уточнений при необходимости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270575"/>
              </p:ext>
            </p:extLst>
          </p:nvPr>
        </p:nvGraphicFramePr>
        <p:xfrm>
          <a:off x="754914" y="1776604"/>
          <a:ext cx="10228521" cy="39774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83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9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516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Операция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Отражение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в бюджете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Отражение АУБУ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Предоставление субсидий АУБУ на </a:t>
                      </a:r>
                      <a:r>
                        <a:rPr lang="ru-RU" sz="1600" dirty="0" err="1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госзадание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КВР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               611, 621</a:t>
                      </a:r>
                      <a:endParaRPr lang="ru-RU" sz="1600" dirty="0" smtClean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КОСГУ                  241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Код аналитики </a:t>
                      </a:r>
                      <a:r>
                        <a:rPr lang="ru-RU" sz="1600" b="1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130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КОСГУ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             </a:t>
                      </a:r>
                      <a:r>
                        <a:rPr lang="ru-RU" sz="1600" b="1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131 </a:t>
                      </a:r>
                      <a:endParaRPr lang="ru-RU" sz="1600" b="1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272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Предоставление субсидий АУБУ на иные цели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КВР                612, 622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КОСГУ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           241, 281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Код аналитики </a:t>
                      </a:r>
                      <a:r>
                        <a:rPr lang="ru-RU" sz="1600" b="1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150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КОСГУ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      </a:t>
                      </a:r>
                      <a:r>
                        <a:rPr lang="ru-RU" sz="1600" b="1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152, 162</a:t>
                      </a:r>
                      <a:endParaRPr lang="ru-RU" sz="1600" b="1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Предоставление субсидий АУБУ на кап вложения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КВР 461, 462, 464, 465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КОСГУ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                 530</a:t>
                      </a:r>
                      <a:endParaRPr lang="ru-RU" sz="1600" dirty="0">
                        <a:solidFill>
                          <a:schemeClr val="tx1"/>
                        </a:solidFill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Код аналитики </a:t>
                      </a:r>
                      <a:r>
                        <a:rPr lang="ru-RU" sz="1600" b="1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150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КОСГУ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             </a:t>
                      </a:r>
                      <a:r>
                        <a:rPr lang="ru-RU" sz="1600" b="1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162</a:t>
                      </a:r>
                      <a:endParaRPr lang="ru-RU" sz="1600" b="1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08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Возвраты остатков  целевых субсидий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КДБ         218……….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150*</a:t>
                      </a:r>
                    </a:p>
                    <a:p>
                      <a:pPr algn="ctr"/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КОСГУ            153, 163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Код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аналитики </a:t>
                      </a:r>
                      <a:r>
                        <a:rPr lang="ru-RU" sz="1600" b="1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610</a:t>
                      </a:r>
                      <a:endParaRPr lang="ru-RU" sz="1600" b="1" dirty="0" smtClean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  <a:p>
                      <a:pPr algn="ctr"/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КОСГУ              </a:t>
                      </a:r>
                      <a:r>
                        <a:rPr lang="ru-RU" sz="1600" b="1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610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Возвраты остатков  субсидии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на</a:t>
                      </a:r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</a:t>
                      </a:r>
                      <a:r>
                        <a:rPr lang="ru-RU" sz="1600" dirty="0" err="1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госзадание</a:t>
                      </a:r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при его не выполнении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КДБ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       113 ……….</a:t>
                      </a:r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130*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КОСГУ                  136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Код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аналитики  </a:t>
                      </a:r>
                      <a:r>
                        <a:rPr lang="ru-RU" sz="1600" b="1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610</a:t>
                      </a:r>
                      <a:endParaRPr lang="ru-RU" sz="1600" b="1" dirty="0" smtClean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  <a:p>
                      <a:pPr algn="ctr"/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КОСГУ               </a:t>
                      </a:r>
                      <a:r>
                        <a:rPr lang="ru-RU" sz="1600" b="1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610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29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Возвраты субсидии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на </a:t>
                      </a:r>
                      <a:r>
                        <a:rPr lang="ru-RU" sz="1600" baseline="0" dirty="0" err="1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госзадание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по результатам контроля 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КДБ         203………150*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КОСГУ                 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153</a:t>
                      </a:r>
                      <a:endParaRPr lang="ru-RU" sz="16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КВР                  </a:t>
                      </a:r>
                      <a:r>
                        <a:rPr lang="ru-RU" sz="16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</a:t>
                      </a:r>
                      <a:r>
                        <a:rPr lang="ru-RU" sz="1600" b="1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853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КОСГУ               </a:t>
                      </a:r>
                      <a:r>
                        <a:rPr lang="ru-RU" sz="1600" b="1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241</a:t>
                      </a:r>
                      <a:endParaRPr lang="ru-RU" sz="1600" b="1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95153" y="6028661"/>
            <a:ext cx="7899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* Заблаговременное 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в</a:t>
            </a:r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ключение в Реестр администрируемых доходов (РАД) 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7186"/>
            <a:ext cx="1402441" cy="548985"/>
          </a:xfrm>
          <a:prstGeom prst="rect">
            <a:avLst/>
          </a:prstGeom>
        </p:spPr>
      </p:pic>
      <p:sp>
        <p:nvSpPr>
          <p:cNvPr id="12" name="Заголовок 2"/>
          <p:cNvSpPr txBox="1">
            <a:spLocks/>
          </p:cNvSpPr>
          <p:nvPr/>
        </p:nvSpPr>
        <p:spPr>
          <a:xfrm>
            <a:off x="-452181" y="227186"/>
            <a:ext cx="11906470" cy="49859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67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ru-RU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  <a:sym typeface="Helvetica Neue"/>
              </a:rPr>
              <a:t>Проверка корректности применения кодов бюджетной </a:t>
            </a:r>
            <a:r>
              <a:rPr lang="ru-RU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  <a:sym typeface="Helvetica Neue"/>
              </a:rPr>
              <a:t>классификации</a:t>
            </a:r>
            <a:endParaRPr lang="ru-RU" sz="20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Segoe UI Light" panose="020B0502040204020203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89499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7130" y="291530"/>
            <a:ext cx="5789968" cy="348813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</a:rPr>
              <a:t>Сверка показателей отчетности АУБУ и ГРБС- Учредителя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516471"/>
              </p:ext>
            </p:extLst>
          </p:nvPr>
        </p:nvGraphicFramePr>
        <p:xfrm>
          <a:off x="648586" y="1108321"/>
          <a:ext cx="11174819" cy="54662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1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7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282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516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Показатель у учредителя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Показатель у АУБУ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Расхождения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Предоставлено субсидий, </a:t>
                      </a:r>
                    </a:p>
                    <a:p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Отчет ф. 0503127, р.2  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Получено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субсидий,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Отчет ф. 0503737, р.1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Не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допустимы, за исключением субсидий ФОМС на высокотехнологичную мед помощь по </a:t>
                      </a:r>
                      <a:r>
                        <a:rPr lang="ru-RU" sz="1400" baseline="0" dirty="0" err="1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госзаданию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272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Возвраты остатков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субсидий прошлых лет, </a:t>
                      </a:r>
                    </a:p>
                    <a:p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Отчет ф. 0503127, р. 1 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Возвращено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остатков субсидий,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Отчет ф. 0503737, р.4, строка 910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Не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допустимы,  за исключением возвратов отдельными учреждениями  науки, культуры и образования (МГУ, СПБГУ, </a:t>
                      </a:r>
                      <a:r>
                        <a:rPr lang="ru-RU" sz="1400" baseline="0" dirty="0" err="1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Рангихс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, Курчатовский, Эрмитаж, РАН, Академия живописи Большой театр, РФФИ) в доход федерального бюджета  Миннауки, Минкультуры)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Расчеты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по  задолженности по предоставленным субсидиям,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Сведения ф. 0503169, счет 120641(81)000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Расчеты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по  задолженности по предоставленным субсидиям,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Сведения ф. 0503769, счет х40140131 – 205ххххх</a:t>
                      </a:r>
                      <a:endParaRPr lang="ru-RU" sz="1400" dirty="0">
                        <a:solidFill>
                          <a:schemeClr val="tx1"/>
                        </a:solidFill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Не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допустимы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63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Расчеты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по  задолженности по остаткам субсидий к возврату,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Сведения ф. 0503169, счет 1 205хх000 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Расчеты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по  задолженности по остаткам субсидий к возврату,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Сведения ф. 0503769, с</a:t>
                      </a:r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чет  130305 000, код 610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Не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допустимы, за исключением остатков по возвратам отдельными учреждениями  науки, культуры и образования (МГУ, СПБГУ, </a:t>
                      </a:r>
                      <a:r>
                        <a:rPr lang="ru-RU" sz="1400" baseline="0" dirty="0" err="1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Рангихс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, Курчатовский, Эрмитаж, РАН, Академия живописи Большой театр, РФФИ) в доход федерального бюджета  Миннауки, Минкультуры)</a:t>
                      </a:r>
                      <a:endParaRPr lang="ru-RU" sz="1400" dirty="0">
                        <a:solidFill>
                          <a:schemeClr val="tx1"/>
                        </a:solidFill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08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Расчеты по ОЦИ, счет 120433000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Расчеты по ОЦИ, счет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121006000</a:t>
                      </a:r>
                      <a:endParaRPr lang="ru-RU" sz="14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Не</a:t>
                      </a:r>
                      <a:r>
                        <a:rPr lang="ru-RU" sz="1400" baseline="0" dirty="0" smtClean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допустимы</a:t>
                      </a:r>
                      <a:endParaRPr lang="ru-RU" sz="1400" dirty="0" smtClean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tx1"/>
                        </a:solidFill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7186"/>
            <a:ext cx="1402441" cy="54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76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7800" y="313630"/>
            <a:ext cx="7323667" cy="348813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Light" panose="020B0502040204020203" pitchFamily="34" charset="0"/>
              </a:rPr>
              <a:t>Мероприятия по сокращению объема незавершенного строительства</a:t>
            </a:r>
            <a:endParaRPr lang="ru-RU" sz="20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Segoe UI Light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1691704"/>
            <a:ext cx="324273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Постановление Правительства РФ от 07.09.2021 </a:t>
            </a:r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№ 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1517</a:t>
            </a:r>
          </a:p>
          <a:p>
            <a:pPr algn="ctr"/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«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О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принятии решений о списании объектов незавершенного строительства или затрат, понесенных на незавершенное строительство объектов капитального 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строительства федеральной собственности, финансовое обеспечение которых осуществлялось за счет средств федерального </a:t>
            </a:r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бюджета»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5467" y="1546667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Правила 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принятия решений о списании объектов незавершенного строительства или затрат, понесенных на незавершенное строительство объектов капитального строительства </a:t>
            </a:r>
            <a:r>
              <a:rPr lang="ru-RU" sz="16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федеральной собственности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финансовое обеспечение которых осуществлялось за счет средств федерального бюджета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15467" y="3517331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Рекомендовать 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органам </a:t>
            </a:r>
            <a:r>
              <a:rPr lang="ru-RU" sz="16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исполнительной власти субъектов </a:t>
            </a:r>
            <a:r>
              <a:rPr lang="ru-RU" sz="16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РФ и </a:t>
            </a:r>
            <a:r>
              <a:rPr lang="ru-RU" sz="16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органам местного самоуправления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16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руководствоваться положениями </a:t>
            </a:r>
            <a:r>
              <a:rPr lang="ru-RU" sz="16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Правил 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при утверждении правил принятия решений о списании объектов незавершенного строительства или затрат, понесенных на незавершенное строительство объектов капитального строительства государственной собственности субъекта </a:t>
            </a:r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РФ (муниципальной 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собственности), финансовое обеспечение которых осуществлялось за счет средств бюджета субъекта </a:t>
            </a:r>
            <a:r>
              <a:rPr lang="ru-RU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РФ (местного 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бюджета).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3987800" y="1984364"/>
            <a:ext cx="795867" cy="3471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7186"/>
            <a:ext cx="1402441" cy="548985"/>
          </a:xfrm>
          <a:prstGeom prst="rect">
            <a:avLst/>
          </a:prstGeom>
        </p:spPr>
      </p:pic>
      <p:sp>
        <p:nvSpPr>
          <p:cNvPr id="17" name="Стрелка вправо 16"/>
          <p:cNvSpPr/>
          <p:nvPr/>
        </p:nvSpPr>
        <p:spPr>
          <a:xfrm>
            <a:off x="3950389" y="4324360"/>
            <a:ext cx="795867" cy="3471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09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9897</TotalTime>
  <Words>1026</Words>
  <Application>Microsoft Office PowerPoint</Application>
  <PresentationFormat>Широкоэкранный</PresentationFormat>
  <Paragraphs>131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Arial</vt:lpstr>
      <vt:lpstr>Arial Narrow</vt:lpstr>
      <vt:lpstr>Calibri</vt:lpstr>
      <vt:lpstr>Calibri Light</vt:lpstr>
      <vt:lpstr>Cambria</vt:lpstr>
      <vt:lpstr>Helvetica Neue</vt:lpstr>
      <vt:lpstr>Segoe UI Light</vt:lpstr>
      <vt:lpstr>Wingdings</vt:lpstr>
      <vt:lpstr>Тема Office</vt:lpstr>
      <vt:lpstr>Сроки представления отчетности  об исполнении федерального бюджета</vt:lpstr>
      <vt:lpstr>Общие сроки представления годовой отчетности об исполнении бюджетов бюджетной системы Российской Федерации за 2021 год</vt:lpstr>
      <vt:lpstr>Презентация PowerPoint</vt:lpstr>
      <vt:lpstr>Презентация PowerPoint</vt:lpstr>
      <vt:lpstr>Презентация PowerPoint</vt:lpstr>
      <vt:lpstr>Презентация PowerPoint</vt:lpstr>
      <vt:lpstr>Сверка показателей отчетности АУБУ и ГРБС- Учредителя</vt:lpstr>
      <vt:lpstr>Мероприятия по сокращению объема незавершенного строительства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Соколова Анастасия Владимировна</dc:creator>
  <cp:lastModifiedBy>Колпакова Ольга Сергеевна</cp:lastModifiedBy>
  <cp:revision>424</cp:revision>
  <cp:lastPrinted>2021-11-18T05:07:59Z</cp:lastPrinted>
  <dcterms:created xsi:type="dcterms:W3CDTF">2021-09-09T06:57:17Z</dcterms:created>
  <dcterms:modified xsi:type="dcterms:W3CDTF">2021-12-02T08:41:15Z</dcterms:modified>
</cp:coreProperties>
</file>