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2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1257" r:id="rId2"/>
    <p:sldId id="1258" r:id="rId3"/>
    <p:sldId id="1260" r:id="rId4"/>
    <p:sldId id="1261" r:id="rId5"/>
    <p:sldId id="1262" r:id="rId6"/>
  </p:sldIdLst>
  <p:sldSz cx="9144000" cy="6858000" type="screen4x3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CBD2CCB-C8D1-463D-B9F8-2A0055E14390}">
          <p14:sldIdLst>
            <p14:sldId id="1257"/>
            <p14:sldId id="1258"/>
            <p14:sldId id="1260"/>
            <p14:sldId id="1261"/>
            <p14:sldId id="126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60" userDrawn="1">
          <p15:clr>
            <a:srgbClr val="A4A3A4"/>
          </p15:clr>
        </p15:guide>
        <p15:guide id="3" orient="horz" pos="3145" userDrawn="1">
          <p15:clr>
            <a:srgbClr val="A4A3A4"/>
          </p15:clr>
        </p15:guide>
        <p15:guide id="4" pos="2141" userDrawn="1">
          <p15:clr>
            <a:srgbClr val="A4A3A4"/>
          </p15:clr>
        </p15:guide>
        <p15:guide id="5" orient="horz" pos="311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АРПОВ АЛЕКСЕЙ СЕРГЕЕВИЧ" initials="КАС" lastIdx="4" clrIdx="0"/>
  <p:cmAuthor id="1" name="Панан А.Ю." initials="ПАЮ" lastIdx="0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9023"/>
    <a:srgbClr val="FFFCC1"/>
    <a:srgbClr val="FFCCFF"/>
    <a:srgbClr val="B3E4C5"/>
    <a:srgbClr val="077A3E"/>
    <a:srgbClr val="FFCC99"/>
    <a:srgbClr val="66FFFF"/>
    <a:srgbClr val="E4C6D9"/>
    <a:srgbClr val="E4ABD2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659" autoAdjust="0"/>
    <p:restoredTop sz="87674" autoAdjust="0"/>
  </p:normalViewPr>
  <p:slideViewPr>
    <p:cSldViewPr snapToGrid="0" snapToObjects="1" showGuides="1">
      <p:cViewPr varScale="1">
        <p:scale>
          <a:sx n="58" d="100"/>
          <a:sy n="58" d="100"/>
        </p:scale>
        <p:origin x="1254" y="66"/>
      </p:cViewPr>
      <p:guideLst>
        <p:guide orient="horz" pos="4319"/>
        <p:guide/>
      </p:guideLst>
    </p:cSldViewPr>
  </p:slideViewPr>
  <p:outlineViewPr>
    <p:cViewPr>
      <p:scale>
        <a:sx n="33" d="100"/>
        <a:sy n="33" d="100"/>
      </p:scale>
      <p:origin x="0" y="-375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3498"/>
    </p:cViewPr>
  </p:sorterViewPr>
  <p:notesViewPr>
    <p:cSldViewPr snapToGrid="0" snapToObjects="1">
      <p:cViewPr>
        <p:scale>
          <a:sx n="300" d="100"/>
          <a:sy n="300" d="100"/>
        </p:scale>
        <p:origin x="798" y="-72"/>
      </p:cViewPr>
      <p:guideLst>
        <p:guide orient="horz" pos="3128"/>
        <p:guide pos="2160"/>
        <p:guide orient="horz" pos="3145"/>
        <p:guide pos="2141"/>
        <p:guide orient="horz" pos="311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50" y="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2487D5-B714-7E4A-B570-3D34B091A04A}" type="datetimeFigureOut">
              <a:rPr lang="en-US" smtClean="0"/>
              <a:pPr/>
              <a:t>12/2/2021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50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35AF29-335D-A348-BBFE-1B6F99F3E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9437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50" y="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A8CF0-9288-6E43-8350-3311193DC481}" type="datetimeFigureOut">
              <a:rPr lang="en-US" smtClean="0"/>
              <a:pPr/>
              <a:t>12/2/2021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12"/>
            <a:ext cx="5438140" cy="4467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50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E209D-CC24-404D-BA45-4E524A1169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8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2460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47284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77525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240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8669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878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854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082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539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58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414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469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7228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582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3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17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" name="AutoShape 981"/>
          <p:cNvSpPr>
            <a:spLocks noChangeAspect="1" noChangeArrowheads="1" noTextEdit="1"/>
          </p:cNvSpPr>
          <p:nvPr userDrawn="1"/>
        </p:nvSpPr>
        <p:spPr bwMode="auto">
          <a:xfrm>
            <a:off x="309563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9724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0425" y="115726"/>
            <a:ext cx="627832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" lvl="1" algn="ctr">
              <a:buSzPct val="130000"/>
            </a:pPr>
            <a:r>
              <a:rPr lang="ru-RU" sz="2600" b="1" dirty="0" smtClean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Изменения в НПА по учету</a:t>
            </a: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2288" y="179386"/>
            <a:ext cx="561712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1</a:t>
            </a:fld>
            <a:endParaRPr lang="en-US" b="1" dirty="0">
              <a:solidFill>
                <a:srgbClr val="C79023"/>
              </a:solidFill>
            </a:endParaRPr>
          </a:p>
        </p:txBody>
      </p:sp>
      <p:cxnSp>
        <p:nvCxnSpPr>
          <p:cNvPr id="28" name="Straight Connector 16"/>
          <p:cNvCxnSpPr/>
          <p:nvPr/>
        </p:nvCxnSpPr>
        <p:spPr>
          <a:xfrm>
            <a:off x="8623002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691163"/>
              </p:ext>
            </p:extLst>
          </p:nvPr>
        </p:nvGraphicFramePr>
        <p:xfrm>
          <a:off x="294353" y="870206"/>
          <a:ext cx="8466189" cy="526056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423528">
                  <a:extLst>
                    <a:ext uri="{9D8B030D-6E8A-4147-A177-3AD203B41FA5}">
                      <a16:colId xmlns:a16="http://schemas.microsoft.com/office/drawing/2014/main" val="4144373870"/>
                    </a:ext>
                  </a:extLst>
                </a:gridCol>
                <a:gridCol w="1271005">
                  <a:extLst>
                    <a:ext uri="{9D8B030D-6E8A-4147-A177-3AD203B41FA5}">
                      <a16:colId xmlns:a16="http://schemas.microsoft.com/office/drawing/2014/main" val="786046445"/>
                    </a:ext>
                  </a:extLst>
                </a:gridCol>
                <a:gridCol w="1346404">
                  <a:extLst>
                    <a:ext uri="{9D8B030D-6E8A-4147-A177-3AD203B41FA5}">
                      <a16:colId xmlns:a16="http://schemas.microsoft.com/office/drawing/2014/main" val="2239484180"/>
                    </a:ext>
                  </a:extLst>
                </a:gridCol>
                <a:gridCol w="797072">
                  <a:extLst>
                    <a:ext uri="{9D8B030D-6E8A-4147-A177-3AD203B41FA5}">
                      <a16:colId xmlns:a16="http://schemas.microsoft.com/office/drawing/2014/main" val="2350684440"/>
                    </a:ext>
                  </a:extLst>
                </a:gridCol>
                <a:gridCol w="1314090">
                  <a:extLst>
                    <a:ext uri="{9D8B030D-6E8A-4147-A177-3AD203B41FA5}">
                      <a16:colId xmlns:a16="http://schemas.microsoft.com/office/drawing/2014/main" val="3150303257"/>
                    </a:ext>
                  </a:extLst>
                </a:gridCol>
                <a:gridCol w="1314090">
                  <a:extLst>
                    <a:ext uri="{9D8B030D-6E8A-4147-A177-3AD203B41FA5}">
                      <a16:colId xmlns:a16="http://schemas.microsoft.com/office/drawing/2014/main" val="1604046802"/>
                    </a:ext>
                  </a:extLst>
                </a:gridCol>
              </a:tblGrid>
              <a:tr h="436478">
                <a:tc rowSpan="2"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b"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Городской орган</a:t>
                      </a:r>
                      <a:b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(получатель МБТ)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</a:t>
                      </a:r>
                      <a:r>
                        <a:rPr lang="ru-RU" sz="14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Финансовый орган субъекта РФ</a:t>
                      </a:r>
                      <a:b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(передающий МБТ)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1923"/>
                  </a:ext>
                </a:extLst>
              </a:tr>
              <a:tr h="158322">
                <a:tc vMerge="1">
                  <a:txBody>
                    <a:bodyPr/>
                    <a:lstStyle/>
                    <a:p>
                      <a:pPr algn="ctr" fontAlgn="ctr"/>
                      <a:endParaRPr lang="ru-RU" sz="14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 gridSpan="2" v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extLst>
                  <a:ext uri="{0D108BD9-81ED-4DB2-BD59-A6C34878D82A}">
                    <a16:rowId xmlns:a16="http://schemas.microsoft.com/office/drawing/2014/main" val="676465975"/>
                  </a:ext>
                </a:extLst>
              </a:tr>
              <a:tr h="2759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операции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Дт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4792485"/>
                  </a:ext>
                </a:extLst>
              </a:tr>
              <a:tr h="131695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Начисление доходов будущих периодов от предоставления межбюджетного трансферта (бюджетного обязательства по предоставлению межбюджетного трансферта), предоставляемого с условиями при передаче активов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205 51 561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401 40 151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400 000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b"/>
                </a:tc>
                <a:extLst>
                  <a:ext uri="{0D108BD9-81ED-4DB2-BD59-A6C34878D82A}">
                    <a16:rowId xmlns:a16="http://schemas.microsoft.com/office/drawing/2014/main" val="2960352831"/>
                  </a:ext>
                </a:extLst>
              </a:tr>
              <a:tr h="1881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по годам: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3188" marR="7525" marT="7525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b"/>
                </a:tc>
                <a:extLst>
                  <a:ext uri="{0D108BD9-81ED-4DB2-BD59-A6C34878D82A}">
                    <a16:rowId xmlns:a16="http://schemas.microsoft.com/office/drawing/2014/main" val="30983104"/>
                  </a:ext>
                </a:extLst>
              </a:tr>
              <a:tr h="1881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г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8646" marR="7525" marT="7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250 000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501 13 251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502 11 251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extLst>
                  <a:ext uri="{0D108BD9-81ED-4DB2-BD59-A6C34878D82A}">
                    <a16:rowId xmlns:a16="http://schemas.microsoft.com/office/drawing/2014/main" val="1053836906"/>
                  </a:ext>
                </a:extLst>
              </a:tr>
              <a:tr h="1881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г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8646" marR="7525" marT="7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150 000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501 23 251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502 21 251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extLst>
                  <a:ext uri="{0D108BD9-81ED-4DB2-BD59-A6C34878D82A}">
                    <a16:rowId xmlns:a16="http://schemas.microsoft.com/office/drawing/2014/main" val="4001686958"/>
                  </a:ext>
                </a:extLst>
              </a:tr>
              <a:tr h="5644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Принятие к учету денежного обязательства по перечислению МБТ с условиями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250 000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502 11 251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502 12 251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extLst>
                  <a:ext uri="{0D108BD9-81ED-4DB2-BD59-A6C34878D82A}">
                    <a16:rowId xmlns:a16="http://schemas.microsoft.com/office/drawing/2014/main" val="417663691"/>
                  </a:ext>
                </a:extLst>
              </a:tr>
              <a:tr h="94068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Перечисление / поступление МБТ с условиями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210 02 151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205 51 661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250 000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206 51 561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304 05 251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extLst>
                  <a:ext uri="{0D108BD9-81ED-4DB2-BD59-A6C34878D82A}">
                    <a16:rowId xmlns:a16="http://schemas.microsoft.com/office/drawing/2014/main" val="24020646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785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0425" y="115726"/>
            <a:ext cx="627832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" lvl="1" algn="ctr">
              <a:buSzPct val="130000"/>
            </a:pPr>
            <a:r>
              <a:rPr lang="ru-RU" sz="2600" b="1" dirty="0" smtClean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Изменения в НПА по учету</a:t>
            </a: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2288" y="179386"/>
            <a:ext cx="561712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2</a:t>
            </a:fld>
            <a:endParaRPr lang="en-US" b="1" dirty="0">
              <a:solidFill>
                <a:srgbClr val="C79023"/>
              </a:solidFill>
            </a:endParaRPr>
          </a:p>
        </p:txBody>
      </p:sp>
      <p:cxnSp>
        <p:nvCxnSpPr>
          <p:cNvPr id="28" name="Straight Connector 16"/>
          <p:cNvCxnSpPr/>
          <p:nvPr/>
        </p:nvCxnSpPr>
        <p:spPr>
          <a:xfrm>
            <a:off x="8623002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501091"/>
              </p:ext>
            </p:extLst>
          </p:nvPr>
        </p:nvGraphicFramePr>
        <p:xfrm>
          <a:off x="235360" y="934371"/>
          <a:ext cx="8741493" cy="4776142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502336">
                  <a:extLst>
                    <a:ext uri="{9D8B030D-6E8A-4147-A177-3AD203B41FA5}">
                      <a16:colId xmlns:a16="http://schemas.microsoft.com/office/drawing/2014/main" val="329882903"/>
                    </a:ext>
                  </a:extLst>
                </a:gridCol>
                <a:gridCol w="1312336">
                  <a:extLst>
                    <a:ext uri="{9D8B030D-6E8A-4147-A177-3AD203B41FA5}">
                      <a16:colId xmlns:a16="http://schemas.microsoft.com/office/drawing/2014/main" val="3939778261"/>
                    </a:ext>
                  </a:extLst>
                </a:gridCol>
                <a:gridCol w="1390186">
                  <a:extLst>
                    <a:ext uri="{9D8B030D-6E8A-4147-A177-3AD203B41FA5}">
                      <a16:colId xmlns:a16="http://schemas.microsoft.com/office/drawing/2014/main" val="3912308595"/>
                    </a:ext>
                  </a:extLst>
                </a:gridCol>
                <a:gridCol w="822991">
                  <a:extLst>
                    <a:ext uri="{9D8B030D-6E8A-4147-A177-3AD203B41FA5}">
                      <a16:colId xmlns:a16="http://schemas.microsoft.com/office/drawing/2014/main" val="2468911423"/>
                    </a:ext>
                  </a:extLst>
                </a:gridCol>
                <a:gridCol w="1356822">
                  <a:extLst>
                    <a:ext uri="{9D8B030D-6E8A-4147-A177-3AD203B41FA5}">
                      <a16:colId xmlns:a16="http://schemas.microsoft.com/office/drawing/2014/main" val="2093236088"/>
                    </a:ext>
                  </a:extLst>
                </a:gridCol>
                <a:gridCol w="1356822">
                  <a:extLst>
                    <a:ext uri="{9D8B030D-6E8A-4147-A177-3AD203B41FA5}">
                      <a16:colId xmlns:a16="http://schemas.microsoft.com/office/drawing/2014/main" val="4026070222"/>
                    </a:ext>
                  </a:extLst>
                </a:gridCol>
              </a:tblGrid>
              <a:tr h="503595"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b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Городской орган</a:t>
                      </a:r>
                      <a:b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(получатель МБТ)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</a:t>
                      </a:r>
                      <a:r>
                        <a:rPr lang="ru-RU" sz="14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Финансовый орган субъекта РФ</a:t>
                      </a:r>
                      <a:b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(передающий МБТ)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0215113"/>
                  </a:ext>
                </a:extLst>
              </a:tr>
              <a:tr h="3613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операции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extLst>
                  <a:ext uri="{0D108BD9-81ED-4DB2-BD59-A6C34878D82A}">
                    <a16:rowId xmlns:a16="http://schemas.microsoft.com/office/drawing/2014/main" val="382237467"/>
                  </a:ext>
                </a:extLst>
              </a:tr>
              <a:tr h="108533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Возврат перечисленных в текущем финансовом году средств МБТ с условиями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205 51 561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210 02 151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35 000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304 05 251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206 51 661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extLst>
                  <a:ext uri="{0D108BD9-81ED-4DB2-BD59-A6C34878D82A}">
                    <a16:rowId xmlns:a16="http://schemas.microsoft.com/office/drawing/2014/main" val="1046324987"/>
                  </a:ext>
                </a:extLst>
              </a:tr>
              <a:tr h="1085334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Признание в бюджетном учете доходов (расходов) текущего финансового года по МБС с условиями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401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401 10 151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210 000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401 20 251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302 51 731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extLst>
                  <a:ext uri="{0D108BD9-81ED-4DB2-BD59-A6C34878D82A}">
                    <a16:rowId xmlns:a16="http://schemas.microsoft.com/office/drawing/2014/main" val="3646027021"/>
                  </a:ext>
                </a:extLst>
              </a:tr>
              <a:tr h="5010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302 51 831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206 51 661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extLst>
                  <a:ext uri="{0D108BD9-81ED-4DB2-BD59-A6C34878D82A}">
                    <a16:rowId xmlns:a16="http://schemas.microsoft.com/office/drawing/2014/main" val="2528602880"/>
                  </a:ext>
                </a:extLst>
              </a:tr>
              <a:tr h="12395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Начисление возврата неиспользованных остатков МБТ с условиями в сумме неиспользованных остатков трансферта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401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b="1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303 05 731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5 000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205 51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561</a:t>
                      </a: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206 51 661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extLst>
                  <a:ext uri="{0D108BD9-81ED-4DB2-BD59-A6C34878D82A}">
                    <a16:rowId xmlns:a16="http://schemas.microsoft.com/office/drawing/2014/main" val="12270751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405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0425" y="115726"/>
            <a:ext cx="627832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" lvl="1" algn="ctr">
              <a:buSzPct val="130000"/>
            </a:pPr>
            <a:r>
              <a:rPr lang="ru-RU" sz="2600" b="1" dirty="0" smtClean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Изменения в НПА по учету</a:t>
            </a: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2288" y="179386"/>
            <a:ext cx="561712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3</a:t>
            </a:fld>
            <a:endParaRPr lang="en-US" b="1" dirty="0">
              <a:solidFill>
                <a:srgbClr val="C79023"/>
              </a:solidFill>
            </a:endParaRPr>
          </a:p>
        </p:txBody>
      </p:sp>
      <p:cxnSp>
        <p:nvCxnSpPr>
          <p:cNvPr id="28" name="Straight Connector 16"/>
          <p:cNvCxnSpPr/>
          <p:nvPr/>
        </p:nvCxnSpPr>
        <p:spPr>
          <a:xfrm>
            <a:off x="8623002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437372"/>
              </p:ext>
            </p:extLst>
          </p:nvPr>
        </p:nvGraphicFramePr>
        <p:xfrm>
          <a:off x="441837" y="1116063"/>
          <a:ext cx="8426860" cy="4960271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412269">
                  <a:extLst>
                    <a:ext uri="{9D8B030D-6E8A-4147-A177-3AD203B41FA5}">
                      <a16:colId xmlns:a16="http://schemas.microsoft.com/office/drawing/2014/main" val="4284183395"/>
                    </a:ext>
                  </a:extLst>
                </a:gridCol>
                <a:gridCol w="1265101">
                  <a:extLst>
                    <a:ext uri="{9D8B030D-6E8A-4147-A177-3AD203B41FA5}">
                      <a16:colId xmlns:a16="http://schemas.microsoft.com/office/drawing/2014/main" val="1597727482"/>
                    </a:ext>
                  </a:extLst>
                </a:gridCol>
                <a:gridCol w="1340149">
                  <a:extLst>
                    <a:ext uri="{9D8B030D-6E8A-4147-A177-3AD203B41FA5}">
                      <a16:colId xmlns:a16="http://schemas.microsoft.com/office/drawing/2014/main" val="2352900907"/>
                    </a:ext>
                  </a:extLst>
                </a:gridCol>
                <a:gridCol w="793369">
                  <a:extLst>
                    <a:ext uri="{9D8B030D-6E8A-4147-A177-3AD203B41FA5}">
                      <a16:colId xmlns:a16="http://schemas.microsoft.com/office/drawing/2014/main" val="3261337193"/>
                    </a:ext>
                  </a:extLst>
                </a:gridCol>
                <a:gridCol w="1307986">
                  <a:extLst>
                    <a:ext uri="{9D8B030D-6E8A-4147-A177-3AD203B41FA5}">
                      <a16:colId xmlns:a16="http://schemas.microsoft.com/office/drawing/2014/main" val="1339799324"/>
                    </a:ext>
                  </a:extLst>
                </a:gridCol>
                <a:gridCol w="1307986">
                  <a:extLst>
                    <a:ext uri="{9D8B030D-6E8A-4147-A177-3AD203B41FA5}">
                      <a16:colId xmlns:a16="http://schemas.microsoft.com/office/drawing/2014/main" val="3217383205"/>
                    </a:ext>
                  </a:extLst>
                </a:gridCol>
              </a:tblGrid>
              <a:tr h="786150">
                <a:tc>
                  <a:txBody>
                    <a:bodyPr/>
                    <a:lstStyle/>
                    <a:p>
                      <a:pPr algn="l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b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Городской орган</a:t>
                      </a:r>
                      <a:b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(получатель МБТ)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руб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Финансовый орган субъекта РФ</a:t>
                      </a:r>
                      <a:b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(передающий МБТ)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3317619"/>
                  </a:ext>
                </a:extLst>
              </a:tr>
              <a:tr h="5267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</a:t>
                      </a:r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операции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Дт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Кт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Дт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Кт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extLst>
                  <a:ext uri="{0D108BD9-81ED-4DB2-BD59-A6C34878D82A}">
                    <a16:rowId xmlns:a16="http://schemas.microsoft.com/office/drawing/2014/main" val="1363972101"/>
                  </a:ext>
                </a:extLst>
              </a:tr>
              <a:tr h="15642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Перечисление возврата неиспользованных остатков МБТ с условиями в сумме неиспользованных остатков трансферта</a:t>
                      </a:r>
                      <a:endParaRPr lang="ru-RU" sz="16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600" b="1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303 05 831</a:t>
                      </a:r>
                      <a:endParaRPr lang="ru-RU" sz="16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600" b="1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210 02 151</a:t>
                      </a:r>
                      <a:endParaRPr lang="ru-RU" sz="16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5 000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210 02 151</a:t>
                      </a:r>
                      <a:endParaRPr lang="ru-RU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205 51 661</a:t>
                      </a:r>
                      <a:endParaRPr lang="ru-RU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extLst>
                  <a:ext uri="{0D108BD9-81ED-4DB2-BD59-A6C34878D82A}">
                    <a16:rowId xmlns:a16="http://schemas.microsoft.com/office/drawing/2014/main" val="415465747"/>
                  </a:ext>
                </a:extLst>
              </a:tr>
              <a:tr h="208305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подтверждении потребности - признание расчетов по неиспользованному остатку МБТ с условиями в сумме неиспользованных остатков трансферта</a:t>
                      </a:r>
                      <a:endParaRPr lang="ru-RU" sz="16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600" b="1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303 05 831</a:t>
                      </a:r>
                      <a:endParaRPr lang="ru-RU" sz="16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600" b="1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401 40 151</a:t>
                      </a:r>
                      <a:endParaRPr lang="ru-RU" sz="16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5 000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600" b="1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206 51 561</a:t>
                      </a:r>
                      <a:endParaRPr lang="ru-RU" sz="16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600" b="1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205 51 661</a:t>
                      </a:r>
                      <a:endParaRPr lang="ru-RU" sz="16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extLst>
                  <a:ext uri="{0D108BD9-81ED-4DB2-BD59-A6C34878D82A}">
                    <a16:rowId xmlns:a16="http://schemas.microsoft.com/office/drawing/2014/main" val="41078688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408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0425" y="115726"/>
            <a:ext cx="627832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" lvl="1" algn="ctr">
              <a:buSzPct val="130000"/>
            </a:pPr>
            <a:r>
              <a:rPr lang="ru-RU" sz="2600" b="1" dirty="0" smtClean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Изменения в НПА по учету</a:t>
            </a: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2288" y="179386"/>
            <a:ext cx="561712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4</a:t>
            </a:fld>
            <a:endParaRPr lang="en-US" b="1" dirty="0">
              <a:solidFill>
                <a:srgbClr val="C79023"/>
              </a:solidFill>
            </a:endParaRPr>
          </a:p>
        </p:txBody>
      </p:sp>
      <p:cxnSp>
        <p:nvCxnSpPr>
          <p:cNvPr id="28" name="Straight Connector 16"/>
          <p:cNvCxnSpPr/>
          <p:nvPr/>
        </p:nvCxnSpPr>
        <p:spPr>
          <a:xfrm>
            <a:off x="8623002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915788"/>
              </p:ext>
            </p:extLst>
          </p:nvPr>
        </p:nvGraphicFramePr>
        <p:xfrm>
          <a:off x="215696" y="880039"/>
          <a:ext cx="8731660" cy="5355641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499521">
                  <a:extLst>
                    <a:ext uri="{9D8B030D-6E8A-4147-A177-3AD203B41FA5}">
                      <a16:colId xmlns:a16="http://schemas.microsoft.com/office/drawing/2014/main" val="1640175572"/>
                    </a:ext>
                  </a:extLst>
                </a:gridCol>
                <a:gridCol w="1310859">
                  <a:extLst>
                    <a:ext uri="{9D8B030D-6E8A-4147-A177-3AD203B41FA5}">
                      <a16:colId xmlns:a16="http://schemas.microsoft.com/office/drawing/2014/main" val="1891267940"/>
                    </a:ext>
                  </a:extLst>
                </a:gridCol>
                <a:gridCol w="1388623">
                  <a:extLst>
                    <a:ext uri="{9D8B030D-6E8A-4147-A177-3AD203B41FA5}">
                      <a16:colId xmlns:a16="http://schemas.microsoft.com/office/drawing/2014/main" val="4114101219"/>
                    </a:ext>
                  </a:extLst>
                </a:gridCol>
                <a:gridCol w="822065">
                  <a:extLst>
                    <a:ext uri="{9D8B030D-6E8A-4147-A177-3AD203B41FA5}">
                      <a16:colId xmlns:a16="http://schemas.microsoft.com/office/drawing/2014/main" val="1812696057"/>
                    </a:ext>
                  </a:extLst>
                </a:gridCol>
                <a:gridCol w="1355296">
                  <a:extLst>
                    <a:ext uri="{9D8B030D-6E8A-4147-A177-3AD203B41FA5}">
                      <a16:colId xmlns:a16="http://schemas.microsoft.com/office/drawing/2014/main" val="64809811"/>
                    </a:ext>
                  </a:extLst>
                </a:gridCol>
                <a:gridCol w="1355296">
                  <a:extLst>
                    <a:ext uri="{9D8B030D-6E8A-4147-A177-3AD203B41FA5}">
                      <a16:colId xmlns:a16="http://schemas.microsoft.com/office/drawing/2014/main" val="2115666774"/>
                    </a:ext>
                  </a:extLst>
                </a:gridCol>
              </a:tblGrid>
              <a:tr h="563324"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b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Городской орган</a:t>
                      </a:r>
                      <a:b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(получатель МБТ)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</a:t>
                      </a:r>
                      <a:r>
                        <a:rPr lang="ru-RU" sz="14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Финансовый орган субъекта РФ</a:t>
                      </a:r>
                      <a:b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(передающий МБТ)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47756"/>
                  </a:ext>
                </a:extLst>
              </a:tr>
              <a:tr h="2525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операции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Дт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Кт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Дт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extLst>
                  <a:ext uri="{0D108BD9-81ED-4DB2-BD59-A6C34878D82A}">
                    <a16:rowId xmlns:a16="http://schemas.microsoft.com/office/drawing/2014/main" val="3108515736"/>
                  </a:ext>
                </a:extLst>
              </a:tr>
              <a:tr h="21853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Закрытие расчетов по МБТ с условиями в сумме неиспользованного объема финансового обеспечения МБТ с условиями (перечисление средств трансферта не осуществлялось, на 01.01.2020г. Сумма, неисполненная перечислением,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предусмотренным</a:t>
                      </a:r>
                      <a:b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Соглашением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401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205 51 661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35 000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extLst>
                  <a:ext uri="{0D108BD9-81ED-4DB2-BD59-A6C34878D82A}">
                    <a16:rowId xmlns:a16="http://schemas.microsoft.com/office/drawing/2014/main" val="1243479050"/>
                  </a:ext>
                </a:extLst>
              </a:tr>
              <a:tr h="21853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Начисление доходов будущих периодов от предоставления МБТ с условиями (бюджетного обязательства по предоставлению МБТ с условиями), при уменьшении размера предоставляемого трансферта (согласно дополнительному соглашению) в 2020 году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401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205 51 661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15 000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501 23 251</a:t>
                      </a:r>
                      <a:b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"Красное </a:t>
                      </a:r>
                      <a:r>
                        <a:rPr lang="ru-RU" sz="1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сторно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502 21 251</a:t>
                      </a:r>
                      <a:b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"Красное </a:t>
                      </a:r>
                      <a:r>
                        <a:rPr lang="ru-RU" sz="1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сторно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25" marR="7525" marT="7525" marB="0" anchor="ctr"/>
                </a:tc>
                <a:extLst>
                  <a:ext uri="{0D108BD9-81ED-4DB2-BD59-A6C34878D82A}">
                    <a16:rowId xmlns:a16="http://schemas.microsoft.com/office/drawing/2014/main" val="41835076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420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0425" y="115726"/>
            <a:ext cx="627832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" lvl="1" algn="ctr">
              <a:buSzPct val="130000"/>
            </a:pPr>
            <a:r>
              <a:rPr lang="ru-RU" sz="2600" b="1" dirty="0" smtClean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Изменения в НПА по учету</a:t>
            </a: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2288" y="179386"/>
            <a:ext cx="561712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5</a:t>
            </a:fld>
            <a:endParaRPr lang="en-US" b="1" dirty="0">
              <a:solidFill>
                <a:srgbClr val="C79023"/>
              </a:solidFill>
            </a:endParaRPr>
          </a:p>
        </p:txBody>
      </p:sp>
      <p:cxnSp>
        <p:nvCxnSpPr>
          <p:cNvPr id="28" name="Straight Connector 16"/>
          <p:cNvCxnSpPr/>
          <p:nvPr/>
        </p:nvCxnSpPr>
        <p:spPr>
          <a:xfrm>
            <a:off x="8623002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727940"/>
              </p:ext>
            </p:extLst>
          </p:nvPr>
        </p:nvGraphicFramePr>
        <p:xfrm>
          <a:off x="235975" y="722491"/>
          <a:ext cx="8662219" cy="5497825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479644">
                  <a:extLst>
                    <a:ext uri="{9D8B030D-6E8A-4147-A177-3AD203B41FA5}">
                      <a16:colId xmlns:a16="http://schemas.microsoft.com/office/drawing/2014/main" val="269156455"/>
                    </a:ext>
                  </a:extLst>
                </a:gridCol>
                <a:gridCol w="1300435">
                  <a:extLst>
                    <a:ext uri="{9D8B030D-6E8A-4147-A177-3AD203B41FA5}">
                      <a16:colId xmlns:a16="http://schemas.microsoft.com/office/drawing/2014/main" val="1072512589"/>
                    </a:ext>
                  </a:extLst>
                </a:gridCol>
                <a:gridCol w="1377579">
                  <a:extLst>
                    <a:ext uri="{9D8B030D-6E8A-4147-A177-3AD203B41FA5}">
                      <a16:colId xmlns:a16="http://schemas.microsoft.com/office/drawing/2014/main" val="1862123545"/>
                    </a:ext>
                  </a:extLst>
                </a:gridCol>
                <a:gridCol w="815527">
                  <a:extLst>
                    <a:ext uri="{9D8B030D-6E8A-4147-A177-3AD203B41FA5}">
                      <a16:colId xmlns:a16="http://schemas.microsoft.com/office/drawing/2014/main" val="3963307110"/>
                    </a:ext>
                  </a:extLst>
                </a:gridCol>
                <a:gridCol w="1344517">
                  <a:extLst>
                    <a:ext uri="{9D8B030D-6E8A-4147-A177-3AD203B41FA5}">
                      <a16:colId xmlns:a16="http://schemas.microsoft.com/office/drawing/2014/main" val="3170901240"/>
                    </a:ext>
                  </a:extLst>
                </a:gridCol>
                <a:gridCol w="1344517">
                  <a:extLst>
                    <a:ext uri="{9D8B030D-6E8A-4147-A177-3AD203B41FA5}">
                      <a16:colId xmlns:a16="http://schemas.microsoft.com/office/drawing/2014/main" val="994146759"/>
                    </a:ext>
                  </a:extLst>
                </a:gridCol>
              </a:tblGrid>
              <a:tr h="482839"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b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Городской орган</a:t>
                      </a:r>
                      <a:b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(получатель МБТ)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руб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Финансовый орган субъекта РФ</a:t>
                      </a:r>
                      <a:b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(передающий МБТ)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9819"/>
                  </a:ext>
                </a:extLst>
              </a:tr>
              <a:tr h="2164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операции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extLst>
                  <a:ext uri="{0D108BD9-81ED-4DB2-BD59-A6C34878D82A}">
                    <a16:rowId xmlns:a16="http://schemas.microsoft.com/office/drawing/2014/main" val="2456600968"/>
                  </a:ext>
                </a:extLst>
              </a:tr>
              <a:tr h="10406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Расчеты по восстановленным остаткам неиспользованных трансфертов (возврату остатков) прошлых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extLst>
                  <a:ext uri="{0D108BD9-81ED-4DB2-BD59-A6C34878D82A}">
                    <a16:rowId xmlns:a16="http://schemas.microsoft.com/office/drawing/2014/main" val="1904354331"/>
                  </a:ext>
                </a:extLst>
              </a:tr>
              <a:tr h="11688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Начисление расчетов по восстановленным (возвращенным) остаткам МБТ прошлых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401 10 151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b="1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303 05 731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3 000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205 51 561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401 10 151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extLst>
                  <a:ext uri="{0D108BD9-81ED-4DB2-BD59-A6C34878D82A}">
                    <a16:rowId xmlns:a16="http://schemas.microsoft.com/office/drawing/2014/main" val="3099653093"/>
                  </a:ext>
                </a:extLst>
              </a:tr>
              <a:tr h="112087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Перечисление (возврат)  восстановленных остатков целевых межбюджетных трансфертов прошлых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b="1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303 05 831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210 02 151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210 02 151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205 51 661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extLst>
                  <a:ext uri="{0D108BD9-81ED-4DB2-BD59-A6C34878D82A}">
                    <a16:rowId xmlns:a16="http://schemas.microsoft.com/office/drawing/2014/main" val="56459951"/>
                  </a:ext>
                </a:extLst>
              </a:tr>
              <a:tr h="14651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подтверждении потребности - начисление расчетов по  восстановленным остаткам целевых межбюджетных трансфертов прошлых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b="1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303 05 831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b="1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401 40 151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b="1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206 51 561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b="1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205 51 661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29" marR="6129" marT="6129" marB="0" anchor="ctr"/>
                </a:tc>
                <a:extLst>
                  <a:ext uri="{0D108BD9-81ED-4DB2-BD59-A6C34878D82A}">
                    <a16:rowId xmlns:a16="http://schemas.microsoft.com/office/drawing/2014/main" val="14170605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949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28554</TotalTime>
  <Words>651</Words>
  <Application>Microsoft Office PowerPoint</Application>
  <PresentationFormat>Экран (4:3)</PresentationFormat>
  <Paragraphs>150</Paragraphs>
  <Slides>5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Bookman Old Style</vt:lpstr>
      <vt:lpstr>Calibri</vt:lpstr>
      <vt:lpstr>DINPro-Light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ОБЗ</dc:creator>
  <cp:lastModifiedBy>Колпакова Ольга Сергеевна</cp:lastModifiedBy>
  <cp:revision>1772</cp:revision>
  <cp:lastPrinted>2021-12-02T05:37:59Z</cp:lastPrinted>
  <dcterms:created xsi:type="dcterms:W3CDTF">2014-05-13T07:16:38Z</dcterms:created>
  <dcterms:modified xsi:type="dcterms:W3CDTF">2021-12-02T09:16:58Z</dcterms:modified>
</cp:coreProperties>
</file>