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drawings/drawing1.xml" ContentType="application/vnd.openxmlformats-officedocument.drawingml.chartshapes+xml"/>
  <Override PartName="/ppt/notesSlides/notesSlide3.xml" ContentType="application/vnd.openxmlformats-officedocument.presentationml.notesSlide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drawings/drawing2.xml" ContentType="application/vnd.openxmlformats-officedocument.drawingml.chartshapes+xml"/>
  <Override PartName="/ppt/charts/chart10.xml" ContentType="application/vnd.openxmlformats-officedocument.drawingml.chart+xml"/>
  <Override PartName="/ppt/drawings/drawing3.xml" ContentType="application/vnd.openxmlformats-officedocument.drawingml.chartshape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1.xml" ContentType="application/vnd.openxmlformats-officedocument.drawingml.chart+xml"/>
  <Override PartName="/ppt/drawings/drawing4.xml" ContentType="application/vnd.openxmlformats-officedocument.drawingml.chartshapes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20" r:id="rId1"/>
  </p:sldMasterIdLst>
  <p:notesMasterIdLst>
    <p:notesMasterId r:id="rId19"/>
  </p:notesMasterIdLst>
  <p:handoutMasterIdLst>
    <p:handoutMasterId r:id="rId20"/>
  </p:handoutMasterIdLst>
  <p:sldIdLst>
    <p:sldId id="256" r:id="rId2"/>
    <p:sldId id="267" r:id="rId3"/>
    <p:sldId id="266" r:id="rId4"/>
    <p:sldId id="258" r:id="rId5"/>
    <p:sldId id="259" r:id="rId6"/>
    <p:sldId id="268" r:id="rId7"/>
    <p:sldId id="269" r:id="rId8"/>
    <p:sldId id="273" r:id="rId9"/>
    <p:sldId id="261" r:id="rId10"/>
    <p:sldId id="262" r:id="rId11"/>
    <p:sldId id="287" r:id="rId12"/>
    <p:sldId id="280" r:id="rId13"/>
    <p:sldId id="274" r:id="rId14"/>
    <p:sldId id="275" r:id="rId15"/>
    <p:sldId id="263" r:id="rId16"/>
    <p:sldId id="288" r:id="rId17"/>
    <p:sldId id="271" r:id="rId18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87715" autoAdjust="0"/>
  </p:normalViewPr>
  <p:slideViewPr>
    <p:cSldViewPr>
      <p:cViewPr>
        <p:scale>
          <a:sx n="80" d="100"/>
          <a:sy n="80" d="100"/>
        </p:scale>
        <p:origin x="-594" y="-4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1" d="100"/>
          <a:sy n="81" d="100"/>
        </p:scale>
        <p:origin x="-3972" y="-102"/>
      </p:cViewPr>
      <p:guideLst>
        <p:guide orient="horz" pos="3128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Excel10.xlsx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_____Microsoft_Excel1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6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8.xlsx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1487787984835229"/>
          <c:y val="4.6227385824451017E-2"/>
          <c:w val="0.66444310780596871"/>
          <c:h val="0.85027049316430925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Налоговые и неналоговые
доходы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</c:spPr>
          <c:invertIfNegative val="0"/>
          <c:dLbls>
            <c:numFmt formatCode="#,##0.0" sourceLinked="0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2013 год</c:v>
                </c:pt>
                <c:pt idx="1">
                  <c:v>2014 год</c:v>
                </c:pt>
                <c:pt idx="2">
                  <c:v>2015 год</c:v>
                </c:pt>
                <c:pt idx="3">
                  <c:v>2016 год</c:v>
                </c:pt>
              </c:strCache>
            </c:strRef>
          </c:cat>
          <c:val>
            <c:numRef>
              <c:f>Лист1!$B$2:$B$5</c:f>
              <c:numCache>
                <c:formatCode>\О\с\н\о\в\н\о\й</c:formatCode>
                <c:ptCount val="4"/>
                <c:pt idx="0">
                  <c:v>13302.8</c:v>
                </c:pt>
                <c:pt idx="1">
                  <c:v>16435.3</c:v>
                </c:pt>
                <c:pt idx="2">
                  <c:v>17435.2</c:v>
                </c:pt>
                <c:pt idx="3">
                  <c:v>18944.8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Безвозмездные
поступления</c:v>
                </c:pt>
              </c:strCache>
            </c:strRef>
          </c:tx>
          <c:spPr>
            <a:solidFill>
              <a:schemeClr val="accent3"/>
            </a:solidFill>
          </c:spPr>
          <c:invertIfNegative val="0"/>
          <c:dLbls>
            <c:dLbl>
              <c:idx val="0"/>
              <c:layout>
                <c:manualLayout>
                  <c:x val="9.2592592592592587E-3"/>
                  <c:y val="-2.41329675419531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6975308641975308E-2"/>
                  <c:y val="-3.92156862745098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9.259259259259316E-3"/>
                  <c:y val="-3.31825037707390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8518518518518517E-2"/>
                  <c:y val="-2.074797211434543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2013 год</c:v>
                </c:pt>
                <c:pt idx="1">
                  <c:v>2014 год</c:v>
                </c:pt>
                <c:pt idx="2">
                  <c:v>2015 год</c:v>
                </c:pt>
                <c:pt idx="3">
                  <c:v>2016 год</c:v>
                </c:pt>
              </c:strCache>
            </c:strRef>
          </c:cat>
          <c:val>
            <c:numRef>
              <c:f>Лист1!$C$2:$C$5</c:f>
              <c:numCache>
                <c:formatCode>\О\с\н\о\в\н\о\й</c:formatCode>
                <c:ptCount val="4"/>
                <c:pt idx="0">
                  <c:v>36400.9</c:v>
                </c:pt>
                <c:pt idx="1">
                  <c:v>37722.000000000007</c:v>
                </c:pt>
                <c:pt idx="2">
                  <c:v>35886.199999999997</c:v>
                </c:pt>
                <c:pt idx="3">
                  <c:v>39909.199999999997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22540288"/>
        <c:axId val="22541824"/>
        <c:axId val="0"/>
      </c:bar3DChart>
      <c:catAx>
        <c:axId val="22540288"/>
        <c:scaling>
          <c:orientation val="minMax"/>
        </c:scaling>
        <c:delete val="0"/>
        <c:axPos val="b"/>
        <c:majorTickMark val="out"/>
        <c:minorTickMark val="none"/>
        <c:tickLblPos val="nextTo"/>
        <c:crossAx val="22541824"/>
        <c:crosses val="autoZero"/>
        <c:auto val="1"/>
        <c:lblAlgn val="ctr"/>
        <c:lblOffset val="100"/>
        <c:noMultiLvlLbl val="0"/>
      </c:catAx>
      <c:valAx>
        <c:axId val="22541824"/>
        <c:scaling>
          <c:orientation val="minMax"/>
        </c:scaling>
        <c:delete val="0"/>
        <c:axPos val="l"/>
        <c:majorGridlines/>
        <c:numFmt formatCode="#,##0" sourceLinked="0"/>
        <c:majorTickMark val="out"/>
        <c:minorTickMark val="none"/>
        <c:tickLblPos val="nextTo"/>
        <c:crossAx val="2254028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8561485369884321"/>
          <c:y val="9.8412132872531213E-2"/>
          <c:w val="0.21438514630115679"/>
          <c:h val="0.77187444329639787"/>
        </c:manualLayout>
      </c:layout>
      <c:overlay val="0"/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gap"/>
    <c:showDLblsOverMax val="0"/>
  </c:chart>
  <c:spPr>
    <a:noFill/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600" b="0"/>
            </a:pPr>
            <a:r>
              <a:rPr lang="ru-RU" sz="1600" b="0" dirty="0" smtClean="0"/>
              <a:t>млн. руб.</a:t>
            </a:r>
            <a:endParaRPr lang="ru-RU" sz="1600" b="0" dirty="0"/>
          </a:p>
        </c:rich>
      </c:tx>
      <c:layout>
        <c:manualLayout>
          <c:xMode val="edge"/>
          <c:yMode val="edge"/>
          <c:x val="0.88286259356469332"/>
          <c:y val="0"/>
        </c:manualLayout>
      </c:layout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053734844873867"/>
          <c:y val="6.6279898439468802E-3"/>
          <c:w val="0.85136172145747246"/>
          <c:h val="0.99337201015605314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69"/>
          <c:dPt>
            <c:idx val="0"/>
            <c:bubble3D val="0"/>
            <c:explosion val="9"/>
          </c:dPt>
          <c:dLbls>
            <c:dLbl>
              <c:idx val="0"/>
              <c:layout>
                <c:manualLayout>
                  <c:x val="-2.7711974655145844E-2"/>
                  <c:y val="-0.18409505989849367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0.28776137328827261"/>
                  <c:y val="-8.5893911516606553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-3.0524722163487211E-2"/>
                  <c:y val="1.0681062537766807E-2"/>
                </c:manualLayout>
              </c:layout>
              <c:spPr/>
              <c:txPr>
                <a:bodyPr/>
                <a:lstStyle/>
                <a:p>
                  <a:pPr>
                    <a:defRPr sz="1600"/>
                  </a:pPr>
                  <a:endParaRPr lang="ru-RU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-2.4770713200325412E-2"/>
                  <c:y val="0.11721952980834108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-3.3424825557016962E-4"/>
                  <c:y val="-0.2140012898295853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5"/>
              <c:layout>
                <c:manualLayout>
                  <c:x val="7.9967089230228897E-2"/>
                  <c:y val="-0.1864557393351958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6"/>
              <c:layout>
                <c:manualLayout>
                  <c:x val="0.1462888532098584"/>
                  <c:y val="-4.4709124460425805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Лист1!$A$2:$A$8</c:f>
              <c:strCache>
                <c:ptCount val="7"/>
                <c:pt idx="0">
                  <c:v>жилищно-коммунальное хозяйство</c:v>
                </c:pt>
                <c:pt idx="1">
                  <c:v>дошкольное образование</c:v>
                </c:pt>
                <c:pt idx="2">
                  <c:v>здравоохранение</c:v>
                </c:pt>
                <c:pt idx="3">
                  <c:v>дорожное хозяйство</c:v>
                </c:pt>
                <c:pt idx="4">
                  <c:v>социальная политика</c:v>
                </c:pt>
                <c:pt idx="5">
                  <c:v>физическая культура и спорт</c:v>
                </c:pt>
                <c:pt idx="6">
                  <c:v>прочие отрасли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3429.1</c:v>
                </c:pt>
                <c:pt idx="1">
                  <c:v>334.9</c:v>
                </c:pt>
                <c:pt idx="2" formatCode="0.0">
                  <c:v>397</c:v>
                </c:pt>
                <c:pt idx="3">
                  <c:v>1044.5999999999999</c:v>
                </c:pt>
                <c:pt idx="4">
                  <c:v>260.5</c:v>
                </c:pt>
                <c:pt idx="5">
                  <c:v>667.3</c:v>
                </c:pt>
                <c:pt idx="6">
                  <c:v>1115.0999999999995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75"/>
      <c:rotY val="171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4230799386207593E-2"/>
          <c:y val="0"/>
          <c:w val="0.9345542724655862"/>
          <c:h val="0.66112372890595583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 w="19050"/>
              <a:bevelB w="19050"/>
            </a:sp3d>
          </c:spPr>
          <c:explosion val="25"/>
          <c:dLbls>
            <c:dLbl>
              <c:idx val="0"/>
              <c:layout>
                <c:manualLayout>
                  <c:x val="5.4054054054054002E-2"/>
                  <c:y val="-0.11471699022171962"/>
                </c:manualLayout>
              </c:layout>
              <c:spPr>
                <a:solidFill>
                  <a:schemeClr val="bg1"/>
                </a:solidFill>
              </c:spPr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.10810810810810811"/>
                  <c:y val="-4.2264154292212495E-2"/>
                </c:manualLayout>
              </c:layout>
              <c:spPr>
                <a:solidFill>
                  <a:schemeClr val="bg1"/>
                </a:solidFill>
              </c:spPr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.1024182076813656"/>
                  <c:y val="4.8301890619671405E-2"/>
                </c:manualLayout>
              </c:layout>
              <c:spPr>
                <a:solidFill>
                  <a:schemeClr val="bg1"/>
                </a:solidFill>
              </c:spPr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8.5348506401137988E-3"/>
                  <c:y val="5.6352205722949987E-2"/>
                </c:manualLayout>
              </c:layout>
              <c:spPr>
                <a:solidFill>
                  <a:schemeClr val="bg1"/>
                </a:solidFill>
              </c:spPr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9"/>
              <c:delete val="1"/>
            </c:dLbl>
            <c:dLblPos val="outEnd"/>
            <c:showLegendKey val="0"/>
            <c:showVal val="0"/>
            <c:showCatName val="1"/>
            <c:showSerName val="0"/>
            <c:showPercent val="0"/>
            <c:showBubbleSize val="0"/>
            <c:showLeaderLines val="1"/>
          </c:dLbls>
          <c:cat>
            <c:strRef>
              <c:f>Лист1!$A$2:$A$11</c:f>
              <c:strCache>
                <c:ptCount val="1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13</c:v>
                </c:pt>
                <c:pt idx="6">
                  <c:v>15</c:v>
                </c:pt>
                <c:pt idx="7">
                  <c:v>19</c:v>
                </c:pt>
                <c:pt idx="8">
                  <c:v>прочие</c:v>
                </c:pt>
                <c:pt idx="9">
                  <c:v>непрограммные расходы</c:v>
                </c:pt>
              </c:strCache>
            </c:strRef>
          </c:cat>
          <c:val>
            <c:numRef>
              <c:f>Лист1!$B$2:$B$11</c:f>
              <c:numCache>
                <c:formatCode>#,##0.0</c:formatCode>
                <c:ptCount val="10"/>
                <c:pt idx="0">
                  <c:v>7044.6</c:v>
                </c:pt>
                <c:pt idx="1">
                  <c:v>10239.200000000001</c:v>
                </c:pt>
                <c:pt idx="2">
                  <c:v>5496.1</c:v>
                </c:pt>
                <c:pt idx="3">
                  <c:v>2235.4</c:v>
                </c:pt>
                <c:pt idx="4">
                  <c:v>8288</c:v>
                </c:pt>
                <c:pt idx="5">
                  <c:v>4157.8</c:v>
                </c:pt>
                <c:pt idx="6">
                  <c:v>2828.2</c:v>
                </c:pt>
                <c:pt idx="7">
                  <c:v>5033.7</c:v>
                </c:pt>
                <c:pt idx="8">
                  <c:v>6871.2</c:v>
                </c:pt>
                <c:pt idx="9">
                  <c:v>2237.5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Столбец2</c:v>
                </c:pt>
              </c:strCache>
            </c:strRef>
          </c:tx>
          <c:spPr>
            <a:ln w="57150">
              <a:noFill/>
            </a:ln>
          </c:spPr>
          <c:explosion val="2"/>
          <c:dPt>
            <c:idx val="1"/>
            <c:bubble3D val="0"/>
            <c:spPr>
              <a:solidFill>
                <a:srgbClr val="FFC000"/>
              </a:solidFill>
              <a:ln w="57150">
                <a:noFill/>
              </a:ln>
            </c:spPr>
          </c:dPt>
          <c:dPt>
            <c:idx val="2"/>
            <c:bubble3D val="0"/>
            <c:spPr>
              <a:solidFill>
                <a:srgbClr val="C00000"/>
              </a:solidFill>
              <a:ln w="57150">
                <a:noFill/>
              </a:ln>
            </c:spPr>
          </c:dPt>
          <c:dLbls>
            <c:dLbl>
              <c:idx val="0"/>
              <c:layout>
                <c:manualLayout>
                  <c:x val="-4.5021420384184954E-2"/>
                  <c:y val="-7.259270667708858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.13905049610781309"/>
                  <c:y val="-0.21033313830631484"/>
                </c:manualLayout>
              </c:layout>
              <c:numFmt formatCode="0.0%" sourceLinked="0"/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4.8807133444070804E-2"/>
                  <c:y val="-1.6727441390079357E-2"/>
                </c:manualLayout>
              </c:layout>
              <c:numFmt formatCode="0.0%" sourceLinked="0"/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0.0%" sourceLinked="0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Лист1!$A$2:$A$4</c:f>
              <c:strCache>
                <c:ptCount val="3"/>
                <c:pt idx="0">
                  <c:v>Налоговые и неналоговые доходы</c:v>
                </c:pt>
                <c:pt idx="1">
                  <c:v>Дотация на выравнивание бюджетной обеспеченности</c:v>
                </c:pt>
                <c:pt idx="2">
                  <c:v>Безвозмездные поступления (за искл. дотации на выравнивание)</c:v>
                </c:pt>
              </c:strCache>
            </c:strRef>
          </c:cat>
          <c:val>
            <c:numRef>
              <c:f>Лист1!$B$2:$B$4</c:f>
              <c:numCache>
                <c:formatCode>\О\с\н\о\в\н\о\й</c:formatCode>
                <c:ptCount val="3"/>
                <c:pt idx="0">
                  <c:v>0.30347340063112449</c:v>
                </c:pt>
                <c:pt idx="1">
                  <c:v>0.62475972768214072</c:v>
                </c:pt>
                <c:pt idx="2">
                  <c:v>7.1766871686734748E-2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Столбец3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Налоговые и неналоговые доходы</c:v>
                </c:pt>
                <c:pt idx="1">
                  <c:v>Дотация на выравнивание бюджетной обеспеченности</c:v>
                </c:pt>
                <c:pt idx="2">
                  <c:v>Безвозмездные поступления (за искл. дотации на выравнивание)</c:v>
                </c:pt>
              </c:strCache>
            </c:strRef>
          </c:cat>
          <c:val>
            <c:numRef>
              <c:f>Лист1!$C$2:$C$4</c:f>
              <c:numCache>
                <c:formatCode>\О\с\н\о\в\н\о\й</c:formatCode>
                <c:ptCount val="3"/>
                <c:pt idx="0">
                  <c:v>16435.3</c:v>
                </c:pt>
                <c:pt idx="1">
                  <c:v>33835.300000000003</c:v>
                </c:pt>
                <c:pt idx="2">
                  <c:v>3886.7000000000003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egendEntry>
        <c:idx val="0"/>
        <c:txPr>
          <a:bodyPr/>
          <a:lstStyle/>
          <a:p>
            <a:pPr>
              <a:defRPr sz="1600"/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600"/>
            </a:pPr>
            <a:endParaRPr lang="ru-RU"/>
          </a:p>
        </c:txPr>
      </c:legendEntry>
      <c:legendEntry>
        <c:idx val="2"/>
        <c:txPr>
          <a:bodyPr/>
          <a:lstStyle/>
          <a:p>
            <a:pPr>
              <a:defRPr sz="1600"/>
            </a:pPr>
            <a:endParaRPr lang="ru-RU"/>
          </a:p>
        </c:txPr>
      </c:legendEntry>
      <c:layout>
        <c:manualLayout>
          <c:xMode val="edge"/>
          <c:yMode val="edge"/>
          <c:x val="0.62060719840575485"/>
          <c:y val="0"/>
          <c:w val="0.37476317196461556"/>
          <c:h val="1"/>
        </c:manualLayout>
      </c:layout>
      <c:overlay val="0"/>
      <c:spPr>
        <a:effectLst>
          <a:glow>
            <a:schemeClr val="accent1">
              <a:alpha val="40000"/>
            </a:schemeClr>
          </a:glow>
          <a:softEdge rad="0"/>
        </a:effectLst>
      </c:sp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600" b="0"/>
            </a:pPr>
            <a:r>
              <a:rPr lang="ru-RU" sz="1600" b="0" dirty="0" smtClean="0"/>
              <a:t>млн. руб.</a:t>
            </a:r>
            <a:endParaRPr lang="ru-RU" sz="1600" b="0" dirty="0"/>
          </a:p>
        </c:rich>
      </c:tx>
      <c:layout>
        <c:manualLayout>
          <c:xMode val="edge"/>
          <c:yMode val="edge"/>
          <c:x val="0.87514654418197724"/>
          <c:y val="8.4180979826834635E-3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3.2316151453290559E-2"/>
          <c:y val="0.1186461312211346"/>
          <c:w val="0.95533816953436379"/>
          <c:h val="0.76242934376617755"/>
        </c:manualLayout>
      </c:layout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ln w="47625">
              <a:solidFill>
                <a:schemeClr val="accent2">
                  <a:lumMod val="75000"/>
                </a:schemeClr>
              </a:solidFill>
            </a:ln>
          </c:spPr>
          <c:marker>
            <c:spPr>
              <a:ln>
                <a:solidFill>
                  <a:schemeClr val="accent2">
                    <a:lumMod val="75000"/>
                  </a:schemeClr>
                </a:solidFill>
              </a:ln>
            </c:spPr>
          </c:marker>
          <c:dLbls>
            <c:dLbl>
              <c:idx val="0"/>
              <c:layout>
                <c:manualLayout>
                  <c:x val="-2.7777777777777776E-2"/>
                  <c:y val="6.4538751200573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1.5432098765432098E-3"/>
                  <c:y val="3.08663592698394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1.5432098765432098E-3"/>
                  <c:y val="3.64784245916283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2.0061728395061727E-2"/>
                  <c:y val="5.05085878961007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2.4691358024691357E-2"/>
                  <c:y val="4.48965225743118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2012 факт
</c:v>
                </c:pt>
                <c:pt idx="1">
                  <c:v>2013 план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</c:strCache>
            </c:strRef>
          </c:cat>
          <c:val>
            <c:numRef>
              <c:f>Лист1!$B$2:$B$6</c:f>
              <c:numCache>
                <c:formatCode>\О\с\н\о\в\н\о\й</c:formatCode>
                <c:ptCount val="5"/>
                <c:pt idx="0">
                  <c:v>12619.7</c:v>
                </c:pt>
                <c:pt idx="1">
                  <c:v>13302.8</c:v>
                </c:pt>
                <c:pt idx="2">
                  <c:v>16435.3</c:v>
                </c:pt>
                <c:pt idx="3">
                  <c:v>17435.2</c:v>
                </c:pt>
                <c:pt idx="4">
                  <c:v>18944.8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3304448"/>
        <c:axId val="23310336"/>
      </c:lineChart>
      <c:catAx>
        <c:axId val="23304448"/>
        <c:scaling>
          <c:orientation val="minMax"/>
        </c:scaling>
        <c:delete val="0"/>
        <c:axPos val="b"/>
        <c:majorTickMark val="out"/>
        <c:minorTickMark val="none"/>
        <c:tickLblPos val="nextTo"/>
        <c:crossAx val="23310336"/>
        <c:crosses val="autoZero"/>
        <c:auto val="1"/>
        <c:lblAlgn val="ctr"/>
        <c:lblOffset val="100"/>
        <c:noMultiLvlLbl val="0"/>
      </c:catAx>
      <c:valAx>
        <c:axId val="23310336"/>
        <c:scaling>
          <c:orientation val="minMax"/>
          <c:max val="19000"/>
          <c:min val="0"/>
        </c:scaling>
        <c:delete val="1"/>
        <c:axPos val="l"/>
        <c:majorGridlines/>
        <c:numFmt formatCode="\О\с\н\о\в\н\о\й" sourceLinked="1"/>
        <c:majorTickMark val="out"/>
        <c:minorTickMark val="none"/>
        <c:tickLblPos val="nextTo"/>
        <c:crossAx val="23304448"/>
        <c:crosses val="autoZero"/>
        <c:crossBetween val="between"/>
        <c:majorUnit val="3000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600" b="0"/>
            </a:pPr>
            <a:r>
              <a:rPr lang="ru-RU" sz="1600" b="0" dirty="0" smtClean="0"/>
              <a:t>млн. руб.</a:t>
            </a:r>
            <a:endParaRPr lang="ru-RU" sz="1600" b="0" dirty="0"/>
          </a:p>
        </c:rich>
      </c:tx>
      <c:layout>
        <c:manualLayout>
          <c:xMode val="edge"/>
          <c:yMode val="edge"/>
          <c:x val="0.87710121580693934"/>
          <c:y val="2.394380843056448E-2"/>
        </c:manualLayout>
      </c:layout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ln w="47625">
              <a:solidFill>
                <a:srgbClr val="00B050"/>
              </a:solidFill>
            </a:ln>
          </c:spPr>
          <c:dLbls>
            <c:dLbl>
              <c:idx val="0"/>
              <c:layout>
                <c:manualLayout>
                  <c:x val="-4.1408442540200818E-2"/>
                  <c:y val="8.17320833823059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2.818471128608924E-2"/>
                  <c:y val="8.748864505251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2.3438976377952756E-2"/>
                  <c:y val="5.49097485900259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2.9139274380141338E-2"/>
                  <c:y val="9.03354605804434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2.4022309711286089E-3"/>
                  <c:y val="4.37126675467431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2012         факт</c:v>
                </c:pt>
                <c:pt idx="1">
                  <c:v>2013           план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</c:strCache>
            </c:strRef>
          </c:cat>
          <c:val>
            <c:numRef>
              <c:f>Лист1!$B$2:$B$6</c:f>
              <c:numCache>
                <c:formatCode>\О\с\н\о\в\н\о\й</c:formatCode>
                <c:ptCount val="5"/>
                <c:pt idx="0">
                  <c:v>6550.9</c:v>
                </c:pt>
                <c:pt idx="1">
                  <c:v>6969</c:v>
                </c:pt>
                <c:pt idx="2">
                  <c:v>9610</c:v>
                </c:pt>
                <c:pt idx="3">
                  <c:v>10535</c:v>
                </c:pt>
                <c:pt idx="4">
                  <c:v>11526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825856"/>
        <c:axId val="8839936"/>
      </c:lineChart>
      <c:catAx>
        <c:axId val="8825856"/>
        <c:scaling>
          <c:orientation val="minMax"/>
        </c:scaling>
        <c:delete val="0"/>
        <c:axPos val="b"/>
        <c:majorTickMark val="out"/>
        <c:minorTickMark val="none"/>
        <c:tickLblPos val="nextTo"/>
        <c:crossAx val="8839936"/>
        <c:crosses val="autoZero"/>
        <c:auto val="1"/>
        <c:lblAlgn val="ctr"/>
        <c:lblOffset val="100"/>
        <c:noMultiLvlLbl val="0"/>
      </c:catAx>
      <c:valAx>
        <c:axId val="8839936"/>
        <c:scaling>
          <c:orientation val="minMax"/>
        </c:scaling>
        <c:delete val="0"/>
        <c:axPos val="l"/>
        <c:majorGridlines/>
        <c:numFmt formatCode="#,##0" sourceLinked="0"/>
        <c:majorTickMark val="out"/>
        <c:minorTickMark val="none"/>
        <c:tickLblPos val="nextTo"/>
        <c:crossAx val="882585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tx>
        <c:rich>
          <a:bodyPr/>
          <a:lstStyle/>
          <a:p>
            <a:pPr>
              <a:defRPr sz="1600" b="0"/>
            </a:pPr>
            <a:r>
              <a:rPr lang="ru-RU" sz="1600" b="0"/>
              <a:t>млн. руб.</a:t>
            </a:r>
          </a:p>
        </c:rich>
      </c:tx>
      <c:layout>
        <c:manualLayout>
          <c:xMode val="edge"/>
          <c:yMode val="edge"/>
          <c:x val="0.88286256088643211"/>
          <c:y val="1.7506221260301783E-3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5.2377879848352286E-2"/>
          <c:y val="9.4315773553515891E-2"/>
          <c:w val="0.93064681150967243"/>
          <c:h val="0.7432191774347533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bg2">
                <a:lumMod val="50000"/>
              </a:schemeClr>
            </a:solidFill>
          </c:spPr>
          <c:invertIfNegative val="0"/>
          <c:dPt>
            <c:idx val="1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</c:spPr>
          </c:dPt>
          <c:dPt>
            <c:idx val="2"/>
            <c:invertIfNegative val="0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</c:spPr>
          </c:dPt>
          <c:dPt>
            <c:idx val="3"/>
            <c:invertIfNegative val="0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</c:spPr>
          </c:dPt>
          <c:dPt>
            <c:idx val="4"/>
            <c:invertIfNegative val="0"/>
            <c:bubble3D val="0"/>
            <c:spPr>
              <a:solidFill>
                <a:srgbClr val="FFC000"/>
              </a:solidFill>
            </c:spPr>
          </c:dPt>
          <c:dLbls>
            <c:dLbl>
              <c:idx val="0"/>
              <c:layout>
                <c:manualLayout>
                  <c:x val="1.377746418523286E-4"/>
                  <c:y val="-0.3238584184982248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6.310631908651318E-3"/>
                  <c:y val="-0.3526700283711958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"/>
                  <c:y val="-0.3721488595438175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3.0864197530864196E-3"/>
                  <c:y val="-0.3769507803121248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3.7184767192948386E-3"/>
                  <c:y val="-0.3860369659237825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2012           факт</c:v>
                </c:pt>
                <c:pt idx="1">
                  <c:v>2013             план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</c:strCache>
            </c:strRef>
          </c:cat>
          <c:val>
            <c:numRef>
              <c:f>Лист1!$B$2:$B$6</c:f>
              <c:numCache>
                <c:formatCode>\О\с\н\о\в\н\о\й</c:formatCode>
                <c:ptCount val="5"/>
                <c:pt idx="0">
                  <c:v>46998.6</c:v>
                </c:pt>
                <c:pt idx="1">
                  <c:v>53464.800000000003</c:v>
                </c:pt>
                <c:pt idx="2">
                  <c:v>54432.2</c:v>
                </c:pt>
                <c:pt idx="3">
                  <c:v>53337.8</c:v>
                </c:pt>
                <c:pt idx="4">
                  <c:v>58899.6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23093632"/>
        <c:axId val="23102208"/>
      </c:barChart>
      <c:catAx>
        <c:axId val="23093632"/>
        <c:scaling>
          <c:orientation val="minMax"/>
        </c:scaling>
        <c:delete val="0"/>
        <c:axPos val="b"/>
        <c:majorTickMark val="out"/>
        <c:minorTickMark val="none"/>
        <c:tickLblPos val="nextTo"/>
        <c:crossAx val="23102208"/>
        <c:crosses val="autoZero"/>
        <c:auto val="1"/>
        <c:lblAlgn val="ctr"/>
        <c:lblOffset val="100"/>
        <c:noMultiLvlLbl val="0"/>
      </c:catAx>
      <c:valAx>
        <c:axId val="23102208"/>
        <c:scaling>
          <c:orientation val="minMax"/>
          <c:max val="60000"/>
          <c:min val="0"/>
        </c:scaling>
        <c:delete val="0"/>
        <c:axPos val="l"/>
        <c:majorGridlines/>
        <c:numFmt formatCode="#,##0" sourceLinked="0"/>
        <c:majorTickMark val="out"/>
        <c:minorTickMark val="none"/>
        <c:tickLblPos val="nextTo"/>
        <c:crossAx val="23093632"/>
        <c:crosses val="autoZero"/>
        <c:crossBetween val="between"/>
        <c:majorUnit val="10000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0"/>
      <c:rotY val="0"/>
      <c:depthPercent val="100"/>
      <c:rAngAx val="0"/>
      <c:perspective val="20"/>
    </c:view3D>
    <c:floor>
      <c:thickness val="0"/>
    </c:floor>
    <c:sideWall>
      <c:thickness val="0"/>
      <c:spPr>
        <a:scene3d>
          <a:camera prst="orthographicFront"/>
          <a:lightRig rig="threePt" dir="t"/>
        </a:scene3d>
        <a:sp3d/>
      </c:spPr>
    </c:sideWall>
    <c:backWall>
      <c:thickness val="0"/>
    </c:backWall>
    <c:plotArea>
      <c:layout>
        <c:manualLayout>
          <c:layoutTarget val="inner"/>
          <c:xMode val="edge"/>
          <c:yMode val="edge"/>
          <c:x val="9.8779275392317359E-2"/>
          <c:y val="5.2991256489975172E-2"/>
          <c:w val="0.89226135912551741"/>
          <c:h val="0.55833005734405583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2014 год</c:v>
                </c:pt>
              </c:strCache>
            </c:strRef>
          </c:tx>
          <c:invertIfNegative val="0"/>
          <c:cat>
            <c:strRef>
              <c:f>Лист1!$A$2:$A$15</c:f>
              <c:strCache>
                <c:ptCount val="14"/>
                <c:pt idx="0">
                  <c:v>Общегосударственные расходы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Охрана окружающей среды</c:v>
                </c:pt>
                <c:pt idx="6">
                  <c:v>Образование</c:v>
                </c:pt>
                <c:pt idx="7">
                  <c:v>Культура, кинематография</c:v>
                </c:pt>
                <c:pt idx="8">
                  <c:v>Здравоохранение</c:v>
                </c:pt>
                <c:pt idx="9">
                  <c:v>Социальная политика</c:v>
                </c:pt>
                <c:pt idx="10">
                  <c:v>Физическая культура и спорт</c:v>
                </c:pt>
                <c:pt idx="11">
                  <c:v>Средства массовой информации</c:v>
                </c:pt>
                <c:pt idx="12">
                  <c:v>Обслуживание государственного долга</c:v>
                </c:pt>
                <c:pt idx="13">
                  <c:v>Межбюджетные трансферты общего характера</c:v>
                </c:pt>
              </c:strCache>
            </c:strRef>
          </c:cat>
          <c:val>
            <c:numRef>
              <c:f>Лист1!$B$2:$B$15</c:f>
              <c:numCache>
                <c:formatCode>General</c:formatCode>
                <c:ptCount val="14"/>
                <c:pt idx="0">
                  <c:v>3506.4</c:v>
                </c:pt>
                <c:pt idx="1">
                  <c:v>11.5</c:v>
                </c:pt>
                <c:pt idx="2">
                  <c:v>1041.5999999999999</c:v>
                </c:pt>
                <c:pt idx="3">
                  <c:v>9640.7000000000007</c:v>
                </c:pt>
                <c:pt idx="4">
                  <c:v>7782.4</c:v>
                </c:pt>
                <c:pt idx="5">
                  <c:v>82.1</c:v>
                </c:pt>
                <c:pt idx="6">
                  <c:v>10081.4</c:v>
                </c:pt>
                <c:pt idx="7">
                  <c:v>1121.9000000000001</c:v>
                </c:pt>
                <c:pt idx="8">
                  <c:v>6705.2</c:v>
                </c:pt>
                <c:pt idx="9">
                  <c:v>8005.2</c:v>
                </c:pt>
                <c:pt idx="10">
                  <c:v>1354.3</c:v>
                </c:pt>
                <c:pt idx="11">
                  <c:v>45.4</c:v>
                </c:pt>
                <c:pt idx="12">
                  <c:v>35.700000000000003</c:v>
                </c:pt>
                <c:pt idx="13">
                  <c:v>5018.3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2015 год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cat>
            <c:strRef>
              <c:f>Лист1!$A$2:$A$15</c:f>
              <c:strCache>
                <c:ptCount val="14"/>
                <c:pt idx="0">
                  <c:v>Общегосударственные расходы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Охрана окружающей среды</c:v>
                </c:pt>
                <c:pt idx="6">
                  <c:v>Образование</c:v>
                </c:pt>
                <c:pt idx="7">
                  <c:v>Культура, кинематография</c:v>
                </c:pt>
                <c:pt idx="8">
                  <c:v>Здравоохранение</c:v>
                </c:pt>
                <c:pt idx="9">
                  <c:v>Социальная политика</c:v>
                </c:pt>
                <c:pt idx="10">
                  <c:v>Физическая культура и спорт</c:v>
                </c:pt>
                <c:pt idx="11">
                  <c:v>Средства массовой информации</c:v>
                </c:pt>
                <c:pt idx="12">
                  <c:v>Обслуживание государственного долга</c:v>
                </c:pt>
                <c:pt idx="13">
                  <c:v>Межбюджетные трансферты общего характера</c:v>
                </c:pt>
              </c:strCache>
            </c:strRef>
          </c:cat>
          <c:val>
            <c:numRef>
              <c:f>Лист1!$C$2:$C$15</c:f>
              <c:numCache>
                <c:formatCode>General</c:formatCode>
                <c:ptCount val="14"/>
                <c:pt idx="0">
                  <c:v>3014.2</c:v>
                </c:pt>
                <c:pt idx="1">
                  <c:v>11.6</c:v>
                </c:pt>
                <c:pt idx="2">
                  <c:v>1041.5</c:v>
                </c:pt>
                <c:pt idx="3">
                  <c:v>8893.2000000000007</c:v>
                </c:pt>
                <c:pt idx="4">
                  <c:v>5837.4</c:v>
                </c:pt>
                <c:pt idx="5">
                  <c:v>83.8</c:v>
                </c:pt>
                <c:pt idx="6">
                  <c:v>10793.8</c:v>
                </c:pt>
                <c:pt idx="7">
                  <c:v>1152.0999999999999</c:v>
                </c:pt>
                <c:pt idx="8">
                  <c:v>6941.1</c:v>
                </c:pt>
                <c:pt idx="9">
                  <c:v>8275.4</c:v>
                </c:pt>
                <c:pt idx="10">
                  <c:v>871.7</c:v>
                </c:pt>
                <c:pt idx="11">
                  <c:v>39.4</c:v>
                </c:pt>
                <c:pt idx="12">
                  <c:v>34.1</c:v>
                </c:pt>
                <c:pt idx="13">
                  <c:v>5014.7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2016 год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cat>
            <c:strRef>
              <c:f>Лист1!$A$2:$A$15</c:f>
              <c:strCache>
                <c:ptCount val="14"/>
                <c:pt idx="0">
                  <c:v>Общегосударственные расходы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Охрана окружающей среды</c:v>
                </c:pt>
                <c:pt idx="6">
                  <c:v>Образование</c:v>
                </c:pt>
                <c:pt idx="7">
                  <c:v>Культура, кинематография</c:v>
                </c:pt>
                <c:pt idx="8">
                  <c:v>Здравоохранение</c:v>
                </c:pt>
                <c:pt idx="9">
                  <c:v>Социальная политика</c:v>
                </c:pt>
                <c:pt idx="10">
                  <c:v>Физическая культура и спорт</c:v>
                </c:pt>
                <c:pt idx="11">
                  <c:v>Средства массовой информации</c:v>
                </c:pt>
                <c:pt idx="12">
                  <c:v>Обслуживание государственного долга</c:v>
                </c:pt>
                <c:pt idx="13">
                  <c:v>Межбюджетные трансферты общего характера</c:v>
                </c:pt>
              </c:strCache>
            </c:strRef>
          </c:cat>
          <c:val>
            <c:numRef>
              <c:f>Лист1!$D$2:$D$15</c:f>
              <c:numCache>
                <c:formatCode>General</c:formatCode>
                <c:ptCount val="14"/>
                <c:pt idx="0">
                  <c:v>3195.6</c:v>
                </c:pt>
                <c:pt idx="1">
                  <c:v>11.8</c:v>
                </c:pt>
                <c:pt idx="2">
                  <c:v>1081.0999999999999</c:v>
                </c:pt>
                <c:pt idx="3">
                  <c:v>9217.4</c:v>
                </c:pt>
                <c:pt idx="4">
                  <c:v>4741.8</c:v>
                </c:pt>
                <c:pt idx="5">
                  <c:v>94.4</c:v>
                </c:pt>
                <c:pt idx="6">
                  <c:v>11284.7</c:v>
                </c:pt>
                <c:pt idx="7">
                  <c:v>1312.5</c:v>
                </c:pt>
                <c:pt idx="8">
                  <c:v>6991.4</c:v>
                </c:pt>
                <c:pt idx="9">
                  <c:v>8720.5</c:v>
                </c:pt>
                <c:pt idx="10">
                  <c:v>747.3</c:v>
                </c:pt>
                <c:pt idx="11">
                  <c:v>40.5</c:v>
                </c:pt>
                <c:pt idx="12">
                  <c:v>32.5</c:v>
                </c:pt>
                <c:pt idx="13">
                  <c:v>5192.1000000000004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8848896"/>
        <c:axId val="8871296"/>
        <c:axId val="0"/>
      </c:bar3DChart>
      <c:catAx>
        <c:axId val="8848896"/>
        <c:scaling>
          <c:orientation val="minMax"/>
        </c:scaling>
        <c:delete val="0"/>
        <c:axPos val="b"/>
        <c:majorTickMark val="out"/>
        <c:minorTickMark val="none"/>
        <c:tickLblPos val="low"/>
        <c:spPr>
          <a:ln w="3175">
            <a:round/>
          </a:ln>
        </c:spPr>
        <c:txPr>
          <a:bodyPr rot="-5400000" anchor="t" anchorCtr="0"/>
          <a:lstStyle/>
          <a:p>
            <a:pPr>
              <a:defRPr sz="1000" baseline="0"/>
            </a:pPr>
            <a:endParaRPr lang="ru-RU"/>
          </a:p>
        </c:txPr>
        <c:crossAx val="8871296"/>
        <c:crosses val="autoZero"/>
        <c:auto val="0"/>
        <c:lblAlgn val="ctr"/>
        <c:lblOffset val="100"/>
        <c:tickLblSkip val="1"/>
        <c:noMultiLvlLbl val="0"/>
      </c:catAx>
      <c:valAx>
        <c:axId val="8871296"/>
        <c:scaling>
          <c:orientation val="minMax"/>
          <c:max val="12000"/>
          <c:min val="0"/>
        </c:scaling>
        <c:delete val="0"/>
        <c:axPos val="l"/>
        <c:majorGridlines/>
        <c:numFmt formatCode="#,##0" sourceLinked="0"/>
        <c:majorTickMark val="out"/>
        <c:minorTickMark val="none"/>
        <c:tickLblPos val="nextTo"/>
        <c:crossAx val="8848896"/>
        <c:crosses val="autoZero"/>
        <c:crossBetween val="between"/>
        <c:majorUnit val="3000"/>
        <c:minorUnit val="1000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85095395888014003"/>
          <c:y val="2.5098401764883272E-3"/>
          <c:w val="0.1194160034335684"/>
          <c:h val="0.16718163208766854"/>
        </c:manualLayout>
      </c:layout>
      <c:overlay val="0"/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5380285797608633"/>
          <c:y val="7.5944452855141314E-2"/>
          <c:w val="0.50653555458345489"/>
          <c:h val="0.89263463497373341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effectLst>
              <a:glow rad="12700">
                <a:schemeClr val="accent1"/>
              </a:glow>
            </a:effectLst>
          </c:spPr>
          <c:dPt>
            <c:idx val="0"/>
            <c:bubble3D val="0"/>
            <c:spPr>
              <a:effectLst>
                <a:glow rad="12700">
                  <a:schemeClr val="accent1"/>
                </a:glow>
              </a:effectLst>
              <a:scene3d>
                <a:camera prst="orthographicFront"/>
                <a:lightRig rig="threePt" dir="t">
                  <a:rot lat="0" lon="0" rev="0"/>
                </a:lightRig>
              </a:scene3d>
              <a:sp3d>
                <a:bevelT w="0"/>
                <a:bevelB/>
              </a:sp3d>
            </c:spPr>
          </c:dPt>
          <c:dPt>
            <c:idx val="2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effectLst>
                <a:glow rad="12700">
                  <a:schemeClr val="accent1"/>
                </a:glow>
              </a:effectLst>
            </c:spPr>
          </c:dPt>
          <c:dPt>
            <c:idx val="3"/>
            <c:bubble3D val="0"/>
            <c:spPr>
              <a:solidFill>
                <a:schemeClr val="accent3">
                  <a:lumMod val="50000"/>
                </a:schemeClr>
              </a:solidFill>
              <a:effectLst>
                <a:glow rad="12700">
                  <a:schemeClr val="accent1"/>
                </a:glow>
              </a:effectLst>
            </c:spPr>
          </c:dPt>
          <c:dPt>
            <c:idx val="6"/>
            <c:bubble3D val="0"/>
            <c:spPr>
              <a:solidFill>
                <a:srgbClr val="7030A0"/>
              </a:solidFill>
              <a:effectLst>
                <a:glow rad="12700">
                  <a:schemeClr val="accent1"/>
                </a:glow>
              </a:effectLst>
            </c:spPr>
          </c:dPt>
          <c:dPt>
            <c:idx val="7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  <a:effectLst>
                <a:glow rad="12700">
                  <a:schemeClr val="accent1"/>
                </a:glow>
              </a:effectLst>
            </c:spPr>
          </c:dPt>
          <c:dPt>
            <c:idx val="9"/>
            <c:bubble3D val="0"/>
            <c:spPr>
              <a:solidFill>
                <a:schemeClr val="bg2">
                  <a:lumMod val="75000"/>
                </a:schemeClr>
              </a:solidFill>
              <a:effectLst>
                <a:glow rad="12700">
                  <a:schemeClr val="accent1"/>
                </a:glow>
              </a:effectLst>
            </c:spPr>
          </c:dPt>
          <c:dPt>
            <c:idx val="10"/>
            <c:bubble3D val="0"/>
            <c:spPr>
              <a:solidFill>
                <a:schemeClr val="tx2">
                  <a:lumMod val="75000"/>
                </a:schemeClr>
              </a:solidFill>
              <a:effectLst>
                <a:glow rad="12700">
                  <a:schemeClr val="accent1"/>
                </a:glow>
              </a:effectLst>
            </c:spPr>
          </c:dPt>
          <c:dPt>
            <c:idx val="11"/>
            <c:bubble3D val="0"/>
            <c:spPr>
              <a:solidFill>
                <a:schemeClr val="accent3">
                  <a:lumMod val="60000"/>
                  <a:lumOff val="40000"/>
                </a:schemeClr>
              </a:solidFill>
              <a:effectLst>
                <a:glow rad="12700">
                  <a:schemeClr val="accent1"/>
                </a:glow>
              </a:effectLst>
            </c:spPr>
          </c:dPt>
          <c:dPt>
            <c:idx val="13"/>
            <c:bubble3D val="0"/>
            <c:spPr>
              <a:solidFill>
                <a:srgbClr val="FFFF00"/>
              </a:solidFill>
              <a:effectLst>
                <a:glow rad="12700">
                  <a:schemeClr val="accent1"/>
                </a:glow>
              </a:effectLst>
            </c:spPr>
          </c:dPt>
          <c:dLbls>
            <c:dLbl>
              <c:idx val="0"/>
              <c:layout>
                <c:manualLayout>
                  <c:x val="1.3227696922564159E-2"/>
                  <c:y val="-5.4649639867870706E-2"/>
                </c:manualLayout>
              </c:layout>
              <c:numFmt formatCode="0.0%" sourceLinked="0"/>
              <c:spPr>
                <a:ln w="6350"/>
                <a:effectLst>
                  <a:outerShdw blurRad="50800" dist="50800" dir="5400000" sx="200000" sy="200000" algn="ctr" rotWithShape="0">
                    <a:srgbClr val="000000">
                      <a:alpha val="0"/>
                    </a:srgbClr>
                  </a:outerShdw>
                </a:effectLst>
                <a:scene3d>
                  <a:camera prst="orthographicFront"/>
                  <a:lightRig rig="threePt" dir="t"/>
                </a:scene3d>
              </c:spPr>
              <c:txPr>
                <a:bodyPr rot="0" vert="horz"/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.16314147965040932"/>
                  <c:y val="-7.20381616440113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 </c:separator>
            </c:dLbl>
            <c:dLbl>
              <c:idx val="2"/>
              <c:layout>
                <c:manualLayout>
                  <c:x val="9.8472739140095647E-2"/>
                  <c:y val="-0.1515285469063687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 </c:separator>
            </c:dLbl>
            <c:dLbl>
              <c:idx val="4"/>
              <c:layout>
                <c:manualLayout>
                  <c:x val="2.6336772765989072E-2"/>
                  <c:y val="-1.119985103376620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 </c:separator>
            </c:dLbl>
            <c:dLbl>
              <c:idx val="5"/>
              <c:layout>
                <c:manualLayout>
                  <c:x val="6.6138484612820694E-2"/>
                  <c:y val="0.1664329941430607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 </c:separator>
            </c:dLbl>
            <c:dLbl>
              <c:idx val="7"/>
              <c:layout>
                <c:manualLayout>
                  <c:x val="-6.1729252305299409E-2"/>
                  <c:y val="0.1589807705247147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 </c:separator>
            </c:dLbl>
            <c:dLbl>
              <c:idx val="10"/>
              <c:layout>
                <c:manualLayout>
                  <c:x val="-9.1124134355441991E-2"/>
                  <c:y val="-0.1266878015118820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 </c:separator>
            </c:dLbl>
            <c:dLbl>
              <c:idx val="11"/>
              <c:layout>
                <c:manualLayout>
                  <c:x val="-2.0576417435099803E-2"/>
                  <c:y val="-0.1838215159192014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 </c:separator>
            </c:dLbl>
            <c:dLbl>
              <c:idx val="12"/>
              <c:layout>
                <c:manualLayout>
                  <c:x val="-0.10288208717549902"/>
                  <c:y val="-0.1962420842128652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 </c:separator>
            </c:dLbl>
            <c:dLbl>
              <c:idx val="13"/>
              <c:layout>
                <c:manualLayout>
                  <c:x val="-1.1024238047624337E-3"/>
                  <c:y val="-7.69008842522974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 </c:separator>
            </c:dLbl>
            <c:numFmt formatCode="0.0%" sourceLinked="0"/>
            <c:spPr>
              <a:ln w="6350"/>
              <a:effectLst>
                <a:glow rad="63500">
                  <a:schemeClr val="accent1">
                    <a:satMod val="175000"/>
                    <a:alpha val="40000"/>
                  </a:schemeClr>
                </a:glow>
                <a:outerShdw blurRad="50800" dist="50800" dir="5400000" sx="200000" sy="200000" algn="ctr" rotWithShape="0">
                  <a:srgbClr val="000000">
                    <a:alpha val="0"/>
                  </a:srgbClr>
                </a:outerShdw>
              </a:effectLst>
              <a:scene3d>
                <a:camera prst="orthographicFront"/>
                <a:lightRig rig="threePt" dir="t"/>
              </a:scene3d>
            </c:spPr>
            <c:txPr>
              <a:bodyPr rot="0" vert="horz"/>
              <a:lstStyle/>
              <a:p>
                <a:pPr>
                  <a:defRPr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eparator> </c:separator>
            <c:showLeaderLines val="1"/>
          </c:dLbls>
          <c:cat>
            <c:strRef>
              <c:f>Лист1!$A$2:$A$15</c:f>
              <c:strCache>
                <c:ptCount val="14"/>
                <c:pt idx="0">
                  <c:v>Общегосударственные расходы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Охрана окружающей среды</c:v>
                </c:pt>
                <c:pt idx="6">
                  <c:v>Образование</c:v>
                </c:pt>
                <c:pt idx="7">
                  <c:v>Культура, кинематография</c:v>
                </c:pt>
                <c:pt idx="8">
                  <c:v>Здравоохранение</c:v>
                </c:pt>
                <c:pt idx="9">
                  <c:v>Социальная политика</c:v>
                </c:pt>
                <c:pt idx="10">
                  <c:v>Физическая культура и спорт</c:v>
                </c:pt>
                <c:pt idx="11">
                  <c:v>Средства массовой информации</c:v>
                </c:pt>
                <c:pt idx="12">
                  <c:v>Обслуживание государственного долга</c:v>
                </c:pt>
                <c:pt idx="13">
                  <c:v>Межбюджетные трансферты общего характера</c:v>
                </c:pt>
              </c:strCache>
            </c:strRef>
          </c:cat>
          <c:val>
            <c:numRef>
              <c:f>Лист1!$B$2:$B$15</c:f>
              <c:numCache>
                <c:formatCode>\О\с\н\о\в\н\о\й</c:formatCode>
                <c:ptCount val="14"/>
                <c:pt idx="0">
                  <c:v>6.4417871072400296E-2</c:v>
                </c:pt>
                <c:pt idx="1">
                  <c:v>2.1127239257717414E-4</c:v>
                </c:pt>
                <c:pt idx="2">
                  <c:v>1.9135767313772572E-2</c:v>
                </c:pt>
                <c:pt idx="3">
                  <c:v>0.17711423957554459</c:v>
                </c:pt>
                <c:pt idx="4">
                  <c:v>0.14297445808631304</c:v>
                </c:pt>
                <c:pt idx="5">
                  <c:v>1.5083011678770431E-3</c:v>
                </c:pt>
                <c:pt idx="6">
                  <c:v>0.18521056508934985</c:v>
                </c:pt>
                <c:pt idx="7">
                  <c:v>2.0610999759333191E-2</c:v>
                </c:pt>
                <c:pt idx="8">
                  <c:v>0.12318466493117113</c:v>
                </c:pt>
                <c:pt idx="9">
                  <c:v>0.1470676310485908</c:v>
                </c:pt>
                <c:pt idx="10">
                  <c:v>2.4880539240631907E-2</c:v>
                </c:pt>
                <c:pt idx="11">
                  <c:v>8.340666628698874E-4</c:v>
                </c:pt>
                <c:pt idx="12">
                  <c:v>6.5586299260914061E-4</c:v>
                </c:pt>
                <c:pt idx="13">
                  <c:v>9.219376066695939E-2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39"/>
      </c:doughnutChart>
    </c:plotArea>
    <c:legend>
      <c:legendPos val="r"/>
      <c:layout>
        <c:manualLayout>
          <c:xMode val="edge"/>
          <c:yMode val="edge"/>
          <c:x val="2.10411198600175E-3"/>
          <c:y val="0"/>
          <c:w val="0.38051084601710922"/>
          <c:h val="0.98575901582140324"/>
        </c:manualLayout>
      </c:layout>
      <c:overlay val="0"/>
      <c:txPr>
        <a:bodyPr/>
        <a:lstStyle/>
        <a:p>
          <a:pPr>
            <a:defRPr sz="1100" baseline="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Всего 54 432,1 млн.</a:t>
            </a:r>
            <a:endParaRPr lang="ru-RU" dirty="0"/>
          </a:p>
        </c:rich>
      </c:tx>
      <c:layout>
        <c:manualLayout>
          <c:xMode val="edge"/>
          <c:yMode val="edge"/>
          <c:x val="0.67954766985935644"/>
          <c:y val="2.628984403512527E-2"/>
        </c:manualLayout>
      </c:layout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35648151793525812"/>
          <c:y val="2.332657396616112E-2"/>
          <c:w val="0.64351851851851849"/>
          <c:h val="0.9242105335779428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  <a:ln>
              <a:solidFill>
                <a:schemeClr val="accent1"/>
              </a:solidFill>
            </a:ln>
          </c:spPr>
          <c:dPt>
            <c:idx val="1"/>
            <c:bubble3D val="0"/>
            <c:spPr>
              <a:solidFill>
                <a:srgbClr val="C00000"/>
              </a:solidFill>
              <a:ln>
                <a:solidFill>
                  <a:schemeClr val="accent1"/>
                </a:solidFill>
              </a:ln>
            </c:spPr>
          </c:dPt>
          <c:dPt>
            <c:idx val="2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  <a:ln>
                <a:solidFill>
                  <a:schemeClr val="accent1"/>
                </a:solidFill>
              </a:ln>
            </c:spPr>
          </c:dPt>
          <c:dPt>
            <c:idx val="3"/>
            <c:bubble3D val="0"/>
            <c:spPr>
              <a:solidFill>
                <a:schemeClr val="accent3">
                  <a:lumMod val="60000"/>
                  <a:lumOff val="40000"/>
                </a:schemeClr>
              </a:solidFill>
              <a:ln>
                <a:solidFill>
                  <a:schemeClr val="accent1"/>
                </a:solidFill>
              </a:ln>
            </c:spPr>
          </c:dPt>
          <c:dPt>
            <c:idx val="4"/>
            <c:bubble3D val="0"/>
            <c:spPr>
              <a:solidFill>
                <a:srgbClr val="FFFF00"/>
              </a:solidFill>
              <a:ln>
                <a:solidFill>
                  <a:schemeClr val="accent1"/>
                </a:solidFill>
                <a:prstDash val="sysDot"/>
              </a:ln>
            </c:spPr>
          </c:dPt>
          <c:dPt>
            <c:idx val="5"/>
            <c:bubble3D val="0"/>
            <c:spPr>
              <a:solidFill>
                <a:srgbClr val="7030A0"/>
              </a:solidFill>
              <a:ln>
                <a:solidFill>
                  <a:schemeClr val="accent1"/>
                </a:solidFill>
              </a:ln>
            </c:spPr>
          </c:dPt>
          <c:dPt>
            <c:idx val="6"/>
            <c:bubble3D val="0"/>
            <c:spPr>
              <a:solidFill>
                <a:schemeClr val="accent3">
                  <a:lumMod val="50000"/>
                </a:schemeClr>
              </a:solidFill>
              <a:ln>
                <a:solidFill>
                  <a:schemeClr val="accent1"/>
                </a:solidFill>
              </a:ln>
            </c:spPr>
          </c:dPt>
          <c:dPt>
            <c:idx val="7"/>
            <c:bubble3D val="0"/>
            <c:spPr>
              <a:solidFill>
                <a:srgbClr val="FFC000"/>
              </a:solidFill>
              <a:ln>
                <a:solidFill>
                  <a:schemeClr val="accent1"/>
                </a:solidFill>
              </a:ln>
            </c:spPr>
          </c:dPt>
          <c:dLbls>
            <c:dLbl>
              <c:idx val="0"/>
              <c:layout>
                <c:manualLayout>
                  <c:x val="-4.9336832895888014E-2"/>
                  <c:y val="-4.25761297592562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4576334208223973E-2"/>
                  <c:y val="-6.97908414543343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1.736111111111111E-3"/>
                  <c:y val="-6.59677017658230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3.939031058617673E-2"/>
                  <c:y val="0.1097924696230692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5.4204943132108489E-2"/>
                  <c:y val="-0.133668470094144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4.476399825021872E-2"/>
                  <c:y val="-0.1299664777433195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8.2376421697287844E-2"/>
                  <c:y val="-7.99023806658502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Лист1!$A$2:$A$9</c:f>
              <c:strCache>
                <c:ptCount val="8"/>
                <c:pt idx="0">
                  <c:v>Расходы на выплаты персоналу</c:v>
                </c:pt>
                <c:pt idx="1">
                  <c:v>Закупка товаров, работ и услуг</c:v>
                </c:pt>
                <c:pt idx="2">
                  <c:v>Социальное обеспечение и иные выплаты населению</c:v>
                </c:pt>
                <c:pt idx="3">
                  <c:v>Капитальные вложения в объекты недвижимого имущества</c:v>
                </c:pt>
                <c:pt idx="4">
                  <c:v>Межбюджетные трансферты</c:v>
                </c:pt>
                <c:pt idx="5">
                  <c:v>Предоставление субсидий бюджетным, автономным учреждениям и иным некоммерческим организациям</c:v>
                </c:pt>
                <c:pt idx="6">
                  <c:v>Обслуживание государственного долга</c:v>
                </c:pt>
                <c:pt idx="7">
                  <c:v>Иные бюджетные ассигнования</c:v>
                </c:pt>
              </c:strCache>
            </c:strRef>
          </c:cat>
          <c:val>
            <c:numRef>
              <c:f>Лист1!$B$2:$B$9</c:f>
              <c:numCache>
                <c:formatCode>\О\с\н\о\в\н\о\й</c:formatCode>
                <c:ptCount val="8"/>
                <c:pt idx="0">
                  <c:v>3528.9</c:v>
                </c:pt>
                <c:pt idx="1">
                  <c:v>3651.4</c:v>
                </c:pt>
                <c:pt idx="2">
                  <c:v>4259.1000000000004</c:v>
                </c:pt>
                <c:pt idx="3">
                  <c:v>3374.7</c:v>
                </c:pt>
                <c:pt idx="4">
                  <c:v>22962.799999999999</c:v>
                </c:pt>
                <c:pt idx="5">
                  <c:v>7568.1</c:v>
                </c:pt>
                <c:pt idx="6">
                  <c:v>35.700000000000003</c:v>
                </c:pt>
                <c:pt idx="7">
                  <c:v>9051.4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egendEntry>
        <c:idx val="0"/>
        <c:txPr>
          <a:bodyPr/>
          <a:lstStyle/>
          <a:p>
            <a:pPr>
              <a:defRPr sz="1600" baseline="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600" baseline="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egendEntry>
        <c:idx val="2"/>
        <c:txPr>
          <a:bodyPr/>
          <a:lstStyle/>
          <a:p>
            <a:pPr>
              <a:defRPr sz="1600" baseline="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egendEntry>
        <c:idx val="3"/>
        <c:txPr>
          <a:bodyPr/>
          <a:lstStyle/>
          <a:p>
            <a:pPr>
              <a:defRPr sz="1600" baseline="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ayout>
        <c:manualLayout>
          <c:xMode val="edge"/>
          <c:yMode val="edge"/>
          <c:x val="9.003718285214348E-4"/>
          <c:y val="2.4338870179606963E-3"/>
          <c:w val="0.4112428915135608"/>
          <c:h val="0.99756611298203934"/>
        </c:manualLayout>
      </c:layout>
      <c:overlay val="0"/>
      <c:txPr>
        <a:bodyPr/>
        <a:lstStyle/>
        <a:p>
          <a:pPr>
            <a:defRPr sz="1600" baseline="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2317488091766305E-2"/>
          <c:y val="7.9567827130852337E-2"/>
          <c:w val="0.54993827160493824"/>
          <c:h val="0.85560624249699879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cene3d>
              <a:camera prst="orthographicFront"/>
              <a:lightRig rig="threePt" dir="t">
                <a:rot lat="0" lon="0" rev="0"/>
              </a:lightRig>
            </a:scene3d>
            <a:sp3d prstMaterial="metal">
              <a:bevelT/>
              <a:bevelB/>
            </a:sp3d>
          </c:spPr>
          <c:explosion val="27"/>
          <c:dPt>
            <c:idx val="0"/>
            <c:bubble3D val="0"/>
          </c:dPt>
          <c:dPt>
            <c:idx val="1"/>
            <c:bubble3D val="0"/>
            <c:explosion val="19"/>
          </c:dPt>
          <c:dPt>
            <c:idx val="3"/>
            <c:bubble3D val="0"/>
          </c:dPt>
          <c:dPt>
            <c:idx val="4"/>
            <c:bubble3D val="0"/>
          </c:dPt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3.8580246913580245E-2"/>
                  <c:y val="0.1320528211284513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7.5617283950617287E-2"/>
                  <c:y val="-0.1128451380552220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Лист1!$A$2:$A$6</c:f>
              <c:strCache>
                <c:ptCount val="5"/>
                <c:pt idx="0">
                  <c:v>образование</c:v>
                </c:pt>
                <c:pt idx="1">
                  <c:v>здравоохранение</c:v>
                </c:pt>
                <c:pt idx="2">
                  <c:v>социальная политика</c:v>
                </c:pt>
                <c:pt idx="3">
                  <c:v>культура, кинематография</c:v>
                </c:pt>
                <c:pt idx="4">
                  <c:v>физическая культура и спорт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10081.4</c:v>
                </c:pt>
                <c:pt idx="1">
                  <c:v>6705.2</c:v>
                </c:pt>
                <c:pt idx="2">
                  <c:v>8005.2</c:v>
                </c:pt>
                <c:pt idx="3">
                  <c:v>1121.9000000000001</c:v>
                </c:pt>
                <c:pt idx="4">
                  <c:v>1354.3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64685719840575484"/>
          <c:y val="1.4594814303674182E-2"/>
          <c:w val="0.34696996208807235"/>
          <c:h val="0.77412067189080358"/>
        </c:manualLayout>
      </c:layout>
      <c:overlay val="0"/>
      <c:txPr>
        <a:bodyPr/>
        <a:lstStyle/>
        <a:p>
          <a:pPr>
            <a:defRPr b="1" i="0">
              <a:solidFill>
                <a:schemeClr val="tx1"/>
              </a:solidFill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0.86624</cdr:x>
      <cdr:y>0.01542</cdr:y>
    </cdr:from>
    <cdr:to>
      <cdr:x>0.99749</cdr:x>
      <cdr:y>0.0771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128792" y="72008"/>
          <a:ext cx="1080120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0.84874</cdr:x>
      <cdr:y>0</cdr:y>
    </cdr:from>
    <cdr:to>
      <cdr:x>0.95985</cdr:x>
      <cdr:y>0.0771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6984776" y="0"/>
          <a:ext cx="914400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r"/>
          <a:r>
            <a:rPr lang="ru-RU" sz="1600" dirty="0" smtClean="0">
              <a:solidFill>
                <a:schemeClr val="tx2"/>
              </a:solidFill>
            </a:rPr>
            <a:t>       </a:t>
          </a:r>
          <a:r>
            <a:rPr lang="ru-RU" sz="1600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(по долям</a:t>
          </a:r>
          <a:r>
            <a:rPr lang="ru-RU" sz="1600" dirty="0" smtClean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)</a:t>
          </a:r>
          <a:endParaRPr lang="ru-RU" sz="1600" dirty="0">
            <a:solidFill>
              <a:schemeClr val="tx2">
                <a:lumMod val="7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0.25295</cdr:x>
      <cdr:y>0.27227</cdr:y>
    </cdr:from>
    <cdr:to>
      <cdr:x>0.2792</cdr:x>
      <cdr:y>0.29949</cdr:y>
    </cdr:to>
    <cdr:cxnSp macro="">
      <cdr:nvCxnSpPr>
        <cdr:cNvPr id="3" name="Прямая соединительная линия 2"/>
        <cdr:cNvCxnSpPr/>
      </cdr:nvCxnSpPr>
      <cdr:spPr>
        <a:xfrm xmlns:a="http://schemas.openxmlformats.org/drawingml/2006/main">
          <a:off x="2232249" y="1440160"/>
          <a:ext cx="231656" cy="143981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tx1"/>
          </a:solidFill>
        </a:ln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0.29374</cdr:x>
      <cdr:y>0.05445</cdr:y>
    </cdr:from>
    <cdr:to>
      <cdr:x>0.32874</cdr:x>
      <cdr:y>0.08168</cdr:y>
    </cdr:to>
    <cdr:cxnSp macro="">
      <cdr:nvCxnSpPr>
        <cdr:cNvPr id="5" name="Прямая соединительная линия 4"/>
        <cdr:cNvCxnSpPr/>
      </cdr:nvCxnSpPr>
      <cdr:spPr>
        <a:xfrm xmlns:a="http://schemas.openxmlformats.org/drawingml/2006/main" flipH="1">
          <a:off x="2592289" y="288032"/>
          <a:ext cx="308875" cy="144035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tx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0.21875</cdr:x>
      <cdr:y>0.08516</cdr:y>
    </cdr:from>
    <cdr:to>
      <cdr:x>0.42874</cdr:x>
      <cdr:y>0.26538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800200" y="432048"/>
          <a:ext cx="1728192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2000" b="1" dirty="0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0.54583</cdr:x>
      <cdr:y>0.73047</cdr:y>
    </cdr:from>
    <cdr:to>
      <cdr:x>1</cdr:x>
      <cdr:y>0.84458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436615" y="4609504"/>
          <a:ext cx="2027435" cy="72008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800" dirty="0" smtClean="0"/>
            <a:t>непрограммные расходы (4,1 %)</a:t>
          </a:r>
          <a:endParaRPr lang="ru-RU" sz="1800" dirty="0"/>
        </a:p>
      </cdr:txBody>
    </cdr:sp>
  </cdr:relSizeAnchor>
  <cdr:relSizeAnchor xmlns:cdr="http://schemas.openxmlformats.org/drawingml/2006/chartDrawing">
    <cdr:from>
      <cdr:x>0.62648</cdr:x>
      <cdr:y>0.63918</cdr:y>
    </cdr:from>
    <cdr:to>
      <cdr:x>0.77292</cdr:x>
      <cdr:y>0.73047</cdr:y>
    </cdr:to>
    <cdr:cxnSp macro="">
      <cdr:nvCxnSpPr>
        <cdr:cNvPr id="4" name="Прямая соединительная линия 3"/>
        <cdr:cNvCxnSpPr>
          <a:endCxn xmlns:a="http://schemas.openxmlformats.org/drawingml/2006/main" id="2" idx="0"/>
        </cdr:cNvCxnSpPr>
      </cdr:nvCxnSpPr>
      <cdr:spPr>
        <a:xfrm xmlns:a="http://schemas.openxmlformats.org/drawingml/2006/main">
          <a:off x="2796655" y="4033440"/>
          <a:ext cx="653678" cy="576064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tx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6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470D56-12EA-44D5-BDBF-4DF61285B8B3}" type="datetimeFigureOut">
              <a:rPr lang="ru-RU" smtClean="0"/>
              <a:t>12.10.2013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2" y="9430092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6" y="9430092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8A754C-B024-477D-8029-7016401A80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754519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6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93F4A6-7870-47B5-B0C3-603C829A6961}" type="datetimeFigureOut">
              <a:rPr lang="ru-RU" smtClean="0"/>
              <a:t>12.10.2013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8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2" y="9430092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6" y="9430092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220405-C40C-45C8-9EC5-31C93BD49D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923567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220405-C40C-45C8-9EC5-31C93BD49D68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82899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220405-C40C-45C8-9EC5-31C93BD49D68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45408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220405-C40C-45C8-9EC5-31C93BD49D68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76528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220405-C40C-45C8-9EC5-31C93BD49D68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34391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220405-C40C-45C8-9EC5-31C93BD49D68}" type="slidenum">
              <a:rPr lang="ru-RU" smtClean="0"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45228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220405-C40C-45C8-9EC5-31C93BD49D68}" type="slidenum">
              <a:rPr lang="ru-RU" smtClean="0"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96138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4F5BF-B498-4DA9-904F-31B46DA67C2A}" type="datetime1">
              <a:rPr lang="ru-RU" smtClean="0"/>
              <a:t>12.10.2013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ru-RU" smtClean="0"/>
              <a:t>Министерство финансов Камчатского края</a:t>
            </a:r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EFE3D-3B50-418D-ACA2-A5292DAEE13C}" type="datetime1">
              <a:rPr lang="ru-RU" smtClean="0"/>
              <a:t>12.10.2013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Министерство финансов Камчатского края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C3260-2B65-4EE1-847F-9681385B1D00}" type="datetime1">
              <a:rPr lang="ru-RU" smtClean="0"/>
              <a:t>12.10.2013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Министерство финансов Камчатского края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79770-8B25-48A9-8D80-1C625658F992}" type="datetime1">
              <a:rPr lang="ru-RU" smtClean="0"/>
              <a:t>12.10.2013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Министерство финансов Камчатского края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2B202-A276-46E1-ACFB-56DAA25CB9A4}" type="datetime1">
              <a:rPr lang="ru-RU" smtClean="0"/>
              <a:t>12.10.2013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Министерство финансов Камчатского края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96D73-80E7-4DC9-B5CB-FDBDFCFF70B3}" type="datetime1">
              <a:rPr lang="ru-RU" smtClean="0"/>
              <a:t>12.10.2013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Министерство финансов Камчатского края</a:t>
            </a: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D624C-E105-4FD5-B71E-13D41A312511}" type="datetime1">
              <a:rPr lang="ru-RU" smtClean="0"/>
              <a:t>12.10.2013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Министерство финансов Камчатского края</a:t>
            </a: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43402-E74C-4B55-8718-791863C2DEA3}" type="datetime1">
              <a:rPr lang="ru-RU" smtClean="0"/>
              <a:t>12.10.2013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Министерство финансов Камчатского края</a:t>
            </a: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8E86D-3F55-4F1A-93B3-BC79EA9218EF}" type="datetime1">
              <a:rPr lang="ru-RU" smtClean="0"/>
              <a:t>12.10.2013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Министерство финансов Камчатского края</a:t>
            </a: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0DA7C-6F70-4FF2-87D1-4C9DC19E32CF}" type="datetime1">
              <a:rPr lang="ru-RU" smtClean="0"/>
              <a:t>12.10.2013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Министерство финансов Камчатского края</a:t>
            </a: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8FE17-B529-4E5F-9993-031915297309}" type="datetime1">
              <a:rPr lang="ru-RU" smtClean="0"/>
              <a:t>12.10.2013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Министерство финансов Камчатского края</a:t>
            </a: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DEEA1C52-4493-4B0F-A909-157E4FEC9C8E}" type="datetime1">
              <a:rPr lang="ru-RU" smtClean="0"/>
              <a:t>12.10.2013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ru-RU" smtClean="0"/>
              <a:t>Министерство финансов Камчатского края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sldNum="0" hdr="0" ftr="0" dt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548681"/>
            <a:ext cx="7772400" cy="504056"/>
          </a:xfrm>
        </p:spPr>
        <p:txBody>
          <a:bodyPr>
            <a:normAutofit/>
          </a:bodyPr>
          <a:lstStyle/>
          <a:p>
            <a:pPr algn="l"/>
            <a:r>
              <a:rPr lang="ru-RU" sz="1400" dirty="0" smtClean="0"/>
              <a:t>Министерство финансов Камчатского края</a:t>
            </a:r>
            <a:endParaRPr lang="ru-RU" sz="1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2420888"/>
            <a:ext cx="8280920" cy="1296144"/>
          </a:xfrm>
        </p:spPr>
        <p:txBody>
          <a:bodyPr>
            <a:normAutofit/>
          </a:bodyPr>
          <a:lstStyle/>
          <a:p>
            <a:r>
              <a:rPr lang="ru-RU" sz="2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БЮДЖЕТ КАМЧАТСКОГО КРАЯ НА 2014 ГОД </a:t>
            </a:r>
          </a:p>
          <a:p>
            <a:r>
              <a:rPr lang="ru-RU" sz="2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И НА ПЛАНОВЫЙ ПЕРИОД 2015-2016 ГОДОВ</a:t>
            </a:r>
          </a:p>
          <a:p>
            <a:endParaRPr lang="ru-RU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8350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296144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2600" b="1" dirty="0" smtClean="0"/>
              <a:t>Структура расходов краевого бюджета на</a:t>
            </a:r>
            <a:br>
              <a:rPr lang="ru-RU" sz="2600" b="1" dirty="0" smtClean="0"/>
            </a:br>
            <a:r>
              <a:rPr lang="ru-RU" sz="2600" b="1" dirty="0" smtClean="0"/>
              <a:t>2014 год </a:t>
            </a:r>
            <a:r>
              <a:rPr lang="ru-RU" sz="1200" b="1" dirty="0" smtClean="0"/>
              <a:t>по разделам классификации </a:t>
            </a:r>
            <a:br>
              <a:rPr lang="ru-RU" sz="1200" b="1" dirty="0" smtClean="0"/>
            </a:br>
            <a:r>
              <a:rPr lang="ru-RU" sz="1200" b="1" dirty="0" smtClean="0"/>
              <a:t>расходов бюджетов</a:t>
            </a:r>
            <a:endParaRPr lang="ru-RU" sz="1200" b="1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19333107"/>
              </p:ext>
            </p:extLst>
          </p:nvPr>
        </p:nvGraphicFramePr>
        <p:xfrm>
          <a:off x="179512" y="1340768"/>
          <a:ext cx="8784976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7973458" y="-7239"/>
            <a:ext cx="12394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i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600" b="1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9 СЛАЙД </a:t>
            </a:r>
            <a:endParaRPr lang="ru-RU" sz="1600" b="1" i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21761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224136"/>
          </a:xfrm>
        </p:spPr>
        <p:txBody>
          <a:bodyPr/>
          <a:lstStyle/>
          <a:p>
            <a:r>
              <a:rPr lang="ru-RU" sz="2600" b="1" dirty="0" smtClean="0"/>
              <a:t>Краевой бюджет по видам расходов в 2014 году</a:t>
            </a:r>
            <a:r>
              <a:rPr lang="ru-RU" sz="2600" dirty="0" smtClean="0"/>
              <a:t/>
            </a:r>
            <a:br>
              <a:rPr lang="ru-RU" sz="2600" dirty="0" smtClean="0"/>
            </a:br>
            <a:endParaRPr lang="ru-RU" sz="2600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33512610"/>
              </p:ext>
            </p:extLst>
          </p:nvPr>
        </p:nvGraphicFramePr>
        <p:xfrm>
          <a:off x="0" y="620689"/>
          <a:ext cx="9144000" cy="62155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973458" y="-7239"/>
            <a:ext cx="13420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i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600" b="1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10 СЛАЙД </a:t>
            </a:r>
            <a:endParaRPr lang="ru-RU" sz="1600" b="1" i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29298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4704"/>
          </a:xfrm>
        </p:spPr>
        <p:txBody>
          <a:bodyPr/>
          <a:lstStyle/>
          <a:p>
            <a:r>
              <a:rPr lang="ru-RU" sz="2600" b="1" dirty="0"/>
              <a:t>Расходы на социально-культурную сферу</a:t>
            </a:r>
            <a:endParaRPr lang="ru-RU" sz="2600" dirty="0"/>
          </a:p>
        </p:txBody>
      </p:sp>
      <p:sp>
        <p:nvSpPr>
          <p:cNvPr id="7" name="Овал 6"/>
          <p:cNvSpPr/>
          <p:nvPr/>
        </p:nvSpPr>
        <p:spPr>
          <a:xfrm>
            <a:off x="251520" y="2592338"/>
            <a:ext cx="2448272" cy="2448272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Овал 7"/>
          <p:cNvSpPr/>
          <p:nvPr/>
        </p:nvSpPr>
        <p:spPr>
          <a:xfrm>
            <a:off x="851491" y="3356992"/>
            <a:ext cx="1285937" cy="1324351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22 550,5</a:t>
            </a:r>
          </a:p>
          <a:p>
            <a:pPr algn="ctr"/>
            <a:endParaRPr lang="ru-RU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48%</a:t>
            </a:r>
            <a:endPara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3102880" y="1547823"/>
            <a:ext cx="2621248" cy="2601257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10" name="Овал 9"/>
          <p:cNvSpPr/>
          <p:nvPr/>
        </p:nvSpPr>
        <p:spPr>
          <a:xfrm>
            <a:off x="3570932" y="2414708"/>
            <a:ext cx="1433115" cy="1401766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 dirty="0" smtClean="0">
              <a:solidFill>
                <a:schemeClr val="tx1"/>
              </a:solidFill>
            </a:endParaRPr>
          </a:p>
          <a:p>
            <a:pPr algn="ctr"/>
            <a:endParaRPr lang="ru-RU" sz="1600" dirty="0">
              <a:solidFill>
                <a:schemeClr val="tx1"/>
              </a:solidFill>
            </a:endParaRPr>
          </a:p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25 105,5</a:t>
            </a:r>
          </a:p>
          <a:p>
            <a:pPr algn="ctr"/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47%</a:t>
            </a:r>
          </a:p>
          <a:p>
            <a:pPr algn="ctr"/>
            <a:endParaRPr lang="ru-RU" sz="1600" dirty="0">
              <a:solidFill>
                <a:schemeClr val="tx1"/>
              </a:solidFill>
            </a:endParaRPr>
          </a:p>
          <a:p>
            <a:pPr algn="ctr"/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5980898" y="883964"/>
            <a:ext cx="2767565" cy="2689051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5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8026" y="1533867"/>
            <a:ext cx="1652365" cy="16523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899592" y="5093275"/>
            <a:ext cx="1053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2012 год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3800269" y="4149080"/>
            <a:ext cx="1053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2013 год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6569758" y="3660253"/>
            <a:ext cx="11315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2014 год</a:t>
            </a:r>
            <a:endParaRPr lang="ru-RU" dirty="0"/>
          </a:p>
        </p:txBody>
      </p:sp>
      <p:sp>
        <p:nvSpPr>
          <p:cNvPr id="15" name="Овал 14"/>
          <p:cNvSpPr/>
          <p:nvPr/>
        </p:nvSpPr>
        <p:spPr>
          <a:xfrm>
            <a:off x="691952" y="1232756"/>
            <a:ext cx="207640" cy="216024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1012404" y="1193880"/>
            <a:ext cx="196239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/>
              <a:t>ВСЕГО РАСХОДЫ</a:t>
            </a:r>
            <a:endParaRPr lang="ru-RU" sz="1600" dirty="0"/>
          </a:p>
        </p:txBody>
      </p:sp>
      <p:sp>
        <p:nvSpPr>
          <p:cNvPr id="17" name="Овал 16"/>
          <p:cNvSpPr/>
          <p:nvPr/>
        </p:nvSpPr>
        <p:spPr>
          <a:xfrm>
            <a:off x="691952" y="883965"/>
            <a:ext cx="207640" cy="240777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1012404" y="824548"/>
            <a:ext cx="48547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Расходы на социально-культурную сферу</a:t>
            </a:r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774077" y="2884242"/>
            <a:ext cx="1363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46 998,6</a:t>
            </a:r>
            <a:endParaRPr lang="ru-RU" dirty="0"/>
          </a:p>
        </p:txBody>
      </p:sp>
      <p:sp>
        <p:nvSpPr>
          <p:cNvPr id="19" name="TextBox 18"/>
          <p:cNvSpPr txBox="1"/>
          <p:nvPr/>
        </p:nvSpPr>
        <p:spPr>
          <a:xfrm>
            <a:off x="3783434" y="1885474"/>
            <a:ext cx="10871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53 464,8</a:t>
            </a:r>
            <a:endParaRPr lang="ru-RU" dirty="0"/>
          </a:p>
        </p:txBody>
      </p:sp>
      <p:sp>
        <p:nvSpPr>
          <p:cNvPr id="20" name="TextBox 19"/>
          <p:cNvSpPr txBox="1"/>
          <p:nvPr/>
        </p:nvSpPr>
        <p:spPr>
          <a:xfrm>
            <a:off x="6708745" y="1178491"/>
            <a:ext cx="9925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54 432,2</a:t>
            </a:r>
            <a:endParaRPr lang="ru-RU" dirty="0"/>
          </a:p>
        </p:txBody>
      </p:sp>
      <p:sp>
        <p:nvSpPr>
          <p:cNvPr id="21" name="TextBox 20"/>
          <p:cNvSpPr txBox="1"/>
          <p:nvPr/>
        </p:nvSpPr>
        <p:spPr>
          <a:xfrm>
            <a:off x="6708745" y="2001614"/>
            <a:ext cx="117562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27 268,0</a:t>
            </a:r>
          </a:p>
          <a:p>
            <a:pPr algn="ctr"/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50%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973458" y="-7239"/>
            <a:ext cx="13420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i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600" b="1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11 СЛАЙД </a:t>
            </a:r>
            <a:endParaRPr lang="ru-RU" sz="1600" b="1" i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68641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500" b="1" dirty="0" smtClean="0"/>
              <a:t>Расходы на социально-культурную сферу в 2014 г.</a:t>
            </a:r>
            <a:r>
              <a:rPr lang="ru-RU" sz="2600" dirty="0" smtClean="0"/>
              <a:t/>
            </a:r>
            <a:br>
              <a:rPr lang="ru-RU" sz="2600" dirty="0" smtClean="0"/>
            </a:br>
            <a:endParaRPr lang="ru-RU" sz="2600" dirty="0"/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34539176"/>
              </p:ext>
            </p:extLst>
          </p:nvPr>
        </p:nvGraphicFramePr>
        <p:xfrm>
          <a:off x="-180529" y="836712"/>
          <a:ext cx="8825003" cy="5289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973458" y="-7239"/>
            <a:ext cx="13420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i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600" b="1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12 СЛАЙД </a:t>
            </a:r>
            <a:endParaRPr lang="ru-RU" sz="1600" b="1" i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82592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692696"/>
          </a:xfrm>
        </p:spPr>
        <p:txBody>
          <a:bodyPr/>
          <a:lstStyle/>
          <a:p>
            <a:r>
              <a:rPr lang="ru-RU" sz="2600" b="1" dirty="0" smtClean="0"/>
              <a:t>Инвестиционные мероприятия на 2014 год</a:t>
            </a:r>
            <a:endParaRPr lang="ru-RU" sz="2600" b="1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11049065"/>
              </p:ext>
            </p:extLst>
          </p:nvPr>
        </p:nvGraphicFramePr>
        <p:xfrm>
          <a:off x="0" y="836712"/>
          <a:ext cx="8928992" cy="59046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7973458" y="-7239"/>
            <a:ext cx="13420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i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600" b="1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13 СЛАЙД </a:t>
            </a:r>
            <a:endParaRPr lang="ru-RU" sz="1600" b="1" i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6932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6853" y="620688"/>
            <a:ext cx="8229600" cy="720081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2600" dirty="0" smtClean="0"/>
              <a:t/>
            </a:r>
            <a:br>
              <a:rPr lang="ru-RU" sz="2600" dirty="0" smtClean="0"/>
            </a:br>
            <a:r>
              <a:rPr lang="ru-RU" sz="2600" dirty="0" smtClean="0"/>
              <a:t/>
            </a:r>
            <a:br>
              <a:rPr lang="ru-RU" sz="2600" dirty="0" smtClean="0"/>
            </a:br>
            <a:r>
              <a:rPr lang="ru-RU" sz="2600" dirty="0" smtClean="0"/>
              <a:t>Структура межбюджетных трансфертов местным бюджетам в 2013-2016 годах</a:t>
            </a:r>
            <a:br>
              <a:rPr lang="ru-RU" sz="2600" dirty="0" smtClean="0"/>
            </a:br>
            <a:r>
              <a:rPr lang="ru-RU" sz="1400" dirty="0" smtClean="0"/>
              <a:t> (без учета средств федерального бюджета,</a:t>
            </a:r>
            <a:br>
              <a:rPr lang="ru-RU" sz="1400" dirty="0" smtClean="0"/>
            </a:br>
            <a:r>
              <a:rPr lang="ru-RU" sz="1400" dirty="0" smtClean="0"/>
              <a:t>инвестиционных мероприятий и мероприятий «бывших» ДКЦП)</a:t>
            </a:r>
            <a:endParaRPr lang="ru-RU" sz="1400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61916510"/>
              </p:ext>
            </p:extLst>
          </p:nvPr>
        </p:nvGraphicFramePr>
        <p:xfrm>
          <a:off x="597146" y="1604674"/>
          <a:ext cx="8085004" cy="46686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4216"/>
                <a:gridCol w="1368152"/>
                <a:gridCol w="1656184"/>
                <a:gridCol w="1512168"/>
                <a:gridCol w="1604284"/>
              </a:tblGrid>
              <a:tr h="778107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Наименование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2013 год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2014 год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2015 год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2016 год</a:t>
                      </a:r>
                      <a:endParaRPr lang="ru-RU" dirty="0"/>
                    </a:p>
                  </a:txBody>
                  <a:tcPr/>
                </a:tc>
              </a:tr>
              <a:tr h="778107">
                <a:tc>
                  <a:txBody>
                    <a:bodyPr/>
                    <a:lstStyle/>
                    <a:p>
                      <a:r>
                        <a:rPr lang="ru-RU" dirty="0" smtClean="0"/>
                        <a:t>Дотации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1 843,3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1 949,7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1 949,7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1 949,7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778107">
                <a:tc>
                  <a:txBody>
                    <a:bodyPr/>
                    <a:lstStyle/>
                    <a:p>
                      <a:r>
                        <a:rPr lang="ru-RU" dirty="0" smtClean="0"/>
                        <a:t>Субсидии</a:t>
                      </a:r>
                    </a:p>
                    <a:p>
                      <a:endParaRPr lang="ru-R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2 933,3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3 320,5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3 614,4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3 911,4</a:t>
                      </a:r>
                      <a:endParaRPr lang="ru-RU" dirty="0"/>
                    </a:p>
                  </a:txBody>
                  <a:tcPr/>
                </a:tc>
              </a:tr>
              <a:tr h="778107">
                <a:tc>
                  <a:txBody>
                    <a:bodyPr/>
                    <a:lstStyle/>
                    <a:p>
                      <a:r>
                        <a:rPr lang="ru-RU" dirty="0" smtClean="0"/>
                        <a:t>Субвенции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6 820,5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9 262,7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9 838,0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10 254,6</a:t>
                      </a:r>
                      <a:endParaRPr lang="ru-RU" dirty="0"/>
                    </a:p>
                  </a:txBody>
                  <a:tcPr/>
                </a:tc>
              </a:tr>
              <a:tr h="778107">
                <a:tc>
                  <a:txBody>
                    <a:bodyPr/>
                    <a:lstStyle/>
                    <a:p>
                      <a:r>
                        <a:rPr lang="ru-RU" dirty="0" smtClean="0"/>
                        <a:t>Иные МБТ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236,9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0 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</a:tr>
              <a:tr h="778107">
                <a:tc>
                  <a:txBody>
                    <a:bodyPr/>
                    <a:lstStyle/>
                    <a:p>
                      <a:r>
                        <a:rPr lang="ru-RU" dirty="0" smtClean="0"/>
                        <a:t>ИТОГО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11 834,0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14 532,9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15 402,1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16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 115,7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7613426" y="1242188"/>
            <a:ext cx="10919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/>
              <a:t>м</a:t>
            </a:r>
            <a:r>
              <a:rPr lang="ru-RU" sz="1600" dirty="0" smtClean="0"/>
              <a:t>лн</a:t>
            </a:r>
            <a:r>
              <a:rPr lang="ru-RU" dirty="0" smtClean="0"/>
              <a:t>. </a:t>
            </a:r>
            <a:r>
              <a:rPr lang="ru-RU" sz="1600" dirty="0" smtClean="0"/>
              <a:t>руб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7973458" y="-7239"/>
            <a:ext cx="13420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i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600" b="1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14 СЛАЙД </a:t>
            </a:r>
            <a:endParaRPr lang="ru-RU" sz="1600" b="1" i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45836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Объект 6"/>
          <p:cNvSpPr>
            <a:spLocks noGrp="1"/>
          </p:cNvSpPr>
          <p:nvPr>
            <p:ph sz="quarter" idx="13"/>
          </p:nvPr>
        </p:nvSpPr>
        <p:spPr>
          <a:xfrm>
            <a:off x="251520" y="620688"/>
            <a:ext cx="4464496" cy="6120680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Развитие здравоохранения</a:t>
            </a:r>
          </a:p>
          <a:p>
            <a:pPr marL="0" indent="0" algn="just" fontAlgn="t">
              <a:buNone/>
            </a:pPr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Развитие образования</a:t>
            </a:r>
          </a:p>
          <a:p>
            <a:pPr marL="0" indent="0" algn="just" fontAlgn="t">
              <a:buNone/>
            </a:pPr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Социальная поддержка </a:t>
            </a:r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граждан</a:t>
            </a:r>
            <a:endParaRPr lang="ru-RU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 fontAlgn="t">
              <a:buNone/>
            </a:pPr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Обеспечение доступным и комфортным </a:t>
            </a:r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жильем</a:t>
            </a:r>
            <a:endParaRPr lang="ru-RU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5.Энергоэффективность, развитие энергетики и </a:t>
            </a:r>
            <a:r>
              <a:rPr lang="ru-RU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коммунального </a:t>
            </a:r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хозяйства</a:t>
            </a:r>
          </a:p>
          <a:p>
            <a:pPr marL="0" indent="0" algn="just">
              <a:buNone/>
            </a:pPr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Содействие </a:t>
            </a:r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занятости</a:t>
            </a:r>
          </a:p>
          <a:p>
            <a:pPr marL="0" indent="0" algn="just" fontAlgn="t">
              <a:buNone/>
            </a:pPr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7.Профилактика </a:t>
            </a:r>
            <a:r>
              <a:rPr lang="ru-RU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правонарушений, терроризма, экстремизма, наркомании и </a:t>
            </a:r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алкоголизма</a:t>
            </a:r>
          </a:p>
          <a:p>
            <a:pPr marL="0" indent="0" algn="just" fontAlgn="t">
              <a:buNone/>
            </a:pPr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8.Защита </a:t>
            </a:r>
            <a:r>
              <a:rPr lang="ru-RU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населения, территорий от чрезвычайных ситуаций, обеспечение пожарной </a:t>
            </a:r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безопасности</a:t>
            </a:r>
          </a:p>
          <a:p>
            <a:pPr marL="0" indent="0" algn="just" fontAlgn="t">
              <a:buNone/>
            </a:pPr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r>
              <a:rPr lang="ru-RU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Развитие внутреннего и въездного </a:t>
            </a:r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туризма</a:t>
            </a:r>
            <a:endParaRPr lang="ru-RU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 fontAlgn="t">
              <a:buNone/>
            </a:pPr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ru-RU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Развитие </a:t>
            </a:r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культуры</a:t>
            </a:r>
          </a:p>
          <a:p>
            <a:pPr marL="0" indent="0" algn="just" fontAlgn="t">
              <a:buNone/>
            </a:pPr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11</a:t>
            </a:r>
            <a:r>
              <a:rPr lang="ru-RU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Развитие физической </a:t>
            </a:r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культуры</a:t>
            </a:r>
            <a:endParaRPr lang="ru-RU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 fontAlgn="t">
              <a:buNone/>
            </a:pPr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12.Охрана </a:t>
            </a:r>
            <a:r>
              <a:rPr lang="ru-RU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окружающей среды, воспроизводство и использование природных </a:t>
            </a:r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ресурсов</a:t>
            </a:r>
            <a:endParaRPr lang="ru-RU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 fontAlgn="t">
              <a:buNone/>
            </a:pPr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13</a:t>
            </a:r>
            <a:r>
              <a:rPr lang="ru-RU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Развитие экономики, внешнеэкономической деятельности </a:t>
            </a:r>
            <a:endParaRPr lang="ru-RU" sz="12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 fontAlgn="t">
              <a:buNone/>
            </a:pPr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14.Совершенствование </a:t>
            </a:r>
            <a:r>
              <a:rPr lang="ru-RU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системы государственного управления </a:t>
            </a:r>
            <a:endParaRPr lang="ru-RU" sz="12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 fontAlgn="t">
              <a:buNone/>
            </a:pPr>
            <a:r>
              <a:rPr lang="ru-RU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Развитие транспортной </a:t>
            </a:r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системы</a:t>
            </a:r>
            <a:endParaRPr lang="ru-RU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 fontAlgn="t">
              <a:buNone/>
            </a:pPr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16</a:t>
            </a:r>
            <a:r>
              <a:rPr lang="ru-RU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Развитие сельского хозяйства и регулирование рынков сельскохозяйственной </a:t>
            </a:r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продукции</a:t>
            </a:r>
            <a:endParaRPr lang="ru-RU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 fontAlgn="t">
              <a:buNone/>
            </a:pPr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17</a:t>
            </a:r>
            <a:r>
              <a:rPr lang="ru-RU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Развитие </a:t>
            </a:r>
            <a:r>
              <a:rPr lang="ru-RU" sz="12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рыбохозяйственного</a:t>
            </a:r>
            <a:r>
              <a:rPr lang="ru-RU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комплекса </a:t>
            </a:r>
            <a:endParaRPr lang="ru-RU" sz="12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 fontAlgn="t">
              <a:buNone/>
            </a:pPr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18</a:t>
            </a:r>
            <a:r>
              <a:rPr lang="ru-RU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Реализация государственной национальной политики и укрепление гражданского </a:t>
            </a:r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единства</a:t>
            </a:r>
            <a:endParaRPr lang="ru-RU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 fontAlgn="t">
              <a:buNone/>
            </a:pPr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19</a:t>
            </a:r>
            <a:r>
              <a:rPr lang="ru-RU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Управление государственными финансами </a:t>
            </a:r>
            <a:endParaRPr lang="ru-RU" sz="12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 fontAlgn="t">
              <a:buNone/>
            </a:pPr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20. Совершенствование </a:t>
            </a:r>
            <a:r>
              <a:rPr lang="ru-RU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управлением краевым имуществом Камчатского края на 2014-2018 годы.</a:t>
            </a:r>
          </a:p>
          <a:p>
            <a:pPr marL="0" indent="0" algn="just" fontAlgn="t">
              <a:buNone/>
            </a:pPr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21.Социальное </a:t>
            </a:r>
            <a:r>
              <a:rPr lang="ru-RU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 экономическое развитие территории с особым статусом «Корякский </a:t>
            </a:r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округ»</a:t>
            </a:r>
            <a:endParaRPr lang="ru-RU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000" dirty="0">
              <a:latin typeface="+mn-lt"/>
            </a:endParaRPr>
          </a:p>
        </p:txBody>
      </p:sp>
      <p:graphicFrame>
        <p:nvGraphicFramePr>
          <p:cNvPr id="2" name="Объект 1"/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2506187046"/>
              </p:ext>
            </p:extLst>
          </p:nvPr>
        </p:nvGraphicFramePr>
        <p:xfrm>
          <a:off x="4655665" y="547688"/>
          <a:ext cx="4464050" cy="6310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79512" y="101970"/>
            <a:ext cx="8568952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300" b="1" dirty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ea typeface="+mj-ea"/>
                <a:cs typeface="+mj-cs"/>
              </a:rPr>
              <a:t>Перечень государственных программ Камчатского края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973458" y="-7239"/>
            <a:ext cx="13420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i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600" b="1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15 СЛАЙД </a:t>
            </a:r>
            <a:endParaRPr lang="ru-RU" sz="1600" b="1" i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0311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6712"/>
          </a:xfrm>
        </p:spPr>
        <p:txBody>
          <a:bodyPr/>
          <a:lstStyle/>
          <a:p>
            <a:pPr algn="l"/>
            <a:r>
              <a:rPr lang="ru-RU" sz="2600" b="1" dirty="0" smtClean="0"/>
              <a:t>Государственный долг</a:t>
            </a:r>
            <a:endParaRPr lang="ru-RU" sz="2600" b="1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56295535"/>
              </p:ext>
            </p:extLst>
          </p:nvPr>
        </p:nvGraphicFramePr>
        <p:xfrm>
          <a:off x="467544" y="836712"/>
          <a:ext cx="8229600" cy="58399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2592"/>
                <a:gridCol w="1049248"/>
                <a:gridCol w="1645920"/>
                <a:gridCol w="1645920"/>
                <a:gridCol w="1645920"/>
              </a:tblGrid>
              <a:tr h="288032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  </a:t>
                      </a:r>
                      <a:endParaRPr lang="ru-RU" sz="16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2013 год</a:t>
                      </a:r>
                      <a:endParaRPr lang="ru-RU" sz="1600" dirty="0"/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2014 год</a:t>
                      </a:r>
                      <a:endParaRPr lang="ru-RU" sz="1600" dirty="0"/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2015 год</a:t>
                      </a:r>
                      <a:endParaRPr lang="ru-RU" sz="1600" dirty="0"/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2016</a:t>
                      </a:r>
                      <a:r>
                        <a:rPr lang="ru-RU" sz="1600" baseline="0" dirty="0" smtClean="0"/>
                        <a:t> год</a:t>
                      </a:r>
                      <a:endParaRPr lang="ru-RU" sz="1600" dirty="0"/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52881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</a:rPr>
                        <a:t>Налоговые</a:t>
                      </a:r>
                      <a:r>
                        <a:rPr lang="ru-RU" sz="1400" b="0" baseline="0" dirty="0" smtClean="0">
                          <a:solidFill>
                            <a:schemeClr val="tx1"/>
                          </a:solidFill>
                        </a:rPr>
                        <a:t> и неналоговые </a:t>
                      </a:r>
                      <a:r>
                        <a:rPr lang="ru-RU" sz="1400" b="0" dirty="0" smtClean="0">
                          <a:solidFill>
                            <a:schemeClr val="tx1"/>
                          </a:solidFill>
                        </a:rPr>
                        <a:t>ДОХОДЫ</a:t>
                      </a: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13 302,8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16 435,3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17 435,2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18 944,8</a:t>
                      </a:r>
                      <a:endParaRPr lang="ru-RU" sz="160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ДЕФИЦИТ</a:t>
                      </a:r>
                      <a:endParaRPr lang="ru-RU" sz="1400" dirty="0"/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3 761,1</a:t>
                      </a:r>
                      <a:endParaRPr lang="ru-RU" sz="1600" dirty="0"/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274,9</a:t>
                      </a:r>
                      <a:endParaRPr lang="ru-RU" sz="1600" dirty="0"/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16,3</a:t>
                      </a:r>
                      <a:endParaRPr lang="ru-RU" sz="1600" dirty="0"/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45,6</a:t>
                      </a:r>
                      <a:endParaRPr lang="ru-RU" sz="1600" dirty="0"/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baseline="0" dirty="0" smtClean="0"/>
                        <a:t>% от налоговых и неналоговых доходов</a:t>
                      </a: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7,6</a:t>
                      </a:r>
                      <a:endParaRPr lang="ru-RU" sz="1600" dirty="0"/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0,5</a:t>
                      </a:r>
                      <a:endParaRPr lang="ru-RU" sz="1600" dirty="0"/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0,03</a:t>
                      </a:r>
                      <a:endParaRPr lang="ru-RU" sz="1600" dirty="0"/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0,08</a:t>
                      </a:r>
                      <a:endParaRPr lang="ru-RU" sz="1600" dirty="0"/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55116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Государственный долг Камчатского края</a:t>
                      </a:r>
                      <a:endParaRPr lang="ru-RU" sz="1400" dirty="0"/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3 603,0</a:t>
                      </a:r>
                      <a:endParaRPr lang="ru-RU" sz="1600" dirty="0"/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3 485,0</a:t>
                      </a:r>
                      <a:endParaRPr lang="ru-RU" sz="1600" dirty="0"/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3 359,2</a:t>
                      </a:r>
                      <a:endParaRPr lang="ru-RU" sz="1600" dirty="0"/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3 256,2</a:t>
                      </a:r>
                      <a:endParaRPr lang="ru-RU" sz="1600" dirty="0"/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ОСНОВНЫЕ ОБЯЗАТЕЛЬСТВА</a:t>
                      </a:r>
                      <a:endParaRPr lang="ru-RU" sz="1400" dirty="0"/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76,0</a:t>
                      </a:r>
                      <a:endParaRPr lang="ru-RU" sz="1600" dirty="0"/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118,1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125,7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103,0</a:t>
                      </a:r>
                      <a:endParaRPr lang="ru-RU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кредиты в кредитных организациях</a:t>
                      </a:r>
                      <a:endParaRPr lang="ru-RU" sz="1400" dirty="0"/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-</a:t>
                      </a:r>
                      <a:endParaRPr lang="ru-RU" sz="1600" dirty="0"/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бюджетные кредиты</a:t>
                      </a:r>
                      <a:r>
                        <a:rPr lang="ru-RU" sz="1400" baseline="0" dirty="0" smtClean="0"/>
                        <a:t> (федеральный бюджет)</a:t>
                      </a:r>
                      <a:endParaRPr lang="ru-RU" sz="1400" dirty="0"/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76,0</a:t>
                      </a:r>
                      <a:endParaRPr lang="ru-RU" sz="1600" dirty="0"/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118,1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125,7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103,0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государственные ценные бумаги</a:t>
                      </a:r>
                      <a:endParaRPr lang="ru-RU" sz="1400" dirty="0"/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-</a:t>
                      </a:r>
                      <a:endParaRPr lang="ru-RU" sz="1600" dirty="0"/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-</a:t>
                      </a:r>
                      <a:endParaRPr lang="ru-RU" sz="1600" dirty="0"/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-</a:t>
                      </a:r>
                      <a:endParaRPr lang="ru-RU" sz="1600" dirty="0"/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-</a:t>
                      </a:r>
                      <a:endParaRPr lang="ru-RU" sz="1600" dirty="0"/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УСЛОВНЫЕ ОБЯЗАТЕЛЬСТВА (гарантии)</a:t>
                      </a:r>
                      <a:endParaRPr lang="ru-RU" sz="1400" dirty="0"/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-</a:t>
                      </a:r>
                      <a:endParaRPr lang="ru-RU" sz="1600" dirty="0"/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-</a:t>
                      </a:r>
                      <a:endParaRPr lang="ru-RU" sz="1600" dirty="0"/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-</a:t>
                      </a:r>
                      <a:endParaRPr lang="ru-RU" sz="1600" dirty="0"/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-</a:t>
                      </a:r>
                      <a:endParaRPr lang="ru-RU" sz="1600" dirty="0"/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РАСХОДЫ</a:t>
                      </a:r>
                      <a:r>
                        <a:rPr lang="ru-RU" sz="1400" baseline="0" dirty="0" smtClean="0"/>
                        <a:t> НА ОБСЛУЖИВАНИЕ ГОСДОЛГА</a:t>
                      </a: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37,0</a:t>
                      </a:r>
                      <a:endParaRPr lang="ru-RU" sz="1600" dirty="0"/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37,0</a:t>
                      </a:r>
                      <a:endParaRPr lang="ru-RU" sz="1600" dirty="0"/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35,1</a:t>
                      </a:r>
                      <a:endParaRPr lang="ru-RU" sz="1600" dirty="0"/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33,5</a:t>
                      </a:r>
                      <a:endParaRPr lang="ru-RU" sz="1600" dirty="0"/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7740352" y="549682"/>
            <a:ext cx="96051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/>
              <a:t>м</a:t>
            </a:r>
            <a:r>
              <a:rPr lang="ru-RU" sz="1400" dirty="0" smtClean="0"/>
              <a:t>лн. руб.</a:t>
            </a:r>
            <a:endParaRPr lang="ru-RU" sz="1400" dirty="0"/>
          </a:p>
        </p:txBody>
      </p:sp>
      <p:sp>
        <p:nvSpPr>
          <p:cNvPr id="8" name="TextBox 7"/>
          <p:cNvSpPr txBox="1"/>
          <p:nvPr/>
        </p:nvSpPr>
        <p:spPr>
          <a:xfrm>
            <a:off x="7973458" y="-7239"/>
            <a:ext cx="13420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i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600" b="1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16 СЛАЙД </a:t>
            </a:r>
            <a:endParaRPr lang="ru-RU" sz="1600" b="1" i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12822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0"/>
            <a:ext cx="8856984" cy="1124744"/>
          </a:xfrm>
        </p:spPr>
        <p:txBody>
          <a:bodyPr/>
          <a:lstStyle/>
          <a:p>
            <a:pPr>
              <a:lnSpc>
                <a:spcPts val="3800"/>
              </a:lnSpc>
            </a:pPr>
            <a:r>
              <a:rPr lang="ru-RU" sz="2600" b="1" dirty="0" smtClean="0"/>
              <a:t>Основные направления бюджетной политики Камчатского края на 2014-2016 годы</a:t>
            </a:r>
            <a:endParaRPr lang="ru-RU" sz="1400" dirty="0">
              <a:solidFill>
                <a:srgbClr val="C00000"/>
              </a:solidFill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83334969"/>
              </p:ext>
            </p:extLst>
          </p:nvPr>
        </p:nvGraphicFramePr>
        <p:xfrm>
          <a:off x="395536" y="1412776"/>
          <a:ext cx="8229600" cy="48885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0"/>
              </a:tblGrid>
              <a:tr h="576064"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ru-RU" sz="18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 Обеспечение долгосрочной сбалансированности и устойчивости бюджетной системы Камчатского края.</a:t>
                      </a:r>
                      <a:endParaRPr lang="ru-RU" sz="1800" b="1" dirty="0">
                        <a:solidFill>
                          <a:schemeClr val="bg1"/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+mn-l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553577">
                <a:tc>
                  <a:txBody>
                    <a:bodyPr/>
                    <a:lstStyle/>
                    <a:p>
                      <a:pPr marL="0" lvl="0" indent="0" algn="ctr">
                        <a:buNone/>
                      </a:pPr>
                      <a:r>
                        <a:rPr lang="ru-RU" sz="18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 Развитие программно-целевых методов управления на региональном и муниципальном уровнях, обеспечение</a:t>
                      </a:r>
                      <a:r>
                        <a:rPr lang="ru-RU" sz="1800" b="1" kern="1200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нацеленности бюджетной системы на достижение</a:t>
                      </a:r>
                      <a:br>
                        <a:rPr lang="ru-RU" sz="18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18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запланированных результатов.</a:t>
                      </a:r>
                      <a:endParaRPr lang="ru-RU" sz="1800" b="1" dirty="0">
                        <a:solidFill>
                          <a:schemeClr val="bg1"/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+mn-l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1339552"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</a:t>
                      </a:r>
                      <a:r>
                        <a:rPr lang="ru-RU" sz="1800" b="1" kern="1200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Обеспечение ассигнованиями в полном объеме и финансирование                                            в первоочередном порядке приоритетных расходных обязательств        Камчатского края и муниципальных образований</a:t>
                      </a:r>
                      <a:br>
                        <a:rPr lang="ru-RU" sz="18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18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 Камчатском крае.</a:t>
                      </a:r>
                      <a:endParaRPr lang="ru-RU" sz="1800" b="1" dirty="0">
                        <a:solidFill>
                          <a:schemeClr val="bg1"/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+mn-l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1080120">
                <a:tc>
                  <a:txBody>
                    <a:bodyPr/>
                    <a:lstStyle/>
                    <a:p>
                      <a:pPr lvl="0" algn="ctr"/>
                      <a:r>
                        <a:rPr lang="ru-RU" sz="18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4.</a:t>
                      </a:r>
                      <a:r>
                        <a:rPr lang="ru-RU" sz="1800" b="1" kern="1200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Ограничение принимаемых расходных обязательств, реализация   процедуры конкурсного отбора принимаемых расходных обязательств.</a:t>
                      </a:r>
                      <a:endParaRPr lang="ru-RU" sz="1800" b="1" dirty="0">
                        <a:solidFill>
                          <a:schemeClr val="bg1"/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+mn-l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5.</a:t>
                      </a:r>
                      <a:r>
                        <a:rPr lang="ru-RU" sz="1800" b="1" kern="1200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Повышение прозрачности и автоматизация бюджетного процесса на региональном и муниципальном уровнях.</a:t>
                      </a:r>
                      <a:endParaRPr lang="ru-RU" sz="1800" b="1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7973458" y="-7239"/>
            <a:ext cx="12394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i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600" b="1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 СЛАЙД </a:t>
            </a:r>
            <a:endParaRPr lang="ru-RU" sz="1600" b="1" i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16141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792088"/>
          </a:xfrm>
        </p:spPr>
        <p:txBody>
          <a:bodyPr/>
          <a:lstStyle/>
          <a:p>
            <a:pPr>
              <a:lnSpc>
                <a:spcPts val="3900"/>
              </a:lnSpc>
            </a:pPr>
            <a:r>
              <a:rPr lang="ru-RU" sz="2600" dirty="0" smtClean="0"/>
              <a:t>Отдельные параметры прогноза социально-экономического развития на 2014-2016 годы</a:t>
            </a:r>
            <a:endParaRPr lang="ru-RU" sz="2600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94785310"/>
              </p:ext>
            </p:extLst>
          </p:nvPr>
        </p:nvGraphicFramePr>
        <p:xfrm>
          <a:off x="467544" y="1628800"/>
          <a:ext cx="8229600" cy="475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8232"/>
                <a:gridCol w="1450504"/>
                <a:gridCol w="1543796"/>
                <a:gridCol w="1573534"/>
                <a:gridCol w="1573534"/>
              </a:tblGrid>
              <a:tr h="343381">
                <a:tc>
                  <a:txBody>
                    <a:bodyPr/>
                    <a:lstStyle/>
                    <a:p>
                      <a:pPr algn="l"/>
                      <a:endParaRPr lang="ru-RU" sz="1400" baseline="0" dirty="0" smtClean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2013 год</a:t>
                      </a:r>
                      <a:endParaRPr lang="ru-RU" dirty="0"/>
                    </a:p>
                  </a:txBody>
                  <a:tcPr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2014 год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2015 год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2016 год</a:t>
                      </a:r>
                      <a:endParaRPr lang="ru-RU" dirty="0"/>
                    </a:p>
                  </a:txBody>
                  <a:tcPr/>
                </a:tc>
              </a:tr>
              <a:tr h="686762">
                <a:tc>
                  <a:txBody>
                    <a:bodyPr/>
                    <a:lstStyle/>
                    <a:p>
                      <a:pPr algn="l"/>
                      <a:r>
                        <a:rPr lang="ru-RU" sz="1400" b="1" dirty="0" smtClean="0"/>
                        <a:t>ВАЛОВЫЙ РЕГИОНАЛЬНЫЙ ПРОДУКТ</a:t>
                      </a:r>
                      <a:r>
                        <a:rPr lang="ru-RU" sz="1400" dirty="0" smtClean="0"/>
                        <a:t>, МЛН. РУБ.</a:t>
                      </a:r>
                      <a:endParaRPr lang="ru-RU" sz="1400" baseline="0" dirty="0" smtClean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baseline="0" dirty="0" smtClean="0"/>
                    </a:p>
                    <a:p>
                      <a:pPr marL="0" algn="ctr" defTabSz="914400" rtl="0" eaLnBrk="1" latinLnBrk="0" hangingPunct="1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127 241,9</a:t>
                      </a:r>
                    </a:p>
                  </a:txBody>
                  <a:tcPr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137 398,4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148 743,0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162 694,2</a:t>
                      </a:r>
                      <a:endParaRPr lang="ru-RU" dirty="0"/>
                    </a:p>
                  </a:txBody>
                  <a:tcPr/>
                </a:tc>
              </a:tr>
              <a:tr h="1087373">
                <a:tc>
                  <a:txBody>
                    <a:bodyPr/>
                    <a:lstStyle/>
                    <a:p>
                      <a:pPr algn="l"/>
                      <a:r>
                        <a:rPr lang="ru-RU" sz="1400" b="1" dirty="0" smtClean="0"/>
                        <a:t>ИНДЕКС  ПОТРЕБИТЕЛЬСКИХ</a:t>
                      </a:r>
                      <a:r>
                        <a:rPr lang="ru-RU" sz="1400" b="1" baseline="0" dirty="0" smtClean="0"/>
                        <a:t> ЦЕН</a:t>
                      </a:r>
                      <a:r>
                        <a:rPr lang="ru-RU" sz="1400" baseline="0" dirty="0" smtClean="0"/>
                        <a:t>, % к предыдущему периоду</a:t>
                      </a:r>
                      <a:endParaRPr lang="ru-RU" sz="1400" dirty="0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dirty="0" smtClean="0"/>
                    </a:p>
                    <a:p>
                      <a:pPr algn="ctr"/>
                      <a:r>
                        <a:rPr lang="ru-RU" sz="1800" dirty="0" smtClean="0"/>
                        <a:t>106,2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105, 6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105,4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105,5</a:t>
                      </a:r>
                      <a:endParaRPr lang="ru-RU" dirty="0"/>
                    </a:p>
                  </a:txBody>
                  <a:tcPr/>
                </a:tc>
              </a:tr>
              <a:tr h="34338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Доходы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49 703,7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54 157,3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53 321,5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58 854,0</a:t>
                      </a:r>
                      <a:endParaRPr lang="ru-RU" dirty="0"/>
                    </a:p>
                  </a:txBody>
                  <a:tcPr anchor="ctr"/>
                </a:tc>
              </a:tr>
              <a:tr h="343381">
                <a:tc>
                  <a:txBody>
                    <a:bodyPr/>
                    <a:lstStyle/>
                    <a:p>
                      <a:pPr algn="l"/>
                      <a:r>
                        <a:rPr lang="ru-RU" b="1" dirty="0" smtClean="0"/>
                        <a:t>Расходы</a:t>
                      </a: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53 464,8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54 432,2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53 337,8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58 899,6</a:t>
                      </a:r>
                      <a:endParaRPr lang="ru-RU" dirty="0"/>
                    </a:p>
                  </a:txBody>
                  <a:tcPr anchor="ctr"/>
                </a:tc>
              </a:tr>
              <a:tr h="600917">
                <a:tc>
                  <a:txBody>
                    <a:bodyPr/>
                    <a:lstStyle/>
                    <a:p>
                      <a:pPr algn="l"/>
                      <a:r>
                        <a:rPr lang="ru-RU" b="1" dirty="0" smtClean="0"/>
                        <a:t>Дефицит (-)/</a:t>
                      </a:r>
                    </a:p>
                    <a:p>
                      <a:pPr algn="l"/>
                      <a:r>
                        <a:rPr lang="ru-RU" b="1" dirty="0" smtClean="0"/>
                        <a:t>профицит</a:t>
                      </a:r>
                      <a:r>
                        <a:rPr lang="ru-RU" b="1" baseline="0" dirty="0" smtClean="0"/>
                        <a:t> (+)</a:t>
                      </a:r>
                      <a:endParaRPr lang="ru-RU" b="1" dirty="0"/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-3 761,1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-274,9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-16,3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-45,6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858453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Объем</a:t>
                      </a:r>
                      <a:r>
                        <a:rPr lang="ru-RU" b="1" baseline="0" dirty="0" smtClean="0"/>
                        <a:t> безвозмездных поступлений</a:t>
                      </a:r>
                      <a:endParaRPr lang="ru-RU" b="1" dirty="0"/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36 583,9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37 722,0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35 886,3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39 909,2</a:t>
                      </a:r>
                      <a:endParaRPr lang="ru-RU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7973458" y="-7239"/>
            <a:ext cx="12394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i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600" b="1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2 СЛАЙД </a:t>
            </a:r>
            <a:endParaRPr lang="ru-RU" sz="1600" b="1" i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5231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980728"/>
            <a:ext cx="8208912" cy="2016224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/>
              <a:t/>
            </a:r>
            <a:br>
              <a:rPr lang="ru-RU" sz="2800" b="1" dirty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/>
              <a:t/>
            </a:r>
            <a:br>
              <a:rPr lang="ru-RU" sz="2800" b="1" dirty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/>
              <a:t/>
            </a:r>
            <a:br>
              <a:rPr lang="ru-RU" sz="2800" b="1" dirty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/>
              <a:t/>
            </a:r>
            <a:br>
              <a:rPr lang="ru-RU" sz="2800" b="1" dirty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/>
              <a:t/>
            </a:r>
            <a:br>
              <a:rPr lang="ru-RU" sz="2800" b="1" dirty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/>
              <a:t/>
            </a:r>
            <a:br>
              <a:rPr lang="ru-RU" sz="2800" b="1" dirty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/>
              <a:t/>
            </a:r>
            <a:br>
              <a:rPr lang="ru-RU" sz="2800" b="1" dirty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/>
              <a:t/>
            </a:r>
            <a:br>
              <a:rPr lang="ru-RU" sz="2800" b="1" dirty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/>
              <a:t/>
            </a:r>
            <a:br>
              <a:rPr lang="ru-RU" sz="2800" b="1" dirty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/>
              <a:t/>
            </a:r>
            <a:br>
              <a:rPr lang="ru-RU" sz="2800" b="1" dirty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/>
              <a:t/>
            </a:r>
            <a:br>
              <a:rPr lang="ru-RU" sz="2800" b="1" dirty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/>
              <a:t/>
            </a:r>
            <a:br>
              <a:rPr lang="ru-RU" sz="2800" b="1" dirty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/>
              <a:t/>
            </a:r>
            <a:br>
              <a:rPr lang="ru-RU" sz="2800" b="1" dirty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/>
              <a:t/>
            </a:r>
            <a:br>
              <a:rPr lang="ru-RU" sz="2800" b="1" dirty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/>
              <a:t/>
            </a:r>
            <a:br>
              <a:rPr lang="ru-RU" sz="2800" b="1" dirty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/>
              <a:t/>
            </a:r>
            <a:br>
              <a:rPr lang="ru-RU" sz="2800" b="1" dirty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/>
              <a:t/>
            </a:r>
            <a:br>
              <a:rPr lang="ru-RU" sz="2800" b="1" dirty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/>
              <a:t/>
            </a:r>
            <a:br>
              <a:rPr lang="ru-RU" sz="2800" b="1" dirty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/>
              <a:t/>
            </a:r>
            <a:br>
              <a:rPr lang="ru-RU" sz="2800" b="1" dirty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/>
              <a:t/>
            </a:r>
            <a:br>
              <a:rPr lang="ru-RU" sz="2800" b="1" dirty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/>
              <a:t/>
            </a:r>
            <a:br>
              <a:rPr lang="ru-RU" sz="2800" b="1" dirty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>                                                                              </a:t>
            </a:r>
            <a:br>
              <a:rPr lang="ru-RU" sz="2800" b="1" dirty="0" smtClean="0"/>
            </a:br>
            <a:r>
              <a:rPr lang="ru-RU" sz="2800" b="1" dirty="0" smtClean="0"/>
              <a:t>                                            </a:t>
            </a:r>
            <a:br>
              <a:rPr lang="ru-RU" sz="2800" b="1" dirty="0" smtClean="0"/>
            </a:br>
            <a:r>
              <a:rPr lang="ru-RU" sz="2600" b="1" dirty="0" smtClean="0"/>
              <a:t>Структура доходов краевого бюджета в </a:t>
            </a:r>
            <a:br>
              <a:rPr lang="ru-RU" sz="2600" b="1" dirty="0" smtClean="0"/>
            </a:br>
            <a:r>
              <a:rPr lang="ru-RU" sz="2600" b="1" dirty="0" smtClean="0"/>
              <a:t>2013-2016 годах                                  </a:t>
            </a: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endParaRPr lang="ru-RU" sz="2800" b="1" dirty="0"/>
          </a:p>
        </p:txBody>
      </p:sp>
      <p:graphicFrame>
        <p:nvGraphicFramePr>
          <p:cNvPr id="7" name="Объект 6" title="млн. руб.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32571576"/>
              </p:ext>
            </p:extLst>
          </p:nvPr>
        </p:nvGraphicFramePr>
        <p:xfrm>
          <a:off x="467544" y="1671782"/>
          <a:ext cx="8229600" cy="47095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6948264" y="1671782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600" dirty="0" smtClean="0"/>
              <a:t>млн</a:t>
            </a:r>
            <a:r>
              <a:rPr lang="ru-RU" dirty="0" smtClean="0"/>
              <a:t>. руб.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7973458" y="-7239"/>
            <a:ext cx="12394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i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600" b="1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3 СЛАЙД </a:t>
            </a:r>
            <a:endParaRPr lang="ru-RU" sz="1600" b="1" i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94249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008112"/>
          </a:xfrm>
        </p:spPr>
        <p:txBody>
          <a:bodyPr/>
          <a:lstStyle/>
          <a:p>
            <a:pPr marL="457200" indent="-457200">
              <a:lnSpc>
                <a:spcPts val="4500"/>
              </a:lnSpc>
              <a:buFont typeface="Arial" pitchFamily="34" charset="0"/>
              <a:buChar char="•"/>
            </a:pPr>
            <a:r>
              <a:rPr lang="ru-RU" sz="2600" dirty="0" smtClean="0"/>
              <a:t/>
            </a:r>
            <a:br>
              <a:rPr lang="ru-RU" sz="2600" dirty="0" smtClean="0"/>
            </a:br>
            <a:r>
              <a:rPr lang="ru-RU" sz="2600" dirty="0" smtClean="0"/>
              <a:t/>
            </a:r>
            <a:br>
              <a:rPr lang="ru-RU" sz="2600" dirty="0" smtClean="0"/>
            </a:br>
            <a:r>
              <a:rPr lang="ru-RU" sz="2600" b="1" dirty="0" smtClean="0"/>
              <a:t>Структура доходов краевого бюджета</a:t>
            </a:r>
            <a:br>
              <a:rPr lang="ru-RU" sz="2600" b="1" dirty="0" smtClean="0"/>
            </a:br>
            <a:r>
              <a:rPr lang="ru-RU" sz="2600" b="1" dirty="0" smtClean="0"/>
              <a:t> на</a:t>
            </a:r>
            <a:r>
              <a:rPr lang="ru-RU" sz="2600" b="1" dirty="0"/>
              <a:t> </a:t>
            </a:r>
            <a:r>
              <a:rPr lang="ru-RU" sz="2600" b="1" dirty="0" smtClean="0"/>
              <a:t>2014 год </a:t>
            </a:r>
            <a:r>
              <a:rPr lang="ru-RU" sz="1400" b="1" dirty="0" smtClean="0"/>
              <a:t>(по долям)</a:t>
            </a:r>
            <a:endParaRPr lang="ru-RU" sz="1400" b="1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31837277"/>
              </p:ext>
            </p:extLst>
          </p:nvPr>
        </p:nvGraphicFramePr>
        <p:xfrm>
          <a:off x="35496" y="1600200"/>
          <a:ext cx="8856984" cy="44930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7973458" y="-7239"/>
            <a:ext cx="12394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i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600" b="1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4 СЛАЙД </a:t>
            </a:r>
            <a:endParaRPr lang="ru-RU" sz="1600" b="1" i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34384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080120"/>
          </a:xfrm>
        </p:spPr>
        <p:txBody>
          <a:bodyPr/>
          <a:lstStyle/>
          <a:p>
            <a:pPr>
              <a:lnSpc>
                <a:spcPts val="3800"/>
              </a:lnSpc>
            </a:pPr>
            <a:r>
              <a:rPr lang="ru-RU" sz="2600" dirty="0" smtClean="0"/>
              <a:t>Налоговые и неналоговые доходы </a:t>
            </a:r>
            <a:br>
              <a:rPr lang="ru-RU" sz="2600" dirty="0" smtClean="0"/>
            </a:br>
            <a:r>
              <a:rPr lang="ru-RU" sz="2600" dirty="0" smtClean="0"/>
              <a:t>краевого бюджета</a:t>
            </a:r>
            <a:endParaRPr lang="ru-RU" sz="2600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94984363"/>
              </p:ext>
            </p:extLst>
          </p:nvPr>
        </p:nvGraphicFramePr>
        <p:xfrm>
          <a:off x="107504" y="1600200"/>
          <a:ext cx="8928992" cy="50691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7973458" y="-7239"/>
            <a:ext cx="12394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i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600" b="1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5 СЛАЙД </a:t>
            </a:r>
            <a:endParaRPr lang="ru-RU" sz="1600" b="1" i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68174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80728"/>
          </a:xfrm>
        </p:spPr>
        <p:txBody>
          <a:bodyPr/>
          <a:lstStyle/>
          <a:p>
            <a:r>
              <a:rPr lang="ru-RU" sz="2600" b="1" dirty="0" smtClean="0"/>
              <a:t>Налог на доходы физических лиц</a:t>
            </a:r>
            <a:endParaRPr lang="ru-RU" sz="2600" b="1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83268438"/>
              </p:ext>
            </p:extLst>
          </p:nvPr>
        </p:nvGraphicFramePr>
        <p:xfrm>
          <a:off x="0" y="908720"/>
          <a:ext cx="9144000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815650" y="5892483"/>
            <a:ext cx="77768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Прогноз НДФЛ в 2014 г. в консолидированный бюджет</a:t>
            </a:r>
            <a:br>
              <a:rPr lang="ru-RU" b="1" dirty="0" smtClean="0"/>
            </a:br>
            <a:r>
              <a:rPr lang="ru-RU" b="1" dirty="0" smtClean="0"/>
              <a:t>13 910,7 млн. руб.</a:t>
            </a:r>
            <a:endParaRPr lang="ru-RU" b="1" dirty="0"/>
          </a:p>
        </p:txBody>
      </p:sp>
      <p:sp>
        <p:nvSpPr>
          <p:cNvPr id="8" name="TextBox 7"/>
          <p:cNvSpPr txBox="1"/>
          <p:nvPr/>
        </p:nvSpPr>
        <p:spPr>
          <a:xfrm>
            <a:off x="7973458" y="-7239"/>
            <a:ext cx="12394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i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600" b="1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6 СЛАЙД </a:t>
            </a:r>
            <a:endParaRPr lang="ru-RU" sz="1600" b="1" i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64612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52128"/>
          </a:xfrm>
        </p:spPr>
        <p:txBody>
          <a:bodyPr/>
          <a:lstStyle/>
          <a:p>
            <a:pPr algn="l"/>
            <a:r>
              <a:rPr lang="ru-RU" sz="2600" b="1" dirty="0" smtClean="0"/>
              <a:t>Расходы краевого бюджета</a:t>
            </a:r>
            <a:r>
              <a:rPr lang="ru-RU" sz="2600" dirty="0" smtClean="0"/>
              <a:t/>
            </a:r>
            <a:br>
              <a:rPr lang="ru-RU" sz="2600" dirty="0" smtClean="0"/>
            </a:br>
            <a:endParaRPr lang="ru-RU" sz="2600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61882634"/>
              </p:ext>
            </p:extLst>
          </p:nvPr>
        </p:nvGraphicFramePr>
        <p:xfrm>
          <a:off x="0" y="620688"/>
          <a:ext cx="9036496" cy="6237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7973458" y="-7239"/>
            <a:ext cx="12394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i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600" b="1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7 СЛАЙД </a:t>
            </a:r>
            <a:endParaRPr lang="ru-RU" sz="1600" b="1" i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43980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62038"/>
            <a:ext cx="8229600" cy="89069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2000" b="1" dirty="0" smtClean="0"/>
              <a:t>Структура расходов краевого бюджета</a:t>
            </a:r>
            <a:br>
              <a:rPr lang="ru-RU" sz="2000" b="1" dirty="0" smtClean="0"/>
            </a:br>
            <a:r>
              <a:rPr lang="ru-RU" sz="2000" b="1" dirty="0" smtClean="0"/>
              <a:t>в 2014-2016 годах</a:t>
            </a:r>
            <a:br>
              <a:rPr lang="ru-RU" sz="2000" b="1" dirty="0" smtClean="0"/>
            </a:br>
            <a:r>
              <a:rPr lang="ru-RU" sz="1400" b="1" dirty="0" smtClean="0"/>
              <a:t>по разделам классификации  расходов бюджета</a:t>
            </a:r>
            <a:endParaRPr lang="ru-RU" sz="1400" dirty="0"/>
          </a:p>
        </p:txBody>
      </p:sp>
      <p:graphicFrame>
        <p:nvGraphicFramePr>
          <p:cNvPr id="18" name="Объект 1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02379093"/>
              </p:ext>
            </p:extLst>
          </p:nvPr>
        </p:nvGraphicFramePr>
        <p:xfrm>
          <a:off x="107504" y="620688"/>
          <a:ext cx="9105396" cy="6237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973458" y="-7239"/>
            <a:ext cx="12394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i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600" b="1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8 СЛАЙД </a:t>
            </a:r>
            <a:endParaRPr lang="ru-RU" sz="1600" b="1" i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98495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1708</TotalTime>
  <Words>741</Words>
  <Application>Microsoft Office PowerPoint</Application>
  <PresentationFormat>Экран (4:3)</PresentationFormat>
  <Paragraphs>260</Paragraphs>
  <Slides>17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Исполнительная</vt:lpstr>
      <vt:lpstr>Министерство финансов Камчатского края</vt:lpstr>
      <vt:lpstr>Основные направления бюджетной политики Камчатского края на 2014-2016 годы</vt:lpstr>
      <vt:lpstr>Отдельные параметры прогноза социально-экономического развития на 2014-2016 годы</vt:lpstr>
      <vt:lpstr>                                                                                                                                                                         Структура доходов краевого бюджета в  2013-2016 годах                                    </vt:lpstr>
      <vt:lpstr>  Структура доходов краевого бюджета  на 2014 год (по долям)</vt:lpstr>
      <vt:lpstr>Налоговые и неналоговые доходы  краевого бюджета</vt:lpstr>
      <vt:lpstr>Налог на доходы физических лиц</vt:lpstr>
      <vt:lpstr>Расходы краевого бюджета </vt:lpstr>
      <vt:lpstr>Структура расходов краевого бюджета в 2014-2016 годах по разделам классификации  расходов бюджета</vt:lpstr>
      <vt:lpstr>Структура расходов краевого бюджета на 2014 год по разделам классификации  расходов бюджетов</vt:lpstr>
      <vt:lpstr>Краевой бюджет по видам расходов в 2014 году </vt:lpstr>
      <vt:lpstr>Расходы на социально-культурную сферу</vt:lpstr>
      <vt:lpstr>Расходы на социально-культурную сферу в 2014 г. </vt:lpstr>
      <vt:lpstr>Инвестиционные мероприятия на 2014 год</vt:lpstr>
      <vt:lpstr>  Структура межбюджетных трансфертов местным бюджетам в 2013-2016 годах  (без учета средств федерального бюджета, инвестиционных мероприятий и мероприятий «бывших» ДКЦП)</vt:lpstr>
      <vt:lpstr>Презентация PowerPoint</vt:lpstr>
      <vt:lpstr>Государственный долг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Министерство финансов Камчатского края</dc:title>
  <dc:creator>Кушнирук Екатерина Валерьевна</dc:creator>
  <cp:lastModifiedBy>Макарова Елена Вадимовна</cp:lastModifiedBy>
  <cp:revision>168</cp:revision>
  <cp:lastPrinted>2013-10-12T05:23:58Z</cp:lastPrinted>
  <dcterms:created xsi:type="dcterms:W3CDTF">2013-09-30T23:11:49Z</dcterms:created>
  <dcterms:modified xsi:type="dcterms:W3CDTF">2013-10-12T05:43:13Z</dcterms:modified>
</cp:coreProperties>
</file>