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media/image1.png" ContentType="image/png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D71B35E-E6EA-4A8D-A810-D9C9D179473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7804EA1-BA0C-4718-B2D6-7D86613598F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DB4F432-F7AA-4E1D-A7EC-ABDE573A9D2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8FA475D-8E52-48F5-93FF-CDA3EEFCF70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31D16B9-251F-4018-AE04-3A6F47D5E3C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5C8DF5F-34F1-4C04-8584-FC628092131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E8FFCEE-5163-4DA6-8704-C3161AD1F94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43081AD-D872-4535-8637-66B1ED4061F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5F51194-8DA6-427B-8F8D-7E48CED524B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C399F2C-DE3F-43B0-ADDF-685A873D39B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73554C7-0047-4FFE-97A3-0C65AA5A8FD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F41ADC4-51FD-4171-8F30-612527E1B2D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07240" cy="357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35640" cy="357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BA038CE-9DB8-4FA3-89EA-D10532480182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35640" cy="357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XO Orie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XO Orie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XO Orie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XO Orie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XO Orie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XO Orie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XO Orie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XO Orie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XO Orie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XO Orie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XO Orie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XO Orie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XO Orie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XO Ori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Рисунок 12"/>
          <p:cNvSpPr/>
          <p:nvPr/>
        </p:nvSpPr>
        <p:spPr>
          <a:xfrm rot="13608600">
            <a:off x="3648960" y="4907160"/>
            <a:ext cx="4462560" cy="4453920"/>
          </a:xfrm>
          <a:custGeom>
            <a:avLst/>
            <a:gdLst>
              <a:gd name="textAreaLeft" fmla="*/ 0 w 4462560"/>
              <a:gd name="textAreaRight" fmla="*/ 4467240 w 44625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>
                  <a:alpha val="61176"/>
                </a:srgbClr>
              </a:gs>
              <a:gs pos="100000">
                <a:srgbClr val="bae5da"/>
              </a:gs>
            </a:gsLst>
            <a:lin ang="19008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42" name="Рисунок 12"/>
          <p:cNvSpPr/>
          <p:nvPr/>
        </p:nvSpPr>
        <p:spPr>
          <a:xfrm rot="14283600">
            <a:off x="-191880" y="-3191760"/>
            <a:ext cx="4819320" cy="5722200"/>
          </a:xfrm>
          <a:custGeom>
            <a:avLst/>
            <a:gdLst>
              <a:gd name="textAreaLeft" fmla="*/ 0 w 4819320"/>
              <a:gd name="textAreaRight" fmla="*/ 4824000 w 4819320"/>
              <a:gd name="textAreaTop" fmla="*/ 0 h 5722200"/>
              <a:gd name="textAreaBottom" fmla="*/ 5726880 h 572220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>
                  <a:alpha val="51372"/>
                </a:srgbClr>
              </a:gs>
              <a:gs pos="100000">
                <a:srgbClr val="bae5da"/>
              </a:gs>
            </a:gsLst>
            <a:lin ang="1848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43" name="Овал 2"/>
          <p:cNvSpPr/>
          <p:nvPr/>
        </p:nvSpPr>
        <p:spPr>
          <a:xfrm>
            <a:off x="8997840" y="2999160"/>
            <a:ext cx="577080" cy="577080"/>
          </a:xfrm>
          <a:prstGeom prst="ellipse">
            <a:avLst/>
          </a:prstGeom>
          <a:solidFill>
            <a:srgbClr val="ff7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44" name="TextBox 3"/>
          <p:cNvSpPr/>
          <p:nvPr/>
        </p:nvSpPr>
        <p:spPr>
          <a:xfrm>
            <a:off x="614160" y="2442960"/>
            <a:ext cx="9998640" cy="338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80000"/>
              </a:lnSpc>
            </a:pPr>
            <a:r>
              <a:rPr b="0" lang="ru-RU" sz="54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О ходе разработки Комплексного плана мероприятий («Дорожной карты») по улучшению состояния инвестиционного климата в Камчатском крае</a:t>
            </a:r>
            <a:endParaRPr b="0" lang="ru-RU" sz="5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5" name="Рисунок 12"/>
          <p:cNvSpPr/>
          <p:nvPr/>
        </p:nvSpPr>
        <p:spPr>
          <a:xfrm rot="2350200">
            <a:off x="11131200" y="700560"/>
            <a:ext cx="4462560" cy="4453920"/>
          </a:xfrm>
          <a:custGeom>
            <a:avLst/>
            <a:gdLst>
              <a:gd name="textAreaLeft" fmla="*/ 0 w 4462560"/>
              <a:gd name="textAreaRight" fmla="*/ 4467240 w 44625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>
                  <a:alpha val="51372"/>
                </a:srgbClr>
              </a:gs>
              <a:gs pos="100000">
                <a:srgbClr val="bae5da"/>
              </a:gs>
            </a:gsLst>
            <a:lin ang="7746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pic>
        <p:nvPicPr>
          <p:cNvPr id="46" name="Рисунок 5" descr=""/>
          <p:cNvPicPr/>
          <p:nvPr/>
        </p:nvPicPr>
        <p:blipFill>
          <a:blip r:embed="rId1"/>
          <a:stretch/>
        </p:blipFill>
        <p:spPr>
          <a:xfrm>
            <a:off x="531720" y="562680"/>
            <a:ext cx="1682280" cy="605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Рисунок 9"/>
          <p:cNvSpPr/>
          <p:nvPr/>
        </p:nvSpPr>
        <p:spPr>
          <a:xfrm rot="8993400">
            <a:off x="9694080" y="-2788200"/>
            <a:ext cx="3681360" cy="4453920"/>
          </a:xfrm>
          <a:custGeom>
            <a:avLst/>
            <a:gdLst>
              <a:gd name="textAreaLeft" fmla="*/ 0 w 3681360"/>
              <a:gd name="textAreaRight" fmla="*/ 3686040 w 36813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/>
              </a:gs>
              <a:gs pos="100000">
                <a:srgbClr val="bae5da"/>
              </a:gs>
            </a:gsLst>
            <a:lin ang="14388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104" name="Овал 10"/>
          <p:cNvSpPr/>
          <p:nvPr/>
        </p:nvSpPr>
        <p:spPr>
          <a:xfrm>
            <a:off x="199800" y="290520"/>
            <a:ext cx="577080" cy="577080"/>
          </a:xfrm>
          <a:prstGeom prst="ellipse">
            <a:avLst/>
          </a:prstGeom>
          <a:solidFill>
            <a:srgbClr val="91b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krobat Black"/>
                <a:ea typeface="DejaVu Sans"/>
              </a:rPr>
              <a:t>10</a:t>
            </a: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5" name="TextBox 52"/>
          <p:cNvSpPr/>
          <p:nvPr/>
        </p:nvSpPr>
        <p:spPr>
          <a:xfrm>
            <a:off x="282960" y="180000"/>
            <a:ext cx="1105056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Предложения Министерства экономического развития Камчатского края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в целях формирования План мероприятий («дорожной карты»)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по достижению показателей Национального рейтинга 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6" name="TextBox 53"/>
          <p:cNvSpPr/>
          <p:nvPr/>
        </p:nvSpPr>
        <p:spPr>
          <a:xfrm rot="21585600">
            <a:off x="104400" y="1053360"/>
            <a:ext cx="11234520" cy="222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Предложенные мероприятия: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 проведение опроса среди хозяйствующих субъектов о наличии административного давления со стороны государственных органов;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проведение рабочих встреч, круглых столов с хозяйствующими субъектами по вопросам разъяснения обязательных требований с участием контрольных органов федерального, регионального и муниципального уровней;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проведение информационной кампании (публикация новостей в социальных сетях, на страницах контрольно-надзорных органов в сети «Интернет»);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анализ исследований Индекса «Административное давление»;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обеспечение проведения рабочих встреч руководителей территориальных органов федеральных органов исполнительной власти с Первым вице-губернатором Камчатского края;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проработка вопроса организации обучения сотрудников органов местного самоуправления муниципальных образований в Камчатском крае, исполнительных органов Камчатского края, занятых в сфере осуществления контрольной деятельности, в 2025 году. 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7" name="TextBox 54"/>
          <p:cNvSpPr/>
          <p:nvPr/>
        </p:nvSpPr>
        <p:spPr>
          <a:xfrm>
            <a:off x="361800" y="4140000"/>
            <a:ext cx="10971360" cy="271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108" name="TextBox 55"/>
          <p:cNvSpPr/>
          <p:nvPr/>
        </p:nvSpPr>
        <p:spPr>
          <a:xfrm>
            <a:off x="540000" y="3456000"/>
            <a:ext cx="11427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Значения показателей Камчатского края в Национальном рейтинге в сравнении с другими регионами в ДФО: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graphicFrame>
        <p:nvGraphicFramePr>
          <p:cNvPr id="109" name=""/>
          <p:cNvGraphicFramePr/>
          <p:nvPr/>
        </p:nvGraphicFramePr>
        <p:xfrm>
          <a:off x="219960" y="3972240"/>
          <a:ext cx="11824560" cy="2561760"/>
        </p:xfrm>
        <a:graphic>
          <a:graphicData uri="http://schemas.openxmlformats.org/drawingml/2006/table">
            <a:tbl>
              <a:tblPr/>
              <a:tblGrid>
                <a:gridCol w="483840"/>
                <a:gridCol w="4557960"/>
                <a:gridCol w="988200"/>
                <a:gridCol w="1263960"/>
                <a:gridCol w="1228320"/>
                <a:gridCol w="1273320"/>
                <a:gridCol w="987840"/>
                <a:gridCol w="1041480"/>
              </a:tblGrid>
              <a:tr h="281160">
                <a:tc gridSpan="2"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ФАКТОР/ПОКАЗАТЕЛЬ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Единица измерения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Камчатский край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Еврейская автономная область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Забайкальский край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ДФО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Российская Федерация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16000">
                <a:tc gridSpan="8"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Б2 Административное давление на бизнес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Б2.2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количество контрольно-надзорных мероприятий в год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Шт./год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0,97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0,36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1,33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0,76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0,81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4624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Б2.3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Доля компаний, столкнувшихся с давлением со стороны органов власти или естественных монополий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%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17,8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7,4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31,6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17,6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15,7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Б2.4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Удовлетворенность предпринимателей удобством и понятностью прохождения контрольно_x005F_x0002_надзорных мероприятий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1,40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1,47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1,35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1,44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1,44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Б2.5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Доля предупреждений от общего числа наказаний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%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39,5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19,4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47,6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46,1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52,4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Б2.6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Доля организаций и ИП, подвергнутых контролю и надзору, от общего числа подконтрольных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%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0,9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0,5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0,9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538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Б2.7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Доля профилактических мероприятий в общем количестве контрольно-надзорных и профилактических мероприятий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%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96,9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96,1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95,1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94,6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95,1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Рисунок 12"/>
          <p:cNvSpPr/>
          <p:nvPr/>
        </p:nvSpPr>
        <p:spPr>
          <a:xfrm rot="8993400">
            <a:off x="9694080" y="-2788200"/>
            <a:ext cx="3681360" cy="4453920"/>
          </a:xfrm>
          <a:custGeom>
            <a:avLst/>
            <a:gdLst>
              <a:gd name="textAreaLeft" fmla="*/ 0 w 3681360"/>
              <a:gd name="textAreaRight" fmla="*/ 3686040 w 36813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/>
              </a:gs>
              <a:gs pos="100000">
                <a:srgbClr val="bae5da"/>
              </a:gs>
            </a:gsLst>
            <a:lin ang="14388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48" name="Овал 24"/>
          <p:cNvSpPr/>
          <p:nvPr/>
        </p:nvSpPr>
        <p:spPr>
          <a:xfrm>
            <a:off x="172800" y="351000"/>
            <a:ext cx="577080" cy="577080"/>
          </a:xfrm>
          <a:prstGeom prst="ellipse">
            <a:avLst/>
          </a:prstGeom>
          <a:solidFill>
            <a:srgbClr val="91b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krobat Black"/>
                <a:ea typeface="DejaVu Sans"/>
              </a:rPr>
              <a:t>2</a:t>
            </a: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9" name="TextBox 2"/>
          <p:cNvSpPr/>
          <p:nvPr/>
        </p:nvSpPr>
        <p:spPr>
          <a:xfrm>
            <a:off x="282960" y="324000"/>
            <a:ext cx="1105056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Предложения Министерства ЖКХ и энергетики Камчатского края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в целях формирования План мероприятий («дорожной карты»)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по достижению показателей Национального рейтинга 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0" name="TextBox 3"/>
          <p:cNvSpPr/>
          <p:nvPr/>
        </p:nvSpPr>
        <p:spPr>
          <a:xfrm>
            <a:off x="180000" y="1224000"/>
            <a:ext cx="11339640" cy="72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Предложено мероприятие:</a:t>
            </a: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 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«Час инвестора» в Министерстве ЖКХ и энергетики Камчатского края: проведение встреч с инвесторами-потенциальными респондентами Национального рейтинга на уровне Министра совместно с РСО и МО с целью выявления и решения проблемных вопросов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1" name="TextBox 6"/>
          <p:cNvSpPr/>
          <p:nvPr/>
        </p:nvSpPr>
        <p:spPr>
          <a:xfrm>
            <a:off x="361800" y="4140000"/>
            <a:ext cx="10971360" cy="271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52" name="TextBox 8"/>
          <p:cNvSpPr/>
          <p:nvPr/>
        </p:nvSpPr>
        <p:spPr>
          <a:xfrm>
            <a:off x="249840" y="2036880"/>
            <a:ext cx="11427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Значения показателей Камчатского края в Национальном рейтинге в сравнении с другими регионами в ДФО: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graphicFrame>
        <p:nvGraphicFramePr>
          <p:cNvPr id="53" name=""/>
          <p:cNvGraphicFramePr/>
          <p:nvPr/>
        </p:nvGraphicFramePr>
        <p:xfrm>
          <a:off x="361440" y="2457720"/>
          <a:ext cx="11517840" cy="4211280"/>
        </p:xfrm>
        <a:graphic>
          <a:graphicData uri="http://schemas.openxmlformats.org/drawingml/2006/table">
            <a:tbl>
              <a:tblPr/>
              <a:tblGrid>
                <a:gridCol w="483840"/>
                <a:gridCol w="3383280"/>
                <a:gridCol w="1032480"/>
                <a:gridCol w="1317600"/>
                <a:gridCol w="1424160"/>
                <a:gridCol w="1566720"/>
                <a:gridCol w="1086120"/>
                <a:gridCol w="1224000"/>
              </a:tblGrid>
              <a:tr h="281160">
                <a:tc gridSpan="2"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ФАКТОР/ПОКАЗАТЕЛЬ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Единица измерения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Камчатский край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Сахалинская область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Еврейская автономная область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ДФО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Российская Федерация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 gridSpan="8">
                  <a:txBody>
                    <a:bodyPr lIns="36000" rIns="36000" anchor="t">
                      <a:noAutofit/>
                    </a:bodyPr>
                    <a:p>
                      <a:pPr marL="360000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А5 Эффективность процедур по подключению к сетям электроснабжения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5056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А5.1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время подключения к электросетям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Рабочие дни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50,1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30,6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100,7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55,6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64,0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А5.2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количество процедур при подключении к электросетям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Шт.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5,3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А5.3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эффективности подключения к электросетям 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3,42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4,89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3,54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4,33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4,18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 gridSpan="8">
                  <a:txBody>
                    <a:bodyPr lIns="36000" rIns="36000" anchor="t">
                      <a:noAutofit/>
                    </a:bodyPr>
                    <a:p>
                      <a:pPr marL="360000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А7 Эффективность процедур по подключению к сетям водоснабжения и водооотведения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А7.1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время подключения к сетям водоснабжения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Рабочие дни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119,2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48,5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82,2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80,6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76,0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А7.2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количество процедур, необходимых для подключения к сетям водоснабжения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Шт.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8,4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6,4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5,9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6,0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А7.3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эффективности подключения к сетям водоснабжения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3,92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4,87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4,07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4,42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4,26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А7.4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время подключения к сетям водоотведения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Рабочие дни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*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50,5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*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74,1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77,4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32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А7.5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количество процедур, необходимых для подключения к сетям водоотведения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Шт.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*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*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5,2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1816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А7.6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эффективности подключения к сетям водоотведения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*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*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4,61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4,27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Рисунок 1"/>
          <p:cNvSpPr/>
          <p:nvPr/>
        </p:nvSpPr>
        <p:spPr>
          <a:xfrm rot="8993400">
            <a:off x="9694080" y="-2788200"/>
            <a:ext cx="3681360" cy="4453920"/>
          </a:xfrm>
          <a:custGeom>
            <a:avLst/>
            <a:gdLst>
              <a:gd name="textAreaLeft" fmla="*/ 0 w 3681360"/>
              <a:gd name="textAreaRight" fmla="*/ 3686040 w 36813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/>
              </a:gs>
              <a:gs pos="100000">
                <a:srgbClr val="bae5da"/>
              </a:gs>
            </a:gsLst>
            <a:lin ang="14388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55" name="Овал 3"/>
          <p:cNvSpPr/>
          <p:nvPr/>
        </p:nvSpPr>
        <p:spPr>
          <a:xfrm>
            <a:off x="199800" y="290520"/>
            <a:ext cx="577080" cy="577080"/>
          </a:xfrm>
          <a:prstGeom prst="ellipse">
            <a:avLst/>
          </a:prstGeom>
          <a:solidFill>
            <a:srgbClr val="91b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krobat Black"/>
                <a:ea typeface="DejaVu Sans"/>
              </a:rPr>
              <a:t>3</a:t>
            </a: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6" name="TextBox 11"/>
          <p:cNvSpPr/>
          <p:nvPr/>
        </p:nvSpPr>
        <p:spPr>
          <a:xfrm>
            <a:off x="282960" y="288000"/>
            <a:ext cx="1105056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Предложения Министерства имущественных и земельных отношений Камчатского края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в целях формирования План мероприятий («дорожной карты»)</a:t>
            </a:r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по достижению показателей Национального рейтинга 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7" name="TextBox 13"/>
          <p:cNvSpPr/>
          <p:nvPr/>
        </p:nvSpPr>
        <p:spPr>
          <a:xfrm>
            <a:off x="199800" y="936000"/>
            <a:ext cx="11679840" cy="942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Предложенные мероприятия: 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проведение информационной кампании (публикация информации, новостей в социальных сетях, на страницах в сети «Интернет»);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проведение опроса респондентов о качестве оказанных услуг и о наличии необходимой и доступной информации о государственной, муниципальной услуге;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изучение «лучших практик» регионов — лидеров.44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8" name="TextBox 14"/>
          <p:cNvSpPr/>
          <p:nvPr/>
        </p:nvSpPr>
        <p:spPr>
          <a:xfrm>
            <a:off x="361800" y="4140000"/>
            <a:ext cx="10971360" cy="271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59" name="TextBox 15"/>
          <p:cNvSpPr/>
          <p:nvPr/>
        </p:nvSpPr>
        <p:spPr>
          <a:xfrm>
            <a:off x="249840" y="2022120"/>
            <a:ext cx="11427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Значения показателей Камчатского края в Национальном рейтинге в сравнении с другими регионами в ДФО: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graphicFrame>
        <p:nvGraphicFramePr>
          <p:cNvPr id="60" name=""/>
          <p:cNvGraphicFramePr/>
          <p:nvPr/>
        </p:nvGraphicFramePr>
        <p:xfrm>
          <a:off x="219240" y="2531520"/>
          <a:ext cx="11824560" cy="3812400"/>
        </p:xfrm>
        <a:graphic>
          <a:graphicData uri="http://schemas.openxmlformats.org/drawingml/2006/table">
            <a:tbl>
              <a:tblPr/>
              <a:tblGrid>
                <a:gridCol w="483840"/>
                <a:gridCol w="4557960"/>
                <a:gridCol w="988200"/>
                <a:gridCol w="1263960"/>
                <a:gridCol w="1219680"/>
                <a:gridCol w="1281960"/>
                <a:gridCol w="987840"/>
                <a:gridCol w="1041480"/>
              </a:tblGrid>
              <a:tr h="281160">
                <a:tc gridSpan="2"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ФАКТОР/ПОКАЗАТЕЛЬ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Единица измерения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Камчатский край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Сахалинская область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Чукотский автономный округ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ДФО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Российская Федерация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16000">
                <a:tc gridSpan="8"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А3 Эффективность процедур по регистрации прав собственности 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А3.1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время регистрации прав собственности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Рабочие дни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6,4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7,0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7,0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А3.2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количество процедур при регистрации прав собственности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Шт.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2,0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1,9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А3.3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деятельности органов власти по регистрации прав на недвижимое имущество и сделок с ним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4,79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4,87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4,33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4,70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4,63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 gridSpan="8"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А10 Эффективность процедур по получению в аренду земельных участков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А10.1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время получения в аренду земельных  участков (без торгов)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Рабочие дни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53,8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22,2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53,9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37,4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43,2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А10.2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количество процедур для получения в аренду земельных участков (без торгов)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Шт.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5,7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А10.3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эффективности процедур по получению в аренду земельных участков (без торгов)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4,56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4,88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4,85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4,68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4,43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А10.4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время получения в аренду земельных участков (с торгами)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Рабочие дни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45,0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46,5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37,7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42,8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52,0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32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А10.5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количество процедур для получения в  аренду земельных участков (с торгами)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Шт.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1816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А10.6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эффективности процедур по получению в  аренду земельных участков (с торгами)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4,93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4,77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4,60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4,67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4,42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3200">
                <a:tc gridSpan="8"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Г3 Эффективность нефинансовой поддержки МСП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32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Г3.3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95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процедур получения арендных площадей,  предоставляемых регионом субъектам МСП</a:t>
                      </a:r>
                      <a:endParaRPr b="0" lang="ru-RU" sz="95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3,52  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3,99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3,79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3,66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3,73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Рисунок 2"/>
          <p:cNvSpPr/>
          <p:nvPr/>
        </p:nvSpPr>
        <p:spPr>
          <a:xfrm rot="8993400">
            <a:off x="9694080" y="-2788200"/>
            <a:ext cx="3681360" cy="4453920"/>
          </a:xfrm>
          <a:custGeom>
            <a:avLst/>
            <a:gdLst>
              <a:gd name="textAreaLeft" fmla="*/ 0 w 3681360"/>
              <a:gd name="textAreaRight" fmla="*/ 3686040 w 36813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/>
              </a:gs>
              <a:gs pos="100000">
                <a:srgbClr val="bae5da"/>
              </a:gs>
            </a:gsLst>
            <a:lin ang="14388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62" name="Овал 4"/>
          <p:cNvSpPr/>
          <p:nvPr/>
        </p:nvSpPr>
        <p:spPr>
          <a:xfrm>
            <a:off x="199800" y="290520"/>
            <a:ext cx="577080" cy="577080"/>
          </a:xfrm>
          <a:prstGeom prst="ellipse">
            <a:avLst/>
          </a:prstGeom>
          <a:solidFill>
            <a:srgbClr val="91b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krobat Black"/>
                <a:ea typeface="DejaVu Sans"/>
              </a:rPr>
              <a:t>4</a:t>
            </a: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3" name="TextBox 7"/>
          <p:cNvSpPr/>
          <p:nvPr/>
        </p:nvSpPr>
        <p:spPr>
          <a:xfrm>
            <a:off x="282960" y="324000"/>
            <a:ext cx="1105056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Предложения Министерства строительства и жилищной политики Камчатского края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в целях формирования План мероприятий («дорожной карты»)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по достижению показателей Национального рейтинга 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4" name="TextBox 9"/>
          <p:cNvSpPr/>
          <p:nvPr/>
        </p:nvSpPr>
        <p:spPr>
          <a:xfrm>
            <a:off x="180000" y="1296000"/>
            <a:ext cx="11339640" cy="72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Предложенные мероприятия: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анкетирование с целью определения количества процедур, сроков оформления разрешения на строительство; 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опрос органов местного самоуправления, предоставляющих разрешение на строительство, путем заполнения анкеты.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5" name="TextBox 10"/>
          <p:cNvSpPr/>
          <p:nvPr/>
        </p:nvSpPr>
        <p:spPr>
          <a:xfrm>
            <a:off x="361800" y="4140000"/>
            <a:ext cx="10971360" cy="271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66" name="TextBox 19"/>
          <p:cNvSpPr/>
          <p:nvPr/>
        </p:nvSpPr>
        <p:spPr>
          <a:xfrm>
            <a:off x="180000" y="2397240"/>
            <a:ext cx="11427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Значения показателей Камчатского края в Национальном рейтинге в сравнении с другими регионами в ДФО: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graphicFrame>
        <p:nvGraphicFramePr>
          <p:cNvPr id="67" name=""/>
          <p:cNvGraphicFramePr/>
          <p:nvPr/>
        </p:nvGraphicFramePr>
        <p:xfrm>
          <a:off x="340560" y="2982600"/>
          <a:ext cx="11517840" cy="2903400"/>
        </p:xfrm>
        <a:graphic>
          <a:graphicData uri="http://schemas.openxmlformats.org/drawingml/2006/table">
            <a:tbl>
              <a:tblPr/>
              <a:tblGrid>
                <a:gridCol w="483840"/>
                <a:gridCol w="3383280"/>
                <a:gridCol w="1032480"/>
                <a:gridCol w="1317600"/>
                <a:gridCol w="1424160"/>
                <a:gridCol w="1566720"/>
                <a:gridCol w="1086120"/>
                <a:gridCol w="1224000"/>
              </a:tblGrid>
              <a:tr h="281160">
                <a:tc gridSpan="2"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ФАКТОР/ПОКАЗАТЕЛЬ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Единица измерения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Камчатский край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Сахалинская область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Хабаровский край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ДФО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Российская Федерация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 gridSpan="8">
                  <a:txBody>
                    <a:bodyPr lIns="36000" rIns="36000" anchor="t">
                      <a:noAutofit/>
                    </a:bodyPr>
                    <a:p>
                      <a:pPr marL="360000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А2 Эффективность процедур по выдаче разрешения на строительство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А2.1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время получения разрешения на строительство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Рабочие дни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68,2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63,6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102,5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70,8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81,3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А2.2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количество процедур, необходимых для получения разрешения на строительство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Шт.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8,6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6,2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11,5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8,4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8,8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А2.3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деятельности органов власти по выдаче разрешения на строительство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4,14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4,09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4,42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4,39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 gridSpan="8">
                  <a:txBody>
                    <a:bodyPr lIns="36000" rIns="36000" anchor="t">
                      <a:noAutofit/>
                    </a:bodyPr>
                    <a:p>
                      <a:pPr marL="360000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ffffff"/>
                          </a:solidFill>
                          <a:latin typeface="Akrobat"/>
                        </a:rPr>
                        <a:t>А9 Эффективность процедур по вводу объекта в эксплуатацию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А9.1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время получения разрешения на ввод объекта в эксплуатацию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Рабочие дни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28,7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19,8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30,4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30,3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34,7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А9.2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Среднее количество процедур для получения разрешения на ввод объекта в эксплуатацию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Шт.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6,5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5,1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9,2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7,8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8,8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А9.3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эффективности процедур по вводу объекта в эксплуатацию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4,38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4,91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4,20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4,63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4,42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Рисунок 3"/>
          <p:cNvSpPr/>
          <p:nvPr/>
        </p:nvSpPr>
        <p:spPr>
          <a:xfrm rot="8993400">
            <a:off x="9694080" y="-2788200"/>
            <a:ext cx="3681360" cy="4453920"/>
          </a:xfrm>
          <a:custGeom>
            <a:avLst/>
            <a:gdLst>
              <a:gd name="textAreaLeft" fmla="*/ 0 w 3681360"/>
              <a:gd name="textAreaRight" fmla="*/ 3686040 w 36813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/>
              </a:gs>
              <a:gs pos="100000">
                <a:srgbClr val="bae5da"/>
              </a:gs>
            </a:gsLst>
            <a:lin ang="14388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69" name="Овал 5"/>
          <p:cNvSpPr/>
          <p:nvPr/>
        </p:nvSpPr>
        <p:spPr>
          <a:xfrm>
            <a:off x="199800" y="290520"/>
            <a:ext cx="577080" cy="577080"/>
          </a:xfrm>
          <a:prstGeom prst="ellipse">
            <a:avLst/>
          </a:prstGeom>
          <a:solidFill>
            <a:srgbClr val="91b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krobat Black"/>
                <a:ea typeface="DejaVu Sans"/>
              </a:rPr>
              <a:t>5</a:t>
            </a: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0" name="TextBox 22"/>
          <p:cNvSpPr/>
          <p:nvPr/>
        </p:nvSpPr>
        <p:spPr>
          <a:xfrm>
            <a:off x="282960" y="396000"/>
            <a:ext cx="1105056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Предложения Министерства транспорта и дорожного строительства Камчатского края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в целях формирования План мероприятий («дорожной карты»)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по достижению показателей Национального рейтинга 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1" name="TextBox 23"/>
          <p:cNvSpPr/>
          <p:nvPr/>
        </p:nvSpPr>
        <p:spPr>
          <a:xfrm>
            <a:off x="180000" y="1440000"/>
            <a:ext cx="11519640" cy="72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Предложенные мероприятия: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 формирование населения о проводимой на территории Камчатского края дорожной деятельности и основах ПДД;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проведение дорожно-строительных работ на сети дорог регионального значения и Петропавловск-Камчатской городской агломерации.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2" name="TextBox 24"/>
          <p:cNvSpPr/>
          <p:nvPr/>
        </p:nvSpPr>
        <p:spPr>
          <a:xfrm>
            <a:off x="361800" y="4140000"/>
            <a:ext cx="10971360" cy="271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73" name="TextBox 25"/>
          <p:cNvSpPr/>
          <p:nvPr/>
        </p:nvSpPr>
        <p:spPr>
          <a:xfrm>
            <a:off x="249840" y="2592000"/>
            <a:ext cx="11427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Значения показателей Камчатского края в Национальном рейтинге в сравнении с другими регионами в ДФО: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graphicFrame>
        <p:nvGraphicFramePr>
          <p:cNvPr id="74" name=""/>
          <p:cNvGraphicFramePr/>
          <p:nvPr/>
        </p:nvGraphicFramePr>
        <p:xfrm>
          <a:off x="340920" y="3404160"/>
          <a:ext cx="11517840" cy="1279800"/>
        </p:xfrm>
        <a:graphic>
          <a:graphicData uri="http://schemas.openxmlformats.org/drawingml/2006/table">
            <a:tbl>
              <a:tblPr/>
              <a:tblGrid>
                <a:gridCol w="483840"/>
                <a:gridCol w="3383280"/>
                <a:gridCol w="1032480"/>
                <a:gridCol w="1317600"/>
                <a:gridCol w="1424160"/>
                <a:gridCol w="1566720"/>
                <a:gridCol w="1086120"/>
                <a:gridCol w="1224000"/>
              </a:tblGrid>
              <a:tr h="281160">
                <a:tc gridSpan="2"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ФАКТОР/ПОКАЗАТЕЛЬ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Единица измерения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Камчатский край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Чукотский автономный округ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Республика Саха (Якутия)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ДФО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Российская Федерация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 gridSpan="8">
                  <a:txBody>
                    <a:bodyPr lIns="36000" rIns="36000" anchor="t">
                      <a:noAutofit/>
                    </a:bodyPr>
                    <a:p>
                      <a:pPr marL="360000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В1 Качество и доступность инфраструктуры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В1.1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Доля дорог, соответствующих нормативным требованиям 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%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54,2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68,4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45,8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50,7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554,4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В1.2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качества дорожных сетей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3,31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3,86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2,77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3,25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3,47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Рисунок 4"/>
          <p:cNvSpPr/>
          <p:nvPr/>
        </p:nvSpPr>
        <p:spPr>
          <a:xfrm rot="8993400">
            <a:off x="9694080" y="-2788200"/>
            <a:ext cx="3681360" cy="4453920"/>
          </a:xfrm>
          <a:custGeom>
            <a:avLst/>
            <a:gdLst>
              <a:gd name="textAreaLeft" fmla="*/ 0 w 3681360"/>
              <a:gd name="textAreaRight" fmla="*/ 3686040 w 36813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/>
              </a:gs>
              <a:gs pos="100000">
                <a:srgbClr val="bae5da"/>
              </a:gs>
            </a:gsLst>
            <a:lin ang="14388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76" name="Овал 6"/>
          <p:cNvSpPr/>
          <p:nvPr/>
        </p:nvSpPr>
        <p:spPr>
          <a:xfrm>
            <a:off x="199800" y="290520"/>
            <a:ext cx="577080" cy="577080"/>
          </a:xfrm>
          <a:prstGeom prst="ellipse">
            <a:avLst/>
          </a:prstGeom>
          <a:solidFill>
            <a:srgbClr val="91b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krobat Black"/>
                <a:ea typeface="DejaVu Sans"/>
              </a:rPr>
              <a:t>6</a:t>
            </a: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7" name="TextBox 28"/>
          <p:cNvSpPr/>
          <p:nvPr/>
        </p:nvSpPr>
        <p:spPr>
          <a:xfrm>
            <a:off x="282960" y="180000"/>
            <a:ext cx="1105056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Предложения Министерства труда и кадрового потенциала Камчатского края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в целях формирования План мероприятий («дорожной карты»)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по достижению показателей Национального рейтинга 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8" name="TextBox 29"/>
          <p:cNvSpPr/>
          <p:nvPr/>
        </p:nvSpPr>
        <p:spPr>
          <a:xfrm>
            <a:off x="102600" y="1000080"/>
            <a:ext cx="11594520" cy="286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Предложенные мероприятия: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развитие региональной системы целевой подготовки кадров в целях обеспечения приоритетных отраслей экономики и социальной сферы Камчатского края квалифицированными специалистам;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проведение многопрофильных ярмарок трудоустройства для работодателей Камчатского края и соискателей, в том числе из других субъектов Российской Федерации;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реализация подпрограммы «Повышение мобильности трудовых ресурсов Камчатского края» государственной программы Камчатского края «Содействие занятости населения Камчатского края» и оказание содействия гражданам в переезде и гражданам и членам их семей в переселении в другую местность для трудоустройства по направлению органов службы занятости;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профессиональное обучение, переподготовка и повышение квалификации граждан в рамках мероприятий, реализуемых службой занятости населения, по профессиям, востребованным на рынке труда, в том числе под заявки работодателей;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профессиональное обучение, переподготовка и повышение квалификации граждан в рамках мероприятий, реализуемых службой занятости населения, по профессиям, востребованным на рынке труда, в том числе под заявки работодателей;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- обеспечение ключевых региональных работодателей (предприятия со среднесписочной численностью работников от 100 чел) индивидуальными кадровыми консультантами.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9" name="TextBox 30"/>
          <p:cNvSpPr/>
          <p:nvPr/>
        </p:nvSpPr>
        <p:spPr>
          <a:xfrm>
            <a:off x="361800" y="4140000"/>
            <a:ext cx="10971360" cy="271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80" name="TextBox 31"/>
          <p:cNvSpPr/>
          <p:nvPr/>
        </p:nvSpPr>
        <p:spPr>
          <a:xfrm>
            <a:off x="180000" y="4104000"/>
            <a:ext cx="11427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Значения показателей Камчатского края в Национальном рейтинге в сравнении с другими регионами в ДФО: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graphicFrame>
        <p:nvGraphicFramePr>
          <p:cNvPr id="81" name=""/>
          <p:cNvGraphicFramePr/>
          <p:nvPr/>
        </p:nvGraphicFramePr>
        <p:xfrm>
          <a:off x="341280" y="4844520"/>
          <a:ext cx="11517840" cy="936360"/>
        </p:xfrm>
        <a:graphic>
          <a:graphicData uri="http://schemas.openxmlformats.org/drawingml/2006/table">
            <a:tbl>
              <a:tblPr/>
              <a:tblGrid>
                <a:gridCol w="483840"/>
                <a:gridCol w="3383280"/>
                <a:gridCol w="1032480"/>
                <a:gridCol w="1317600"/>
                <a:gridCol w="1424160"/>
                <a:gridCol w="1566720"/>
                <a:gridCol w="1086120"/>
                <a:gridCol w="1224000"/>
              </a:tblGrid>
              <a:tr h="281160">
                <a:tc gridSpan="2"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ФАКТОР/ПОКАЗАТЕЛЬ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Единица измерения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Камчатский край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Чукотский автономный округ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Приморский край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ДФО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Российская Федерация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 gridSpan="8">
                  <a:txBody>
                    <a:bodyPr lIns="36000" rIns="36000" anchor="t">
                      <a:noAutofit/>
                    </a:bodyPr>
                    <a:p>
                      <a:pPr marL="360000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В4 Качество и доступность трудовых ресурсов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6568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В4.2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доступности необходимых трудовых ресурсов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2,72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3,05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2,43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2,79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2,90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Рисунок 6"/>
          <p:cNvSpPr/>
          <p:nvPr/>
        </p:nvSpPr>
        <p:spPr>
          <a:xfrm rot="8993400">
            <a:off x="9694080" y="-2788200"/>
            <a:ext cx="3681360" cy="4453920"/>
          </a:xfrm>
          <a:custGeom>
            <a:avLst/>
            <a:gdLst>
              <a:gd name="textAreaLeft" fmla="*/ 0 w 3681360"/>
              <a:gd name="textAreaRight" fmla="*/ 3686040 w 36813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/>
              </a:gs>
              <a:gs pos="100000">
                <a:srgbClr val="bae5da"/>
              </a:gs>
            </a:gsLst>
            <a:lin ang="14388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83" name="Овал 7"/>
          <p:cNvSpPr/>
          <p:nvPr/>
        </p:nvSpPr>
        <p:spPr>
          <a:xfrm>
            <a:off x="199800" y="290520"/>
            <a:ext cx="577080" cy="577080"/>
          </a:xfrm>
          <a:prstGeom prst="ellipse">
            <a:avLst/>
          </a:prstGeom>
          <a:solidFill>
            <a:srgbClr val="91b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krobat Black"/>
                <a:ea typeface="DejaVu Sans"/>
              </a:rPr>
              <a:t>7</a:t>
            </a: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4" name="TextBox 34"/>
          <p:cNvSpPr/>
          <p:nvPr/>
        </p:nvSpPr>
        <p:spPr>
          <a:xfrm>
            <a:off x="282960" y="180000"/>
            <a:ext cx="1105056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Предложения Министерства цифрового развития Камчатского края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в целях формирования План мероприятий («дорожной карты»)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по достижению показателей Национального рейтинга 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5" name="TextBox 35"/>
          <p:cNvSpPr/>
          <p:nvPr/>
        </p:nvSpPr>
        <p:spPr>
          <a:xfrm>
            <a:off x="102600" y="1072080"/>
            <a:ext cx="11774520" cy="168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500" spc="-1" strike="noStrike">
                <a:solidFill>
                  <a:srgbClr val="0d0d0d"/>
                </a:solidFill>
                <a:latin typeface="Akrobat"/>
                <a:ea typeface="DejaVu Sans"/>
              </a:rPr>
              <a:t>Предложенные мероприятия:</a:t>
            </a:r>
            <a:endParaRPr b="0" lang="ru-RU" sz="15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500" spc="-1" strike="noStrike">
                <a:solidFill>
                  <a:srgbClr val="0d0d0d"/>
                </a:solidFill>
                <a:latin typeface="Akrobat"/>
                <a:ea typeface="DejaVu Sans"/>
              </a:rPr>
              <a:t>- строительство волоконно-оптической линии связи (далее – ВОЛС) до отдаленных населенных пунктов Камчатского края;</a:t>
            </a:r>
            <a:endParaRPr b="0" lang="ru-RU" sz="15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500" spc="-1" strike="noStrike">
                <a:solidFill>
                  <a:srgbClr val="0d0d0d"/>
                </a:solidFill>
                <a:latin typeface="Akrobat"/>
                <a:ea typeface="DejaVu Sans"/>
              </a:rPr>
              <a:t>- организация высокоскоростного мобильного интернета в отдаленных населенных пунктах Камчатского края в рамках реализации проекта УЦН 2.0;</a:t>
            </a:r>
            <a:endParaRPr b="0" lang="ru-RU" sz="15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500" spc="-1" strike="noStrike">
                <a:solidFill>
                  <a:srgbClr val="0d0d0d"/>
                </a:solidFill>
                <a:latin typeface="Akrobat"/>
                <a:ea typeface="DejaVu Sans"/>
              </a:rPr>
              <a:t>- модернизация телекоммуникационного оборудования  в густонаселенных муниципалитетах Камчатского края;</a:t>
            </a:r>
            <a:endParaRPr b="0" lang="ru-RU" sz="15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500" spc="-1" strike="noStrike">
                <a:solidFill>
                  <a:srgbClr val="0d0d0d"/>
                </a:solidFill>
                <a:latin typeface="Akrobat"/>
                <a:ea typeface="DejaVu Sans"/>
              </a:rPr>
              <a:t>- совместная работа с операторами связи по повышению доступности и качества услуг связи на территории Камчатского края;</a:t>
            </a:r>
            <a:endParaRPr b="0" lang="ru-RU" sz="15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500" spc="-1" strike="noStrike">
                <a:solidFill>
                  <a:srgbClr val="0d0d0d"/>
                </a:solidFill>
                <a:latin typeface="Akrobat"/>
                <a:ea typeface="DejaVu Sans"/>
              </a:rPr>
              <a:t>- совместная работа с операторами связи по освещению информации в СМИ в рамках Национального рейтинга состояния инвестиционного климата в Камчатском крае.</a:t>
            </a:r>
            <a:endParaRPr b="0" lang="ru-RU" sz="15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6" name="TextBox 36"/>
          <p:cNvSpPr/>
          <p:nvPr/>
        </p:nvSpPr>
        <p:spPr>
          <a:xfrm>
            <a:off x="361800" y="4140000"/>
            <a:ext cx="10971360" cy="271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87" name="TextBox 37"/>
          <p:cNvSpPr/>
          <p:nvPr/>
        </p:nvSpPr>
        <p:spPr>
          <a:xfrm>
            <a:off x="180000" y="3312000"/>
            <a:ext cx="11427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Значения показателей Камчатского края в Национальном рейтинге в сравнении с другими регионами в ДФО: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graphicFrame>
        <p:nvGraphicFramePr>
          <p:cNvPr id="88" name=""/>
          <p:cNvGraphicFramePr/>
          <p:nvPr/>
        </p:nvGraphicFramePr>
        <p:xfrm>
          <a:off x="341640" y="4052880"/>
          <a:ext cx="11517840" cy="821160"/>
        </p:xfrm>
        <a:graphic>
          <a:graphicData uri="http://schemas.openxmlformats.org/drawingml/2006/table">
            <a:tbl>
              <a:tblPr/>
              <a:tblGrid>
                <a:gridCol w="483840"/>
                <a:gridCol w="3383280"/>
                <a:gridCol w="1032480"/>
                <a:gridCol w="1317600"/>
                <a:gridCol w="1424160"/>
                <a:gridCol w="1566720"/>
                <a:gridCol w="1086120"/>
                <a:gridCol w="1224000"/>
              </a:tblGrid>
              <a:tr h="281160">
                <a:tc gridSpan="2"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ФАКТОР/ПОКАЗАТЕЛЬ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Единица измерения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Камчатский край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Приморский край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Республика Саха (Якутия)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ДФО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Российская Федерация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 gridSpan="8">
                  <a:txBody>
                    <a:bodyPr lIns="36000" rIns="36000" anchor="t">
                      <a:noAutofit/>
                    </a:bodyPr>
                    <a:p>
                      <a:pPr marL="360000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В1 Качество и доступность инфраструктуры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6568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В1.3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качества телекоммуникационных услуг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3,73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4,08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3,57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3,76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3,94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Рисунок 7"/>
          <p:cNvSpPr/>
          <p:nvPr/>
        </p:nvSpPr>
        <p:spPr>
          <a:xfrm rot="8993400">
            <a:off x="9694080" y="-2788200"/>
            <a:ext cx="3681360" cy="4453920"/>
          </a:xfrm>
          <a:custGeom>
            <a:avLst/>
            <a:gdLst>
              <a:gd name="textAreaLeft" fmla="*/ 0 w 3681360"/>
              <a:gd name="textAreaRight" fmla="*/ 3686040 w 36813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/>
              </a:gs>
              <a:gs pos="100000">
                <a:srgbClr val="bae5da"/>
              </a:gs>
            </a:gsLst>
            <a:lin ang="14388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90" name="Овал 8"/>
          <p:cNvSpPr/>
          <p:nvPr/>
        </p:nvSpPr>
        <p:spPr>
          <a:xfrm>
            <a:off x="199800" y="290520"/>
            <a:ext cx="577080" cy="577080"/>
          </a:xfrm>
          <a:prstGeom prst="ellipse">
            <a:avLst/>
          </a:prstGeom>
          <a:solidFill>
            <a:srgbClr val="91b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krobat Black"/>
                <a:ea typeface="DejaVu Sans"/>
              </a:rPr>
              <a:t>8</a:t>
            </a: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1" name="TextBox 40"/>
          <p:cNvSpPr/>
          <p:nvPr/>
        </p:nvSpPr>
        <p:spPr>
          <a:xfrm>
            <a:off x="282960" y="180000"/>
            <a:ext cx="1105056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Предложения Министерства туризма Камчатского края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в целях формирования План мероприятий («дорожной карты»)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по достижению показателей Национального рейтинга 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2" name="TextBox 41"/>
          <p:cNvSpPr/>
          <p:nvPr/>
        </p:nvSpPr>
        <p:spPr>
          <a:xfrm>
            <a:off x="102960" y="972000"/>
            <a:ext cx="12088080" cy="345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Предложенные мероприятия: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обеспечение функционирования ЦПЭ как «единого окна» по сбору информации о проблемах, с которыми сталкиваются экспортёры, о сырье, оборудовании и комплектующих для производства экспортируемых товаров, ранее импортировавшихся из стран, присоединившихся к санкциям;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размещение на информационных ресурсах материалов о принимаемых мерах поддержки внешнеэкономической деятельности и решениях;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организация информационно-консультационных мероприятий для экспортеров и экспортно ориентированных субъектов МСП по выходу на новые рынки зарубежных стран;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организация встреч с представителями бизнес-сообщества в рамках визитов иностранных делегаций в Камчатский край;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организация участия делегации Камчатского края в международных выставочно-ярмарочных мероприятиях;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организация участия субъектов МСП в международных выставочно-ярмарочных мероприятиях в Российской Федерации и за рубежом;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организация и проведение бизнес-миссии (реверсных бизнес-миссий) в дружественные страны;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продвижение товаров (услуг) Камчатского края на международных электронных торговых площадках (далее – ЭТП);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поиск партнеров в иностранных государствах, не включённых в список недружественных стран;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организация и проведение презентаций новинок (товары/услуги) предпринимателей, ориентированных на зарубежные рынки;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направление каталога экспортеров и экспортно-ориентированных предприятий Камчатского края в адрес Торговых представительств Российской Федерации в зарубежных странах (из числа дружественных), дипломатических представительств;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формирование сводного перечня экспортно-ориентированных предприятий Камчатского края, заинтересованных в продвижении товаров/услуг на внешний рынок, анализ потенциала выхода на экспорт, формирование предложений по организации необходимых мероприятий;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проведение опроса экспортеров и экспортно ориентированных предприятий о возникающих проблемах при осуществлении экспорта, необходимым мерам поддержки, сбор предложений.</a:t>
            </a:r>
            <a:endParaRPr b="0" lang="ru-RU" sz="13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3" name="TextBox 42"/>
          <p:cNvSpPr/>
          <p:nvPr/>
        </p:nvSpPr>
        <p:spPr>
          <a:xfrm>
            <a:off x="361800" y="4140000"/>
            <a:ext cx="10971360" cy="271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94" name="TextBox 43"/>
          <p:cNvSpPr/>
          <p:nvPr/>
        </p:nvSpPr>
        <p:spPr>
          <a:xfrm>
            <a:off x="180000" y="4500000"/>
            <a:ext cx="11427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Значения показателей Камчатского края в Национальном рейтинге в сравнении с другими регионами в ДФО: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graphicFrame>
        <p:nvGraphicFramePr>
          <p:cNvPr id="95" name=""/>
          <p:cNvGraphicFramePr/>
          <p:nvPr/>
        </p:nvGraphicFramePr>
        <p:xfrm>
          <a:off x="219600" y="4835880"/>
          <a:ext cx="11824560" cy="1921320"/>
        </p:xfrm>
        <a:graphic>
          <a:graphicData uri="http://schemas.openxmlformats.org/drawingml/2006/table">
            <a:tbl>
              <a:tblPr/>
              <a:tblGrid>
                <a:gridCol w="483840"/>
                <a:gridCol w="4557960"/>
                <a:gridCol w="988200"/>
                <a:gridCol w="1263960"/>
                <a:gridCol w="1228320"/>
                <a:gridCol w="1273320"/>
                <a:gridCol w="987840"/>
                <a:gridCol w="1041480"/>
              </a:tblGrid>
              <a:tr h="281160">
                <a:tc gridSpan="2"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ФАКТОР/ПОКАЗАТЕЛЬ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Единица измерения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Камчатский край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Республика Бурятия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Республика Саха (Якутия)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ДФО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Российская Федерация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16000">
                <a:tc gridSpan="8"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Б5 Эффективность институтов поддержки экспортной деятельности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Б5.1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эффективности институтов поддержки экспорта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4,53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4,73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3,98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4,58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4,32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Б5.2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Доля несырьевого неэнергетического экспорта субъектов МСП в общем объеме выручки 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субъектов МСП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%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з/д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з/д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з/д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з/д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з/д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Б5.3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Доля субъектов МСП, осуществляющих экспортную деятельность, в общей численности субъектов МСП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%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з/д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з/д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з/д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з/д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з/д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Б5.4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Рейтинг ЦПЭ (центры поддержки экспорта)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45,00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270,00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46,50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75,87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176,46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Рисунок 8"/>
          <p:cNvSpPr/>
          <p:nvPr/>
        </p:nvSpPr>
        <p:spPr>
          <a:xfrm rot="8993400">
            <a:off x="9694080" y="-2788200"/>
            <a:ext cx="3681360" cy="4453920"/>
          </a:xfrm>
          <a:custGeom>
            <a:avLst/>
            <a:gdLst>
              <a:gd name="textAreaLeft" fmla="*/ 0 w 3681360"/>
              <a:gd name="textAreaRight" fmla="*/ 3686040 w 3681360"/>
              <a:gd name="textAreaTop" fmla="*/ 0 h 4453920"/>
              <a:gd name="textAreaBottom" fmla="*/ 4458600 h 4453920"/>
            </a:gdLst>
            <a:ahLst/>
            <a:rect l="textAreaLeft" t="textAreaTop" r="textAreaRight" b="textAreaBottom"/>
            <a:pathLst>
              <a:path w="5365920" h="5355716">
                <a:moveTo>
                  <a:pt x="2085716" y="35582"/>
                </a:moveTo>
                <a:cubicBezTo>
                  <a:pt x="2908800" y="-165761"/>
                  <a:pt x="3677020" y="526455"/>
                  <a:pt x="4273104" y="1128694"/>
                </a:cubicBezTo>
                <a:cubicBezTo>
                  <a:pt x="4865568" y="1727292"/>
                  <a:pt x="5522241" y="2495474"/>
                  <a:pt x="5332655" y="3316081"/>
                </a:cubicBezTo>
                <a:cubicBezTo>
                  <a:pt x="5151328" y="4100913"/>
                  <a:pt x="4144888" y="4271515"/>
                  <a:pt x="3452068" y="4682433"/>
                </a:cubicBezTo>
                <a:cubicBezTo>
                  <a:pt x="3012032" y="4943428"/>
                  <a:pt x="2593113" y="5176228"/>
                  <a:pt x="2085716" y="5241874"/>
                </a:cubicBezTo>
                <a:cubicBezTo>
                  <a:pt x="1474325" y="5320979"/>
                  <a:pt x="756911" y="5516595"/>
                  <a:pt x="313256" y="5088541"/>
                </a:cubicBezTo>
                <a:cubicBezTo>
                  <a:pt x="-132248" y="4658697"/>
                  <a:pt x="1799" y="3928863"/>
                  <a:pt x="89744" y="3316081"/>
                </a:cubicBezTo>
                <a:cubicBezTo>
                  <a:pt x="162912" y="2806256"/>
                  <a:pt x="490447" y="2428523"/>
                  <a:pt x="758161" y="1988525"/>
                </a:cubicBezTo>
                <a:cubicBezTo>
                  <a:pt x="1183498" y="1289456"/>
                  <a:pt x="1290864" y="230019"/>
                  <a:pt x="2085716" y="35582"/>
                </a:cubicBezTo>
                <a:close/>
              </a:path>
            </a:pathLst>
          </a:custGeom>
          <a:gradFill rotWithShape="0">
            <a:gsLst>
              <a:gs pos="0">
                <a:srgbClr val="3a348a"/>
              </a:gs>
              <a:gs pos="100000">
                <a:srgbClr val="bae5da"/>
              </a:gs>
            </a:gsLst>
            <a:lin ang="14388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97" name="Овал 9"/>
          <p:cNvSpPr/>
          <p:nvPr/>
        </p:nvSpPr>
        <p:spPr>
          <a:xfrm>
            <a:off x="199800" y="290520"/>
            <a:ext cx="577080" cy="577080"/>
          </a:xfrm>
          <a:prstGeom prst="ellipse">
            <a:avLst/>
          </a:prstGeom>
          <a:solidFill>
            <a:srgbClr val="91b6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krobat Black"/>
                <a:ea typeface="DejaVu Sans"/>
              </a:rPr>
              <a:t>9</a:t>
            </a: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8" name="TextBox 46"/>
          <p:cNvSpPr/>
          <p:nvPr/>
        </p:nvSpPr>
        <p:spPr>
          <a:xfrm>
            <a:off x="282960" y="180000"/>
            <a:ext cx="1105056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Предложения Министерства экономического развития Камчатского края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в целях формирования План мероприятий («дорожной карты»)</a:t>
            </a:r>
            <a:br>
              <a:rPr sz="1600"/>
            </a:br>
            <a:r>
              <a:rPr b="0" lang="ru-RU" sz="1600" spc="-1" strike="noStrike">
                <a:solidFill>
                  <a:srgbClr val="000000"/>
                </a:solidFill>
                <a:latin typeface="Akrobat ExtraBold"/>
                <a:ea typeface="DejaVu Sans"/>
              </a:rPr>
              <a:t>по достижению показателей Национального рейтинга </a:t>
            </a:r>
            <a:endParaRPr b="0" lang="ru-RU" sz="16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9" name="TextBox 47"/>
          <p:cNvSpPr/>
          <p:nvPr/>
        </p:nvSpPr>
        <p:spPr>
          <a:xfrm>
            <a:off x="102960" y="1080000"/>
            <a:ext cx="11954160" cy="2462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r>
              <a:rPr b="1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Предложенные мероприятия (ОРВ):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- разработка НПА Камчатского края, регулирующих вопросы порядка установления и оценки применения обязательных требований, устанавливаемых НПА Камчатского края;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- техническая поддержка интернет-портала;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- проведение процедуры ОРВ в отношении проектов НПА Камчатского края в соответствии с постановлением от 28.09.2022 № 510-П, а также популяризация института ОРВ;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- проведение обучающих мероприятий с исполнительными органами Камчатского края и органами местного самоуправления с целью повышения качества  проведения процедур ОРВ, а также разъяснений  проблемных вопросов, возникающих у разработчиков проектов НПА;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- организация сбора и анализа мнений о текущей настройке процессов взаимодействия представителей бизнес-сообщества – участников публичных обсуждений и органов-регуляторов;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0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- формирование плана проведения совместных мероприятий с бизнес-сообществом – участниками публичных обсуждений и органами-регуляторами по популяризации оценки регулирующего воздействия в Камчатском крае.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1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Предложенные мероприятия (МСП):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- расширение спектра действующих мер финансовой поддержки;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- докапитализация Микрокредитной компании Камчатский государственный фонд поддержки предпринимательства Камчатского края;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rgbClr val="0d0d0d"/>
                </a:solidFill>
                <a:latin typeface="Akrobat"/>
                <a:ea typeface="DejaVu Sans"/>
              </a:rPr>
              <a:t>- повышение уровня квалификации персонала.</a:t>
            </a:r>
            <a:endParaRPr b="0" lang="ru-RU" sz="12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0" name="TextBox 48"/>
          <p:cNvSpPr/>
          <p:nvPr/>
        </p:nvSpPr>
        <p:spPr>
          <a:xfrm>
            <a:off x="361800" y="4140000"/>
            <a:ext cx="10971360" cy="271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XO Oriel"/>
              <a:ea typeface="DejaVu Sans"/>
            </a:endParaRPr>
          </a:p>
        </p:txBody>
      </p:sp>
      <p:sp>
        <p:nvSpPr>
          <p:cNvPr id="101" name="TextBox 49"/>
          <p:cNvSpPr/>
          <p:nvPr/>
        </p:nvSpPr>
        <p:spPr>
          <a:xfrm>
            <a:off x="540000" y="3585240"/>
            <a:ext cx="11427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d0d0d"/>
                </a:solidFill>
                <a:latin typeface="Akrobat"/>
                <a:ea typeface="DejaVu Sans"/>
              </a:rPr>
              <a:t>Значения показателей Камчатского края в Национальном рейтинге в сравнении с другими регионами в ДФО:</a:t>
            </a:r>
            <a:endParaRPr b="0" lang="ru-RU" sz="1400" spc="-1" strike="noStrike">
              <a:solidFill>
                <a:srgbClr val="000000"/>
              </a:solidFill>
              <a:latin typeface="XO Oriel"/>
            </a:endParaRPr>
          </a:p>
        </p:txBody>
      </p:sp>
      <p:graphicFrame>
        <p:nvGraphicFramePr>
          <p:cNvPr id="102" name=""/>
          <p:cNvGraphicFramePr/>
          <p:nvPr/>
        </p:nvGraphicFramePr>
        <p:xfrm>
          <a:off x="219600" y="4043880"/>
          <a:ext cx="11824560" cy="2016360"/>
        </p:xfrm>
        <a:graphic>
          <a:graphicData uri="http://schemas.openxmlformats.org/drawingml/2006/table">
            <a:tbl>
              <a:tblPr/>
              <a:tblGrid>
                <a:gridCol w="483840"/>
                <a:gridCol w="4557960"/>
                <a:gridCol w="988200"/>
                <a:gridCol w="1263960"/>
                <a:gridCol w="1219680"/>
                <a:gridCol w="1281960"/>
                <a:gridCol w="987840"/>
                <a:gridCol w="1041480"/>
              </a:tblGrid>
              <a:tr h="291240">
                <a:tc gridSpan="2"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ФАКТОР/ПОКАЗАТЕЛЬ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Единица измерения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Камчатский край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Приморский край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Республика Саха (Якутия)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ДФО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Российская Федерация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ctr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16000">
                <a:tc gridSpan="8"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Б1 Эффективность институтов, обеспечивающих защищенность бизнеса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4732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Б1.2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Рейтинг ОРВ (оценка регулирующего воздействия)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57,00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69,83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33,00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56,49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57,93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1400">
                <a:tc gridSpan="8"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В3 Качество и доступность финансовой поддержки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816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В3.3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мер государственной финансовой  поддержки (налоговые льготы, гарантии, субсидии)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3,32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3,91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3,12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3,58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3,52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  <a:tr h="223200">
                <a:tc gridSpan="8"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ffffff"/>
                          </a:solidFill>
                          <a:latin typeface="Akrobat Bold"/>
                        </a:rPr>
                        <a:t>Г4 Эффективность финансовой поддержки МСП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3a348a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3200"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Г4.1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Оценка доступности кредитных ресурсов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Средний балл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2,96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d643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3,48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7cb322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3,00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rgbClr val="ff4d00"/>
                    </a:solidFill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3,24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 lIns="36000" rIns="36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000" spc="-1" strike="noStrike">
                          <a:solidFill>
                            <a:srgbClr val="000000"/>
                          </a:solidFill>
                          <a:latin typeface="Akrobat"/>
                        </a:rPr>
                        <a:t>3,18</a:t>
                      </a:r>
                      <a:endParaRPr b="0" lang="ru-RU" sz="1000" spc="-1" strike="noStrike">
                        <a:solidFill>
                          <a:srgbClr val="000000"/>
                        </a:solidFill>
                        <a:latin typeface="XO Oriel"/>
                      </a:endParaRPr>
                    </a:p>
                  </a:txBody>
                  <a:tcPr anchor="t" marL="36000" marR="3600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2040</TotalTime>
  <Application>Редактор_презентаций/2.7.0.0$Windows_X86_64 LibreOffice_project/e981501cdc004a76b8b36c3c4c04733b452aecdc</Application>
  <AppVersion>15.0000</AppVersion>
  <Words>546</Words>
  <Paragraphs>88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2024-03-04T05:44:53Z</dcterms:created>
  <dc:creator>User</dc:creator>
  <dc:description/>
  <dc:language>ru-RU</dc:language>
  <cp:lastModifiedBy/>
  <dcterms:modified xsi:type="dcterms:W3CDTF">2024-10-04T09:59:02Z</dcterms:modified>
  <cp:revision>95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r8>4</vt:r8>
  </property>
</Properties>
</file>