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.xml" ContentType="application/vnd.openxmlformats-officedocument.drawingml.chart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65" r:id="rId2"/>
  </p:sldMasterIdLst>
  <p:notesMasterIdLst>
    <p:notesMasterId r:id="rId22"/>
  </p:notesMasterIdLst>
  <p:handoutMasterIdLst>
    <p:handoutMasterId r:id="rId23"/>
  </p:handoutMasterIdLst>
  <p:sldIdLst>
    <p:sldId id="388" r:id="rId3"/>
    <p:sldId id="416" r:id="rId4"/>
    <p:sldId id="421" r:id="rId5"/>
    <p:sldId id="422" r:id="rId6"/>
    <p:sldId id="386" r:id="rId7"/>
    <p:sldId id="415" r:id="rId8"/>
    <p:sldId id="426" r:id="rId9"/>
    <p:sldId id="435" r:id="rId10"/>
    <p:sldId id="414" r:id="rId11"/>
    <p:sldId id="437" r:id="rId12"/>
    <p:sldId id="431" r:id="rId13"/>
    <p:sldId id="432" r:id="rId14"/>
    <p:sldId id="433" r:id="rId15"/>
    <p:sldId id="434" r:id="rId16"/>
    <p:sldId id="423" r:id="rId17"/>
    <p:sldId id="436" r:id="rId18"/>
    <p:sldId id="425" r:id="rId19"/>
    <p:sldId id="430" r:id="rId20"/>
    <p:sldId id="353" r:id="rId21"/>
  </p:sldIdLst>
  <p:sldSz cx="9144000" cy="6858000" type="screen4x3"/>
  <p:notesSz cx="6797675" cy="987425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64B4"/>
    <a:srgbClr val="0D68BB"/>
    <a:srgbClr val="2256FE"/>
    <a:srgbClr val="2A4DFA"/>
    <a:srgbClr val="406DFE"/>
    <a:srgbClr val="0133D5"/>
    <a:srgbClr val="5C7FC4"/>
    <a:srgbClr val="6C8BCA"/>
    <a:srgbClr val="7592CD"/>
    <a:srgbClr val="658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34" autoAdjust="0"/>
    <p:restoredTop sz="88206" autoAdjust="0"/>
  </p:normalViewPr>
  <p:slideViewPr>
    <p:cSldViewPr>
      <p:cViewPr>
        <p:scale>
          <a:sx n="126" d="100"/>
          <a:sy n="126" d="100"/>
        </p:scale>
        <p:origin x="-1710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8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0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Лист1!$E$8</c:f>
              <c:strCache>
                <c:ptCount val="1"/>
                <c:pt idx="0">
                  <c:v>Факт/План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Лист1!$F$7:$G$7</c:f>
              <c:strCache>
                <c:ptCount val="2"/>
                <c:pt idx="0">
                  <c:v>2010-2014</c:v>
                </c:pt>
                <c:pt idx="1">
                  <c:v>2015</c:v>
                </c:pt>
              </c:strCache>
            </c:strRef>
          </c:cat>
          <c:val>
            <c:numRef>
              <c:f>Лист1!$F$8:$G$8</c:f>
              <c:numCache>
                <c:formatCode>General</c:formatCode>
                <c:ptCount val="2"/>
                <c:pt idx="0" formatCode="_-* #,##0_р_._-;\-* #,##0_р_._-;_-* &quot;-&quot;??_р_._-;_-@_-">
                  <c:v>2631.1</c:v>
                </c:pt>
                <c:pt idx="1">
                  <c:v>1300</c:v>
                </c:pt>
              </c:numCache>
            </c:numRef>
          </c:val>
        </c:ser>
        <c:ser>
          <c:idx val="0"/>
          <c:order val="1"/>
          <c:tx>
            <c:strRef>
              <c:f>Лист1!$E$10</c:f>
              <c:strCache>
                <c:ptCount val="1"/>
                <c:pt idx="0">
                  <c:v>Обязательства по инвестсоглашению</c:v>
                </c:pt>
              </c:strCache>
            </c:strRef>
          </c:tx>
          <c:invertIfNegative val="0"/>
          <c:cat>
            <c:strRef>
              <c:f>Лист1!$F$7:$G$7</c:f>
              <c:strCache>
                <c:ptCount val="2"/>
                <c:pt idx="0">
                  <c:v>2010-2014</c:v>
                </c:pt>
                <c:pt idx="1">
                  <c:v>2015</c:v>
                </c:pt>
              </c:strCache>
            </c:strRef>
          </c:cat>
          <c:val>
            <c:numRef>
              <c:f>Лист1!$F$10:$G$10</c:f>
              <c:numCache>
                <c:formatCode>_-* #,##0_р_._-;\-* #,##0_р_._-;_-* "-"??_р_._-;_-@_-</c:formatCode>
                <c:ptCount val="2"/>
                <c:pt idx="0" formatCode="General">
                  <c:v>882</c:v>
                </c:pt>
                <c:pt idx="1">
                  <c:v>1284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1830656"/>
        <c:axId val="191832448"/>
        <c:axId val="0"/>
      </c:bar3DChart>
      <c:catAx>
        <c:axId val="19183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1832448"/>
        <c:crosses val="autoZero"/>
        <c:auto val="1"/>
        <c:lblAlgn val="ctr"/>
        <c:lblOffset val="100"/>
        <c:noMultiLvlLbl val="0"/>
      </c:catAx>
      <c:valAx>
        <c:axId val="191832448"/>
        <c:scaling>
          <c:orientation val="minMax"/>
        </c:scaling>
        <c:delete val="0"/>
        <c:axPos val="l"/>
        <c:majorGridlines/>
        <c:numFmt formatCode="_-* #,##0_р_._-;\-* #,##0_р_._-;_-* &quot;-&quot;??_р_._-;_-@_-" sourceLinked="1"/>
        <c:majorTickMark val="out"/>
        <c:minorTickMark val="none"/>
        <c:tickLblPos val="nextTo"/>
        <c:crossAx val="1918306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5E81CC-DA5C-4A05-A16A-83C9DB189F3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E6A9B5-5267-4869-B886-9BC455E24CC0}">
      <dgm:prSet phldrT="[Текст]"/>
      <dgm:spPr/>
      <dgm:t>
        <a:bodyPr/>
        <a:lstStyle/>
        <a:p>
          <a:r>
            <a:rPr lang="ru-RU" dirty="0" smtClean="0"/>
            <a:t>Строительство ГМК первой очереди</a:t>
          </a:r>
          <a:endParaRPr lang="ru-RU" dirty="0"/>
        </a:p>
      </dgm:t>
    </dgm:pt>
    <dgm:pt modelId="{E3570FF1-478B-4754-AE19-0679D5C99C63}" type="parTrans" cxnId="{6C85D9F4-4477-4B59-9EEA-D289B9363608}">
      <dgm:prSet/>
      <dgm:spPr/>
      <dgm:t>
        <a:bodyPr/>
        <a:lstStyle/>
        <a:p>
          <a:endParaRPr lang="ru-RU"/>
        </a:p>
      </dgm:t>
    </dgm:pt>
    <dgm:pt modelId="{0BDA9A30-B58F-4B68-A2A1-D0BF99578B9B}" type="sibTrans" cxnId="{6C85D9F4-4477-4B59-9EEA-D289B9363608}">
      <dgm:prSet/>
      <dgm:spPr/>
      <dgm:t>
        <a:bodyPr/>
        <a:lstStyle/>
        <a:p>
          <a:endParaRPr lang="ru-RU"/>
        </a:p>
      </dgm:t>
    </dgm:pt>
    <dgm:pt modelId="{B603C731-B6DB-4451-9D20-42D1F524451B}">
      <dgm:prSet phldrT="[Текст]"/>
      <dgm:spPr/>
      <dgm:t>
        <a:bodyPr/>
        <a:lstStyle/>
        <a:p>
          <a:r>
            <a:rPr lang="ru-RU" dirty="0" smtClean="0"/>
            <a:t>Строительство дороги к месторождению</a:t>
          </a:r>
          <a:endParaRPr lang="ru-RU" dirty="0"/>
        </a:p>
      </dgm:t>
    </dgm:pt>
    <dgm:pt modelId="{62ABA96F-3DE2-4A3A-96DA-1D14C06C3D6A}" type="parTrans" cxnId="{44C847A8-0D24-4AA6-B50B-6FAC24F4BC95}">
      <dgm:prSet/>
      <dgm:spPr/>
      <dgm:t>
        <a:bodyPr/>
        <a:lstStyle/>
        <a:p>
          <a:endParaRPr lang="ru-RU"/>
        </a:p>
      </dgm:t>
    </dgm:pt>
    <dgm:pt modelId="{A2D1D547-04E3-4E8F-9F85-8B9B55C1D10A}" type="sibTrans" cxnId="{44C847A8-0D24-4AA6-B50B-6FAC24F4BC95}">
      <dgm:prSet/>
      <dgm:spPr/>
      <dgm:t>
        <a:bodyPr/>
        <a:lstStyle/>
        <a:p>
          <a:endParaRPr lang="ru-RU"/>
        </a:p>
      </dgm:t>
    </dgm:pt>
    <dgm:pt modelId="{266AB6D2-741F-479B-9AD2-66151CCA0E49}">
      <dgm:prSet phldrT="[Текст]"/>
      <dgm:spPr/>
      <dgm:t>
        <a:bodyPr/>
        <a:lstStyle/>
        <a:p>
          <a:r>
            <a:rPr lang="ru-RU" dirty="0" smtClean="0"/>
            <a:t>Строительство ЗИФ 250 тыс.</a:t>
          </a:r>
          <a:r>
            <a:rPr lang="en-US" dirty="0" smtClean="0"/>
            <a:t> </a:t>
          </a:r>
          <a:r>
            <a:rPr lang="ru-RU" dirty="0" smtClean="0"/>
            <a:t>т.</a:t>
          </a:r>
          <a:endParaRPr lang="ru-RU" dirty="0"/>
        </a:p>
      </dgm:t>
    </dgm:pt>
    <dgm:pt modelId="{B62F2053-71CB-438F-B6C2-62785BE5FDEF}" type="parTrans" cxnId="{DD45E930-E520-455B-9261-30A8A8469461}">
      <dgm:prSet/>
      <dgm:spPr/>
      <dgm:t>
        <a:bodyPr/>
        <a:lstStyle/>
        <a:p>
          <a:endParaRPr lang="ru-RU"/>
        </a:p>
      </dgm:t>
    </dgm:pt>
    <dgm:pt modelId="{5DC94E1A-D102-473D-9EA7-5FAF6F900E7B}" type="sibTrans" cxnId="{DD45E930-E520-455B-9261-30A8A8469461}">
      <dgm:prSet/>
      <dgm:spPr/>
      <dgm:t>
        <a:bodyPr/>
        <a:lstStyle/>
        <a:p>
          <a:endParaRPr lang="ru-RU"/>
        </a:p>
      </dgm:t>
    </dgm:pt>
    <dgm:pt modelId="{2A0BA85F-B54C-4259-936D-9D6F5928F059}">
      <dgm:prSet phldrT="[Текст]"/>
      <dgm:spPr/>
      <dgm:t>
        <a:bodyPr/>
        <a:lstStyle/>
        <a:p>
          <a:r>
            <a:rPr lang="ru-RU" dirty="0" smtClean="0"/>
            <a:t>Комплексная доразведка месторождения</a:t>
          </a:r>
          <a:endParaRPr lang="ru-RU" dirty="0"/>
        </a:p>
      </dgm:t>
    </dgm:pt>
    <dgm:pt modelId="{940D40DF-DEBE-428F-8895-1AA7CDC77455}" type="parTrans" cxnId="{D6362573-BAF5-4A7C-8D76-517E74C58D5F}">
      <dgm:prSet/>
      <dgm:spPr/>
      <dgm:t>
        <a:bodyPr/>
        <a:lstStyle/>
        <a:p>
          <a:endParaRPr lang="ru-RU"/>
        </a:p>
      </dgm:t>
    </dgm:pt>
    <dgm:pt modelId="{C26A0A95-7D8A-489E-8C61-FCE4EE2C6E01}" type="sibTrans" cxnId="{D6362573-BAF5-4A7C-8D76-517E74C58D5F}">
      <dgm:prSet/>
      <dgm:spPr/>
      <dgm:t>
        <a:bodyPr/>
        <a:lstStyle/>
        <a:p>
          <a:endParaRPr lang="ru-RU"/>
        </a:p>
      </dgm:t>
    </dgm:pt>
    <dgm:pt modelId="{CF3F26E0-69E2-47DB-AC12-60B16A7CE6C2}">
      <dgm:prSet phldrT="[Текст]"/>
      <dgm:spPr/>
      <dgm:t>
        <a:bodyPr/>
        <a:lstStyle/>
        <a:p>
          <a:r>
            <a:rPr lang="ru-RU" dirty="0" smtClean="0"/>
            <a:t>Постановка на баланс до 50 т. золота</a:t>
          </a:r>
          <a:endParaRPr lang="ru-RU" dirty="0"/>
        </a:p>
      </dgm:t>
    </dgm:pt>
    <dgm:pt modelId="{FC58E37D-BD9B-4D5A-B218-41721792B122}" type="parTrans" cxnId="{688B54A2-5048-4159-9553-0C4EFB6A9E95}">
      <dgm:prSet/>
      <dgm:spPr/>
      <dgm:t>
        <a:bodyPr/>
        <a:lstStyle/>
        <a:p>
          <a:endParaRPr lang="ru-RU"/>
        </a:p>
      </dgm:t>
    </dgm:pt>
    <dgm:pt modelId="{32F0EC66-1E11-4784-9F44-ADE53A1E77D2}" type="sibTrans" cxnId="{688B54A2-5048-4159-9553-0C4EFB6A9E95}">
      <dgm:prSet/>
      <dgm:spPr/>
      <dgm:t>
        <a:bodyPr/>
        <a:lstStyle/>
        <a:p>
          <a:endParaRPr lang="ru-RU"/>
        </a:p>
      </dgm:t>
    </dgm:pt>
    <dgm:pt modelId="{58A517DF-436B-41D3-823F-02A769301672}">
      <dgm:prSet phldrT="[Текст]"/>
      <dgm:spPr/>
      <dgm:t>
        <a:bodyPr/>
        <a:lstStyle/>
        <a:p>
          <a:r>
            <a:rPr lang="ru-RU" dirty="0" smtClean="0"/>
            <a:t>Строительство ГМК второй очереди</a:t>
          </a:r>
          <a:endParaRPr lang="ru-RU" dirty="0"/>
        </a:p>
      </dgm:t>
    </dgm:pt>
    <dgm:pt modelId="{2692FC48-FE6F-4299-840A-E09F83F32D22}" type="parTrans" cxnId="{626DAAEE-67EA-497F-B8E2-7BE3D4D94D1D}">
      <dgm:prSet/>
      <dgm:spPr/>
      <dgm:t>
        <a:bodyPr/>
        <a:lstStyle/>
        <a:p>
          <a:endParaRPr lang="ru-RU"/>
        </a:p>
      </dgm:t>
    </dgm:pt>
    <dgm:pt modelId="{B779165B-33AA-40B9-9A41-B8415226E3E8}" type="sibTrans" cxnId="{626DAAEE-67EA-497F-B8E2-7BE3D4D94D1D}">
      <dgm:prSet/>
      <dgm:spPr/>
      <dgm:t>
        <a:bodyPr/>
        <a:lstStyle/>
        <a:p>
          <a:endParaRPr lang="ru-RU"/>
        </a:p>
      </dgm:t>
    </dgm:pt>
    <dgm:pt modelId="{70996885-83F5-4D5C-9F2B-25BF77FC2FBF}">
      <dgm:prSet phldrT="[Текст]"/>
      <dgm:spPr/>
      <dgm:t>
        <a:bodyPr/>
        <a:lstStyle/>
        <a:p>
          <a:r>
            <a:rPr lang="ru-RU" dirty="0" smtClean="0"/>
            <a:t>Строительство ЗИФ 2 600 тыс.</a:t>
          </a:r>
          <a:r>
            <a:rPr lang="en-US" dirty="0" smtClean="0"/>
            <a:t> </a:t>
          </a:r>
          <a:r>
            <a:rPr lang="ru-RU" dirty="0" smtClean="0"/>
            <a:t>т.</a:t>
          </a:r>
          <a:endParaRPr lang="ru-RU" dirty="0"/>
        </a:p>
      </dgm:t>
    </dgm:pt>
    <dgm:pt modelId="{C269FCCF-2CB4-49F8-9491-24E0F76D0474}" type="parTrans" cxnId="{0EDB35F8-7174-4575-8A72-C6315579569D}">
      <dgm:prSet/>
      <dgm:spPr/>
      <dgm:t>
        <a:bodyPr/>
        <a:lstStyle/>
        <a:p>
          <a:endParaRPr lang="ru-RU"/>
        </a:p>
      </dgm:t>
    </dgm:pt>
    <dgm:pt modelId="{6525C3EC-C46C-4FE4-A2C2-9625C17852BC}" type="sibTrans" cxnId="{0EDB35F8-7174-4575-8A72-C6315579569D}">
      <dgm:prSet/>
      <dgm:spPr/>
      <dgm:t>
        <a:bodyPr/>
        <a:lstStyle/>
        <a:p>
          <a:endParaRPr lang="ru-RU"/>
        </a:p>
      </dgm:t>
    </dgm:pt>
    <dgm:pt modelId="{E50277DC-7828-48A4-BBFC-C181047AB278}" type="pres">
      <dgm:prSet presAssocID="{825E81CC-DA5C-4A05-A16A-83C9DB189F3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24F32B-EF5D-4189-B309-9EAF29106EEB}" type="pres">
      <dgm:prSet presAssocID="{C0E6A9B5-5267-4869-B886-9BC455E24CC0}" presName="compNode" presStyleCnt="0"/>
      <dgm:spPr/>
    </dgm:pt>
    <dgm:pt modelId="{5A683690-848B-400A-B4F5-9A2041D547CC}" type="pres">
      <dgm:prSet presAssocID="{C0E6A9B5-5267-4869-B886-9BC455E24CC0}" presName="aNode" presStyleLbl="bgShp" presStyleIdx="0" presStyleCnt="3"/>
      <dgm:spPr/>
      <dgm:t>
        <a:bodyPr/>
        <a:lstStyle/>
        <a:p>
          <a:endParaRPr lang="ru-RU"/>
        </a:p>
      </dgm:t>
    </dgm:pt>
    <dgm:pt modelId="{0482DEEE-53CC-43FD-89D5-25DFBA4397F9}" type="pres">
      <dgm:prSet presAssocID="{C0E6A9B5-5267-4869-B886-9BC455E24CC0}" presName="textNode" presStyleLbl="bgShp" presStyleIdx="0" presStyleCnt="3"/>
      <dgm:spPr/>
      <dgm:t>
        <a:bodyPr/>
        <a:lstStyle/>
        <a:p>
          <a:endParaRPr lang="ru-RU"/>
        </a:p>
      </dgm:t>
    </dgm:pt>
    <dgm:pt modelId="{D51D6150-C8CC-4B8E-967D-A6CDE4954715}" type="pres">
      <dgm:prSet presAssocID="{C0E6A9B5-5267-4869-B886-9BC455E24CC0}" presName="compChildNode" presStyleCnt="0"/>
      <dgm:spPr/>
    </dgm:pt>
    <dgm:pt modelId="{AF8AE40C-215B-491D-9387-0EE8DF2966EE}" type="pres">
      <dgm:prSet presAssocID="{C0E6A9B5-5267-4869-B886-9BC455E24CC0}" presName="theInnerList" presStyleCnt="0"/>
      <dgm:spPr/>
    </dgm:pt>
    <dgm:pt modelId="{41BF1B4D-4BDF-4C96-9F80-AAFBB6FF83D9}" type="pres">
      <dgm:prSet presAssocID="{B603C731-B6DB-4451-9D20-42D1F524451B}" presName="childNode" presStyleLbl="node1" presStyleIdx="0" presStyleCnt="4" custScaleY="49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EC785-8AD5-4DAE-9608-94C7736BA38C}" type="pres">
      <dgm:prSet presAssocID="{B603C731-B6DB-4451-9D20-42D1F524451B}" presName="aSpace2" presStyleCnt="0"/>
      <dgm:spPr/>
    </dgm:pt>
    <dgm:pt modelId="{EB4655E2-DE47-4B2C-89AE-4F5AD07F6221}" type="pres">
      <dgm:prSet presAssocID="{266AB6D2-741F-479B-9AD2-66151CCA0E49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0DDA8-79A0-43C6-8E41-CC07004641A9}" type="pres">
      <dgm:prSet presAssocID="{C0E6A9B5-5267-4869-B886-9BC455E24CC0}" presName="aSpace" presStyleCnt="0"/>
      <dgm:spPr/>
    </dgm:pt>
    <dgm:pt modelId="{28A46926-97CF-490C-8646-0C337D8C5937}" type="pres">
      <dgm:prSet presAssocID="{2A0BA85F-B54C-4259-936D-9D6F5928F059}" presName="compNode" presStyleCnt="0"/>
      <dgm:spPr/>
    </dgm:pt>
    <dgm:pt modelId="{CE33F117-0CE0-4541-BE72-C478FACEDFA1}" type="pres">
      <dgm:prSet presAssocID="{2A0BA85F-B54C-4259-936D-9D6F5928F059}" presName="aNode" presStyleLbl="bgShp" presStyleIdx="1" presStyleCnt="3"/>
      <dgm:spPr/>
      <dgm:t>
        <a:bodyPr/>
        <a:lstStyle/>
        <a:p>
          <a:endParaRPr lang="ru-RU"/>
        </a:p>
      </dgm:t>
    </dgm:pt>
    <dgm:pt modelId="{3B9C92B2-5068-4EB4-BA8E-68A260B7FEEB}" type="pres">
      <dgm:prSet presAssocID="{2A0BA85F-B54C-4259-936D-9D6F5928F059}" presName="textNode" presStyleLbl="bgShp" presStyleIdx="1" presStyleCnt="3"/>
      <dgm:spPr/>
      <dgm:t>
        <a:bodyPr/>
        <a:lstStyle/>
        <a:p>
          <a:endParaRPr lang="ru-RU"/>
        </a:p>
      </dgm:t>
    </dgm:pt>
    <dgm:pt modelId="{743D4064-667B-4893-A2A2-6E18D1FC408F}" type="pres">
      <dgm:prSet presAssocID="{2A0BA85F-B54C-4259-936D-9D6F5928F059}" presName="compChildNode" presStyleCnt="0"/>
      <dgm:spPr/>
    </dgm:pt>
    <dgm:pt modelId="{F0328D69-E8DD-4907-9CD6-96B785D88282}" type="pres">
      <dgm:prSet presAssocID="{2A0BA85F-B54C-4259-936D-9D6F5928F059}" presName="theInnerList" presStyleCnt="0"/>
      <dgm:spPr/>
    </dgm:pt>
    <dgm:pt modelId="{BF3B822E-98FF-46A5-8FA4-66D8D283D79C}" type="pres">
      <dgm:prSet presAssocID="{CF3F26E0-69E2-47DB-AC12-60B16A7CE6C2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C042C-5350-44AA-B47E-4F07CEB6B003}" type="pres">
      <dgm:prSet presAssocID="{2A0BA85F-B54C-4259-936D-9D6F5928F059}" presName="aSpace" presStyleCnt="0"/>
      <dgm:spPr/>
    </dgm:pt>
    <dgm:pt modelId="{C49BA515-4E90-4500-9691-9678FF45E705}" type="pres">
      <dgm:prSet presAssocID="{58A517DF-436B-41D3-823F-02A769301672}" presName="compNode" presStyleCnt="0"/>
      <dgm:spPr/>
    </dgm:pt>
    <dgm:pt modelId="{7C58C651-4BE0-4D6E-89D8-8E2DAE86626D}" type="pres">
      <dgm:prSet presAssocID="{58A517DF-436B-41D3-823F-02A769301672}" presName="aNode" presStyleLbl="bgShp" presStyleIdx="2" presStyleCnt="3"/>
      <dgm:spPr/>
      <dgm:t>
        <a:bodyPr/>
        <a:lstStyle/>
        <a:p>
          <a:endParaRPr lang="ru-RU"/>
        </a:p>
      </dgm:t>
    </dgm:pt>
    <dgm:pt modelId="{2B107413-F012-4845-9E53-F63365DD7F34}" type="pres">
      <dgm:prSet presAssocID="{58A517DF-436B-41D3-823F-02A769301672}" presName="textNode" presStyleLbl="bgShp" presStyleIdx="2" presStyleCnt="3"/>
      <dgm:spPr/>
      <dgm:t>
        <a:bodyPr/>
        <a:lstStyle/>
        <a:p>
          <a:endParaRPr lang="ru-RU"/>
        </a:p>
      </dgm:t>
    </dgm:pt>
    <dgm:pt modelId="{0870F46B-1BD7-4458-A758-742ABB15B583}" type="pres">
      <dgm:prSet presAssocID="{58A517DF-436B-41D3-823F-02A769301672}" presName="compChildNode" presStyleCnt="0"/>
      <dgm:spPr/>
    </dgm:pt>
    <dgm:pt modelId="{5CA10454-FF09-46CB-A083-69A351023851}" type="pres">
      <dgm:prSet presAssocID="{58A517DF-436B-41D3-823F-02A769301672}" presName="theInnerList" presStyleCnt="0"/>
      <dgm:spPr/>
    </dgm:pt>
    <dgm:pt modelId="{E56BFE76-5671-4601-9F80-D00F92A0367A}" type="pres">
      <dgm:prSet presAssocID="{70996885-83F5-4D5C-9F2B-25BF77FC2FBF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CD840-1528-484E-B471-416D14D82828}" type="presOf" srcId="{2A0BA85F-B54C-4259-936D-9D6F5928F059}" destId="{CE33F117-0CE0-4541-BE72-C478FACEDFA1}" srcOrd="0" destOrd="0" presId="urn:microsoft.com/office/officeart/2005/8/layout/lProcess2"/>
    <dgm:cxn modelId="{0EDB35F8-7174-4575-8A72-C6315579569D}" srcId="{58A517DF-436B-41D3-823F-02A769301672}" destId="{70996885-83F5-4D5C-9F2B-25BF77FC2FBF}" srcOrd="0" destOrd="0" parTransId="{C269FCCF-2CB4-49F8-9491-24E0F76D0474}" sibTransId="{6525C3EC-C46C-4FE4-A2C2-9625C17852BC}"/>
    <dgm:cxn modelId="{78520A8E-64BA-412D-A5EE-90FA6538E394}" type="presOf" srcId="{B603C731-B6DB-4451-9D20-42D1F524451B}" destId="{41BF1B4D-4BDF-4C96-9F80-AAFBB6FF83D9}" srcOrd="0" destOrd="0" presId="urn:microsoft.com/office/officeart/2005/8/layout/lProcess2"/>
    <dgm:cxn modelId="{79CD2A43-FBF2-41BA-B6FA-6FA3AA7E7D7E}" type="presOf" srcId="{266AB6D2-741F-479B-9AD2-66151CCA0E49}" destId="{EB4655E2-DE47-4B2C-89AE-4F5AD07F6221}" srcOrd="0" destOrd="0" presId="urn:microsoft.com/office/officeart/2005/8/layout/lProcess2"/>
    <dgm:cxn modelId="{D6362573-BAF5-4A7C-8D76-517E74C58D5F}" srcId="{825E81CC-DA5C-4A05-A16A-83C9DB189F32}" destId="{2A0BA85F-B54C-4259-936D-9D6F5928F059}" srcOrd="1" destOrd="0" parTransId="{940D40DF-DEBE-428F-8895-1AA7CDC77455}" sibTransId="{C26A0A95-7D8A-489E-8C61-FCE4EE2C6E01}"/>
    <dgm:cxn modelId="{F5C31722-52D9-47ED-843A-E7FB47195AAA}" type="presOf" srcId="{C0E6A9B5-5267-4869-B886-9BC455E24CC0}" destId="{5A683690-848B-400A-B4F5-9A2041D547CC}" srcOrd="0" destOrd="0" presId="urn:microsoft.com/office/officeart/2005/8/layout/lProcess2"/>
    <dgm:cxn modelId="{29CADE95-07B2-4026-BC18-44A8AC831256}" type="presOf" srcId="{58A517DF-436B-41D3-823F-02A769301672}" destId="{7C58C651-4BE0-4D6E-89D8-8E2DAE86626D}" srcOrd="0" destOrd="0" presId="urn:microsoft.com/office/officeart/2005/8/layout/lProcess2"/>
    <dgm:cxn modelId="{688B54A2-5048-4159-9553-0C4EFB6A9E95}" srcId="{2A0BA85F-B54C-4259-936D-9D6F5928F059}" destId="{CF3F26E0-69E2-47DB-AC12-60B16A7CE6C2}" srcOrd="0" destOrd="0" parTransId="{FC58E37D-BD9B-4D5A-B218-41721792B122}" sibTransId="{32F0EC66-1E11-4784-9F44-ADE53A1E77D2}"/>
    <dgm:cxn modelId="{A1D6D137-65D3-4177-BD35-D551ABA63706}" type="presOf" srcId="{70996885-83F5-4D5C-9F2B-25BF77FC2FBF}" destId="{E56BFE76-5671-4601-9F80-D00F92A0367A}" srcOrd="0" destOrd="0" presId="urn:microsoft.com/office/officeart/2005/8/layout/lProcess2"/>
    <dgm:cxn modelId="{626DAAEE-67EA-497F-B8E2-7BE3D4D94D1D}" srcId="{825E81CC-DA5C-4A05-A16A-83C9DB189F32}" destId="{58A517DF-436B-41D3-823F-02A769301672}" srcOrd="2" destOrd="0" parTransId="{2692FC48-FE6F-4299-840A-E09F83F32D22}" sibTransId="{B779165B-33AA-40B9-9A41-B8415226E3E8}"/>
    <dgm:cxn modelId="{44C847A8-0D24-4AA6-B50B-6FAC24F4BC95}" srcId="{C0E6A9B5-5267-4869-B886-9BC455E24CC0}" destId="{B603C731-B6DB-4451-9D20-42D1F524451B}" srcOrd="0" destOrd="0" parTransId="{62ABA96F-3DE2-4A3A-96DA-1D14C06C3D6A}" sibTransId="{A2D1D547-04E3-4E8F-9F85-8B9B55C1D10A}"/>
    <dgm:cxn modelId="{DD45E930-E520-455B-9261-30A8A8469461}" srcId="{C0E6A9B5-5267-4869-B886-9BC455E24CC0}" destId="{266AB6D2-741F-479B-9AD2-66151CCA0E49}" srcOrd="1" destOrd="0" parTransId="{B62F2053-71CB-438F-B6C2-62785BE5FDEF}" sibTransId="{5DC94E1A-D102-473D-9EA7-5FAF6F900E7B}"/>
    <dgm:cxn modelId="{4E519DD2-C56E-47FD-9CEB-D5C0BEDE4A39}" type="presOf" srcId="{C0E6A9B5-5267-4869-B886-9BC455E24CC0}" destId="{0482DEEE-53CC-43FD-89D5-25DFBA4397F9}" srcOrd="1" destOrd="0" presId="urn:microsoft.com/office/officeart/2005/8/layout/lProcess2"/>
    <dgm:cxn modelId="{C09E1D2B-A48A-4C7B-A630-8798DAA1F7CE}" type="presOf" srcId="{2A0BA85F-B54C-4259-936D-9D6F5928F059}" destId="{3B9C92B2-5068-4EB4-BA8E-68A260B7FEEB}" srcOrd="1" destOrd="0" presId="urn:microsoft.com/office/officeart/2005/8/layout/lProcess2"/>
    <dgm:cxn modelId="{0D4CD883-B0DE-4BF9-B7A6-9C081099D803}" type="presOf" srcId="{58A517DF-436B-41D3-823F-02A769301672}" destId="{2B107413-F012-4845-9E53-F63365DD7F34}" srcOrd="1" destOrd="0" presId="urn:microsoft.com/office/officeart/2005/8/layout/lProcess2"/>
    <dgm:cxn modelId="{08DF1412-0D0B-4DDB-AE72-44EB75DB537F}" type="presOf" srcId="{CF3F26E0-69E2-47DB-AC12-60B16A7CE6C2}" destId="{BF3B822E-98FF-46A5-8FA4-66D8D283D79C}" srcOrd="0" destOrd="0" presId="urn:microsoft.com/office/officeart/2005/8/layout/lProcess2"/>
    <dgm:cxn modelId="{6C85D9F4-4477-4B59-9EEA-D289B9363608}" srcId="{825E81CC-DA5C-4A05-A16A-83C9DB189F32}" destId="{C0E6A9B5-5267-4869-B886-9BC455E24CC0}" srcOrd="0" destOrd="0" parTransId="{E3570FF1-478B-4754-AE19-0679D5C99C63}" sibTransId="{0BDA9A30-B58F-4B68-A2A1-D0BF99578B9B}"/>
    <dgm:cxn modelId="{666D7DEF-56CA-419C-817A-0A727B68F5C4}" type="presOf" srcId="{825E81CC-DA5C-4A05-A16A-83C9DB189F32}" destId="{E50277DC-7828-48A4-BBFC-C181047AB278}" srcOrd="0" destOrd="0" presId="urn:microsoft.com/office/officeart/2005/8/layout/lProcess2"/>
    <dgm:cxn modelId="{42B9436B-CDCB-4AB6-BD47-090B40135CCD}" type="presParOf" srcId="{E50277DC-7828-48A4-BBFC-C181047AB278}" destId="{6124F32B-EF5D-4189-B309-9EAF29106EEB}" srcOrd="0" destOrd="0" presId="urn:microsoft.com/office/officeart/2005/8/layout/lProcess2"/>
    <dgm:cxn modelId="{04A491C5-DB77-4EF6-926B-58562696BF23}" type="presParOf" srcId="{6124F32B-EF5D-4189-B309-9EAF29106EEB}" destId="{5A683690-848B-400A-B4F5-9A2041D547CC}" srcOrd="0" destOrd="0" presId="urn:microsoft.com/office/officeart/2005/8/layout/lProcess2"/>
    <dgm:cxn modelId="{A7B6A77F-3EF6-425D-8AC5-5FCCCE019F14}" type="presParOf" srcId="{6124F32B-EF5D-4189-B309-9EAF29106EEB}" destId="{0482DEEE-53CC-43FD-89D5-25DFBA4397F9}" srcOrd="1" destOrd="0" presId="urn:microsoft.com/office/officeart/2005/8/layout/lProcess2"/>
    <dgm:cxn modelId="{F6353F21-F9A0-4673-A3DC-C84C9712E4E9}" type="presParOf" srcId="{6124F32B-EF5D-4189-B309-9EAF29106EEB}" destId="{D51D6150-C8CC-4B8E-967D-A6CDE4954715}" srcOrd="2" destOrd="0" presId="urn:microsoft.com/office/officeart/2005/8/layout/lProcess2"/>
    <dgm:cxn modelId="{A8D84D84-B71E-48BC-89EB-436B2790929F}" type="presParOf" srcId="{D51D6150-C8CC-4B8E-967D-A6CDE4954715}" destId="{AF8AE40C-215B-491D-9387-0EE8DF2966EE}" srcOrd="0" destOrd="0" presId="urn:microsoft.com/office/officeart/2005/8/layout/lProcess2"/>
    <dgm:cxn modelId="{9502E72C-F782-411A-8CC9-E29CC0519F66}" type="presParOf" srcId="{AF8AE40C-215B-491D-9387-0EE8DF2966EE}" destId="{41BF1B4D-4BDF-4C96-9F80-AAFBB6FF83D9}" srcOrd="0" destOrd="0" presId="urn:microsoft.com/office/officeart/2005/8/layout/lProcess2"/>
    <dgm:cxn modelId="{90CADCFD-C72A-44E4-A42F-BFEB622E2664}" type="presParOf" srcId="{AF8AE40C-215B-491D-9387-0EE8DF2966EE}" destId="{539EC785-8AD5-4DAE-9608-94C7736BA38C}" srcOrd="1" destOrd="0" presId="urn:microsoft.com/office/officeart/2005/8/layout/lProcess2"/>
    <dgm:cxn modelId="{FC17610E-C43E-46C0-8BF9-43C599C0B9E8}" type="presParOf" srcId="{AF8AE40C-215B-491D-9387-0EE8DF2966EE}" destId="{EB4655E2-DE47-4B2C-89AE-4F5AD07F6221}" srcOrd="2" destOrd="0" presId="urn:microsoft.com/office/officeart/2005/8/layout/lProcess2"/>
    <dgm:cxn modelId="{FA8E0950-F8C1-4B18-8645-91C77A078765}" type="presParOf" srcId="{E50277DC-7828-48A4-BBFC-C181047AB278}" destId="{7920DDA8-79A0-43C6-8E41-CC07004641A9}" srcOrd="1" destOrd="0" presId="urn:microsoft.com/office/officeart/2005/8/layout/lProcess2"/>
    <dgm:cxn modelId="{395006AF-B246-45BC-A706-D1ECB157B871}" type="presParOf" srcId="{E50277DC-7828-48A4-BBFC-C181047AB278}" destId="{28A46926-97CF-490C-8646-0C337D8C5937}" srcOrd="2" destOrd="0" presId="urn:microsoft.com/office/officeart/2005/8/layout/lProcess2"/>
    <dgm:cxn modelId="{FE484EA6-9250-4A7C-8700-636B4DD09667}" type="presParOf" srcId="{28A46926-97CF-490C-8646-0C337D8C5937}" destId="{CE33F117-0CE0-4541-BE72-C478FACEDFA1}" srcOrd="0" destOrd="0" presId="urn:microsoft.com/office/officeart/2005/8/layout/lProcess2"/>
    <dgm:cxn modelId="{66E255F5-DA83-4FE2-8DCC-6CC9120707AB}" type="presParOf" srcId="{28A46926-97CF-490C-8646-0C337D8C5937}" destId="{3B9C92B2-5068-4EB4-BA8E-68A260B7FEEB}" srcOrd="1" destOrd="0" presId="urn:microsoft.com/office/officeart/2005/8/layout/lProcess2"/>
    <dgm:cxn modelId="{028CBB8C-A56A-4A79-84A7-2B2A36DA18FD}" type="presParOf" srcId="{28A46926-97CF-490C-8646-0C337D8C5937}" destId="{743D4064-667B-4893-A2A2-6E18D1FC408F}" srcOrd="2" destOrd="0" presId="urn:microsoft.com/office/officeart/2005/8/layout/lProcess2"/>
    <dgm:cxn modelId="{8B7A42F5-A5D3-49D3-AF15-993BD1CA0035}" type="presParOf" srcId="{743D4064-667B-4893-A2A2-6E18D1FC408F}" destId="{F0328D69-E8DD-4907-9CD6-96B785D88282}" srcOrd="0" destOrd="0" presId="urn:microsoft.com/office/officeart/2005/8/layout/lProcess2"/>
    <dgm:cxn modelId="{D0AF6454-B410-4BA6-83AC-115A121E8AB0}" type="presParOf" srcId="{F0328D69-E8DD-4907-9CD6-96B785D88282}" destId="{BF3B822E-98FF-46A5-8FA4-66D8D283D79C}" srcOrd="0" destOrd="0" presId="urn:microsoft.com/office/officeart/2005/8/layout/lProcess2"/>
    <dgm:cxn modelId="{676BC10B-7A43-422E-907C-4D06421E329D}" type="presParOf" srcId="{E50277DC-7828-48A4-BBFC-C181047AB278}" destId="{657C042C-5350-44AA-B47E-4F07CEB6B003}" srcOrd="3" destOrd="0" presId="urn:microsoft.com/office/officeart/2005/8/layout/lProcess2"/>
    <dgm:cxn modelId="{A6E79B97-13F5-4503-A570-18EC40B0CADE}" type="presParOf" srcId="{E50277DC-7828-48A4-BBFC-C181047AB278}" destId="{C49BA515-4E90-4500-9691-9678FF45E705}" srcOrd="4" destOrd="0" presId="urn:microsoft.com/office/officeart/2005/8/layout/lProcess2"/>
    <dgm:cxn modelId="{0C063EA0-2139-4261-9A56-57E1ACD1C78D}" type="presParOf" srcId="{C49BA515-4E90-4500-9691-9678FF45E705}" destId="{7C58C651-4BE0-4D6E-89D8-8E2DAE86626D}" srcOrd="0" destOrd="0" presId="urn:microsoft.com/office/officeart/2005/8/layout/lProcess2"/>
    <dgm:cxn modelId="{FA258C59-A485-451A-90EB-5A7BE9AC1185}" type="presParOf" srcId="{C49BA515-4E90-4500-9691-9678FF45E705}" destId="{2B107413-F012-4845-9E53-F63365DD7F34}" srcOrd="1" destOrd="0" presId="urn:microsoft.com/office/officeart/2005/8/layout/lProcess2"/>
    <dgm:cxn modelId="{D367329B-AC22-4778-9752-8D66C9F27504}" type="presParOf" srcId="{C49BA515-4E90-4500-9691-9678FF45E705}" destId="{0870F46B-1BD7-4458-A758-742ABB15B583}" srcOrd="2" destOrd="0" presId="urn:microsoft.com/office/officeart/2005/8/layout/lProcess2"/>
    <dgm:cxn modelId="{99907F96-369C-494E-A875-2D75B04FBC97}" type="presParOf" srcId="{0870F46B-1BD7-4458-A758-742ABB15B583}" destId="{5CA10454-FF09-46CB-A083-69A351023851}" srcOrd="0" destOrd="0" presId="urn:microsoft.com/office/officeart/2005/8/layout/lProcess2"/>
    <dgm:cxn modelId="{124EB0C5-014B-4FCF-9137-A420E81D97AA}" type="presParOf" srcId="{5CA10454-FF09-46CB-A083-69A351023851}" destId="{E56BFE76-5671-4601-9F80-D00F92A0367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D7D61C0-D681-44F1-B9DF-0A6CC03676A1}">
      <dgm:prSet custT="1"/>
      <dgm:spPr/>
      <dgm:t>
        <a:bodyPr/>
        <a:lstStyle/>
        <a:p>
          <a:r>
            <a:rPr lang="ru-RU" sz="2500" dirty="0" smtClean="0">
              <a:latin typeface="+mn-lt"/>
            </a:rPr>
            <a:t>Снижение доступности заемных средств для предприятий в связи с осложнившейся </a:t>
          </a:r>
          <a:r>
            <a:rPr lang="ru-RU" sz="2500" dirty="0" smtClean="0">
              <a:latin typeface="+mn-lt"/>
            </a:rPr>
            <a:t>внешнеполитической </a:t>
          </a:r>
          <a:r>
            <a:rPr lang="ru-RU" sz="2500" dirty="0" smtClean="0">
              <a:latin typeface="+mn-lt"/>
            </a:rPr>
            <a:t>и экономической обстановкой.</a:t>
          </a:r>
          <a:endParaRPr lang="ru-RU" sz="2500" dirty="0">
            <a:latin typeface="+mn-lt"/>
          </a:endParaRPr>
        </a:p>
      </dgm:t>
    </dgm:pt>
    <dgm:pt modelId="{C58EFD8D-18F8-4273-809F-E25B75A867A2}" type="parTrans" cxnId="{C4AE6F6E-F4D0-4B99-B751-5F71CE94856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5E40DF9-70B1-431B-AB06-F90B8F240F8B}" type="sibTrans" cxnId="{C4AE6F6E-F4D0-4B99-B751-5F71CE94856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9CD1FC4-C5E9-4ED7-B027-E575A69EB6A8}">
      <dgm:prSet custT="1"/>
      <dgm:spPr>
        <a:solidFill>
          <a:srgbClr val="5C7FC4"/>
        </a:solidFill>
      </dgm:spPr>
      <dgm:t>
        <a:bodyPr/>
        <a:lstStyle/>
        <a:p>
          <a:pPr algn="just"/>
          <a:r>
            <a:rPr lang="ru-RU" sz="2500" dirty="0" smtClean="0"/>
            <a:t>Задержки в оформлении части разрешительной  документации по Проекту</a:t>
          </a:r>
          <a:r>
            <a:rPr lang="ru-RU" sz="2500" b="0" dirty="0" smtClean="0"/>
            <a:t>:</a:t>
          </a:r>
        </a:p>
        <a:p>
          <a:pPr algn="just"/>
          <a:r>
            <a:rPr lang="ru-RU" sz="2500" b="0" dirty="0" smtClean="0"/>
            <a:t>- регистрация договоров аренды земельных </a:t>
          </a:r>
          <a:r>
            <a:rPr lang="ru-RU" sz="2500" b="0" dirty="0" smtClean="0"/>
            <a:t>участков -Агентство </a:t>
          </a:r>
          <a:r>
            <a:rPr lang="ru-RU" sz="2500" b="0" dirty="0" smtClean="0"/>
            <a:t>лесного хозяйства и охраны животного мира Камчатского края</a:t>
          </a:r>
          <a:r>
            <a:rPr lang="ru-RU" sz="2500" b="0" dirty="0" smtClean="0"/>
            <a:t>;</a:t>
          </a:r>
          <a:endParaRPr lang="en-US" sz="2500" b="0" dirty="0" smtClean="0"/>
        </a:p>
        <a:p>
          <a:pPr algn="just"/>
          <a:r>
            <a:rPr lang="ru-RU" sz="2500" b="0" dirty="0" smtClean="0"/>
            <a:t>- </a:t>
          </a:r>
          <a:r>
            <a:rPr lang="ru-RU" sz="2500" b="0" dirty="0" smtClean="0"/>
            <a:t>выдача градостроительных планов земельных </a:t>
          </a:r>
          <a:r>
            <a:rPr lang="ru-RU" sz="2500" b="0" dirty="0" smtClean="0"/>
            <a:t>участков - Администрация </a:t>
          </a:r>
          <a:r>
            <a:rPr lang="ru-RU" sz="2500" b="0" dirty="0" smtClean="0"/>
            <a:t>Карагинского </a:t>
          </a:r>
          <a:r>
            <a:rPr lang="ru-RU" sz="2500" b="0" dirty="0" smtClean="0"/>
            <a:t>района.</a:t>
          </a:r>
          <a:endParaRPr lang="ru-RU" sz="2500" dirty="0" smtClean="0"/>
        </a:p>
      </dgm:t>
    </dgm:pt>
    <dgm:pt modelId="{43FAE57C-D7EC-487E-AE66-A31015DBBD06}" type="parTrans" cxnId="{420EE66D-0E9A-4F77-B1E8-D151C15FD09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1B8AEA6-9938-4BFB-BA56-73E6DDD68FD6}" type="sibTrans" cxnId="{420EE66D-0E9A-4F77-B1E8-D151C15FD09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235807-6C98-4834-9C13-D12002CA7E5E}" type="pres">
      <dgm:prSet presAssocID="{9D7D61C0-D681-44F1-B9DF-0A6CC03676A1}" presName="parentText" presStyleLbl="node1" presStyleIdx="0" presStyleCnt="2" custScaleY="48245" custLinFactNeighborX="232" custLinFactNeighborY="461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F775-A6A0-44A1-A132-1CF01BB93410}" type="pres">
      <dgm:prSet presAssocID="{E5E40DF9-70B1-431B-AB06-F90B8F240F8B}" presName="spacer" presStyleCnt="0"/>
      <dgm:spPr/>
    </dgm:pt>
    <dgm:pt modelId="{655A67D3-583D-4996-B56D-D6F19D7288AA}" type="pres">
      <dgm:prSet presAssocID="{29CD1FC4-C5E9-4ED7-B027-E575A69EB6A8}" presName="parentText" presStyleLbl="node1" presStyleIdx="1" presStyleCnt="2" custScaleY="1049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438CD4-4BD4-4CA1-9530-D7B905A2C694}" type="presOf" srcId="{369075F5-FB18-4304-8B55-1D9C80C1DA5F}" destId="{8275AE7A-921C-4BB8-B4F7-D0376DE6DCED}" srcOrd="0" destOrd="0" presId="urn:microsoft.com/office/officeart/2005/8/layout/vList2"/>
    <dgm:cxn modelId="{420EE66D-0E9A-4F77-B1E8-D151C15FD093}" srcId="{369075F5-FB18-4304-8B55-1D9C80C1DA5F}" destId="{29CD1FC4-C5E9-4ED7-B027-E575A69EB6A8}" srcOrd="1" destOrd="0" parTransId="{43FAE57C-D7EC-487E-AE66-A31015DBBD06}" sibTransId="{E1B8AEA6-9938-4BFB-BA56-73E6DDD68FD6}"/>
    <dgm:cxn modelId="{D9C06CED-E2CB-45E1-9782-BEFCD27F58F6}" type="presOf" srcId="{9D7D61C0-D681-44F1-B9DF-0A6CC03676A1}" destId="{52235807-6C98-4834-9C13-D12002CA7E5E}" srcOrd="0" destOrd="0" presId="urn:microsoft.com/office/officeart/2005/8/layout/vList2"/>
    <dgm:cxn modelId="{2A67C32F-2244-4338-BEDE-4353FB9CDC2C}" type="presOf" srcId="{29CD1FC4-C5E9-4ED7-B027-E575A69EB6A8}" destId="{655A67D3-583D-4996-B56D-D6F19D7288AA}" srcOrd="0" destOrd="0" presId="urn:microsoft.com/office/officeart/2005/8/layout/vList2"/>
    <dgm:cxn modelId="{C4AE6F6E-F4D0-4B99-B751-5F71CE948569}" srcId="{369075F5-FB18-4304-8B55-1D9C80C1DA5F}" destId="{9D7D61C0-D681-44F1-B9DF-0A6CC03676A1}" srcOrd="0" destOrd="0" parTransId="{C58EFD8D-18F8-4273-809F-E25B75A867A2}" sibTransId="{E5E40DF9-70B1-431B-AB06-F90B8F240F8B}"/>
    <dgm:cxn modelId="{96B0E934-E4FB-4FFB-9268-473831FC93BA}" type="presParOf" srcId="{8275AE7A-921C-4BB8-B4F7-D0376DE6DCED}" destId="{52235807-6C98-4834-9C13-D12002CA7E5E}" srcOrd="0" destOrd="0" presId="urn:microsoft.com/office/officeart/2005/8/layout/vList2"/>
    <dgm:cxn modelId="{FAEDA99D-F0CF-4F51-BDCF-3BD86384BF04}" type="presParOf" srcId="{8275AE7A-921C-4BB8-B4F7-D0376DE6DCED}" destId="{33F8F775-A6A0-44A1-A132-1CF01BB93410}" srcOrd="1" destOrd="0" presId="urn:microsoft.com/office/officeart/2005/8/layout/vList2"/>
    <dgm:cxn modelId="{39888559-ECDD-4B43-BB16-C95E65E53230}" type="presParOf" srcId="{8275AE7A-921C-4BB8-B4F7-D0376DE6DCED}" destId="{655A67D3-583D-4996-B56D-D6F19D7288A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AF77DC-1E2E-406B-B2E4-F4B773A6429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5C625D0A-2CBE-431E-B023-41E18EDB6AF1}">
      <dgm:prSet phldrT="[Текст]" custT="1"/>
      <dgm:spPr/>
      <dgm:t>
        <a:bodyPr/>
        <a:lstStyle/>
        <a:p>
          <a:r>
            <a:rPr lang="ru-RU" sz="1800" dirty="0" smtClean="0"/>
            <a:t>Строительство  дороги</a:t>
          </a:r>
          <a:endParaRPr lang="ru-RU" sz="1800" dirty="0"/>
        </a:p>
      </dgm:t>
    </dgm:pt>
    <dgm:pt modelId="{F1791C25-DDF5-415F-82F0-60C162DE92C5}" type="parTrans" cxnId="{0CDF39E8-1055-4C2A-A240-A0AB0FEBA5C3}">
      <dgm:prSet/>
      <dgm:spPr/>
      <dgm:t>
        <a:bodyPr/>
        <a:lstStyle/>
        <a:p>
          <a:endParaRPr lang="ru-RU"/>
        </a:p>
      </dgm:t>
    </dgm:pt>
    <dgm:pt modelId="{D817455D-1D21-43EB-983B-EC812533FE71}" type="sibTrans" cxnId="{0CDF39E8-1055-4C2A-A240-A0AB0FEBA5C3}">
      <dgm:prSet/>
      <dgm:spPr/>
      <dgm:t>
        <a:bodyPr/>
        <a:lstStyle/>
        <a:p>
          <a:endParaRPr lang="ru-RU"/>
        </a:p>
      </dgm:t>
    </dgm:pt>
    <dgm:pt modelId="{5BA1B8D2-5E36-4E3F-8DE4-6491D28F8A28}">
      <dgm:prSet phldrT="[Текст]" custT="1"/>
      <dgm:spPr/>
      <dgm:t>
        <a:bodyPr/>
        <a:lstStyle/>
        <a:p>
          <a:r>
            <a:rPr lang="ru-RU" sz="1800" dirty="0" smtClean="0"/>
            <a:t>1 очередь</a:t>
          </a:r>
          <a:endParaRPr lang="ru-RU" sz="1800" dirty="0"/>
        </a:p>
      </dgm:t>
    </dgm:pt>
    <dgm:pt modelId="{E3517050-5330-425A-BB4C-5D5EA4163AFA}" type="parTrans" cxnId="{0A6EDCCA-BD80-4CEE-AE59-081ED1A89165}">
      <dgm:prSet/>
      <dgm:spPr/>
      <dgm:t>
        <a:bodyPr/>
        <a:lstStyle/>
        <a:p>
          <a:endParaRPr lang="ru-RU"/>
        </a:p>
      </dgm:t>
    </dgm:pt>
    <dgm:pt modelId="{27D58BE9-1998-4EBC-87F6-250CEBF6773E}" type="sibTrans" cxnId="{0A6EDCCA-BD80-4CEE-AE59-081ED1A89165}">
      <dgm:prSet/>
      <dgm:spPr/>
      <dgm:t>
        <a:bodyPr/>
        <a:lstStyle/>
        <a:p>
          <a:endParaRPr lang="ru-RU"/>
        </a:p>
      </dgm:t>
    </dgm:pt>
    <dgm:pt modelId="{E71FF348-DC24-45EB-9AE8-6D069D8D3272}">
      <dgm:prSet phldrT="[Текст]" custT="1"/>
      <dgm:spPr/>
      <dgm:t>
        <a:bodyPr/>
        <a:lstStyle/>
        <a:p>
          <a:r>
            <a:rPr lang="ru-RU" sz="1800" dirty="0" smtClean="0"/>
            <a:t>2 очередь</a:t>
          </a:r>
          <a:endParaRPr lang="ru-RU" sz="1800" dirty="0"/>
        </a:p>
      </dgm:t>
    </dgm:pt>
    <dgm:pt modelId="{ADF6CAFB-E8DA-448C-8F82-B2ED218FCE00}" type="parTrans" cxnId="{0BDA608C-CAEA-4196-9E7E-559E3772A35F}">
      <dgm:prSet/>
      <dgm:spPr/>
      <dgm:t>
        <a:bodyPr/>
        <a:lstStyle/>
        <a:p>
          <a:endParaRPr lang="ru-RU"/>
        </a:p>
      </dgm:t>
    </dgm:pt>
    <dgm:pt modelId="{FEE48839-E112-4618-B368-B4F7AD8F94A4}" type="sibTrans" cxnId="{0BDA608C-CAEA-4196-9E7E-559E3772A35F}">
      <dgm:prSet/>
      <dgm:spPr/>
      <dgm:t>
        <a:bodyPr/>
        <a:lstStyle/>
        <a:p>
          <a:endParaRPr lang="ru-RU"/>
        </a:p>
      </dgm:t>
    </dgm:pt>
    <dgm:pt modelId="{2F8EC7A1-B4EE-4C3F-8E41-246C0EBA1164}" type="pres">
      <dgm:prSet presAssocID="{E0AF77DC-1E2E-406B-B2E4-F4B773A6429C}" presName="arrowDiagram" presStyleCnt="0">
        <dgm:presLayoutVars>
          <dgm:chMax val="5"/>
          <dgm:dir/>
          <dgm:resizeHandles val="exact"/>
        </dgm:presLayoutVars>
      </dgm:prSet>
      <dgm:spPr/>
    </dgm:pt>
    <dgm:pt modelId="{FE061A0B-6055-4E25-B493-98FAFBDD7091}" type="pres">
      <dgm:prSet presAssocID="{E0AF77DC-1E2E-406B-B2E4-F4B773A6429C}" presName="arrow" presStyleLbl="bgShp" presStyleIdx="0" presStyleCnt="1" custScaleX="193502" custLinFactNeighborX="-3628"/>
      <dgm:spPr/>
    </dgm:pt>
    <dgm:pt modelId="{BE6AD471-2BCD-41E9-A37E-41D65104617A}" type="pres">
      <dgm:prSet presAssocID="{E0AF77DC-1E2E-406B-B2E4-F4B773A6429C}" presName="arrowDiagram3" presStyleCnt="0"/>
      <dgm:spPr/>
    </dgm:pt>
    <dgm:pt modelId="{A47A3BCE-5C36-49C7-A097-542554B2F263}" type="pres">
      <dgm:prSet presAssocID="{5C625D0A-2CBE-431E-B023-41E18EDB6AF1}" presName="bullet3a" presStyleLbl="node1" presStyleIdx="0" presStyleCnt="3" custScaleX="327000" custScaleY="347331" custLinFactX="-1100000" custLinFactY="204158" custLinFactNeighborX="-1175387" custLinFactNeighborY="300000"/>
      <dgm:spPr>
        <a:solidFill>
          <a:srgbClr val="FF0000"/>
        </a:solidFill>
      </dgm:spPr>
    </dgm:pt>
    <dgm:pt modelId="{4B63BF64-6138-4B57-A83A-BD32F9E8314F}" type="pres">
      <dgm:prSet presAssocID="{5C625D0A-2CBE-431E-B023-41E18EDB6AF1}" presName="textBox3a" presStyleLbl="revTx" presStyleIdx="0" presStyleCnt="3" custScaleX="314901" custScaleY="78985" custLinFactX="-85110" custLinFactNeighborX="-100000" custLinFactNeighborY="-15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89F728-7D6C-4DD8-BE8E-5854EE087182}" type="pres">
      <dgm:prSet presAssocID="{5BA1B8D2-5E36-4E3F-8DE4-6491D28F8A28}" presName="bullet3b" presStyleLbl="node1" presStyleIdx="1" presStyleCnt="3" custScaleX="222374" custScaleY="222374" custLinFactX="-443875" custLinFactY="100000" custLinFactNeighborX="-500000" custLinFactNeighborY="109252"/>
      <dgm:spPr/>
    </dgm:pt>
    <dgm:pt modelId="{BAC78AEC-6585-446C-BC31-10D1C0B430AE}" type="pres">
      <dgm:prSet presAssocID="{5BA1B8D2-5E36-4E3F-8DE4-6491D28F8A28}" presName="textBox3b" presStyleLbl="revTx" presStyleIdx="1" presStyleCnt="3" custScaleX="203000" custScaleY="36799" custLinFactX="-82591" custLinFactNeighborX="-100000" custLinFactNeighborY="-3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D6818-3F97-42FB-98F7-B0AD5DE9D771}" type="pres">
      <dgm:prSet presAssocID="{E71FF348-DC24-45EB-9AE8-6D069D8D3272}" presName="bullet3c" presStyleLbl="node1" presStyleIdx="2" presStyleCnt="3" custScaleX="232032" custScaleY="233387" custLinFactX="-170930" custLinFactY="14513" custLinFactNeighborX="-200000" custLinFactNeighborY="100000"/>
      <dgm:spPr/>
    </dgm:pt>
    <dgm:pt modelId="{11020A2F-879A-4457-BB0C-7224442CFB54}" type="pres">
      <dgm:prSet presAssocID="{E71FF348-DC24-45EB-9AE8-6D069D8D3272}" presName="textBox3c" presStyleLbl="revTx" presStyleIdx="2" presStyleCnt="3" custFlipVert="0" custScaleX="148448" custScaleY="20462" custLinFactX="-29313" custLinFactNeighborX="-100000" custLinFactNeighborY="-50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2AB017-B78E-439E-A3C9-BA8C19806BC4}" type="presOf" srcId="{5BA1B8D2-5E36-4E3F-8DE4-6491D28F8A28}" destId="{BAC78AEC-6585-446C-BC31-10D1C0B430AE}" srcOrd="0" destOrd="0" presId="urn:microsoft.com/office/officeart/2005/8/layout/arrow2"/>
    <dgm:cxn modelId="{19230D21-EB08-4FAD-AE0A-ED242555956F}" type="presOf" srcId="{E71FF348-DC24-45EB-9AE8-6D069D8D3272}" destId="{11020A2F-879A-4457-BB0C-7224442CFB54}" srcOrd="0" destOrd="0" presId="urn:microsoft.com/office/officeart/2005/8/layout/arrow2"/>
    <dgm:cxn modelId="{0CDF39E8-1055-4C2A-A240-A0AB0FEBA5C3}" srcId="{E0AF77DC-1E2E-406B-B2E4-F4B773A6429C}" destId="{5C625D0A-2CBE-431E-B023-41E18EDB6AF1}" srcOrd="0" destOrd="0" parTransId="{F1791C25-DDF5-415F-82F0-60C162DE92C5}" sibTransId="{D817455D-1D21-43EB-983B-EC812533FE71}"/>
    <dgm:cxn modelId="{0A6EDCCA-BD80-4CEE-AE59-081ED1A89165}" srcId="{E0AF77DC-1E2E-406B-B2E4-F4B773A6429C}" destId="{5BA1B8D2-5E36-4E3F-8DE4-6491D28F8A28}" srcOrd="1" destOrd="0" parTransId="{E3517050-5330-425A-BB4C-5D5EA4163AFA}" sibTransId="{27D58BE9-1998-4EBC-87F6-250CEBF6773E}"/>
    <dgm:cxn modelId="{0BDA608C-CAEA-4196-9E7E-559E3772A35F}" srcId="{E0AF77DC-1E2E-406B-B2E4-F4B773A6429C}" destId="{E71FF348-DC24-45EB-9AE8-6D069D8D3272}" srcOrd="2" destOrd="0" parTransId="{ADF6CAFB-E8DA-448C-8F82-B2ED218FCE00}" sibTransId="{FEE48839-E112-4618-B368-B4F7AD8F94A4}"/>
    <dgm:cxn modelId="{095E5BF0-9F29-438A-8A9D-08CE59AAB2D1}" type="presOf" srcId="{5C625D0A-2CBE-431E-B023-41E18EDB6AF1}" destId="{4B63BF64-6138-4B57-A83A-BD32F9E8314F}" srcOrd="0" destOrd="0" presId="urn:microsoft.com/office/officeart/2005/8/layout/arrow2"/>
    <dgm:cxn modelId="{09C94647-C82F-4FFB-B54C-C41E8FA21FB0}" type="presOf" srcId="{E0AF77DC-1E2E-406B-B2E4-F4B773A6429C}" destId="{2F8EC7A1-B4EE-4C3F-8E41-246C0EBA1164}" srcOrd="0" destOrd="0" presId="urn:microsoft.com/office/officeart/2005/8/layout/arrow2"/>
    <dgm:cxn modelId="{EB24B010-FBE3-4047-865C-F2C2A4DD4F4E}" type="presParOf" srcId="{2F8EC7A1-B4EE-4C3F-8E41-246C0EBA1164}" destId="{FE061A0B-6055-4E25-B493-98FAFBDD7091}" srcOrd="0" destOrd="0" presId="urn:microsoft.com/office/officeart/2005/8/layout/arrow2"/>
    <dgm:cxn modelId="{0A8DE7A2-0BCD-4AB3-87CB-FB190EDD6E1B}" type="presParOf" srcId="{2F8EC7A1-B4EE-4C3F-8E41-246C0EBA1164}" destId="{BE6AD471-2BCD-41E9-A37E-41D65104617A}" srcOrd="1" destOrd="0" presId="urn:microsoft.com/office/officeart/2005/8/layout/arrow2"/>
    <dgm:cxn modelId="{9B32E846-5C68-4C30-AA87-50210A3B38A5}" type="presParOf" srcId="{BE6AD471-2BCD-41E9-A37E-41D65104617A}" destId="{A47A3BCE-5C36-49C7-A097-542554B2F263}" srcOrd="0" destOrd="0" presId="urn:microsoft.com/office/officeart/2005/8/layout/arrow2"/>
    <dgm:cxn modelId="{0246F100-73A8-4B63-B5C6-DD3A86601706}" type="presParOf" srcId="{BE6AD471-2BCD-41E9-A37E-41D65104617A}" destId="{4B63BF64-6138-4B57-A83A-BD32F9E8314F}" srcOrd="1" destOrd="0" presId="urn:microsoft.com/office/officeart/2005/8/layout/arrow2"/>
    <dgm:cxn modelId="{88A6B820-C9D3-4E6B-929B-D6391F48B0AC}" type="presParOf" srcId="{BE6AD471-2BCD-41E9-A37E-41D65104617A}" destId="{7F89F728-7D6C-4DD8-BE8E-5854EE087182}" srcOrd="2" destOrd="0" presId="urn:microsoft.com/office/officeart/2005/8/layout/arrow2"/>
    <dgm:cxn modelId="{19F583BF-1388-4C56-81F8-AAEF63623616}" type="presParOf" srcId="{BE6AD471-2BCD-41E9-A37E-41D65104617A}" destId="{BAC78AEC-6585-446C-BC31-10D1C0B430AE}" srcOrd="3" destOrd="0" presId="urn:microsoft.com/office/officeart/2005/8/layout/arrow2"/>
    <dgm:cxn modelId="{A206A824-81E5-4478-9626-FE9518BCE56E}" type="presParOf" srcId="{BE6AD471-2BCD-41E9-A37E-41D65104617A}" destId="{844D6818-3F97-42FB-98F7-B0AD5DE9D771}" srcOrd="4" destOrd="0" presId="urn:microsoft.com/office/officeart/2005/8/layout/arrow2"/>
    <dgm:cxn modelId="{E6CE7725-7212-4671-9648-0814022CD309}" type="presParOf" srcId="{BE6AD471-2BCD-41E9-A37E-41D65104617A}" destId="{11020A2F-879A-4457-BB0C-7224442CFB5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BAE70A-60CA-4342-8757-DE1D54510D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5B65CF-A4B0-4C37-B1A9-56DB5621C7EF}">
      <dgm:prSet custT="1"/>
      <dgm:spPr/>
      <dgm:t>
        <a:bodyPr/>
        <a:lstStyle/>
        <a:p>
          <a:pPr rtl="0"/>
          <a:r>
            <a:rPr lang="ru-RU" sz="1500" b="1" dirty="0" smtClean="0"/>
            <a:t>Выручка</a:t>
          </a:r>
          <a:r>
            <a:rPr lang="ru-RU" sz="1500" dirty="0" smtClean="0"/>
            <a:t> 90 336 млн. руб.</a:t>
          </a:r>
          <a:endParaRPr lang="ru-RU" sz="1500" dirty="0"/>
        </a:p>
      </dgm:t>
    </dgm:pt>
    <dgm:pt modelId="{87D8E6F9-D1BA-4324-8E85-CE906E0014C7}" type="parTrans" cxnId="{845C5F3A-4A40-46A1-8187-543348158809}">
      <dgm:prSet/>
      <dgm:spPr/>
      <dgm:t>
        <a:bodyPr/>
        <a:lstStyle/>
        <a:p>
          <a:endParaRPr lang="ru-RU" sz="1500"/>
        </a:p>
      </dgm:t>
    </dgm:pt>
    <dgm:pt modelId="{A6D192B8-DC8B-4BDF-93CC-D4CD5EB3BC8D}" type="sibTrans" cxnId="{845C5F3A-4A40-46A1-8187-543348158809}">
      <dgm:prSet/>
      <dgm:spPr/>
      <dgm:t>
        <a:bodyPr/>
        <a:lstStyle/>
        <a:p>
          <a:endParaRPr lang="ru-RU" sz="1500"/>
        </a:p>
      </dgm:t>
    </dgm:pt>
    <dgm:pt modelId="{18C5E6B7-5286-4D7F-AB4B-0A089C823679}">
      <dgm:prSet custT="1"/>
      <dgm:spPr/>
      <dgm:t>
        <a:bodyPr/>
        <a:lstStyle/>
        <a:p>
          <a:pPr rtl="0"/>
          <a:r>
            <a:rPr lang="ru-RU" sz="1500" b="1" dirty="0" smtClean="0"/>
            <a:t>EBITDA</a:t>
          </a:r>
          <a:r>
            <a:rPr lang="ru-RU" sz="1500" dirty="0" smtClean="0"/>
            <a:t>  39 540 млн. руб.</a:t>
          </a:r>
          <a:endParaRPr lang="ru-RU" sz="1500" dirty="0"/>
        </a:p>
      </dgm:t>
    </dgm:pt>
    <dgm:pt modelId="{B84906F4-91EE-41C0-9A41-5E725B12B8F3}" type="parTrans" cxnId="{D8FB2BD1-5F2C-4B9F-8DEC-85305A5CC8D0}">
      <dgm:prSet/>
      <dgm:spPr/>
      <dgm:t>
        <a:bodyPr/>
        <a:lstStyle/>
        <a:p>
          <a:endParaRPr lang="ru-RU" sz="1500"/>
        </a:p>
      </dgm:t>
    </dgm:pt>
    <dgm:pt modelId="{61C2B26B-6CD3-4FD7-85A3-E9A34C4FE668}" type="sibTrans" cxnId="{D8FB2BD1-5F2C-4B9F-8DEC-85305A5CC8D0}">
      <dgm:prSet/>
      <dgm:spPr/>
      <dgm:t>
        <a:bodyPr/>
        <a:lstStyle/>
        <a:p>
          <a:endParaRPr lang="ru-RU" sz="1500"/>
        </a:p>
      </dgm:t>
    </dgm:pt>
    <dgm:pt modelId="{9914145D-52F4-4BDE-9540-7A05438534ED}">
      <dgm:prSet custT="1"/>
      <dgm:spPr/>
      <dgm:t>
        <a:bodyPr/>
        <a:lstStyle/>
        <a:p>
          <a:pPr rtl="0"/>
          <a:r>
            <a:rPr lang="ru-RU" sz="1500" b="1" dirty="0" smtClean="0"/>
            <a:t>Чистая прибыль </a:t>
          </a:r>
          <a:r>
            <a:rPr lang="ru-RU" sz="1500" dirty="0" smtClean="0"/>
            <a:t>23 304 млн. руб.</a:t>
          </a:r>
          <a:endParaRPr lang="ru-RU" sz="1500" dirty="0"/>
        </a:p>
      </dgm:t>
    </dgm:pt>
    <dgm:pt modelId="{CF5F7D8B-3FA7-4BBF-B8C8-4E8624FE4DAC}" type="parTrans" cxnId="{49951C7F-5D2B-4C74-ADF2-117E1C3F82F0}">
      <dgm:prSet/>
      <dgm:spPr/>
      <dgm:t>
        <a:bodyPr/>
        <a:lstStyle/>
        <a:p>
          <a:endParaRPr lang="ru-RU" sz="1500"/>
        </a:p>
      </dgm:t>
    </dgm:pt>
    <dgm:pt modelId="{D3A1DA45-3264-412B-965D-19F6FD325A2D}" type="sibTrans" cxnId="{49951C7F-5D2B-4C74-ADF2-117E1C3F82F0}">
      <dgm:prSet/>
      <dgm:spPr/>
      <dgm:t>
        <a:bodyPr/>
        <a:lstStyle/>
        <a:p>
          <a:endParaRPr lang="ru-RU" sz="1500"/>
        </a:p>
      </dgm:t>
    </dgm:pt>
    <dgm:pt modelId="{F075A0FC-C15E-4C00-A7D8-7A035E1A13A7}">
      <dgm:prSet custT="1"/>
      <dgm:spPr/>
      <dgm:t>
        <a:bodyPr/>
        <a:lstStyle/>
        <a:p>
          <a:pPr rtl="0"/>
          <a:r>
            <a:rPr lang="ru-RU" sz="1500" b="1" dirty="0" smtClean="0"/>
            <a:t>Объем производства золота </a:t>
          </a:r>
          <a:r>
            <a:rPr lang="ru-RU" sz="1500" dirty="0" smtClean="0"/>
            <a:t>60,2 т.</a:t>
          </a:r>
          <a:endParaRPr lang="ru-RU" sz="1500" dirty="0"/>
        </a:p>
      </dgm:t>
    </dgm:pt>
    <dgm:pt modelId="{008CE640-B4E5-4B75-95BD-CFF6D8FEA9CF}" type="parTrans" cxnId="{7F2480B5-5BE7-4712-A5F2-360543D41418}">
      <dgm:prSet/>
      <dgm:spPr/>
      <dgm:t>
        <a:bodyPr/>
        <a:lstStyle/>
        <a:p>
          <a:endParaRPr lang="ru-RU" sz="1500"/>
        </a:p>
      </dgm:t>
    </dgm:pt>
    <dgm:pt modelId="{718A0AFB-B38D-4F02-B384-0B80FAACDBC9}" type="sibTrans" cxnId="{7F2480B5-5BE7-4712-A5F2-360543D41418}">
      <dgm:prSet/>
      <dgm:spPr/>
      <dgm:t>
        <a:bodyPr/>
        <a:lstStyle/>
        <a:p>
          <a:endParaRPr lang="ru-RU" sz="1500"/>
        </a:p>
      </dgm:t>
    </dgm:pt>
    <dgm:pt modelId="{A694A395-3698-4E24-9104-DAE24EF5D05D}">
      <dgm:prSet custT="1"/>
      <dgm:spPr/>
      <dgm:t>
        <a:bodyPr/>
        <a:lstStyle/>
        <a:p>
          <a:pPr rtl="0"/>
          <a:r>
            <a:rPr lang="ru-RU" sz="1500" b="1" dirty="0" smtClean="0"/>
            <a:t>Капитальные Затраты:</a:t>
          </a:r>
          <a:br>
            <a:rPr lang="ru-RU" sz="1500" b="1" dirty="0" smtClean="0"/>
          </a:br>
          <a:r>
            <a:rPr lang="ru-RU" sz="1500" dirty="0" smtClean="0"/>
            <a:t>12 336 млн. руб., в т.ч.:</a:t>
          </a:r>
          <a:br>
            <a:rPr lang="ru-RU" sz="1500" dirty="0" smtClean="0"/>
          </a:br>
          <a:r>
            <a:rPr lang="ru-RU" sz="1500" b="1" dirty="0" smtClean="0"/>
            <a:t>1 очередь </a:t>
          </a:r>
          <a:r>
            <a:rPr lang="ru-RU" sz="1500" dirty="0" smtClean="0"/>
            <a:t>4 896 млн. руб.</a:t>
          </a:r>
          <a:br>
            <a:rPr lang="ru-RU" sz="1500" dirty="0" smtClean="0"/>
          </a:br>
          <a:r>
            <a:rPr lang="ru-RU" sz="1500" b="1" dirty="0" smtClean="0"/>
            <a:t>2 очередь </a:t>
          </a:r>
          <a:r>
            <a:rPr lang="ru-RU" sz="1500" dirty="0" smtClean="0"/>
            <a:t>7 440 млн. руб.</a:t>
          </a:r>
          <a:endParaRPr lang="ru-RU" sz="1500" dirty="0"/>
        </a:p>
      </dgm:t>
    </dgm:pt>
    <dgm:pt modelId="{17A3C6A1-BB91-408C-A94F-C092765D4852}" type="parTrans" cxnId="{789FEC0E-8C8D-4157-BC61-39518BC76267}">
      <dgm:prSet/>
      <dgm:spPr/>
      <dgm:t>
        <a:bodyPr/>
        <a:lstStyle/>
        <a:p>
          <a:endParaRPr lang="ru-RU" sz="1500"/>
        </a:p>
      </dgm:t>
    </dgm:pt>
    <dgm:pt modelId="{52B1E315-7200-409E-8F33-B40ECFAEBAB3}" type="sibTrans" cxnId="{789FEC0E-8C8D-4157-BC61-39518BC76267}">
      <dgm:prSet/>
      <dgm:spPr/>
      <dgm:t>
        <a:bodyPr/>
        <a:lstStyle/>
        <a:p>
          <a:endParaRPr lang="ru-RU" sz="1500"/>
        </a:p>
      </dgm:t>
    </dgm:pt>
    <dgm:pt modelId="{1B0A4075-D3D4-4D8B-B50C-D408DCA4E5A5}">
      <dgm:prSet custT="1"/>
      <dgm:spPr/>
      <dgm:t>
        <a:bodyPr/>
        <a:lstStyle/>
        <a:p>
          <a:pPr rtl="0"/>
          <a:r>
            <a:rPr lang="ru-RU" sz="1500" b="1" dirty="0" smtClean="0"/>
            <a:t>Срок окупаемости </a:t>
          </a:r>
          <a:r>
            <a:rPr lang="ru-RU" sz="1500" dirty="0" smtClean="0"/>
            <a:t>5 лет</a:t>
          </a:r>
          <a:endParaRPr lang="ru-RU" sz="1500" dirty="0"/>
        </a:p>
      </dgm:t>
    </dgm:pt>
    <dgm:pt modelId="{E401E141-826F-400A-B04F-B2EB0D5116C5}" type="parTrans" cxnId="{734F3225-F709-49EF-A4BD-6216EB749DE2}">
      <dgm:prSet/>
      <dgm:spPr/>
      <dgm:t>
        <a:bodyPr/>
        <a:lstStyle/>
        <a:p>
          <a:endParaRPr lang="ru-RU" sz="1500"/>
        </a:p>
      </dgm:t>
    </dgm:pt>
    <dgm:pt modelId="{2DB0D90B-DEB8-442F-8BFB-04699C67E9AF}" type="sibTrans" cxnId="{734F3225-F709-49EF-A4BD-6216EB749DE2}">
      <dgm:prSet/>
      <dgm:spPr/>
      <dgm:t>
        <a:bodyPr/>
        <a:lstStyle/>
        <a:p>
          <a:endParaRPr lang="ru-RU" sz="1500"/>
        </a:p>
      </dgm:t>
    </dgm:pt>
    <dgm:pt modelId="{EA6E0275-8AB0-458A-A832-DE4B6C0835BC}" type="pres">
      <dgm:prSet presAssocID="{36BAE70A-60CA-4342-8757-DE1D54510D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567470-E95A-41C1-9C22-A3314AFC40F8}" type="pres">
      <dgm:prSet presAssocID="{955B65CF-A4B0-4C37-B1A9-56DB5621C7EF}" presName="parentText" presStyleLbl="node1" presStyleIdx="0" presStyleCnt="6" custScaleY="78094" custLinFactNeighborY="-97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8DACC-ED3E-4E54-ACFE-E07FFC2F8797}" type="pres">
      <dgm:prSet presAssocID="{A6D192B8-DC8B-4BDF-93CC-D4CD5EB3BC8D}" presName="spacer" presStyleCnt="0"/>
      <dgm:spPr/>
    </dgm:pt>
    <dgm:pt modelId="{2D8CEF21-4F97-4247-98CC-B615AB352301}" type="pres">
      <dgm:prSet presAssocID="{18C5E6B7-5286-4D7F-AB4B-0A089C823679}" presName="parentText" presStyleLbl="node1" presStyleIdx="1" presStyleCnt="6" custScaleY="101336" custLinFactNeighborY="199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A3A53-4CDA-4748-B47D-18B28E8A30A2}" type="pres">
      <dgm:prSet presAssocID="{61C2B26B-6CD3-4FD7-85A3-E9A34C4FE668}" presName="spacer" presStyleCnt="0"/>
      <dgm:spPr/>
    </dgm:pt>
    <dgm:pt modelId="{E943DF62-7ADC-4D33-8A0B-911DB2E29248}" type="pres">
      <dgm:prSet presAssocID="{9914145D-52F4-4BDE-9540-7A05438534ED}" presName="parentText" presStyleLbl="node1" presStyleIdx="2" presStyleCnt="6" custScaleY="70276" custLinFactY="-30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792C8-4B66-4615-8047-AC5738DB30E8}" type="pres">
      <dgm:prSet presAssocID="{D3A1DA45-3264-412B-965D-19F6FD325A2D}" presName="spacer" presStyleCnt="0"/>
      <dgm:spPr/>
    </dgm:pt>
    <dgm:pt modelId="{D81DA131-38EA-4E6A-BE23-86C3EB792A33}" type="pres">
      <dgm:prSet presAssocID="{F075A0FC-C15E-4C00-A7D8-7A035E1A13A7}" presName="parentText" presStyleLbl="node1" presStyleIdx="3" presStyleCnt="6" custScaleY="69223" custLinFactY="-107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B94D7-20E0-4CEC-AA85-1327E6560E75}" type="pres">
      <dgm:prSet presAssocID="{718A0AFB-B38D-4F02-B384-0B80FAACDBC9}" presName="spacer" presStyleCnt="0"/>
      <dgm:spPr/>
    </dgm:pt>
    <dgm:pt modelId="{6023B520-5146-4D9D-A080-B9E23501D93A}" type="pres">
      <dgm:prSet presAssocID="{A694A395-3698-4E24-9104-DAE24EF5D05D}" presName="parentText" presStyleLbl="node1" presStyleIdx="4" presStyleCnt="6" custScaleY="211698" custLinFactY="-106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6B265-2607-447F-93E8-DABB31F78FE0}" type="pres">
      <dgm:prSet presAssocID="{52B1E315-7200-409E-8F33-B40ECFAEBAB3}" presName="spacer" presStyleCnt="0"/>
      <dgm:spPr/>
    </dgm:pt>
    <dgm:pt modelId="{59B049FE-B25D-4943-BF6A-494A7CB8FF5F}" type="pres">
      <dgm:prSet presAssocID="{1B0A4075-D3D4-4D8B-B50C-D408DCA4E5A5}" presName="parentText" presStyleLbl="node1" presStyleIdx="5" presStyleCnt="6" custLinFactY="889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39F5F9-1470-4DD7-B02B-DEF3468DFB79}" type="presOf" srcId="{18C5E6B7-5286-4D7F-AB4B-0A089C823679}" destId="{2D8CEF21-4F97-4247-98CC-B615AB352301}" srcOrd="0" destOrd="0" presId="urn:microsoft.com/office/officeart/2005/8/layout/vList2"/>
    <dgm:cxn modelId="{2ED791AE-E7DC-4601-A056-735A259F1F8B}" type="presOf" srcId="{9914145D-52F4-4BDE-9540-7A05438534ED}" destId="{E943DF62-7ADC-4D33-8A0B-911DB2E29248}" srcOrd="0" destOrd="0" presId="urn:microsoft.com/office/officeart/2005/8/layout/vList2"/>
    <dgm:cxn modelId="{734F3225-F709-49EF-A4BD-6216EB749DE2}" srcId="{36BAE70A-60CA-4342-8757-DE1D54510DBA}" destId="{1B0A4075-D3D4-4D8B-B50C-D408DCA4E5A5}" srcOrd="5" destOrd="0" parTransId="{E401E141-826F-400A-B04F-B2EB0D5116C5}" sibTransId="{2DB0D90B-DEB8-442F-8BFB-04699C67E9AF}"/>
    <dgm:cxn modelId="{D8FB2BD1-5F2C-4B9F-8DEC-85305A5CC8D0}" srcId="{36BAE70A-60CA-4342-8757-DE1D54510DBA}" destId="{18C5E6B7-5286-4D7F-AB4B-0A089C823679}" srcOrd="1" destOrd="0" parTransId="{B84906F4-91EE-41C0-9A41-5E725B12B8F3}" sibTransId="{61C2B26B-6CD3-4FD7-85A3-E9A34C4FE668}"/>
    <dgm:cxn modelId="{49951C7F-5D2B-4C74-ADF2-117E1C3F82F0}" srcId="{36BAE70A-60CA-4342-8757-DE1D54510DBA}" destId="{9914145D-52F4-4BDE-9540-7A05438534ED}" srcOrd="2" destOrd="0" parTransId="{CF5F7D8B-3FA7-4BBF-B8C8-4E8624FE4DAC}" sibTransId="{D3A1DA45-3264-412B-965D-19F6FD325A2D}"/>
    <dgm:cxn modelId="{9ACB7684-4A77-43CD-8F57-00EFA0096121}" type="presOf" srcId="{F075A0FC-C15E-4C00-A7D8-7A035E1A13A7}" destId="{D81DA131-38EA-4E6A-BE23-86C3EB792A33}" srcOrd="0" destOrd="0" presId="urn:microsoft.com/office/officeart/2005/8/layout/vList2"/>
    <dgm:cxn modelId="{EF037CF3-C47C-4259-AB6B-3D2D4B86988D}" type="presOf" srcId="{A694A395-3698-4E24-9104-DAE24EF5D05D}" destId="{6023B520-5146-4D9D-A080-B9E23501D93A}" srcOrd="0" destOrd="0" presId="urn:microsoft.com/office/officeart/2005/8/layout/vList2"/>
    <dgm:cxn modelId="{14FD4909-557D-4900-819C-16638601C4FA}" type="presOf" srcId="{955B65CF-A4B0-4C37-B1A9-56DB5621C7EF}" destId="{58567470-E95A-41C1-9C22-A3314AFC40F8}" srcOrd="0" destOrd="0" presId="urn:microsoft.com/office/officeart/2005/8/layout/vList2"/>
    <dgm:cxn modelId="{789FEC0E-8C8D-4157-BC61-39518BC76267}" srcId="{36BAE70A-60CA-4342-8757-DE1D54510DBA}" destId="{A694A395-3698-4E24-9104-DAE24EF5D05D}" srcOrd="4" destOrd="0" parTransId="{17A3C6A1-BB91-408C-A94F-C092765D4852}" sibTransId="{52B1E315-7200-409E-8F33-B40ECFAEBAB3}"/>
    <dgm:cxn modelId="{693EA0BA-39CD-444F-9156-7484D0246A92}" type="presOf" srcId="{36BAE70A-60CA-4342-8757-DE1D54510DBA}" destId="{EA6E0275-8AB0-458A-A832-DE4B6C0835BC}" srcOrd="0" destOrd="0" presId="urn:microsoft.com/office/officeart/2005/8/layout/vList2"/>
    <dgm:cxn modelId="{7F2480B5-5BE7-4712-A5F2-360543D41418}" srcId="{36BAE70A-60CA-4342-8757-DE1D54510DBA}" destId="{F075A0FC-C15E-4C00-A7D8-7A035E1A13A7}" srcOrd="3" destOrd="0" parTransId="{008CE640-B4E5-4B75-95BD-CFF6D8FEA9CF}" sibTransId="{718A0AFB-B38D-4F02-B384-0B80FAACDBC9}"/>
    <dgm:cxn modelId="{8DC68124-DD61-4DE1-A9C5-F5592CB03AC8}" type="presOf" srcId="{1B0A4075-D3D4-4D8B-B50C-D408DCA4E5A5}" destId="{59B049FE-B25D-4943-BF6A-494A7CB8FF5F}" srcOrd="0" destOrd="0" presId="urn:microsoft.com/office/officeart/2005/8/layout/vList2"/>
    <dgm:cxn modelId="{845C5F3A-4A40-46A1-8187-543348158809}" srcId="{36BAE70A-60CA-4342-8757-DE1D54510DBA}" destId="{955B65CF-A4B0-4C37-B1A9-56DB5621C7EF}" srcOrd="0" destOrd="0" parTransId="{87D8E6F9-D1BA-4324-8E85-CE906E0014C7}" sibTransId="{A6D192B8-DC8B-4BDF-93CC-D4CD5EB3BC8D}"/>
    <dgm:cxn modelId="{990669E3-B715-470F-8D55-593F30A562C4}" type="presParOf" srcId="{EA6E0275-8AB0-458A-A832-DE4B6C0835BC}" destId="{58567470-E95A-41C1-9C22-A3314AFC40F8}" srcOrd="0" destOrd="0" presId="urn:microsoft.com/office/officeart/2005/8/layout/vList2"/>
    <dgm:cxn modelId="{CF57BAEB-5BE1-43C4-A242-430611DE5392}" type="presParOf" srcId="{EA6E0275-8AB0-458A-A832-DE4B6C0835BC}" destId="{9028DACC-ED3E-4E54-ACFE-E07FFC2F8797}" srcOrd="1" destOrd="0" presId="urn:microsoft.com/office/officeart/2005/8/layout/vList2"/>
    <dgm:cxn modelId="{2E80AD13-512A-4FE3-A59A-ED2FDB18D46A}" type="presParOf" srcId="{EA6E0275-8AB0-458A-A832-DE4B6C0835BC}" destId="{2D8CEF21-4F97-4247-98CC-B615AB352301}" srcOrd="2" destOrd="0" presId="urn:microsoft.com/office/officeart/2005/8/layout/vList2"/>
    <dgm:cxn modelId="{DF5F218C-E363-484F-9031-5975C3A3F9F5}" type="presParOf" srcId="{EA6E0275-8AB0-458A-A832-DE4B6C0835BC}" destId="{D06A3A53-4CDA-4748-B47D-18B28E8A30A2}" srcOrd="3" destOrd="0" presId="urn:microsoft.com/office/officeart/2005/8/layout/vList2"/>
    <dgm:cxn modelId="{563EF56E-AEDE-4EB7-9CF7-443A7D85D5BB}" type="presParOf" srcId="{EA6E0275-8AB0-458A-A832-DE4B6C0835BC}" destId="{E943DF62-7ADC-4D33-8A0B-911DB2E29248}" srcOrd="4" destOrd="0" presId="urn:microsoft.com/office/officeart/2005/8/layout/vList2"/>
    <dgm:cxn modelId="{213A47A4-E79F-49C4-9BDB-7AFBAC0BE2D8}" type="presParOf" srcId="{EA6E0275-8AB0-458A-A832-DE4B6C0835BC}" destId="{CD6792C8-4B66-4615-8047-AC5738DB30E8}" srcOrd="5" destOrd="0" presId="urn:microsoft.com/office/officeart/2005/8/layout/vList2"/>
    <dgm:cxn modelId="{92099036-3AFA-4C8A-86EB-F7E482729CEB}" type="presParOf" srcId="{EA6E0275-8AB0-458A-A832-DE4B6C0835BC}" destId="{D81DA131-38EA-4E6A-BE23-86C3EB792A33}" srcOrd="6" destOrd="0" presId="urn:microsoft.com/office/officeart/2005/8/layout/vList2"/>
    <dgm:cxn modelId="{B6904BA3-A23A-48AF-9603-9150BE7714C7}" type="presParOf" srcId="{EA6E0275-8AB0-458A-A832-DE4B6C0835BC}" destId="{CF9B94D7-20E0-4CEC-AA85-1327E6560E75}" srcOrd="7" destOrd="0" presId="urn:microsoft.com/office/officeart/2005/8/layout/vList2"/>
    <dgm:cxn modelId="{2C18FDCE-93A3-4760-9E98-C7EAC4B7B953}" type="presParOf" srcId="{EA6E0275-8AB0-458A-A832-DE4B6C0835BC}" destId="{6023B520-5146-4D9D-A080-B9E23501D93A}" srcOrd="8" destOrd="0" presId="urn:microsoft.com/office/officeart/2005/8/layout/vList2"/>
    <dgm:cxn modelId="{40858582-65B5-439E-A61D-1F4EA220D1AF}" type="presParOf" srcId="{EA6E0275-8AB0-458A-A832-DE4B6C0835BC}" destId="{0036B265-2607-447F-93E8-DABB31F78FE0}" srcOrd="9" destOrd="0" presId="urn:microsoft.com/office/officeart/2005/8/layout/vList2"/>
    <dgm:cxn modelId="{B6004086-D546-4552-841B-F8B1BA2DE38C}" type="presParOf" srcId="{EA6E0275-8AB0-458A-A832-DE4B6C0835BC}" destId="{59B049FE-B25D-4943-BF6A-494A7CB8FF5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5414F1-056C-4C08-90E8-7A56F62F2A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51A8F9-9518-40AB-87CE-6451C51B1968}">
      <dgm:prSet custT="1"/>
      <dgm:spPr/>
      <dgm:t>
        <a:bodyPr/>
        <a:lstStyle/>
        <a:p>
          <a:pPr rtl="0"/>
          <a:r>
            <a:rPr lang="ru-RU" sz="1500" dirty="0" smtClean="0"/>
            <a:t>Снижение уровня безработицы в крае. Количество созданных рабочих мест после выхода предприятия на проектную мощность </a:t>
          </a:r>
          <a:r>
            <a:rPr lang="ru-RU" sz="1500" b="1" dirty="0" smtClean="0"/>
            <a:t>750 чел.</a:t>
          </a:r>
          <a:endParaRPr lang="ru-RU" sz="1500" dirty="0"/>
        </a:p>
      </dgm:t>
    </dgm:pt>
    <dgm:pt modelId="{7E234B8F-C95A-4E2A-AC0D-6F1B307AE24F}" type="parTrans" cxnId="{E432894B-5B1F-4403-86E0-E8B523062E0D}">
      <dgm:prSet/>
      <dgm:spPr/>
      <dgm:t>
        <a:bodyPr/>
        <a:lstStyle/>
        <a:p>
          <a:endParaRPr lang="ru-RU" sz="1500"/>
        </a:p>
      </dgm:t>
    </dgm:pt>
    <dgm:pt modelId="{D6DE9E97-A7F7-476C-A0FA-6CE27F188DFB}" type="sibTrans" cxnId="{E432894B-5B1F-4403-86E0-E8B523062E0D}">
      <dgm:prSet/>
      <dgm:spPr/>
      <dgm:t>
        <a:bodyPr/>
        <a:lstStyle/>
        <a:p>
          <a:endParaRPr lang="ru-RU" sz="1500"/>
        </a:p>
      </dgm:t>
    </dgm:pt>
    <dgm:pt modelId="{5B30566A-93A1-4D67-9AED-35494CD19035}">
      <dgm:prSet custT="1"/>
      <dgm:spPr/>
      <dgm:t>
        <a:bodyPr/>
        <a:lstStyle/>
        <a:p>
          <a:pPr rtl="0"/>
          <a:r>
            <a:rPr lang="ru-RU" sz="1500" dirty="0" smtClean="0"/>
            <a:t>Повышение уровня жизни в ряде населенных пунктов Камчатского края</a:t>
          </a:r>
          <a:endParaRPr lang="ru-RU" sz="1500" dirty="0"/>
        </a:p>
      </dgm:t>
    </dgm:pt>
    <dgm:pt modelId="{8FD915E0-01B6-4433-9AB6-50714FB28147}" type="parTrans" cxnId="{4D3EE3EF-0218-477F-9CA2-D6837B3F24A5}">
      <dgm:prSet/>
      <dgm:spPr/>
      <dgm:t>
        <a:bodyPr/>
        <a:lstStyle/>
        <a:p>
          <a:endParaRPr lang="ru-RU" sz="1500"/>
        </a:p>
      </dgm:t>
    </dgm:pt>
    <dgm:pt modelId="{1AEEB591-B07A-401B-9E0E-4908B598A1BF}" type="sibTrans" cxnId="{4D3EE3EF-0218-477F-9CA2-D6837B3F24A5}">
      <dgm:prSet/>
      <dgm:spPr/>
      <dgm:t>
        <a:bodyPr/>
        <a:lstStyle/>
        <a:p>
          <a:endParaRPr lang="ru-RU" sz="1500"/>
        </a:p>
      </dgm:t>
    </dgm:pt>
    <dgm:pt modelId="{31405C13-71DD-4237-8643-BF41D728EC51}">
      <dgm:prSet custT="1"/>
      <dgm:spPr/>
      <dgm:t>
        <a:bodyPr/>
        <a:lstStyle/>
        <a:p>
          <a:pPr rtl="0"/>
          <a:r>
            <a:rPr lang="ru-RU" sz="1500" dirty="0" smtClean="0"/>
            <a:t>Долгосрочное присутствие крупного предприятия на территории района и края повлечет за собой мультипликативный эффект для экономики края.</a:t>
          </a:r>
          <a:endParaRPr lang="ru-RU" sz="1500" dirty="0"/>
        </a:p>
      </dgm:t>
    </dgm:pt>
    <dgm:pt modelId="{8AB2A6B7-C3BF-4409-9E4F-31C644DB71B8}" type="parTrans" cxnId="{9D4F8084-29B9-49B6-9A9A-18225EFC72A6}">
      <dgm:prSet/>
      <dgm:spPr/>
      <dgm:t>
        <a:bodyPr/>
        <a:lstStyle/>
        <a:p>
          <a:endParaRPr lang="ru-RU" sz="1500"/>
        </a:p>
      </dgm:t>
    </dgm:pt>
    <dgm:pt modelId="{5F5D8EC4-F01D-4817-B025-9CCF306C2082}" type="sibTrans" cxnId="{9D4F8084-29B9-49B6-9A9A-18225EFC72A6}">
      <dgm:prSet/>
      <dgm:spPr/>
      <dgm:t>
        <a:bodyPr/>
        <a:lstStyle/>
        <a:p>
          <a:endParaRPr lang="ru-RU" sz="1500"/>
        </a:p>
      </dgm:t>
    </dgm:pt>
    <dgm:pt modelId="{7AAC7A7F-4765-4C37-9419-C001ACAE2FA1}" type="pres">
      <dgm:prSet presAssocID="{355414F1-056C-4C08-90E8-7A56F62F2A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DAAF3E-45D2-4F1D-8ABA-19FF6659EA47}" type="pres">
      <dgm:prSet presAssocID="{0051A8F9-9518-40AB-87CE-6451C51B1968}" presName="parentText" presStyleLbl="node1" presStyleIdx="0" presStyleCnt="3" custLinFactNeighborY="-735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90876-2F86-4D9D-BDFD-9BCA4AB79EFB}" type="pres">
      <dgm:prSet presAssocID="{D6DE9E97-A7F7-476C-A0FA-6CE27F188DFB}" presName="spacer" presStyleCnt="0"/>
      <dgm:spPr/>
    </dgm:pt>
    <dgm:pt modelId="{D1305F56-91FD-467E-8AD7-2E61235817DC}" type="pres">
      <dgm:prSet presAssocID="{5B30566A-93A1-4D67-9AED-35494CD1903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C55F2-4CE9-482F-AF5D-C12FD460A4BD}" type="pres">
      <dgm:prSet presAssocID="{1AEEB591-B07A-401B-9E0E-4908B598A1BF}" presName="spacer" presStyleCnt="0"/>
      <dgm:spPr/>
    </dgm:pt>
    <dgm:pt modelId="{4122B259-A935-4746-899C-72AD25ACC2E2}" type="pres">
      <dgm:prSet presAssocID="{31405C13-71DD-4237-8643-BF41D728EC5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C34532-32C3-4EB2-87C4-F594D088C1CD}" type="presOf" srcId="{0051A8F9-9518-40AB-87CE-6451C51B1968}" destId="{6DDAAF3E-45D2-4F1D-8ABA-19FF6659EA47}" srcOrd="0" destOrd="0" presId="urn:microsoft.com/office/officeart/2005/8/layout/vList2"/>
    <dgm:cxn modelId="{92ADC8E5-7808-4B12-8BC4-62513B86E03D}" type="presOf" srcId="{31405C13-71DD-4237-8643-BF41D728EC51}" destId="{4122B259-A935-4746-899C-72AD25ACC2E2}" srcOrd="0" destOrd="0" presId="urn:microsoft.com/office/officeart/2005/8/layout/vList2"/>
    <dgm:cxn modelId="{74BF7D96-E771-405E-8FA0-4B74DA5A798D}" type="presOf" srcId="{355414F1-056C-4C08-90E8-7A56F62F2A30}" destId="{7AAC7A7F-4765-4C37-9419-C001ACAE2FA1}" srcOrd="0" destOrd="0" presId="urn:microsoft.com/office/officeart/2005/8/layout/vList2"/>
    <dgm:cxn modelId="{E432894B-5B1F-4403-86E0-E8B523062E0D}" srcId="{355414F1-056C-4C08-90E8-7A56F62F2A30}" destId="{0051A8F9-9518-40AB-87CE-6451C51B1968}" srcOrd="0" destOrd="0" parTransId="{7E234B8F-C95A-4E2A-AC0D-6F1B307AE24F}" sibTransId="{D6DE9E97-A7F7-476C-A0FA-6CE27F188DFB}"/>
    <dgm:cxn modelId="{384C0885-0F23-4CFB-BD55-80B143C44118}" type="presOf" srcId="{5B30566A-93A1-4D67-9AED-35494CD19035}" destId="{D1305F56-91FD-467E-8AD7-2E61235817DC}" srcOrd="0" destOrd="0" presId="urn:microsoft.com/office/officeart/2005/8/layout/vList2"/>
    <dgm:cxn modelId="{4D3EE3EF-0218-477F-9CA2-D6837B3F24A5}" srcId="{355414F1-056C-4C08-90E8-7A56F62F2A30}" destId="{5B30566A-93A1-4D67-9AED-35494CD19035}" srcOrd="1" destOrd="0" parTransId="{8FD915E0-01B6-4433-9AB6-50714FB28147}" sibTransId="{1AEEB591-B07A-401B-9E0E-4908B598A1BF}"/>
    <dgm:cxn modelId="{9D4F8084-29B9-49B6-9A9A-18225EFC72A6}" srcId="{355414F1-056C-4C08-90E8-7A56F62F2A30}" destId="{31405C13-71DD-4237-8643-BF41D728EC51}" srcOrd="2" destOrd="0" parTransId="{8AB2A6B7-C3BF-4409-9E4F-31C644DB71B8}" sibTransId="{5F5D8EC4-F01D-4817-B025-9CCF306C2082}"/>
    <dgm:cxn modelId="{45D1589C-4D37-4A3F-9644-2CF9592D1A9E}" type="presParOf" srcId="{7AAC7A7F-4765-4C37-9419-C001ACAE2FA1}" destId="{6DDAAF3E-45D2-4F1D-8ABA-19FF6659EA47}" srcOrd="0" destOrd="0" presId="urn:microsoft.com/office/officeart/2005/8/layout/vList2"/>
    <dgm:cxn modelId="{E8F60DCE-D8CE-460D-A04F-E90950AE666B}" type="presParOf" srcId="{7AAC7A7F-4765-4C37-9419-C001ACAE2FA1}" destId="{E7E90876-2F86-4D9D-BDFD-9BCA4AB79EFB}" srcOrd="1" destOrd="0" presId="urn:microsoft.com/office/officeart/2005/8/layout/vList2"/>
    <dgm:cxn modelId="{0122F2B3-FB42-41E2-83E9-D327EF6BEF72}" type="presParOf" srcId="{7AAC7A7F-4765-4C37-9419-C001ACAE2FA1}" destId="{D1305F56-91FD-467E-8AD7-2E61235817DC}" srcOrd="2" destOrd="0" presId="urn:microsoft.com/office/officeart/2005/8/layout/vList2"/>
    <dgm:cxn modelId="{BDA59F6E-DE76-4147-A65A-2AF134A0D6F7}" type="presParOf" srcId="{7AAC7A7F-4765-4C37-9419-C001ACAE2FA1}" destId="{ACDC55F2-4CE9-482F-AF5D-C12FD460A4BD}" srcOrd="3" destOrd="0" presId="urn:microsoft.com/office/officeart/2005/8/layout/vList2"/>
    <dgm:cxn modelId="{3BD935B9-8616-4C59-B991-0ACAB085F8A4}" type="presParOf" srcId="{7AAC7A7F-4765-4C37-9419-C001ACAE2FA1}" destId="{4122B259-A935-4746-899C-72AD25ACC2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3DA851F-F630-493B-8714-E40E39819A74}">
      <dgm:prSet custT="1"/>
      <dgm:spPr>
        <a:solidFill>
          <a:srgbClr val="0D68BB"/>
        </a:solidFill>
      </dgm:spPr>
      <dgm:t>
        <a:bodyPr/>
        <a:lstStyle/>
        <a:p>
          <a:pPr algn="just" rtl="0"/>
          <a:r>
            <a:rPr lang="ru-RU" sz="1200" dirty="0" smtClean="0"/>
            <a:t>С марта 2010 года ОАО «СиГМА» инвестировано в Проект около 2,6 млрд. руб. - в основном, в геологоразведку, инфраструктуру и проектные работы. </a:t>
          </a:r>
          <a:endParaRPr lang="ru-RU" sz="1200" dirty="0"/>
        </a:p>
      </dgm:t>
    </dgm:pt>
    <dgm:pt modelId="{B58EFFE9-CAB8-4886-B862-278C0FBD99BB}" type="parTrans" cxnId="{0A17FD80-BD8F-43C7-A24B-C6102FA9C1D6}">
      <dgm:prSet/>
      <dgm:spPr/>
      <dgm:t>
        <a:bodyPr/>
        <a:lstStyle/>
        <a:p>
          <a:pPr algn="just"/>
          <a:endParaRPr lang="ru-RU" sz="1200"/>
        </a:p>
      </dgm:t>
    </dgm:pt>
    <dgm:pt modelId="{0F5B15FD-7295-4E79-8D63-C74AAEAC7B72}" type="sibTrans" cxnId="{0A17FD80-BD8F-43C7-A24B-C6102FA9C1D6}">
      <dgm:prSet/>
      <dgm:spPr/>
      <dgm:t>
        <a:bodyPr/>
        <a:lstStyle/>
        <a:p>
          <a:pPr algn="just"/>
          <a:endParaRPr lang="ru-RU" sz="1200"/>
        </a:p>
      </dgm:t>
    </dgm:pt>
    <dgm:pt modelId="{5E0FFBEC-3218-4A76-83F6-9595CBA92837}">
      <dgm:prSet custT="1"/>
      <dgm:spPr/>
      <dgm:t>
        <a:bodyPr/>
        <a:lstStyle/>
        <a:p>
          <a:pPr algn="just" rtl="0"/>
          <a:r>
            <a:rPr lang="ru-RU" sz="1200" dirty="0" smtClean="0"/>
            <a:t>В настоящее время закончены все проектные, инженерные  и связанные с ними  работы по Горно-металлургическому комбинату (ГМК) первой очереди.</a:t>
          </a:r>
          <a:endParaRPr lang="ru-RU" sz="1200" dirty="0"/>
        </a:p>
      </dgm:t>
    </dgm:pt>
    <dgm:pt modelId="{0BC29EE1-0C39-4035-BF3B-B2E16B885823}" type="parTrans" cxnId="{B108AF30-61F8-4C59-AAD1-3A43A8FF2F90}">
      <dgm:prSet/>
      <dgm:spPr/>
      <dgm:t>
        <a:bodyPr/>
        <a:lstStyle/>
        <a:p>
          <a:pPr algn="just"/>
          <a:endParaRPr lang="ru-RU" sz="1200"/>
        </a:p>
      </dgm:t>
    </dgm:pt>
    <dgm:pt modelId="{0B7818F4-2283-41FD-8DBD-B981FA15217B}" type="sibTrans" cxnId="{B108AF30-61F8-4C59-AAD1-3A43A8FF2F90}">
      <dgm:prSet/>
      <dgm:spPr/>
      <dgm:t>
        <a:bodyPr/>
        <a:lstStyle/>
        <a:p>
          <a:pPr algn="just"/>
          <a:endParaRPr lang="ru-RU" sz="1200"/>
        </a:p>
      </dgm:t>
    </dgm:pt>
    <dgm:pt modelId="{432192E4-F859-45AC-A6F0-6C0EA8E79CC3}">
      <dgm:prSet custT="1"/>
      <dgm:spPr/>
      <dgm:t>
        <a:bodyPr/>
        <a:lstStyle/>
        <a:p>
          <a:pPr algn="just" rtl="0"/>
          <a:r>
            <a:rPr lang="ru-RU" sz="1200" dirty="0" smtClean="0"/>
            <a:t>Получено положительное заключение  ФАУ «Главгосэкспертиза РФ» и государственной экологической экспертизы на проект строительства </a:t>
          </a:r>
          <a:r>
            <a:rPr lang="en-US" sz="1200" dirty="0" smtClean="0"/>
            <a:t>I</a:t>
          </a:r>
          <a:r>
            <a:rPr lang="ru-RU" sz="1200" dirty="0" smtClean="0"/>
            <a:t> очереди ГМК (опытно-промышленное предприятие) . Выдано разрешение на строительство объектов </a:t>
          </a:r>
          <a:r>
            <a:rPr lang="en-US" sz="1200" dirty="0" smtClean="0"/>
            <a:t>I</a:t>
          </a:r>
          <a:r>
            <a:rPr lang="ru-RU" sz="1200" dirty="0" smtClean="0"/>
            <a:t> очереди ГМК.</a:t>
          </a:r>
          <a:endParaRPr lang="ru-RU" sz="1200" dirty="0"/>
        </a:p>
      </dgm:t>
    </dgm:pt>
    <dgm:pt modelId="{E3B27F2E-CC10-41D4-8A3E-179E5AA6348D}" type="parTrans" cxnId="{5B3A41B7-0529-4DBE-95A8-0B59CF132456}">
      <dgm:prSet/>
      <dgm:spPr/>
      <dgm:t>
        <a:bodyPr/>
        <a:lstStyle/>
        <a:p>
          <a:pPr algn="just"/>
          <a:endParaRPr lang="ru-RU" sz="1200"/>
        </a:p>
      </dgm:t>
    </dgm:pt>
    <dgm:pt modelId="{C7EC38ED-1142-4AF5-A523-FBAD91CB4794}" type="sibTrans" cxnId="{5B3A41B7-0529-4DBE-95A8-0B59CF132456}">
      <dgm:prSet/>
      <dgm:spPr/>
      <dgm:t>
        <a:bodyPr/>
        <a:lstStyle/>
        <a:p>
          <a:pPr algn="just"/>
          <a:endParaRPr lang="ru-RU" sz="1200"/>
        </a:p>
      </dgm:t>
    </dgm:pt>
    <dgm:pt modelId="{7013EAE8-F518-4BEC-9630-511E10A6120F}">
      <dgm:prSet custT="1"/>
      <dgm:spPr/>
      <dgm:t>
        <a:bodyPr/>
        <a:lstStyle/>
        <a:p>
          <a:pPr algn="just" rtl="0"/>
          <a:r>
            <a:rPr lang="ru-RU" sz="1200" dirty="0" smtClean="0"/>
            <a:t>Выполнен проект строительства постоянной автодороги (64 км), сделаны все соответствующие изыскания. Получено положительное заключение Госэкспертизы Камчатского края. Выдано разрешение на строительство.</a:t>
          </a:r>
          <a:endParaRPr lang="ru-RU" sz="1200" dirty="0"/>
        </a:p>
      </dgm:t>
    </dgm:pt>
    <dgm:pt modelId="{0C1D13F4-256A-4431-93EF-BB6F56FC5FED}" type="parTrans" cxnId="{EF4D580E-BDFA-458F-A11C-67269AF02292}">
      <dgm:prSet/>
      <dgm:spPr/>
      <dgm:t>
        <a:bodyPr/>
        <a:lstStyle/>
        <a:p>
          <a:pPr algn="just"/>
          <a:endParaRPr lang="ru-RU" sz="1200"/>
        </a:p>
      </dgm:t>
    </dgm:pt>
    <dgm:pt modelId="{313485B8-7D0E-4D0A-8AAE-3A650A984E31}" type="sibTrans" cxnId="{EF4D580E-BDFA-458F-A11C-67269AF02292}">
      <dgm:prSet/>
      <dgm:spPr/>
      <dgm:t>
        <a:bodyPr/>
        <a:lstStyle/>
        <a:p>
          <a:pPr algn="just"/>
          <a:endParaRPr lang="ru-RU" sz="1200"/>
        </a:p>
      </dgm:t>
    </dgm:pt>
    <dgm:pt modelId="{757B355C-993E-43F3-8AB8-03702CFFD9B3}">
      <dgm:prSet custT="1"/>
      <dgm:spPr/>
      <dgm:t>
        <a:bodyPr/>
        <a:lstStyle/>
        <a:p>
          <a:pPr algn="just" rtl="0"/>
          <a:r>
            <a:rPr lang="ru-RU" sz="1200" dirty="0" smtClean="0"/>
            <a:t>Оформлена государственная регистрация долгосрочной аренды (до 2062г.) земельных  участков для строительства и эксплуатации автодороги и государственная регистрация долгосрочной аренды (до 2030г.) земельных участков для строительства первоочередных объектов ГМК.</a:t>
          </a:r>
          <a:endParaRPr lang="ru-RU" sz="1200" dirty="0"/>
        </a:p>
      </dgm:t>
    </dgm:pt>
    <dgm:pt modelId="{CF9C2112-E0A8-4F2C-9782-0B3CCB9CF2C4}" type="parTrans" cxnId="{867F036F-6394-4BB0-A126-8B87ED904EBA}">
      <dgm:prSet/>
      <dgm:spPr/>
      <dgm:t>
        <a:bodyPr/>
        <a:lstStyle/>
        <a:p>
          <a:pPr algn="just"/>
          <a:endParaRPr lang="ru-RU" sz="1200"/>
        </a:p>
      </dgm:t>
    </dgm:pt>
    <dgm:pt modelId="{9A08D95F-F306-4926-97F0-5205B24D404F}" type="sibTrans" cxnId="{867F036F-6394-4BB0-A126-8B87ED904EBA}">
      <dgm:prSet/>
      <dgm:spPr/>
      <dgm:t>
        <a:bodyPr/>
        <a:lstStyle/>
        <a:p>
          <a:pPr algn="just"/>
          <a:endParaRPr lang="ru-RU" sz="1200"/>
        </a:p>
      </dgm:t>
    </dgm:pt>
    <dgm:pt modelId="{C1CE9066-7724-41AA-9F7D-C4EE74E286CF}">
      <dgm:prSet custT="1"/>
      <dgm:spPr>
        <a:solidFill>
          <a:srgbClr val="6586C7"/>
        </a:solidFill>
      </dgm:spPr>
      <dgm:t>
        <a:bodyPr/>
        <a:lstStyle/>
        <a:p>
          <a:pPr algn="just" rtl="0"/>
          <a:r>
            <a:rPr lang="ru-RU" sz="1200" dirty="0" smtClean="0"/>
            <a:t>Проводятся дополнительные металлургические и технологические исследования, которые могут улучшить показатели OPEX в дальнейшем.</a:t>
          </a:r>
          <a:endParaRPr lang="ru-RU" sz="1200" dirty="0"/>
        </a:p>
      </dgm:t>
    </dgm:pt>
    <dgm:pt modelId="{8F4C6941-0572-4124-8265-2AB6921F3743}" type="parTrans" cxnId="{B4CDCFB4-243A-44C8-AFC8-74BFBBEC8D74}">
      <dgm:prSet/>
      <dgm:spPr/>
      <dgm:t>
        <a:bodyPr/>
        <a:lstStyle/>
        <a:p>
          <a:pPr algn="just"/>
          <a:endParaRPr lang="ru-RU" sz="1200"/>
        </a:p>
      </dgm:t>
    </dgm:pt>
    <dgm:pt modelId="{124F26E1-C9DE-4F27-9133-954013AB97AA}" type="sibTrans" cxnId="{B4CDCFB4-243A-44C8-AFC8-74BFBBEC8D74}">
      <dgm:prSet/>
      <dgm:spPr/>
      <dgm:t>
        <a:bodyPr/>
        <a:lstStyle/>
        <a:p>
          <a:pPr algn="just"/>
          <a:endParaRPr lang="ru-RU" sz="1200"/>
        </a:p>
      </dgm:t>
    </dgm:pt>
    <dgm:pt modelId="{9A56F3A4-55CD-4BA5-A054-AF55BC6BE183}">
      <dgm:prSet custT="1"/>
      <dgm:spPr>
        <a:solidFill>
          <a:srgbClr val="6C8BCA"/>
        </a:solidFill>
      </dgm:spPr>
      <dgm:t>
        <a:bodyPr/>
        <a:lstStyle/>
        <a:p>
          <a:pPr algn="just" rtl="0"/>
          <a:r>
            <a:rPr lang="ru-RU" sz="1200" dirty="0" smtClean="0"/>
            <a:t>Анализируются альтернативные логистические схемы с принятием в расчет наличия небольшого незамерзающего морского порта  примерно в 180 км от месторождения, а также альтернативные возможности энергоснабжения.</a:t>
          </a:r>
          <a:endParaRPr lang="ru-RU" sz="1200" dirty="0"/>
        </a:p>
      </dgm:t>
    </dgm:pt>
    <dgm:pt modelId="{781D09FF-911F-4D0C-BEF9-4D0315CCE637}" type="parTrans" cxnId="{38D2B94F-7F71-4665-9E7F-B028F885EA1C}">
      <dgm:prSet/>
      <dgm:spPr/>
      <dgm:t>
        <a:bodyPr/>
        <a:lstStyle/>
        <a:p>
          <a:pPr algn="just"/>
          <a:endParaRPr lang="ru-RU" sz="1200"/>
        </a:p>
      </dgm:t>
    </dgm:pt>
    <dgm:pt modelId="{ED920B29-FF30-4EDC-8AE5-BAF36154721B}" type="sibTrans" cxnId="{38D2B94F-7F71-4665-9E7F-B028F885EA1C}">
      <dgm:prSet/>
      <dgm:spPr/>
      <dgm:t>
        <a:bodyPr/>
        <a:lstStyle/>
        <a:p>
          <a:pPr algn="just"/>
          <a:endParaRPr lang="ru-RU" sz="1200"/>
        </a:p>
      </dgm:t>
    </dgm:pt>
    <dgm:pt modelId="{F7224961-C36D-4F0D-B0FD-3D2F45FF2437}">
      <dgm:prSet custT="1"/>
      <dgm:spPr>
        <a:solidFill>
          <a:srgbClr val="0C64B4"/>
        </a:solidFill>
      </dgm:spPr>
      <dgm:t>
        <a:bodyPr/>
        <a:lstStyle/>
        <a:p>
          <a:pPr algn="just" rtl="0"/>
          <a:r>
            <a:rPr lang="ru-RU" sz="1200" dirty="0" smtClean="0"/>
            <a:t>Распоряжением Правительства Камчатского края от 01.04.2014 № 138-РП проекту присвоен статус особо значимого инвестиционного проекта Камчатского края. Подписан договор между ОАО «СиГМА» и Правительством Камчатского края о предоставлении финансовой поддержки проекта до 05.09.2018 г. </a:t>
          </a:r>
        </a:p>
        <a:p>
          <a:pPr algn="just" rtl="0"/>
          <a:r>
            <a:rPr lang="ru-RU" sz="1200" dirty="0" smtClean="0"/>
            <a:t>В 2014 г. из краевого бюджета ОАО «СиГМА» предоставлена субсидия в размере 11 750 тыс. руб. для возмещения части затрат на уплату процентов по привлеченным кредитам.</a:t>
          </a:r>
          <a:endParaRPr lang="ru-RU" sz="1200" dirty="0"/>
        </a:p>
      </dgm:t>
    </dgm:pt>
    <dgm:pt modelId="{292B143A-56A4-4B0D-A0E7-BA7C1EC2EF35}" type="parTrans" cxnId="{04B73180-ED5C-416A-AAE5-32A93F9D4565}">
      <dgm:prSet/>
      <dgm:spPr/>
      <dgm:t>
        <a:bodyPr/>
        <a:lstStyle/>
        <a:p>
          <a:pPr algn="just"/>
          <a:endParaRPr lang="ru-RU" sz="1200"/>
        </a:p>
      </dgm:t>
    </dgm:pt>
    <dgm:pt modelId="{06565422-156D-4F04-AEF1-76319F26984D}" type="sibTrans" cxnId="{04B73180-ED5C-416A-AAE5-32A93F9D4565}">
      <dgm:prSet/>
      <dgm:spPr/>
      <dgm:t>
        <a:bodyPr/>
        <a:lstStyle/>
        <a:p>
          <a:pPr algn="just"/>
          <a:endParaRPr lang="ru-RU" sz="1200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20C289-9180-4D5A-9F69-6194E04628B1}" type="pres">
      <dgm:prSet presAssocID="{A3DA851F-F630-493B-8714-E40E39819A74}" presName="parentText" presStyleLbl="node1" presStyleIdx="0" presStyleCnt="8" custScaleY="65957" custLinFactY="147829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5446B-91A5-476A-ABD4-D4895A40D4CF}" type="pres">
      <dgm:prSet presAssocID="{0F5B15FD-7295-4E79-8D63-C74AAEAC7B72}" presName="spacer" presStyleCnt="0"/>
      <dgm:spPr/>
      <dgm:t>
        <a:bodyPr/>
        <a:lstStyle/>
        <a:p>
          <a:endParaRPr lang="ru-RU"/>
        </a:p>
      </dgm:t>
    </dgm:pt>
    <dgm:pt modelId="{98E9A54B-61FD-4AD5-9A20-82649022630B}" type="pres">
      <dgm:prSet presAssocID="{5E0FFBEC-3218-4A76-83F6-9595CBA92837}" presName="parentText" presStyleLbl="node1" presStyleIdx="1" presStyleCnt="8" custLinFactY="147320" custLinFactNeighborX="151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47BB5-0670-471B-BC0D-298B1AE81E2E}" type="pres">
      <dgm:prSet presAssocID="{0B7818F4-2283-41FD-8DBD-B981FA15217B}" presName="spacer" presStyleCnt="0"/>
      <dgm:spPr/>
      <dgm:t>
        <a:bodyPr/>
        <a:lstStyle/>
        <a:p>
          <a:endParaRPr lang="ru-RU"/>
        </a:p>
      </dgm:t>
    </dgm:pt>
    <dgm:pt modelId="{21D8508A-AF0D-4D3B-9916-DA97CFEE0F0E}" type="pres">
      <dgm:prSet presAssocID="{432192E4-F859-45AC-A6F0-6C0EA8E79CC3}" presName="parentText" presStyleLbl="node1" presStyleIdx="2" presStyleCnt="8" custLinFactY="140386" custLinFactNeighborX="-10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06012-E3F3-455B-AD25-9068D1B5737F}" type="pres">
      <dgm:prSet presAssocID="{C7EC38ED-1142-4AF5-A523-FBAD91CB4794}" presName="spacer" presStyleCnt="0"/>
      <dgm:spPr/>
      <dgm:t>
        <a:bodyPr/>
        <a:lstStyle/>
        <a:p>
          <a:endParaRPr lang="ru-RU"/>
        </a:p>
      </dgm:t>
    </dgm:pt>
    <dgm:pt modelId="{A7CC2300-1405-4C61-8646-F98B8291B85B}" type="pres">
      <dgm:prSet presAssocID="{7013EAE8-F518-4BEC-9630-511E10A6120F}" presName="parentText" presStyleLbl="node1" presStyleIdx="3" presStyleCnt="8" custScaleY="67033" custLinFactY="142810" custLinFactNeighborX="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4098A-6A71-43CF-B0A5-3119EFB79547}" type="pres">
      <dgm:prSet presAssocID="{313485B8-7D0E-4D0A-8AAE-3A650A984E31}" presName="spacer" presStyleCnt="0"/>
      <dgm:spPr/>
      <dgm:t>
        <a:bodyPr/>
        <a:lstStyle/>
        <a:p>
          <a:endParaRPr lang="ru-RU"/>
        </a:p>
      </dgm:t>
    </dgm:pt>
    <dgm:pt modelId="{3CEA8E52-2DCE-4E36-8D9A-A0DEDB123478}" type="pres">
      <dgm:prSet presAssocID="{757B355C-993E-43F3-8AB8-03702CFFD9B3}" presName="parentText" presStyleLbl="node1" presStyleIdx="4" presStyleCnt="8" custLinFactY="140771" custLinFactNeighborX="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66A66-AA98-402B-9786-BAAD2D9D36E8}" type="pres">
      <dgm:prSet presAssocID="{9A08D95F-F306-4926-97F0-5205B24D404F}" presName="spacer" presStyleCnt="0"/>
      <dgm:spPr/>
      <dgm:t>
        <a:bodyPr/>
        <a:lstStyle/>
        <a:p>
          <a:endParaRPr lang="ru-RU"/>
        </a:p>
      </dgm:t>
    </dgm:pt>
    <dgm:pt modelId="{DAF94360-9F6F-4C17-8F9D-FB6019A592B1}" type="pres">
      <dgm:prSet presAssocID="{C1CE9066-7724-41AA-9F7D-C4EE74E286CF}" presName="parentText" presStyleLbl="node1" presStyleIdx="5" presStyleCnt="8" custScaleY="55978" custLinFactY="143195" custLinFactNeighborX="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B3934-DC19-4B48-AFE5-5894F258419D}" type="pres">
      <dgm:prSet presAssocID="{124F26E1-C9DE-4F27-9133-954013AB97AA}" presName="spacer" presStyleCnt="0"/>
      <dgm:spPr/>
      <dgm:t>
        <a:bodyPr/>
        <a:lstStyle/>
        <a:p>
          <a:endParaRPr lang="ru-RU"/>
        </a:p>
      </dgm:t>
    </dgm:pt>
    <dgm:pt modelId="{856DA609-D52A-4624-9C18-E9C2262B16F3}" type="pres">
      <dgm:prSet presAssocID="{9A56F3A4-55CD-4BA5-A054-AF55BC6BE183}" presName="parentText" presStyleLbl="node1" presStyleIdx="6" presStyleCnt="8" custScaleY="71752" custLinFactY="142853" custLinFactNeighborX="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CA8DF-3022-4FFF-91D3-59749B55201A}" type="pres">
      <dgm:prSet presAssocID="{ED920B29-FF30-4EDC-8AE5-BAF36154721B}" presName="spacer" presStyleCnt="0"/>
      <dgm:spPr/>
      <dgm:t>
        <a:bodyPr/>
        <a:lstStyle/>
        <a:p>
          <a:endParaRPr lang="ru-RU"/>
        </a:p>
      </dgm:t>
    </dgm:pt>
    <dgm:pt modelId="{26F6C9C8-AB6A-4C48-88EE-B66EA6361507}" type="pres">
      <dgm:prSet presAssocID="{F7224961-C36D-4F0D-B0FD-3D2F45FF2437}" presName="parentText" presStyleLbl="node1" presStyleIdx="7" presStyleCnt="8" custScaleY="146050" custLinFactY="-580363" custLinFactNeighborX="0" custLinFactNeighborY="-6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CEAA45-B383-4DAD-BD23-451CC5DDE8C5}" type="presOf" srcId="{757B355C-993E-43F3-8AB8-03702CFFD9B3}" destId="{3CEA8E52-2DCE-4E36-8D9A-A0DEDB123478}" srcOrd="0" destOrd="0" presId="urn:microsoft.com/office/officeart/2005/8/layout/vList2"/>
    <dgm:cxn modelId="{AB88F341-38FD-499E-8C4E-AC0003F2EACD}" type="presOf" srcId="{432192E4-F859-45AC-A6F0-6C0EA8E79CC3}" destId="{21D8508A-AF0D-4D3B-9916-DA97CFEE0F0E}" srcOrd="0" destOrd="0" presId="urn:microsoft.com/office/officeart/2005/8/layout/vList2"/>
    <dgm:cxn modelId="{B4CDCFB4-243A-44C8-AFC8-74BFBBEC8D74}" srcId="{369075F5-FB18-4304-8B55-1D9C80C1DA5F}" destId="{C1CE9066-7724-41AA-9F7D-C4EE74E286CF}" srcOrd="5" destOrd="0" parTransId="{8F4C6941-0572-4124-8265-2AB6921F3743}" sibTransId="{124F26E1-C9DE-4F27-9133-954013AB97AA}"/>
    <dgm:cxn modelId="{867F036F-6394-4BB0-A126-8B87ED904EBA}" srcId="{369075F5-FB18-4304-8B55-1D9C80C1DA5F}" destId="{757B355C-993E-43F3-8AB8-03702CFFD9B3}" srcOrd="4" destOrd="0" parTransId="{CF9C2112-E0A8-4F2C-9782-0B3CCB9CF2C4}" sibTransId="{9A08D95F-F306-4926-97F0-5205B24D404F}"/>
    <dgm:cxn modelId="{38D2B94F-7F71-4665-9E7F-B028F885EA1C}" srcId="{369075F5-FB18-4304-8B55-1D9C80C1DA5F}" destId="{9A56F3A4-55CD-4BA5-A054-AF55BC6BE183}" srcOrd="6" destOrd="0" parTransId="{781D09FF-911F-4D0C-BEF9-4D0315CCE637}" sibTransId="{ED920B29-FF30-4EDC-8AE5-BAF36154721B}"/>
    <dgm:cxn modelId="{1FE0A62E-1532-4A6D-94E6-7E28D37874B8}" type="presOf" srcId="{C1CE9066-7724-41AA-9F7D-C4EE74E286CF}" destId="{DAF94360-9F6F-4C17-8F9D-FB6019A592B1}" srcOrd="0" destOrd="0" presId="urn:microsoft.com/office/officeart/2005/8/layout/vList2"/>
    <dgm:cxn modelId="{0F7E54BE-3423-4D5F-81F4-D187ED8E1A2A}" type="presOf" srcId="{7013EAE8-F518-4BEC-9630-511E10A6120F}" destId="{A7CC2300-1405-4C61-8646-F98B8291B85B}" srcOrd="0" destOrd="0" presId="urn:microsoft.com/office/officeart/2005/8/layout/vList2"/>
    <dgm:cxn modelId="{FC9CE469-6E3B-44B5-951B-FF8FB94F39D6}" type="presOf" srcId="{9A56F3A4-55CD-4BA5-A054-AF55BC6BE183}" destId="{856DA609-D52A-4624-9C18-E9C2262B16F3}" srcOrd="0" destOrd="0" presId="urn:microsoft.com/office/officeart/2005/8/layout/vList2"/>
    <dgm:cxn modelId="{0A17FD80-BD8F-43C7-A24B-C6102FA9C1D6}" srcId="{369075F5-FB18-4304-8B55-1D9C80C1DA5F}" destId="{A3DA851F-F630-493B-8714-E40E39819A74}" srcOrd="0" destOrd="0" parTransId="{B58EFFE9-CAB8-4886-B862-278C0FBD99BB}" sibTransId="{0F5B15FD-7295-4E79-8D63-C74AAEAC7B72}"/>
    <dgm:cxn modelId="{F35E1831-D011-4B7C-8877-F5FFA7FBF843}" type="presOf" srcId="{F7224961-C36D-4F0D-B0FD-3D2F45FF2437}" destId="{26F6C9C8-AB6A-4C48-88EE-B66EA6361507}" srcOrd="0" destOrd="0" presId="urn:microsoft.com/office/officeart/2005/8/layout/vList2"/>
    <dgm:cxn modelId="{5B00A182-9A13-4610-BC24-229F6A68A14E}" type="presOf" srcId="{369075F5-FB18-4304-8B55-1D9C80C1DA5F}" destId="{8275AE7A-921C-4BB8-B4F7-D0376DE6DCED}" srcOrd="0" destOrd="0" presId="urn:microsoft.com/office/officeart/2005/8/layout/vList2"/>
    <dgm:cxn modelId="{4E9B18D3-979D-4C66-B0E4-D5491DDAAC5A}" type="presOf" srcId="{A3DA851F-F630-493B-8714-E40E39819A74}" destId="{C920C289-9180-4D5A-9F69-6194E04628B1}" srcOrd="0" destOrd="0" presId="urn:microsoft.com/office/officeart/2005/8/layout/vList2"/>
    <dgm:cxn modelId="{5B3A41B7-0529-4DBE-95A8-0B59CF132456}" srcId="{369075F5-FB18-4304-8B55-1D9C80C1DA5F}" destId="{432192E4-F859-45AC-A6F0-6C0EA8E79CC3}" srcOrd="2" destOrd="0" parTransId="{E3B27F2E-CC10-41D4-8A3E-179E5AA6348D}" sibTransId="{C7EC38ED-1142-4AF5-A523-FBAD91CB4794}"/>
    <dgm:cxn modelId="{B108AF30-61F8-4C59-AAD1-3A43A8FF2F90}" srcId="{369075F5-FB18-4304-8B55-1D9C80C1DA5F}" destId="{5E0FFBEC-3218-4A76-83F6-9595CBA92837}" srcOrd="1" destOrd="0" parTransId="{0BC29EE1-0C39-4035-BF3B-B2E16B885823}" sibTransId="{0B7818F4-2283-41FD-8DBD-B981FA15217B}"/>
    <dgm:cxn modelId="{EF4D580E-BDFA-458F-A11C-67269AF02292}" srcId="{369075F5-FB18-4304-8B55-1D9C80C1DA5F}" destId="{7013EAE8-F518-4BEC-9630-511E10A6120F}" srcOrd="3" destOrd="0" parTransId="{0C1D13F4-256A-4431-93EF-BB6F56FC5FED}" sibTransId="{313485B8-7D0E-4D0A-8AAE-3A650A984E31}"/>
    <dgm:cxn modelId="{E7885A6A-AE89-4EAF-8D0B-267854686421}" type="presOf" srcId="{5E0FFBEC-3218-4A76-83F6-9595CBA92837}" destId="{98E9A54B-61FD-4AD5-9A20-82649022630B}" srcOrd="0" destOrd="0" presId="urn:microsoft.com/office/officeart/2005/8/layout/vList2"/>
    <dgm:cxn modelId="{04B73180-ED5C-416A-AAE5-32A93F9D4565}" srcId="{369075F5-FB18-4304-8B55-1D9C80C1DA5F}" destId="{F7224961-C36D-4F0D-B0FD-3D2F45FF2437}" srcOrd="7" destOrd="0" parTransId="{292B143A-56A4-4B0D-A0E7-BA7C1EC2EF35}" sibTransId="{06565422-156D-4F04-AEF1-76319F26984D}"/>
    <dgm:cxn modelId="{D3BEBF38-B9A4-45A4-A71C-94B7632D5B32}" type="presParOf" srcId="{8275AE7A-921C-4BB8-B4F7-D0376DE6DCED}" destId="{C920C289-9180-4D5A-9F69-6194E04628B1}" srcOrd="0" destOrd="0" presId="urn:microsoft.com/office/officeart/2005/8/layout/vList2"/>
    <dgm:cxn modelId="{F3D071A2-3E62-4D89-A4E2-54924D746C9A}" type="presParOf" srcId="{8275AE7A-921C-4BB8-B4F7-D0376DE6DCED}" destId="{6F95446B-91A5-476A-ABD4-D4895A40D4CF}" srcOrd="1" destOrd="0" presId="urn:microsoft.com/office/officeart/2005/8/layout/vList2"/>
    <dgm:cxn modelId="{57FCBCAA-B159-429C-9FFC-3BA407448F72}" type="presParOf" srcId="{8275AE7A-921C-4BB8-B4F7-D0376DE6DCED}" destId="{98E9A54B-61FD-4AD5-9A20-82649022630B}" srcOrd="2" destOrd="0" presId="urn:microsoft.com/office/officeart/2005/8/layout/vList2"/>
    <dgm:cxn modelId="{149B19C7-FF2D-40AC-8A19-4A22873845AA}" type="presParOf" srcId="{8275AE7A-921C-4BB8-B4F7-D0376DE6DCED}" destId="{BFF47BB5-0670-471B-BC0D-298B1AE81E2E}" srcOrd="3" destOrd="0" presId="urn:microsoft.com/office/officeart/2005/8/layout/vList2"/>
    <dgm:cxn modelId="{1B310DEE-420F-4322-B276-104389FCDFEB}" type="presParOf" srcId="{8275AE7A-921C-4BB8-B4F7-D0376DE6DCED}" destId="{21D8508A-AF0D-4D3B-9916-DA97CFEE0F0E}" srcOrd="4" destOrd="0" presId="urn:microsoft.com/office/officeart/2005/8/layout/vList2"/>
    <dgm:cxn modelId="{99226A40-A4AF-4493-9418-51A140C885D1}" type="presParOf" srcId="{8275AE7A-921C-4BB8-B4F7-D0376DE6DCED}" destId="{00B06012-E3F3-455B-AD25-9068D1B5737F}" srcOrd="5" destOrd="0" presId="urn:microsoft.com/office/officeart/2005/8/layout/vList2"/>
    <dgm:cxn modelId="{149D6B4D-0745-43DA-9F7C-DD75D3F6967C}" type="presParOf" srcId="{8275AE7A-921C-4BB8-B4F7-D0376DE6DCED}" destId="{A7CC2300-1405-4C61-8646-F98B8291B85B}" srcOrd="6" destOrd="0" presId="urn:microsoft.com/office/officeart/2005/8/layout/vList2"/>
    <dgm:cxn modelId="{C21ED3E4-A2D8-473A-89A4-2625D1F16038}" type="presParOf" srcId="{8275AE7A-921C-4BB8-B4F7-D0376DE6DCED}" destId="{0524098A-6A71-43CF-B0A5-3119EFB79547}" srcOrd="7" destOrd="0" presId="urn:microsoft.com/office/officeart/2005/8/layout/vList2"/>
    <dgm:cxn modelId="{E27A7610-A4A6-4229-86A4-4C6F70D1EAA5}" type="presParOf" srcId="{8275AE7A-921C-4BB8-B4F7-D0376DE6DCED}" destId="{3CEA8E52-2DCE-4E36-8D9A-A0DEDB123478}" srcOrd="8" destOrd="0" presId="urn:microsoft.com/office/officeart/2005/8/layout/vList2"/>
    <dgm:cxn modelId="{1547EE9B-3752-4F6D-B48C-B6DD85499C4F}" type="presParOf" srcId="{8275AE7A-921C-4BB8-B4F7-D0376DE6DCED}" destId="{C0666A66-AA98-402B-9786-BAAD2D9D36E8}" srcOrd="9" destOrd="0" presId="urn:microsoft.com/office/officeart/2005/8/layout/vList2"/>
    <dgm:cxn modelId="{114B325F-1D40-4D0A-B524-428B29790471}" type="presParOf" srcId="{8275AE7A-921C-4BB8-B4F7-D0376DE6DCED}" destId="{DAF94360-9F6F-4C17-8F9D-FB6019A592B1}" srcOrd="10" destOrd="0" presId="urn:microsoft.com/office/officeart/2005/8/layout/vList2"/>
    <dgm:cxn modelId="{A37D8C0E-4F4D-4D91-A0A9-3B75770A22D4}" type="presParOf" srcId="{8275AE7A-921C-4BB8-B4F7-D0376DE6DCED}" destId="{D17B3934-DC19-4B48-AFE5-5894F258419D}" srcOrd="11" destOrd="0" presId="urn:microsoft.com/office/officeart/2005/8/layout/vList2"/>
    <dgm:cxn modelId="{6AE8ED16-1E35-4957-87A9-74CD1851B6B6}" type="presParOf" srcId="{8275AE7A-921C-4BB8-B4F7-D0376DE6DCED}" destId="{856DA609-D52A-4624-9C18-E9C2262B16F3}" srcOrd="12" destOrd="0" presId="urn:microsoft.com/office/officeart/2005/8/layout/vList2"/>
    <dgm:cxn modelId="{E5E6E01B-14FA-49BA-A38D-05D20C6EDF23}" type="presParOf" srcId="{8275AE7A-921C-4BB8-B4F7-D0376DE6DCED}" destId="{575CA8DF-3022-4FFF-91D3-59749B55201A}" srcOrd="13" destOrd="0" presId="urn:microsoft.com/office/officeart/2005/8/layout/vList2"/>
    <dgm:cxn modelId="{C20E0B1D-1531-4EDD-BB43-DF2B869FAC52}" type="presParOf" srcId="{8275AE7A-921C-4BB8-B4F7-D0376DE6DCED}" destId="{26F6C9C8-AB6A-4C48-88EE-B66EA6361507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FFF2299-0C5A-458E-95AE-6704711780C8}">
      <dgm:prSet/>
      <dgm:spPr/>
      <dgm:t>
        <a:bodyPr/>
        <a:lstStyle/>
        <a:p>
          <a:pPr algn="just"/>
          <a:r>
            <a:rPr lang="ru-RU" b="1" dirty="0" smtClean="0"/>
            <a:t>1.</a:t>
          </a:r>
          <a:r>
            <a:rPr lang="ru-RU" dirty="0" smtClean="0"/>
            <a:t>  	Закончены полевые работы для подсчета запасов золота и разработки технико-экономического обоснования (ТЭО) постоянных кондиций.</a:t>
          </a:r>
          <a:endParaRPr lang="ru-RU" dirty="0"/>
        </a:p>
      </dgm:t>
    </dgm:pt>
    <dgm:pt modelId="{1E81D130-ACED-4541-AE76-C1682CFE447C}" type="parTrans" cxnId="{8CADE87F-D299-4FCF-8FA0-CF31CCC9F4C9}">
      <dgm:prSet/>
      <dgm:spPr/>
      <dgm:t>
        <a:bodyPr/>
        <a:lstStyle/>
        <a:p>
          <a:pPr algn="just"/>
          <a:endParaRPr lang="ru-RU"/>
        </a:p>
      </dgm:t>
    </dgm:pt>
    <dgm:pt modelId="{C4E4D7C6-9EE6-4B8A-95F8-CB1B4B9B5D48}" type="sibTrans" cxnId="{8CADE87F-D299-4FCF-8FA0-CF31CCC9F4C9}">
      <dgm:prSet/>
      <dgm:spPr/>
      <dgm:t>
        <a:bodyPr/>
        <a:lstStyle/>
        <a:p>
          <a:pPr algn="just"/>
          <a:endParaRPr lang="ru-RU"/>
        </a:p>
      </dgm:t>
    </dgm:pt>
    <dgm:pt modelId="{81E71963-F666-45BA-8C2F-F637D33D6EE4}">
      <dgm:prSet/>
      <dgm:spPr/>
      <dgm:t>
        <a:bodyPr/>
        <a:lstStyle/>
        <a:p>
          <a:pPr algn="just"/>
          <a:r>
            <a:rPr lang="ru-RU" b="1" dirty="0" smtClean="0"/>
            <a:t>2. 	</a:t>
          </a:r>
          <a:r>
            <a:rPr lang="ru-RU" dirty="0" smtClean="0"/>
            <a:t>Выявлены участки недр Озерновского рудного поля с богатым содержанием золота в руде (со средним содержанием от 20 до 100 грамм на тонну)</a:t>
          </a:r>
          <a:endParaRPr lang="ru-RU" dirty="0"/>
        </a:p>
      </dgm:t>
    </dgm:pt>
    <dgm:pt modelId="{ABE84D8D-73F5-49B3-9B9E-5D4323596CBE}" type="parTrans" cxnId="{70381048-179F-4B71-9829-F4ECC040ECFE}">
      <dgm:prSet/>
      <dgm:spPr/>
      <dgm:t>
        <a:bodyPr/>
        <a:lstStyle/>
        <a:p>
          <a:pPr algn="just"/>
          <a:endParaRPr lang="ru-RU"/>
        </a:p>
      </dgm:t>
    </dgm:pt>
    <dgm:pt modelId="{6D2A99BA-6EA8-4ECE-BB67-9DB393C9E67C}" type="sibTrans" cxnId="{70381048-179F-4B71-9829-F4ECC040ECFE}">
      <dgm:prSet/>
      <dgm:spPr/>
      <dgm:t>
        <a:bodyPr/>
        <a:lstStyle/>
        <a:p>
          <a:pPr algn="just"/>
          <a:endParaRPr lang="ru-RU"/>
        </a:p>
      </dgm:t>
    </dgm:pt>
    <dgm:pt modelId="{A67E6BC9-E19F-4FEE-A83B-02499A6F40E9}">
      <dgm:prSet/>
      <dgm:spPr>
        <a:solidFill>
          <a:srgbClr val="6586C7"/>
        </a:solidFill>
      </dgm:spPr>
      <dgm:t>
        <a:bodyPr/>
        <a:lstStyle/>
        <a:p>
          <a:pPr algn="just"/>
          <a:r>
            <a:rPr lang="ru-RU" b="1" dirty="0" smtClean="0"/>
            <a:t>3.</a:t>
          </a:r>
          <a:r>
            <a:rPr lang="ru-RU" dirty="0" smtClean="0"/>
            <a:t>  	Получены данные о подтверждении значительного потенциала Озерновского рудного поля по золоту</a:t>
          </a:r>
          <a:endParaRPr lang="ru-RU" dirty="0"/>
        </a:p>
      </dgm:t>
    </dgm:pt>
    <dgm:pt modelId="{3DBD4AEE-9FD3-4D1D-B2A8-BD73AD82207F}" type="parTrans" cxnId="{5BEDF7B8-DF90-4B7A-8D64-26374CEAE3CA}">
      <dgm:prSet/>
      <dgm:spPr/>
      <dgm:t>
        <a:bodyPr/>
        <a:lstStyle/>
        <a:p>
          <a:pPr algn="just"/>
          <a:endParaRPr lang="ru-RU"/>
        </a:p>
      </dgm:t>
    </dgm:pt>
    <dgm:pt modelId="{ABE44F68-6EE0-4C95-9BE8-7FDBB4020F50}" type="sibTrans" cxnId="{5BEDF7B8-DF90-4B7A-8D64-26374CEAE3CA}">
      <dgm:prSet/>
      <dgm:spPr/>
      <dgm:t>
        <a:bodyPr/>
        <a:lstStyle/>
        <a:p>
          <a:pPr algn="just"/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334CAD-E462-4D48-9D4E-B41933762176}" type="pres">
      <dgm:prSet presAssocID="{1FFF2299-0C5A-458E-95AE-6704711780C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5BFE2-3AE9-484A-9F9C-32E2F42E05E8}" type="pres">
      <dgm:prSet presAssocID="{C4E4D7C6-9EE6-4B8A-95F8-CB1B4B9B5D48}" presName="spacer" presStyleCnt="0"/>
      <dgm:spPr/>
    </dgm:pt>
    <dgm:pt modelId="{4A415014-D4EA-4FEB-9897-2CDFC493DF04}" type="pres">
      <dgm:prSet presAssocID="{81E71963-F666-45BA-8C2F-F637D33D6EE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214DAC-F7F3-47E7-AF5E-391837E16CF4}" type="pres">
      <dgm:prSet presAssocID="{6D2A99BA-6EA8-4ECE-BB67-9DB393C9E67C}" presName="spacer" presStyleCnt="0"/>
      <dgm:spPr/>
    </dgm:pt>
    <dgm:pt modelId="{838549BD-ABD0-406D-8E7B-DDD2DC4106BB}" type="pres">
      <dgm:prSet presAssocID="{A67E6BC9-E19F-4FEE-A83B-02499A6F40E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ADE87F-D299-4FCF-8FA0-CF31CCC9F4C9}" srcId="{369075F5-FB18-4304-8B55-1D9C80C1DA5F}" destId="{1FFF2299-0C5A-458E-95AE-6704711780C8}" srcOrd="0" destOrd="0" parTransId="{1E81D130-ACED-4541-AE76-C1682CFE447C}" sibTransId="{C4E4D7C6-9EE6-4B8A-95F8-CB1B4B9B5D48}"/>
    <dgm:cxn modelId="{84F1690C-18CA-4646-A645-354BCACE841B}" type="presOf" srcId="{81E71963-F666-45BA-8C2F-F637D33D6EE4}" destId="{4A415014-D4EA-4FEB-9897-2CDFC493DF04}" srcOrd="0" destOrd="0" presId="urn:microsoft.com/office/officeart/2005/8/layout/vList2"/>
    <dgm:cxn modelId="{80733A89-CDB0-4F2E-AB79-B9F73E3AC14E}" type="presOf" srcId="{A67E6BC9-E19F-4FEE-A83B-02499A6F40E9}" destId="{838549BD-ABD0-406D-8E7B-DDD2DC4106BB}" srcOrd="0" destOrd="0" presId="urn:microsoft.com/office/officeart/2005/8/layout/vList2"/>
    <dgm:cxn modelId="{70381048-179F-4B71-9829-F4ECC040ECFE}" srcId="{369075F5-FB18-4304-8B55-1D9C80C1DA5F}" destId="{81E71963-F666-45BA-8C2F-F637D33D6EE4}" srcOrd="1" destOrd="0" parTransId="{ABE84D8D-73F5-49B3-9B9E-5D4323596CBE}" sibTransId="{6D2A99BA-6EA8-4ECE-BB67-9DB393C9E67C}"/>
    <dgm:cxn modelId="{0944FD78-8729-4DF0-964E-CD9C345E9393}" type="presOf" srcId="{369075F5-FB18-4304-8B55-1D9C80C1DA5F}" destId="{8275AE7A-921C-4BB8-B4F7-D0376DE6DCED}" srcOrd="0" destOrd="0" presId="urn:microsoft.com/office/officeart/2005/8/layout/vList2"/>
    <dgm:cxn modelId="{5BEDF7B8-DF90-4B7A-8D64-26374CEAE3CA}" srcId="{369075F5-FB18-4304-8B55-1D9C80C1DA5F}" destId="{A67E6BC9-E19F-4FEE-A83B-02499A6F40E9}" srcOrd="2" destOrd="0" parTransId="{3DBD4AEE-9FD3-4D1D-B2A8-BD73AD82207F}" sibTransId="{ABE44F68-6EE0-4C95-9BE8-7FDBB4020F50}"/>
    <dgm:cxn modelId="{AED734D8-CFBD-441C-90C6-EB26FBDDBAC2}" type="presOf" srcId="{1FFF2299-0C5A-458E-95AE-6704711780C8}" destId="{16334CAD-E462-4D48-9D4E-B41933762176}" srcOrd="0" destOrd="0" presId="urn:microsoft.com/office/officeart/2005/8/layout/vList2"/>
    <dgm:cxn modelId="{13EA05F9-3A33-4F0B-8753-CBBC73F0875E}" type="presParOf" srcId="{8275AE7A-921C-4BB8-B4F7-D0376DE6DCED}" destId="{16334CAD-E462-4D48-9D4E-B41933762176}" srcOrd="0" destOrd="0" presId="urn:microsoft.com/office/officeart/2005/8/layout/vList2"/>
    <dgm:cxn modelId="{D8B61BB1-8095-4503-A288-9E05FDE281A6}" type="presParOf" srcId="{8275AE7A-921C-4BB8-B4F7-D0376DE6DCED}" destId="{AAD5BFE2-3AE9-484A-9F9C-32E2F42E05E8}" srcOrd="1" destOrd="0" presId="urn:microsoft.com/office/officeart/2005/8/layout/vList2"/>
    <dgm:cxn modelId="{B7F7887E-1098-467E-B1A5-AD9235BB2DA8}" type="presParOf" srcId="{8275AE7A-921C-4BB8-B4F7-D0376DE6DCED}" destId="{4A415014-D4EA-4FEB-9897-2CDFC493DF04}" srcOrd="2" destOrd="0" presId="urn:microsoft.com/office/officeart/2005/8/layout/vList2"/>
    <dgm:cxn modelId="{876707AB-E3A0-489E-A114-C81AA169B93B}" type="presParOf" srcId="{8275AE7A-921C-4BB8-B4F7-D0376DE6DCED}" destId="{92214DAC-F7F3-47E7-AF5E-391837E16CF4}" srcOrd="3" destOrd="0" presId="urn:microsoft.com/office/officeart/2005/8/layout/vList2"/>
    <dgm:cxn modelId="{4E61DC03-2470-4EF1-A652-5088B6E03FCD}" type="presParOf" srcId="{8275AE7A-921C-4BB8-B4F7-D0376DE6DCED}" destId="{838549BD-ABD0-406D-8E7B-DDD2DC4106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FFF2299-0C5A-458E-95AE-6704711780C8}">
      <dgm:prSet/>
      <dgm:spPr/>
      <dgm:t>
        <a:bodyPr/>
        <a:lstStyle/>
        <a:p>
          <a:pPr algn="just"/>
          <a:r>
            <a:rPr lang="ru-RU" dirty="0" smtClean="0"/>
            <a:t>1. 	В ФАУ «Главгосэкспертиза» (г.Москва) получено положительное заключение государственной экспертизы проектной документации и результатов инженерных изысканий по первой очереди Проекта (опытно-промышленная фабрика).</a:t>
          </a:r>
          <a:endParaRPr lang="ru-RU" dirty="0"/>
        </a:p>
      </dgm:t>
    </dgm:pt>
    <dgm:pt modelId="{1E81D130-ACED-4541-AE76-C1682CFE447C}" type="parTrans" cxnId="{8CADE87F-D299-4FCF-8FA0-CF31CCC9F4C9}">
      <dgm:prSet/>
      <dgm:spPr/>
      <dgm:t>
        <a:bodyPr/>
        <a:lstStyle/>
        <a:p>
          <a:pPr algn="just"/>
          <a:endParaRPr lang="ru-RU"/>
        </a:p>
      </dgm:t>
    </dgm:pt>
    <dgm:pt modelId="{C4E4D7C6-9EE6-4B8A-95F8-CB1B4B9B5D48}" type="sibTrans" cxnId="{8CADE87F-D299-4FCF-8FA0-CF31CCC9F4C9}">
      <dgm:prSet/>
      <dgm:spPr/>
      <dgm:t>
        <a:bodyPr/>
        <a:lstStyle/>
        <a:p>
          <a:pPr algn="just"/>
          <a:endParaRPr lang="ru-RU"/>
        </a:p>
      </dgm:t>
    </dgm:pt>
    <dgm:pt modelId="{0DACD760-199D-45C9-9B3B-327AA5B3EF96}">
      <dgm:prSet/>
      <dgm:spPr/>
      <dgm:t>
        <a:bodyPr/>
        <a:lstStyle/>
        <a:p>
          <a:pPr algn="just"/>
          <a:r>
            <a:rPr lang="ru-RU" b="1" dirty="0" smtClean="0"/>
            <a:t>2.</a:t>
          </a:r>
          <a:r>
            <a:rPr lang="ru-RU" dirty="0" smtClean="0"/>
            <a:t>  	В Управлении Росприроднадзора по Дальневосточному федеральному округу (г. Хабаровск)   получено положительное заключение экологической экспертизы по первой очереди Проекта (опытно-промышленная фабрика).</a:t>
          </a:r>
          <a:endParaRPr lang="ru-RU" dirty="0"/>
        </a:p>
      </dgm:t>
    </dgm:pt>
    <dgm:pt modelId="{9EB916F8-F2ED-4338-9215-A62BF0492E6B}" type="parTrans" cxnId="{C6F5DBC2-5574-4B22-BE56-F2854E89D43D}">
      <dgm:prSet/>
      <dgm:spPr/>
      <dgm:t>
        <a:bodyPr/>
        <a:lstStyle/>
        <a:p>
          <a:pPr algn="just"/>
          <a:endParaRPr lang="ru-RU"/>
        </a:p>
      </dgm:t>
    </dgm:pt>
    <dgm:pt modelId="{F3158D8B-09AF-428C-9AA0-1A1CCFF8D971}" type="sibTrans" cxnId="{C6F5DBC2-5574-4B22-BE56-F2854E89D43D}">
      <dgm:prSet/>
      <dgm:spPr/>
      <dgm:t>
        <a:bodyPr/>
        <a:lstStyle/>
        <a:p>
          <a:pPr algn="just"/>
          <a:endParaRPr lang="ru-RU"/>
        </a:p>
      </dgm:t>
    </dgm:pt>
    <dgm:pt modelId="{B6107779-8A0A-48F6-97D1-E09CB908222A}">
      <dgm:prSet/>
      <dgm:spPr/>
      <dgm:t>
        <a:bodyPr/>
        <a:lstStyle/>
        <a:p>
          <a:pPr algn="just"/>
          <a:r>
            <a:rPr lang="ru-RU" b="1" dirty="0" smtClean="0"/>
            <a:t>3. 	</a:t>
          </a:r>
          <a:r>
            <a:rPr lang="ru-RU" dirty="0" smtClean="0"/>
            <a:t>В ГАУ «Государственная экспертиза проектной документации Камчатского края» (г. Петропавловск-Камчатский) получено положительное заключение экспертизы по проекту строительства автодороги на Озерновское месторождение.</a:t>
          </a:r>
          <a:endParaRPr lang="ru-RU" dirty="0"/>
        </a:p>
      </dgm:t>
    </dgm:pt>
    <dgm:pt modelId="{6566AC18-692B-45C6-9283-5775815CF3C3}" type="parTrans" cxnId="{0F426165-2C48-4129-8AA6-A2811A43AAC1}">
      <dgm:prSet/>
      <dgm:spPr/>
      <dgm:t>
        <a:bodyPr/>
        <a:lstStyle/>
        <a:p>
          <a:pPr algn="just"/>
          <a:endParaRPr lang="ru-RU"/>
        </a:p>
      </dgm:t>
    </dgm:pt>
    <dgm:pt modelId="{CFB8F12F-3985-4730-80E8-8B08F0B8CB96}" type="sibTrans" cxnId="{0F426165-2C48-4129-8AA6-A2811A43AAC1}">
      <dgm:prSet/>
      <dgm:spPr/>
      <dgm:t>
        <a:bodyPr/>
        <a:lstStyle/>
        <a:p>
          <a:pPr algn="just"/>
          <a:endParaRPr lang="ru-RU"/>
        </a:p>
      </dgm:t>
    </dgm:pt>
    <dgm:pt modelId="{7895125A-176C-433B-AC5A-80F13208D366}">
      <dgm:prSet/>
      <dgm:spPr>
        <a:solidFill>
          <a:srgbClr val="7592CD"/>
        </a:solidFill>
      </dgm:spPr>
      <dgm:t>
        <a:bodyPr/>
        <a:lstStyle/>
        <a:p>
          <a:pPr algn="just"/>
          <a:r>
            <a:rPr lang="ru-RU" b="1" dirty="0" smtClean="0"/>
            <a:t>4.</a:t>
          </a:r>
          <a:r>
            <a:rPr lang="ru-RU" dirty="0" smtClean="0"/>
            <a:t>	В Северо-Восточном территориальном управлении Росрыболовства РФ получено согласование проекта геологоразведочных работ на Озерновском месторождении в 2014 г.</a:t>
          </a:r>
          <a:endParaRPr lang="ru-RU" dirty="0"/>
        </a:p>
      </dgm:t>
    </dgm:pt>
    <dgm:pt modelId="{6D71DFC8-CB38-4E7E-8207-1E073C3E9B13}" type="parTrans" cxnId="{FA1F8AED-4522-4877-9D3A-1CFB9097FF59}">
      <dgm:prSet/>
      <dgm:spPr/>
      <dgm:t>
        <a:bodyPr/>
        <a:lstStyle/>
        <a:p>
          <a:pPr algn="just"/>
          <a:endParaRPr lang="ru-RU"/>
        </a:p>
      </dgm:t>
    </dgm:pt>
    <dgm:pt modelId="{8A9D1555-EE66-494E-B26C-EBA43BADA002}" type="sibTrans" cxnId="{FA1F8AED-4522-4877-9D3A-1CFB9097FF59}">
      <dgm:prSet/>
      <dgm:spPr/>
      <dgm:t>
        <a:bodyPr/>
        <a:lstStyle/>
        <a:p>
          <a:pPr algn="just"/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334CAD-E462-4D48-9D4E-B41933762176}" type="pres">
      <dgm:prSet presAssocID="{1FFF2299-0C5A-458E-95AE-6704711780C8}" presName="parentText" presStyleLbl="node1" presStyleIdx="0" presStyleCnt="4" custLinFactY="-8686" custLinFactNeighborX="8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5BFE2-3AE9-484A-9F9C-32E2F42E05E8}" type="pres">
      <dgm:prSet presAssocID="{C4E4D7C6-9EE6-4B8A-95F8-CB1B4B9B5D48}" presName="spacer" presStyleCnt="0"/>
      <dgm:spPr/>
    </dgm:pt>
    <dgm:pt modelId="{12C09A74-23D1-44FA-BB6F-65ABA0F6EF89}" type="pres">
      <dgm:prSet presAssocID="{0DACD760-199D-45C9-9B3B-327AA5B3EF96}" presName="parentText" presStyleLbl="node1" presStyleIdx="1" presStyleCnt="4" custLinFactY="4948" custLinFactNeighborX="-20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F7D04-24AD-4791-B5CD-950D247BBE6C}" type="pres">
      <dgm:prSet presAssocID="{F3158D8B-09AF-428C-9AA0-1A1CCFF8D971}" presName="spacer" presStyleCnt="0"/>
      <dgm:spPr/>
    </dgm:pt>
    <dgm:pt modelId="{F643BB7E-8770-41BB-856D-B955302BD703}" type="pres">
      <dgm:prSet presAssocID="{B6107779-8A0A-48F6-97D1-E09CB908222A}" presName="parentText" presStyleLbl="node1" presStyleIdx="2" presStyleCnt="4" custLinFactY="22955" custLinFactNeighborX="3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E0E9B-A249-4AEC-A30F-E7BD02C54567}" type="pres">
      <dgm:prSet presAssocID="{CFB8F12F-3985-4730-80E8-8B08F0B8CB96}" presName="spacer" presStyleCnt="0"/>
      <dgm:spPr/>
    </dgm:pt>
    <dgm:pt modelId="{40A0546B-F47D-4CCE-BD66-46209076B542}" type="pres">
      <dgm:prSet presAssocID="{7895125A-176C-433B-AC5A-80F13208D366}" presName="parentText" presStyleLbl="node1" presStyleIdx="3" presStyleCnt="4" custLinFactY="37111" custLinFactNeighborX="3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6C37E8-D34E-475D-AF3A-8737EEA2E909}" type="presOf" srcId="{B6107779-8A0A-48F6-97D1-E09CB908222A}" destId="{F643BB7E-8770-41BB-856D-B955302BD703}" srcOrd="0" destOrd="0" presId="urn:microsoft.com/office/officeart/2005/8/layout/vList2"/>
    <dgm:cxn modelId="{21CD9632-5316-4661-B80A-B27B29DBED85}" type="presOf" srcId="{1FFF2299-0C5A-458E-95AE-6704711780C8}" destId="{16334CAD-E462-4D48-9D4E-B41933762176}" srcOrd="0" destOrd="0" presId="urn:microsoft.com/office/officeart/2005/8/layout/vList2"/>
    <dgm:cxn modelId="{0F426165-2C48-4129-8AA6-A2811A43AAC1}" srcId="{369075F5-FB18-4304-8B55-1D9C80C1DA5F}" destId="{B6107779-8A0A-48F6-97D1-E09CB908222A}" srcOrd="2" destOrd="0" parTransId="{6566AC18-692B-45C6-9283-5775815CF3C3}" sibTransId="{CFB8F12F-3985-4730-80E8-8B08F0B8CB96}"/>
    <dgm:cxn modelId="{8CADE87F-D299-4FCF-8FA0-CF31CCC9F4C9}" srcId="{369075F5-FB18-4304-8B55-1D9C80C1DA5F}" destId="{1FFF2299-0C5A-458E-95AE-6704711780C8}" srcOrd="0" destOrd="0" parTransId="{1E81D130-ACED-4541-AE76-C1682CFE447C}" sibTransId="{C4E4D7C6-9EE6-4B8A-95F8-CB1B4B9B5D48}"/>
    <dgm:cxn modelId="{C6F5DBC2-5574-4B22-BE56-F2854E89D43D}" srcId="{369075F5-FB18-4304-8B55-1D9C80C1DA5F}" destId="{0DACD760-199D-45C9-9B3B-327AA5B3EF96}" srcOrd="1" destOrd="0" parTransId="{9EB916F8-F2ED-4338-9215-A62BF0492E6B}" sibTransId="{F3158D8B-09AF-428C-9AA0-1A1CCFF8D971}"/>
    <dgm:cxn modelId="{71316BA2-D880-4AC3-8463-B6F26A245978}" type="presOf" srcId="{369075F5-FB18-4304-8B55-1D9C80C1DA5F}" destId="{8275AE7A-921C-4BB8-B4F7-D0376DE6DCED}" srcOrd="0" destOrd="0" presId="urn:microsoft.com/office/officeart/2005/8/layout/vList2"/>
    <dgm:cxn modelId="{FA1F8AED-4522-4877-9D3A-1CFB9097FF59}" srcId="{369075F5-FB18-4304-8B55-1D9C80C1DA5F}" destId="{7895125A-176C-433B-AC5A-80F13208D366}" srcOrd="3" destOrd="0" parTransId="{6D71DFC8-CB38-4E7E-8207-1E073C3E9B13}" sibTransId="{8A9D1555-EE66-494E-B26C-EBA43BADA002}"/>
    <dgm:cxn modelId="{3DB6E523-E475-489D-B6F9-D9DC3F1CE05D}" type="presOf" srcId="{0DACD760-199D-45C9-9B3B-327AA5B3EF96}" destId="{12C09A74-23D1-44FA-BB6F-65ABA0F6EF89}" srcOrd="0" destOrd="0" presId="urn:microsoft.com/office/officeart/2005/8/layout/vList2"/>
    <dgm:cxn modelId="{CCE98535-45B3-48FF-85A8-FC585D4043F8}" type="presOf" srcId="{7895125A-176C-433B-AC5A-80F13208D366}" destId="{40A0546B-F47D-4CCE-BD66-46209076B542}" srcOrd="0" destOrd="0" presId="urn:microsoft.com/office/officeart/2005/8/layout/vList2"/>
    <dgm:cxn modelId="{E64E9487-B73D-4405-B222-467AFFA830F6}" type="presParOf" srcId="{8275AE7A-921C-4BB8-B4F7-D0376DE6DCED}" destId="{16334CAD-E462-4D48-9D4E-B41933762176}" srcOrd="0" destOrd="0" presId="urn:microsoft.com/office/officeart/2005/8/layout/vList2"/>
    <dgm:cxn modelId="{4EC1A868-30D7-4273-B047-9D6A994B1E51}" type="presParOf" srcId="{8275AE7A-921C-4BB8-B4F7-D0376DE6DCED}" destId="{AAD5BFE2-3AE9-484A-9F9C-32E2F42E05E8}" srcOrd="1" destOrd="0" presId="urn:microsoft.com/office/officeart/2005/8/layout/vList2"/>
    <dgm:cxn modelId="{C5E7AA6A-CDEB-42D9-84C3-8EF398B3448D}" type="presParOf" srcId="{8275AE7A-921C-4BB8-B4F7-D0376DE6DCED}" destId="{12C09A74-23D1-44FA-BB6F-65ABA0F6EF89}" srcOrd="2" destOrd="0" presId="urn:microsoft.com/office/officeart/2005/8/layout/vList2"/>
    <dgm:cxn modelId="{9DB181B7-DA7A-4C32-BF7C-5598A2E81903}" type="presParOf" srcId="{8275AE7A-921C-4BB8-B4F7-D0376DE6DCED}" destId="{F6FF7D04-24AD-4791-B5CD-950D247BBE6C}" srcOrd="3" destOrd="0" presId="urn:microsoft.com/office/officeart/2005/8/layout/vList2"/>
    <dgm:cxn modelId="{5B137038-1B1A-453E-B3A0-683E782A41F9}" type="presParOf" srcId="{8275AE7A-921C-4BB8-B4F7-D0376DE6DCED}" destId="{F643BB7E-8770-41BB-856D-B955302BD703}" srcOrd="4" destOrd="0" presId="urn:microsoft.com/office/officeart/2005/8/layout/vList2"/>
    <dgm:cxn modelId="{867B2A5A-CFBF-49B3-8FBD-3677F7217A0F}" type="presParOf" srcId="{8275AE7A-921C-4BB8-B4F7-D0376DE6DCED}" destId="{191E0E9B-A249-4AEC-A30F-E7BD02C54567}" srcOrd="5" destOrd="0" presId="urn:microsoft.com/office/officeart/2005/8/layout/vList2"/>
    <dgm:cxn modelId="{9A67E11B-DFDC-4B02-A64B-75ADB6ECCA10}" type="presParOf" srcId="{8275AE7A-921C-4BB8-B4F7-D0376DE6DCED}" destId="{40A0546B-F47D-4CCE-BD66-46209076B5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D7D61C0-D681-44F1-B9DF-0A6CC03676A1}">
      <dgm:prSet custT="1"/>
      <dgm:spPr/>
      <dgm:t>
        <a:bodyPr/>
        <a:lstStyle/>
        <a:p>
          <a:pPr algn="just"/>
          <a:r>
            <a:rPr lang="ru-RU" sz="1700" dirty="0" smtClean="0"/>
            <a:t>1.        В Агентстве лесного хозяйства и охраны животного мира Камчатского края оформлены долгосрочные договоры аренды лесных участков :</a:t>
          </a:r>
        </a:p>
        <a:p>
          <a:pPr algn="just"/>
          <a:r>
            <a:rPr lang="ru-RU" sz="1700" dirty="0" smtClean="0"/>
            <a:t>- сроком действия до 2062 г. - для строительства и размещения  подъездной автомобильной дороги на Озерновское месторождение;</a:t>
          </a:r>
        </a:p>
        <a:p>
          <a:pPr algn="just"/>
          <a:r>
            <a:rPr lang="ru-RU" sz="1700" dirty="0" smtClean="0"/>
            <a:t>- сроком действия до 2030 г. - для строительства и размещения первоочередных объектов Горно-металлургического комбината (золотоизвлекательная фабрика, склад ГСМ, вахтовый поселок, межплощадочные дороги и сети).</a:t>
          </a:r>
          <a:endParaRPr lang="ru-RU" sz="1700" dirty="0"/>
        </a:p>
      </dgm:t>
    </dgm:pt>
    <dgm:pt modelId="{C58EFD8D-18F8-4273-809F-E25B75A867A2}" type="parTrans" cxnId="{C4AE6F6E-F4D0-4B99-B751-5F71CE948569}">
      <dgm:prSet/>
      <dgm:spPr/>
      <dgm:t>
        <a:bodyPr/>
        <a:lstStyle/>
        <a:p>
          <a:endParaRPr lang="ru-RU" sz="1700"/>
        </a:p>
      </dgm:t>
    </dgm:pt>
    <dgm:pt modelId="{E5E40DF9-70B1-431B-AB06-F90B8F240F8B}" type="sibTrans" cxnId="{C4AE6F6E-F4D0-4B99-B751-5F71CE948569}">
      <dgm:prSet/>
      <dgm:spPr/>
      <dgm:t>
        <a:bodyPr/>
        <a:lstStyle/>
        <a:p>
          <a:endParaRPr lang="ru-RU" sz="1700"/>
        </a:p>
      </dgm:t>
    </dgm:pt>
    <dgm:pt modelId="{DF1D63C5-A3F9-488D-AC63-B7C9B5BBEFA2}">
      <dgm:prSet custT="1"/>
      <dgm:spPr/>
      <dgm:t>
        <a:bodyPr/>
        <a:lstStyle/>
        <a:p>
          <a:pPr algn="just"/>
          <a:r>
            <a:rPr lang="ru-RU" sz="1700" dirty="0" smtClean="0"/>
            <a:t>2.      В Департаменте по недропользованию по ДФО получены разрешения на строительство </a:t>
          </a:r>
          <a:r>
            <a:rPr lang="en-US" sz="1700" dirty="0" smtClean="0"/>
            <a:t>I</a:t>
          </a:r>
          <a:r>
            <a:rPr lang="ru-RU" sz="1700" dirty="0" smtClean="0"/>
            <a:t> и </a:t>
          </a:r>
          <a:r>
            <a:rPr lang="en-US" sz="1700" dirty="0" smtClean="0"/>
            <a:t>III</a:t>
          </a:r>
          <a:r>
            <a:rPr lang="ru-RU" sz="1700" dirty="0" smtClean="0"/>
            <a:t> пусковых комплексов автодороги, а также объектов первой очереди Горно-металлургического комбината на Озерновском месторождении.</a:t>
          </a:r>
          <a:endParaRPr lang="ru-RU" sz="1700" dirty="0"/>
        </a:p>
      </dgm:t>
    </dgm:pt>
    <dgm:pt modelId="{FCD470AE-EE5F-4E1D-9BCE-3D37005F0C62}" type="parTrans" cxnId="{CBF4D340-F3B9-4513-9EB1-AF8A27C1FAF7}">
      <dgm:prSet/>
      <dgm:spPr/>
      <dgm:t>
        <a:bodyPr/>
        <a:lstStyle/>
        <a:p>
          <a:endParaRPr lang="ru-RU" sz="1700"/>
        </a:p>
      </dgm:t>
    </dgm:pt>
    <dgm:pt modelId="{C049B30B-90F8-4D4A-AB3B-98E35A909C62}" type="sibTrans" cxnId="{CBF4D340-F3B9-4513-9EB1-AF8A27C1FAF7}">
      <dgm:prSet/>
      <dgm:spPr/>
      <dgm:t>
        <a:bodyPr/>
        <a:lstStyle/>
        <a:p>
          <a:endParaRPr lang="ru-RU" sz="1700"/>
        </a:p>
      </dgm:t>
    </dgm:pt>
    <dgm:pt modelId="{31FB27FB-4F14-4186-915E-CA7F25B771DA}">
      <dgm:prSet custT="1"/>
      <dgm:spPr/>
      <dgm:t>
        <a:bodyPr/>
        <a:lstStyle/>
        <a:p>
          <a:pPr algn="just"/>
          <a:r>
            <a:rPr lang="ru-RU" sz="1700" dirty="0" smtClean="0"/>
            <a:t>3.  	В Управлении Ростехнадзора по ДФО получен Горноотводный акт,  дающий основание для начала работ по добыче полезных ископаемых на Лицензионном участке. </a:t>
          </a:r>
          <a:endParaRPr lang="ru-RU" sz="1700" dirty="0"/>
        </a:p>
      </dgm:t>
    </dgm:pt>
    <dgm:pt modelId="{06078ABF-76E7-425F-A326-7AE90C30AC68}" type="parTrans" cxnId="{2D090FD9-9C67-415C-8B1D-6255BDD1920F}">
      <dgm:prSet/>
      <dgm:spPr/>
      <dgm:t>
        <a:bodyPr/>
        <a:lstStyle/>
        <a:p>
          <a:endParaRPr lang="ru-RU" sz="1700"/>
        </a:p>
      </dgm:t>
    </dgm:pt>
    <dgm:pt modelId="{FDC18D3A-F0F2-48D2-9F06-1911EB8E7D3C}" type="sibTrans" cxnId="{2D090FD9-9C67-415C-8B1D-6255BDD1920F}">
      <dgm:prSet/>
      <dgm:spPr/>
      <dgm:t>
        <a:bodyPr/>
        <a:lstStyle/>
        <a:p>
          <a:endParaRPr lang="ru-RU" sz="1700"/>
        </a:p>
      </dgm:t>
    </dgm:pt>
    <dgm:pt modelId="{7A8FF936-84E8-42A0-8D80-A0121214A8E0}">
      <dgm:prSet custT="1"/>
      <dgm:spPr>
        <a:solidFill>
          <a:srgbClr val="7592CD"/>
        </a:solidFill>
      </dgm:spPr>
      <dgm:t>
        <a:bodyPr/>
        <a:lstStyle/>
        <a:p>
          <a:pPr algn="just"/>
          <a:r>
            <a:rPr lang="ru-RU" sz="1700" dirty="0" smtClean="0"/>
            <a:t>4. 	В Управлении Росприроднадзора по Камчатскому краю получено разрешение на предельно-допустимые выбросы (ПДВ) по проекту опытно-промышленных работ на период с 2015 по 2020 гг.</a:t>
          </a:r>
          <a:endParaRPr lang="ru-RU" sz="1700" dirty="0"/>
        </a:p>
      </dgm:t>
    </dgm:pt>
    <dgm:pt modelId="{91FE1989-1BE5-4218-B99E-5654A253DE50}" type="parTrans" cxnId="{0CD794E3-9DD9-4BDA-98EF-E984E76E8D07}">
      <dgm:prSet/>
      <dgm:spPr/>
      <dgm:t>
        <a:bodyPr/>
        <a:lstStyle/>
        <a:p>
          <a:endParaRPr lang="ru-RU" sz="1700"/>
        </a:p>
      </dgm:t>
    </dgm:pt>
    <dgm:pt modelId="{24530DAB-0C85-488D-9524-0E2FE3787651}" type="sibTrans" cxnId="{0CD794E3-9DD9-4BDA-98EF-E984E76E8D07}">
      <dgm:prSet/>
      <dgm:spPr/>
      <dgm:t>
        <a:bodyPr/>
        <a:lstStyle/>
        <a:p>
          <a:endParaRPr lang="ru-RU" sz="1700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235807-6C98-4834-9C13-D12002CA7E5E}" type="pres">
      <dgm:prSet presAssocID="{9D7D61C0-D681-44F1-B9DF-0A6CC03676A1}" presName="parentText" presStyleLbl="node1" presStyleIdx="0" presStyleCnt="4" custScaleY="226172" custLinFactY="-24060" custLinFactNeighborX="3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F775-A6A0-44A1-A132-1CF01BB93410}" type="pres">
      <dgm:prSet presAssocID="{E5E40DF9-70B1-431B-AB06-F90B8F240F8B}" presName="spacer" presStyleCnt="0"/>
      <dgm:spPr/>
    </dgm:pt>
    <dgm:pt modelId="{7611C69E-A35C-4E9E-8A13-B83B8896F6CC}" type="pres">
      <dgm:prSet presAssocID="{DF1D63C5-A3F9-488D-AC63-B7C9B5BBEFA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FA16A-BB69-4A86-A216-B01922E1C19F}" type="pres">
      <dgm:prSet presAssocID="{C049B30B-90F8-4D4A-AB3B-98E35A909C62}" presName="spacer" presStyleCnt="0"/>
      <dgm:spPr/>
    </dgm:pt>
    <dgm:pt modelId="{CDA87CA2-9B17-484D-90A4-4F9154693908}" type="pres">
      <dgm:prSet presAssocID="{31FB27FB-4F14-4186-915E-CA7F25B771D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327C8-F529-43BA-A343-F30A04EF0AE3}" type="pres">
      <dgm:prSet presAssocID="{FDC18D3A-F0F2-48D2-9F06-1911EB8E7D3C}" presName="spacer" presStyleCnt="0"/>
      <dgm:spPr/>
    </dgm:pt>
    <dgm:pt modelId="{0A87287C-DA3B-453E-A882-2771E5867427}" type="pres">
      <dgm:prSet presAssocID="{7A8FF936-84E8-42A0-8D80-A0121214A8E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AE6F6E-F4D0-4B99-B751-5F71CE948569}" srcId="{369075F5-FB18-4304-8B55-1D9C80C1DA5F}" destId="{9D7D61C0-D681-44F1-B9DF-0A6CC03676A1}" srcOrd="0" destOrd="0" parTransId="{C58EFD8D-18F8-4273-809F-E25B75A867A2}" sibTransId="{E5E40DF9-70B1-431B-AB06-F90B8F240F8B}"/>
    <dgm:cxn modelId="{B770C803-DB07-48C2-B974-60CAA3F51CF6}" type="presOf" srcId="{369075F5-FB18-4304-8B55-1D9C80C1DA5F}" destId="{8275AE7A-921C-4BB8-B4F7-D0376DE6DCED}" srcOrd="0" destOrd="0" presId="urn:microsoft.com/office/officeart/2005/8/layout/vList2"/>
    <dgm:cxn modelId="{0CD794E3-9DD9-4BDA-98EF-E984E76E8D07}" srcId="{369075F5-FB18-4304-8B55-1D9C80C1DA5F}" destId="{7A8FF936-84E8-42A0-8D80-A0121214A8E0}" srcOrd="3" destOrd="0" parTransId="{91FE1989-1BE5-4218-B99E-5654A253DE50}" sibTransId="{24530DAB-0C85-488D-9524-0E2FE3787651}"/>
    <dgm:cxn modelId="{6CF35D00-1E13-4C84-A148-D450E67FAC8E}" type="presOf" srcId="{DF1D63C5-A3F9-488D-AC63-B7C9B5BBEFA2}" destId="{7611C69E-A35C-4E9E-8A13-B83B8896F6CC}" srcOrd="0" destOrd="0" presId="urn:microsoft.com/office/officeart/2005/8/layout/vList2"/>
    <dgm:cxn modelId="{8C46511F-A111-498F-9525-41B3F249ADDA}" type="presOf" srcId="{31FB27FB-4F14-4186-915E-CA7F25B771DA}" destId="{CDA87CA2-9B17-484D-90A4-4F9154693908}" srcOrd="0" destOrd="0" presId="urn:microsoft.com/office/officeart/2005/8/layout/vList2"/>
    <dgm:cxn modelId="{F1437239-9303-4D28-A959-2D4027360978}" type="presOf" srcId="{9D7D61C0-D681-44F1-B9DF-0A6CC03676A1}" destId="{52235807-6C98-4834-9C13-D12002CA7E5E}" srcOrd="0" destOrd="0" presId="urn:microsoft.com/office/officeart/2005/8/layout/vList2"/>
    <dgm:cxn modelId="{CBF4D340-F3B9-4513-9EB1-AF8A27C1FAF7}" srcId="{369075F5-FB18-4304-8B55-1D9C80C1DA5F}" destId="{DF1D63C5-A3F9-488D-AC63-B7C9B5BBEFA2}" srcOrd="1" destOrd="0" parTransId="{FCD470AE-EE5F-4E1D-9BCE-3D37005F0C62}" sibTransId="{C049B30B-90F8-4D4A-AB3B-98E35A909C62}"/>
    <dgm:cxn modelId="{2D090FD9-9C67-415C-8B1D-6255BDD1920F}" srcId="{369075F5-FB18-4304-8B55-1D9C80C1DA5F}" destId="{31FB27FB-4F14-4186-915E-CA7F25B771DA}" srcOrd="2" destOrd="0" parTransId="{06078ABF-76E7-425F-A326-7AE90C30AC68}" sibTransId="{FDC18D3A-F0F2-48D2-9F06-1911EB8E7D3C}"/>
    <dgm:cxn modelId="{D92CF923-5153-44C9-A1A2-DD43FA1056DD}" type="presOf" srcId="{7A8FF936-84E8-42A0-8D80-A0121214A8E0}" destId="{0A87287C-DA3B-453E-A882-2771E5867427}" srcOrd="0" destOrd="0" presId="urn:microsoft.com/office/officeart/2005/8/layout/vList2"/>
    <dgm:cxn modelId="{0E328735-1C01-4B8F-AE5C-53E41FB23023}" type="presParOf" srcId="{8275AE7A-921C-4BB8-B4F7-D0376DE6DCED}" destId="{52235807-6C98-4834-9C13-D12002CA7E5E}" srcOrd="0" destOrd="0" presId="urn:microsoft.com/office/officeart/2005/8/layout/vList2"/>
    <dgm:cxn modelId="{356028B2-99E2-43D9-82F8-FBC08DB2F79D}" type="presParOf" srcId="{8275AE7A-921C-4BB8-B4F7-D0376DE6DCED}" destId="{33F8F775-A6A0-44A1-A132-1CF01BB93410}" srcOrd="1" destOrd="0" presId="urn:microsoft.com/office/officeart/2005/8/layout/vList2"/>
    <dgm:cxn modelId="{003B5434-6FD7-40E3-B0D6-C921D388079D}" type="presParOf" srcId="{8275AE7A-921C-4BB8-B4F7-D0376DE6DCED}" destId="{7611C69E-A35C-4E9E-8A13-B83B8896F6CC}" srcOrd="2" destOrd="0" presId="urn:microsoft.com/office/officeart/2005/8/layout/vList2"/>
    <dgm:cxn modelId="{9D78994B-FF67-4AC1-ABAF-13B5E66172BB}" type="presParOf" srcId="{8275AE7A-921C-4BB8-B4F7-D0376DE6DCED}" destId="{904FA16A-BB69-4A86-A216-B01922E1C19F}" srcOrd="3" destOrd="0" presId="urn:microsoft.com/office/officeart/2005/8/layout/vList2"/>
    <dgm:cxn modelId="{B52ADCC4-C417-4DEC-8B1A-1A155303692C}" type="presParOf" srcId="{8275AE7A-921C-4BB8-B4F7-D0376DE6DCED}" destId="{CDA87CA2-9B17-484D-90A4-4F9154693908}" srcOrd="4" destOrd="0" presId="urn:microsoft.com/office/officeart/2005/8/layout/vList2"/>
    <dgm:cxn modelId="{A759EE76-967D-4921-8D1D-B7C5DA76C664}" type="presParOf" srcId="{8275AE7A-921C-4BB8-B4F7-D0376DE6DCED}" destId="{8F3327C8-F529-43BA-A343-F30A04EF0AE3}" srcOrd="5" destOrd="0" presId="urn:microsoft.com/office/officeart/2005/8/layout/vList2"/>
    <dgm:cxn modelId="{5D96EC93-975F-4232-8C6E-32A9DEC83CDE}" type="presParOf" srcId="{8275AE7A-921C-4BB8-B4F7-D0376DE6DCED}" destId="{0A87287C-DA3B-453E-A882-2771E586742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CBB59173-D586-4202-BB09-2F286DE7C0CE}">
      <dgm:prSet custT="1"/>
      <dgm:spPr/>
      <dgm:t>
        <a:bodyPr/>
        <a:lstStyle/>
        <a:p>
          <a:pPr algn="just">
            <a:lnSpc>
              <a:spcPct val="100000"/>
            </a:lnSpc>
            <a:spcBef>
              <a:spcPts val="400"/>
            </a:spcBef>
            <a:spcAft>
              <a:spcPts val="400"/>
            </a:spcAft>
          </a:pPr>
          <a:r>
            <a:rPr lang="ru-RU" sz="1700" dirty="0" smtClean="0"/>
            <a:t>1. 	Правительственной подкомиссией по инвестиционным проектам Дальнего Востока принято решение об оказании ОАО «СиГМА» меры государственной поддержки в форме федерального финансирования строительства инфраструктурных объектов Проекта:</a:t>
          </a:r>
        </a:p>
        <a:p>
          <a:pPr algn="just">
            <a:lnSpc>
              <a:spcPct val="100000"/>
            </a:lnSpc>
            <a:spcBef>
              <a:spcPts val="400"/>
            </a:spcBef>
            <a:spcAft>
              <a:spcPts val="400"/>
            </a:spcAft>
          </a:pPr>
          <a:r>
            <a:rPr lang="ru-RU" sz="1700" dirty="0" smtClean="0"/>
            <a:t>- </a:t>
          </a:r>
          <a:r>
            <a:rPr lang="ru-RU" sz="1700" b="1" dirty="0" smtClean="0"/>
            <a:t>подъездной автомобильной дороги на Озерновское месторождение в сумме 1,2 млрд. руб. (в 2015-2016 гг.);</a:t>
          </a:r>
        </a:p>
        <a:p>
          <a:pPr algn="just">
            <a:lnSpc>
              <a:spcPct val="100000"/>
            </a:lnSpc>
            <a:spcBef>
              <a:spcPts val="400"/>
            </a:spcBef>
            <a:spcAft>
              <a:spcPts val="400"/>
            </a:spcAft>
          </a:pPr>
          <a:r>
            <a:rPr lang="ru-RU" sz="1700" dirty="0" smtClean="0"/>
            <a:t>- энергетической инфраструктуры Проекта в сумме 1,9 млрд. руб. (вторая очередь проекта ГМК).  </a:t>
          </a:r>
        </a:p>
      </dgm:t>
    </dgm:pt>
    <dgm:pt modelId="{827250F3-3EAD-4C7B-93F7-0F9EA0BA537A}" type="parTrans" cxnId="{A89C1CA6-1F93-4794-B64F-4A88F489C90B}">
      <dgm:prSet/>
      <dgm:spPr/>
      <dgm:t>
        <a:bodyPr/>
        <a:lstStyle/>
        <a:p>
          <a:endParaRPr lang="ru-RU" sz="1700"/>
        </a:p>
      </dgm:t>
    </dgm:pt>
    <dgm:pt modelId="{577E763F-1526-48D8-82B9-977D698F498A}" type="sibTrans" cxnId="{A89C1CA6-1F93-4794-B64F-4A88F489C90B}">
      <dgm:prSet/>
      <dgm:spPr/>
      <dgm:t>
        <a:bodyPr/>
        <a:lstStyle/>
        <a:p>
          <a:endParaRPr lang="ru-RU" sz="1700"/>
        </a:p>
      </dgm:t>
    </dgm:pt>
    <dgm:pt modelId="{4E89AD26-FBB4-407B-860A-2639D629EFA8}">
      <dgm:prSet custT="1"/>
      <dgm:spPr/>
      <dgm:t>
        <a:bodyPr/>
        <a:lstStyle/>
        <a:p>
          <a:pPr algn="just"/>
          <a:r>
            <a:rPr lang="ru-RU" sz="1700" dirty="0" smtClean="0"/>
            <a:t>2. 	Распоряжением Правительства РФ от 23.03.2015г. № 484-р Проект ОАО «СиГМА» включен в Перечень инвестиционных проектов, планируемых к реализации на территориях Дальнего Востока.</a:t>
          </a:r>
        </a:p>
      </dgm:t>
    </dgm:pt>
    <dgm:pt modelId="{D1A0DB5C-A118-44FD-9AC2-BA926FDED76D}" type="parTrans" cxnId="{F093FD0B-E59D-4D29-9579-C17CB55759E3}">
      <dgm:prSet/>
      <dgm:spPr/>
      <dgm:t>
        <a:bodyPr/>
        <a:lstStyle/>
        <a:p>
          <a:endParaRPr lang="ru-RU" sz="1700"/>
        </a:p>
      </dgm:t>
    </dgm:pt>
    <dgm:pt modelId="{5B2785FC-6CF9-4D6A-93FB-4B167E38A6EB}" type="sibTrans" cxnId="{F093FD0B-E59D-4D29-9579-C17CB55759E3}">
      <dgm:prSet/>
      <dgm:spPr/>
      <dgm:t>
        <a:bodyPr/>
        <a:lstStyle/>
        <a:p>
          <a:endParaRPr lang="ru-RU" sz="1700"/>
        </a:p>
      </dgm:t>
    </dgm:pt>
    <dgm:pt modelId="{D785FDFE-2C29-4730-B6A0-622D3BE3E875}">
      <dgm:prSet custT="1"/>
      <dgm:spPr>
        <a:solidFill>
          <a:srgbClr val="7592CD"/>
        </a:solidFill>
      </dgm:spPr>
      <dgm:t>
        <a:bodyPr/>
        <a:lstStyle/>
        <a:p>
          <a:pPr algn="just"/>
          <a:r>
            <a:rPr lang="ru-RU" sz="1700" dirty="0" smtClean="0"/>
            <a:t>3.  	В соответствии с Налоговым Кодексом РФ ОАО «СиГМА» включено в Реестр региональных инвестиционных проектов на территории Дальневосточного федерального округа, что дает основание для применения налоговых льгот, установленных для предприятий,   зарегистрированных   на  территории  Дальнего  Востока и  инвестировавшим  не  менее 500 млн. руб.</a:t>
          </a:r>
        </a:p>
      </dgm:t>
    </dgm:pt>
    <dgm:pt modelId="{55FBFCDD-232A-420D-86A2-696177FBC2C5}" type="parTrans" cxnId="{5C47A707-825B-4079-83B4-9B389079AACF}">
      <dgm:prSet/>
      <dgm:spPr/>
      <dgm:t>
        <a:bodyPr/>
        <a:lstStyle/>
        <a:p>
          <a:endParaRPr lang="ru-RU" sz="1700"/>
        </a:p>
      </dgm:t>
    </dgm:pt>
    <dgm:pt modelId="{4E2DEE3C-17A8-4536-AAC3-A9CE6FADE298}" type="sibTrans" cxnId="{5C47A707-825B-4079-83B4-9B389079AACF}">
      <dgm:prSet/>
      <dgm:spPr/>
      <dgm:t>
        <a:bodyPr/>
        <a:lstStyle/>
        <a:p>
          <a:endParaRPr lang="ru-RU" sz="1700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FDC07D-9425-4750-9BA1-19E636E00D8C}" type="pres">
      <dgm:prSet presAssocID="{CBB59173-D586-4202-BB09-2F286DE7C0CE}" presName="parentText" presStyleLbl="node1" presStyleIdx="0" presStyleCnt="3" custScaleY="1321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A051C-1A87-4171-8C39-59423E84F17E}" type="pres">
      <dgm:prSet presAssocID="{577E763F-1526-48D8-82B9-977D698F498A}" presName="spacer" presStyleCnt="0"/>
      <dgm:spPr/>
    </dgm:pt>
    <dgm:pt modelId="{4E6B34F8-0EF8-4260-BE3D-20ACEEACEE90}" type="pres">
      <dgm:prSet presAssocID="{4E89AD26-FBB4-407B-860A-2639D629EFA8}" presName="parentText" presStyleLbl="node1" presStyleIdx="1" presStyleCnt="3" custScaleY="54910" custLinFactY="-19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D387D-2CCC-4738-B97F-6C1F1455E464}" type="pres">
      <dgm:prSet presAssocID="{5B2785FC-6CF9-4D6A-93FB-4B167E38A6EB}" presName="spacer" presStyleCnt="0"/>
      <dgm:spPr/>
    </dgm:pt>
    <dgm:pt modelId="{CE3ACA25-E227-4C85-94FC-F8B0F3D54AE1}" type="pres">
      <dgm:prSet presAssocID="{D785FDFE-2C29-4730-B6A0-622D3BE3E875}" presName="parentText" presStyleLbl="node1" presStyleIdx="2" presStyleCnt="3" custScaleY="84645" custLinFactY="346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93FD0B-E59D-4D29-9579-C17CB55759E3}" srcId="{369075F5-FB18-4304-8B55-1D9C80C1DA5F}" destId="{4E89AD26-FBB4-407B-860A-2639D629EFA8}" srcOrd="1" destOrd="0" parTransId="{D1A0DB5C-A118-44FD-9AC2-BA926FDED76D}" sibTransId="{5B2785FC-6CF9-4D6A-93FB-4B167E38A6EB}"/>
    <dgm:cxn modelId="{5C47A707-825B-4079-83B4-9B389079AACF}" srcId="{369075F5-FB18-4304-8B55-1D9C80C1DA5F}" destId="{D785FDFE-2C29-4730-B6A0-622D3BE3E875}" srcOrd="2" destOrd="0" parTransId="{55FBFCDD-232A-420D-86A2-696177FBC2C5}" sibTransId="{4E2DEE3C-17A8-4536-AAC3-A9CE6FADE298}"/>
    <dgm:cxn modelId="{A89C1CA6-1F93-4794-B64F-4A88F489C90B}" srcId="{369075F5-FB18-4304-8B55-1D9C80C1DA5F}" destId="{CBB59173-D586-4202-BB09-2F286DE7C0CE}" srcOrd="0" destOrd="0" parTransId="{827250F3-3EAD-4C7B-93F7-0F9EA0BA537A}" sibTransId="{577E763F-1526-48D8-82B9-977D698F498A}"/>
    <dgm:cxn modelId="{E78289C0-1C95-40DA-B7CC-B22438D4D649}" type="presOf" srcId="{4E89AD26-FBB4-407B-860A-2639D629EFA8}" destId="{4E6B34F8-0EF8-4260-BE3D-20ACEEACEE90}" srcOrd="0" destOrd="0" presId="urn:microsoft.com/office/officeart/2005/8/layout/vList2"/>
    <dgm:cxn modelId="{8BF21670-EAE1-4364-82A7-B4C43DD90070}" type="presOf" srcId="{CBB59173-D586-4202-BB09-2F286DE7C0CE}" destId="{2FFDC07D-9425-4750-9BA1-19E636E00D8C}" srcOrd="0" destOrd="0" presId="urn:microsoft.com/office/officeart/2005/8/layout/vList2"/>
    <dgm:cxn modelId="{F0B8FD77-259E-4AE2-AA92-63F7EEFB14F8}" type="presOf" srcId="{D785FDFE-2C29-4730-B6A0-622D3BE3E875}" destId="{CE3ACA25-E227-4C85-94FC-F8B0F3D54AE1}" srcOrd="0" destOrd="0" presId="urn:microsoft.com/office/officeart/2005/8/layout/vList2"/>
    <dgm:cxn modelId="{CE002DF3-0FA6-47D5-9DE5-0A5ACE27BF8F}" type="presOf" srcId="{369075F5-FB18-4304-8B55-1D9C80C1DA5F}" destId="{8275AE7A-921C-4BB8-B4F7-D0376DE6DCED}" srcOrd="0" destOrd="0" presId="urn:microsoft.com/office/officeart/2005/8/layout/vList2"/>
    <dgm:cxn modelId="{6C356191-0277-4D42-99EF-192526D96CC7}" type="presParOf" srcId="{8275AE7A-921C-4BB8-B4F7-D0376DE6DCED}" destId="{2FFDC07D-9425-4750-9BA1-19E636E00D8C}" srcOrd="0" destOrd="0" presId="urn:microsoft.com/office/officeart/2005/8/layout/vList2"/>
    <dgm:cxn modelId="{84DCE76C-6374-412F-B757-637DD2113F77}" type="presParOf" srcId="{8275AE7A-921C-4BB8-B4F7-D0376DE6DCED}" destId="{F1EA051C-1A87-4171-8C39-59423E84F17E}" srcOrd="1" destOrd="0" presId="urn:microsoft.com/office/officeart/2005/8/layout/vList2"/>
    <dgm:cxn modelId="{10E03FF8-A2A1-4721-8FE7-691C3BB8902B}" type="presParOf" srcId="{8275AE7A-921C-4BB8-B4F7-D0376DE6DCED}" destId="{4E6B34F8-0EF8-4260-BE3D-20ACEEACEE90}" srcOrd="2" destOrd="0" presId="urn:microsoft.com/office/officeart/2005/8/layout/vList2"/>
    <dgm:cxn modelId="{87895428-95F6-4A4E-9BAC-AA4BA3FE4B5A}" type="presParOf" srcId="{8275AE7A-921C-4BB8-B4F7-D0376DE6DCED}" destId="{651D387D-2CCC-4738-B97F-6C1F1455E464}" srcOrd="3" destOrd="0" presId="urn:microsoft.com/office/officeart/2005/8/layout/vList2"/>
    <dgm:cxn modelId="{79EFDB9A-6AD6-4034-B78A-3851CE0783B6}" type="presParOf" srcId="{8275AE7A-921C-4BB8-B4F7-D0376DE6DCED}" destId="{CE3ACA25-E227-4C85-94FC-F8B0F3D54AE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683690-848B-400A-B4F5-9A2041D547CC}">
      <dsp:nvSpPr>
        <dsp:cNvPr id="0" name=""/>
        <dsp:cNvSpPr/>
      </dsp:nvSpPr>
      <dsp:spPr>
        <a:xfrm>
          <a:off x="744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Строительство ГМК первой очереди</a:t>
          </a:r>
          <a:endParaRPr lang="ru-RU" sz="2000" kern="1200" dirty="0"/>
        </a:p>
      </dsp:txBody>
      <dsp:txXfrm>
        <a:off x="744" y="0"/>
        <a:ext cx="1934765" cy="1154392"/>
      </dsp:txXfrm>
    </dsp:sp>
    <dsp:sp modelId="{41BF1B4D-4BDF-4C96-9F80-AAFBB6FF83D9}">
      <dsp:nvSpPr>
        <dsp:cNvPr id="0" name=""/>
        <dsp:cNvSpPr/>
      </dsp:nvSpPr>
      <dsp:spPr>
        <a:xfrm>
          <a:off x="194220" y="1154744"/>
          <a:ext cx="1547812" cy="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дороги к месторождению</a:t>
          </a:r>
          <a:endParaRPr lang="ru-RU" sz="1500" kern="1200" dirty="0"/>
        </a:p>
      </dsp:txBody>
      <dsp:txXfrm>
        <a:off x="216360" y="1176884"/>
        <a:ext cx="1503532" cy="711647"/>
      </dsp:txXfrm>
    </dsp:sp>
    <dsp:sp modelId="{EB4655E2-DE47-4B2C-89AE-4F5AD07F6221}">
      <dsp:nvSpPr>
        <dsp:cNvPr id="0" name=""/>
        <dsp:cNvSpPr/>
      </dsp:nvSpPr>
      <dsp:spPr>
        <a:xfrm>
          <a:off x="194220" y="2143279"/>
          <a:ext cx="1547812" cy="15119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ЗИФ 250 тыс.</a:t>
          </a:r>
          <a:r>
            <a:rPr lang="en-US" sz="1500" kern="1200" dirty="0" smtClean="0"/>
            <a:t> </a:t>
          </a:r>
          <a:r>
            <a:rPr lang="ru-RU" sz="1500" kern="1200" dirty="0" smtClean="0"/>
            <a:t>т.</a:t>
          </a:r>
          <a:endParaRPr lang="ru-RU" sz="1500" kern="1200" dirty="0"/>
        </a:p>
      </dsp:txBody>
      <dsp:txXfrm>
        <a:off x="238503" y="2187562"/>
        <a:ext cx="1459246" cy="1423380"/>
      </dsp:txXfrm>
    </dsp:sp>
    <dsp:sp modelId="{CE33F117-0CE0-4541-BE72-C478FACEDFA1}">
      <dsp:nvSpPr>
        <dsp:cNvPr id="0" name=""/>
        <dsp:cNvSpPr/>
      </dsp:nvSpPr>
      <dsp:spPr>
        <a:xfrm>
          <a:off x="2080617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Комплексная доразведка месторождения</a:t>
          </a:r>
          <a:endParaRPr lang="ru-RU" sz="2000" kern="1200" dirty="0"/>
        </a:p>
      </dsp:txBody>
      <dsp:txXfrm>
        <a:off x="2080617" y="0"/>
        <a:ext cx="1934765" cy="1154392"/>
      </dsp:txXfrm>
    </dsp:sp>
    <dsp:sp modelId="{BF3B822E-98FF-46A5-8FA4-66D8D283D79C}">
      <dsp:nvSpPr>
        <dsp:cNvPr id="0" name=""/>
        <dsp:cNvSpPr/>
      </dsp:nvSpPr>
      <dsp:spPr>
        <a:xfrm>
          <a:off x="2274093" y="1154392"/>
          <a:ext cx="1547812" cy="2501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Постановка на баланс до 50 т. золота</a:t>
          </a:r>
          <a:endParaRPr lang="ru-RU" sz="1500" kern="1200" dirty="0"/>
        </a:p>
      </dsp:txBody>
      <dsp:txXfrm>
        <a:off x="2319427" y="1199726"/>
        <a:ext cx="1457144" cy="2410516"/>
      </dsp:txXfrm>
    </dsp:sp>
    <dsp:sp modelId="{7C58C651-4BE0-4D6E-89D8-8E2DAE86626D}">
      <dsp:nvSpPr>
        <dsp:cNvPr id="0" name=""/>
        <dsp:cNvSpPr/>
      </dsp:nvSpPr>
      <dsp:spPr>
        <a:xfrm>
          <a:off x="4160490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Строительство ГМК второй очереди</a:t>
          </a:r>
          <a:endParaRPr lang="ru-RU" sz="2000" kern="1200" dirty="0"/>
        </a:p>
      </dsp:txBody>
      <dsp:txXfrm>
        <a:off x="4160490" y="0"/>
        <a:ext cx="1934765" cy="1154392"/>
      </dsp:txXfrm>
    </dsp:sp>
    <dsp:sp modelId="{E56BFE76-5671-4601-9F80-D00F92A0367A}">
      <dsp:nvSpPr>
        <dsp:cNvPr id="0" name=""/>
        <dsp:cNvSpPr/>
      </dsp:nvSpPr>
      <dsp:spPr>
        <a:xfrm>
          <a:off x="4353966" y="1154392"/>
          <a:ext cx="1547812" cy="2501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ЗИФ 2 600 тыс.</a:t>
          </a:r>
          <a:r>
            <a:rPr lang="en-US" sz="1500" kern="1200" dirty="0" smtClean="0"/>
            <a:t> </a:t>
          </a:r>
          <a:r>
            <a:rPr lang="ru-RU" sz="1500" kern="1200" dirty="0" smtClean="0"/>
            <a:t>т.</a:t>
          </a:r>
          <a:endParaRPr lang="ru-RU" sz="1500" kern="1200" dirty="0"/>
        </a:p>
      </dsp:txBody>
      <dsp:txXfrm>
        <a:off x="4399300" y="1199726"/>
        <a:ext cx="1457144" cy="24105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235807-6C98-4834-9C13-D12002CA7E5E}">
      <dsp:nvSpPr>
        <dsp:cNvPr id="0" name=""/>
        <dsp:cNvSpPr/>
      </dsp:nvSpPr>
      <dsp:spPr>
        <a:xfrm>
          <a:off x="0" y="291672"/>
          <a:ext cx="8077200" cy="158727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+mn-lt"/>
            </a:rPr>
            <a:t>Снижение доступности заемных средств для предприятий в связи с осложнившейся </a:t>
          </a:r>
          <a:r>
            <a:rPr lang="ru-RU" sz="2500" kern="1200" dirty="0" smtClean="0">
              <a:latin typeface="+mn-lt"/>
            </a:rPr>
            <a:t>внешнеполитической </a:t>
          </a:r>
          <a:r>
            <a:rPr lang="ru-RU" sz="2500" kern="1200" dirty="0" smtClean="0">
              <a:latin typeface="+mn-lt"/>
            </a:rPr>
            <a:t>и экономической обстановкой.</a:t>
          </a:r>
          <a:endParaRPr lang="ru-RU" sz="2500" kern="1200" dirty="0">
            <a:latin typeface="+mn-lt"/>
          </a:endParaRPr>
        </a:p>
      </dsp:txBody>
      <dsp:txXfrm>
        <a:off x="77485" y="369157"/>
        <a:ext cx="7922230" cy="1432309"/>
      </dsp:txXfrm>
    </dsp:sp>
    <dsp:sp modelId="{655A67D3-583D-4996-B56D-D6F19D7288AA}">
      <dsp:nvSpPr>
        <dsp:cNvPr id="0" name=""/>
        <dsp:cNvSpPr/>
      </dsp:nvSpPr>
      <dsp:spPr>
        <a:xfrm>
          <a:off x="0" y="1978192"/>
          <a:ext cx="8077200" cy="3454015"/>
        </a:xfrm>
        <a:prstGeom prst="roundRect">
          <a:avLst/>
        </a:prstGeom>
        <a:solidFill>
          <a:srgbClr val="5C7FC4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Задержки в оформлении части разрешительной  документации по Проекту</a:t>
          </a:r>
          <a:r>
            <a:rPr lang="ru-RU" sz="2500" b="0" kern="1200" dirty="0" smtClean="0"/>
            <a:t>:</a:t>
          </a:r>
        </a:p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kern="1200" dirty="0" smtClean="0"/>
            <a:t>- регистрация договоров аренды земельных </a:t>
          </a:r>
          <a:r>
            <a:rPr lang="ru-RU" sz="2500" b="0" kern="1200" dirty="0" smtClean="0"/>
            <a:t>участков -Агентство </a:t>
          </a:r>
          <a:r>
            <a:rPr lang="ru-RU" sz="2500" b="0" kern="1200" dirty="0" smtClean="0"/>
            <a:t>лесного хозяйства и охраны животного мира Камчатского края</a:t>
          </a:r>
          <a:r>
            <a:rPr lang="ru-RU" sz="2500" b="0" kern="1200" dirty="0" smtClean="0"/>
            <a:t>;</a:t>
          </a:r>
          <a:endParaRPr lang="en-US" sz="2500" b="0" kern="1200" dirty="0" smtClean="0"/>
        </a:p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kern="1200" dirty="0" smtClean="0"/>
            <a:t>- </a:t>
          </a:r>
          <a:r>
            <a:rPr lang="ru-RU" sz="2500" b="0" kern="1200" dirty="0" smtClean="0"/>
            <a:t>выдача градостроительных планов земельных </a:t>
          </a:r>
          <a:r>
            <a:rPr lang="ru-RU" sz="2500" b="0" kern="1200" dirty="0" smtClean="0"/>
            <a:t>участков - Администрация </a:t>
          </a:r>
          <a:r>
            <a:rPr lang="ru-RU" sz="2500" b="0" kern="1200" dirty="0" smtClean="0"/>
            <a:t>Карагинского </a:t>
          </a:r>
          <a:r>
            <a:rPr lang="ru-RU" sz="2500" b="0" kern="1200" dirty="0" smtClean="0"/>
            <a:t>района.</a:t>
          </a:r>
          <a:endParaRPr lang="ru-RU" sz="2500" kern="1200" dirty="0" smtClean="0"/>
        </a:p>
      </dsp:txBody>
      <dsp:txXfrm>
        <a:off x="168611" y="2146803"/>
        <a:ext cx="7739978" cy="31167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61A0B-6055-4E25-B493-98FAFBDD7091}">
      <dsp:nvSpPr>
        <dsp:cNvPr id="0" name=""/>
        <dsp:cNvSpPr/>
      </dsp:nvSpPr>
      <dsp:spPr>
        <a:xfrm>
          <a:off x="144007" y="0"/>
          <a:ext cx="7356989" cy="237626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A3BCE-5C36-49C7-A097-542554B2F263}">
      <dsp:nvSpPr>
        <dsp:cNvPr id="0" name=""/>
        <dsp:cNvSpPr/>
      </dsp:nvSpPr>
      <dsp:spPr>
        <a:xfrm>
          <a:off x="180809" y="2016224"/>
          <a:ext cx="323247" cy="343345"/>
        </a:xfrm>
        <a:prstGeom prst="ellipse">
          <a:avLst/>
        </a:prstGeom>
        <a:solidFill>
          <a:srgbClr val="FF0000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3BF64-6138-4B57-A83A-BD32F9E8314F}">
      <dsp:nvSpPr>
        <dsp:cNvPr id="0" name=""/>
        <dsp:cNvSpPr/>
      </dsp:nvSpPr>
      <dsp:spPr>
        <a:xfrm>
          <a:off x="2" y="1656185"/>
          <a:ext cx="2789617" cy="542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38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Строительство  дороги</a:t>
          </a:r>
          <a:endParaRPr lang="ru-RU" sz="1800" kern="1200" dirty="0"/>
        </a:p>
      </dsp:txBody>
      <dsp:txXfrm>
        <a:off x="2" y="1656185"/>
        <a:ext cx="2789617" cy="542421"/>
      </dsp:txXfrm>
    </dsp:sp>
    <dsp:sp modelId="{7F89F728-7D6C-4DD8-BE8E-5854EE087182}">
      <dsp:nvSpPr>
        <dsp:cNvPr id="0" name=""/>
        <dsp:cNvSpPr/>
      </dsp:nvSpPr>
      <dsp:spPr>
        <a:xfrm>
          <a:off x="1618853" y="1258813"/>
          <a:ext cx="397371" cy="3973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78AEC-6585-446C-BC31-10D1C0B430AE}">
      <dsp:nvSpPr>
        <dsp:cNvPr id="0" name=""/>
        <dsp:cNvSpPr/>
      </dsp:nvSpPr>
      <dsp:spPr>
        <a:xfrm>
          <a:off x="1368151" y="1080118"/>
          <a:ext cx="1852345" cy="47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687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очередь</a:t>
          </a:r>
          <a:endParaRPr lang="ru-RU" sz="1800" kern="1200" dirty="0"/>
        </a:p>
      </dsp:txBody>
      <dsp:txXfrm>
        <a:off x="1368151" y="1080118"/>
        <a:ext cx="1852345" cy="475696"/>
      </dsp:txXfrm>
    </dsp:sp>
    <dsp:sp modelId="{844D6818-3F97-42FB-98F7-B0AD5DE9D771}">
      <dsp:nvSpPr>
        <dsp:cNvPr id="0" name=""/>
        <dsp:cNvSpPr/>
      </dsp:nvSpPr>
      <dsp:spPr>
        <a:xfrm>
          <a:off x="3384376" y="719371"/>
          <a:ext cx="573424" cy="576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020A2F-879A-4457-BB0C-7224442CFB54}">
      <dsp:nvSpPr>
        <dsp:cNvPr id="0" name=""/>
        <dsp:cNvSpPr/>
      </dsp:nvSpPr>
      <dsp:spPr>
        <a:xfrm>
          <a:off x="3186771" y="552624"/>
          <a:ext cx="1354566" cy="337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95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 очередь</a:t>
          </a:r>
          <a:endParaRPr lang="ru-RU" sz="1800" kern="1200" dirty="0"/>
        </a:p>
      </dsp:txBody>
      <dsp:txXfrm>
        <a:off x="3186771" y="552624"/>
        <a:ext cx="1354566" cy="337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567470-E95A-41C1-9C22-A3314AFC40F8}">
      <dsp:nvSpPr>
        <dsp:cNvPr id="0" name=""/>
        <dsp:cNvSpPr/>
      </dsp:nvSpPr>
      <dsp:spPr>
        <a:xfrm>
          <a:off x="0" y="55811"/>
          <a:ext cx="3965447" cy="3176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Выручка</a:t>
          </a:r>
          <a:r>
            <a:rPr lang="ru-RU" sz="1500" kern="1200" dirty="0" smtClean="0"/>
            <a:t> 90 336 млн. руб.</a:t>
          </a:r>
          <a:endParaRPr lang="ru-RU" sz="1500" kern="1200" dirty="0"/>
        </a:p>
      </dsp:txBody>
      <dsp:txXfrm>
        <a:off x="15507" y="71318"/>
        <a:ext cx="3934433" cy="286648"/>
      </dsp:txXfrm>
    </dsp:sp>
    <dsp:sp modelId="{2D8CEF21-4F97-4247-98CC-B615AB352301}">
      <dsp:nvSpPr>
        <dsp:cNvPr id="0" name=""/>
        <dsp:cNvSpPr/>
      </dsp:nvSpPr>
      <dsp:spPr>
        <a:xfrm>
          <a:off x="0" y="380913"/>
          <a:ext cx="3965447" cy="412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EBITDA</a:t>
          </a:r>
          <a:r>
            <a:rPr lang="ru-RU" sz="1500" kern="1200" dirty="0" smtClean="0"/>
            <a:t>  39 540 млн. руб.</a:t>
          </a:r>
          <a:endParaRPr lang="ru-RU" sz="1500" kern="1200" dirty="0"/>
        </a:p>
      </dsp:txBody>
      <dsp:txXfrm>
        <a:off x="20122" y="401035"/>
        <a:ext cx="3925203" cy="371959"/>
      </dsp:txXfrm>
    </dsp:sp>
    <dsp:sp modelId="{E943DF62-7ADC-4D33-8A0B-911DB2E29248}">
      <dsp:nvSpPr>
        <dsp:cNvPr id="0" name=""/>
        <dsp:cNvSpPr/>
      </dsp:nvSpPr>
      <dsp:spPr>
        <a:xfrm>
          <a:off x="0" y="779709"/>
          <a:ext cx="3965447" cy="2858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Чистая прибыль </a:t>
          </a:r>
          <a:r>
            <a:rPr lang="ru-RU" sz="1500" kern="1200" dirty="0" smtClean="0"/>
            <a:t>23 304 млн. руб.</a:t>
          </a:r>
          <a:endParaRPr lang="ru-RU" sz="1500" kern="1200" dirty="0"/>
        </a:p>
      </dsp:txBody>
      <dsp:txXfrm>
        <a:off x="13955" y="793664"/>
        <a:ext cx="3937537" cy="257950"/>
      </dsp:txXfrm>
    </dsp:sp>
    <dsp:sp modelId="{D81DA131-38EA-4E6A-BE23-86C3EB792A33}">
      <dsp:nvSpPr>
        <dsp:cNvPr id="0" name=""/>
        <dsp:cNvSpPr/>
      </dsp:nvSpPr>
      <dsp:spPr>
        <a:xfrm>
          <a:off x="0" y="1039974"/>
          <a:ext cx="3965447" cy="2815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Объем производства золота </a:t>
          </a:r>
          <a:r>
            <a:rPr lang="ru-RU" sz="1500" kern="1200" dirty="0" smtClean="0"/>
            <a:t>60,2 т.</a:t>
          </a:r>
          <a:endParaRPr lang="ru-RU" sz="1500" kern="1200" dirty="0"/>
        </a:p>
      </dsp:txBody>
      <dsp:txXfrm>
        <a:off x="13745" y="1053719"/>
        <a:ext cx="3937957" cy="254087"/>
      </dsp:txXfrm>
    </dsp:sp>
    <dsp:sp modelId="{6023B520-5146-4D9D-A080-B9E23501D93A}">
      <dsp:nvSpPr>
        <dsp:cNvPr id="0" name=""/>
        <dsp:cNvSpPr/>
      </dsp:nvSpPr>
      <dsp:spPr>
        <a:xfrm>
          <a:off x="0" y="1366543"/>
          <a:ext cx="3965447" cy="861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Капитальные Затраты:</a:t>
          </a:r>
          <a:br>
            <a:rPr lang="ru-RU" sz="1500" b="1" kern="1200" dirty="0" smtClean="0"/>
          </a:br>
          <a:r>
            <a:rPr lang="ru-RU" sz="1500" kern="1200" dirty="0" smtClean="0"/>
            <a:t>12 336 млн. руб., в т.ч.:</a:t>
          </a:r>
          <a:br>
            <a:rPr lang="ru-RU" sz="1500" kern="1200" dirty="0" smtClean="0"/>
          </a:br>
          <a:r>
            <a:rPr lang="ru-RU" sz="1500" b="1" kern="1200" dirty="0" smtClean="0"/>
            <a:t>1 очередь </a:t>
          </a:r>
          <a:r>
            <a:rPr lang="ru-RU" sz="1500" kern="1200" dirty="0" smtClean="0"/>
            <a:t>4 896 млн. руб.</a:t>
          </a:r>
          <a:br>
            <a:rPr lang="ru-RU" sz="1500" kern="1200" dirty="0" smtClean="0"/>
          </a:br>
          <a:r>
            <a:rPr lang="ru-RU" sz="1500" b="1" kern="1200" dirty="0" smtClean="0"/>
            <a:t>2 очередь </a:t>
          </a:r>
          <a:r>
            <a:rPr lang="ru-RU" sz="1500" kern="1200" dirty="0" smtClean="0"/>
            <a:t>7 440 млн. руб.</a:t>
          </a:r>
          <a:endParaRPr lang="ru-RU" sz="1500" kern="1200" dirty="0"/>
        </a:p>
      </dsp:txBody>
      <dsp:txXfrm>
        <a:off x="42036" y="1408579"/>
        <a:ext cx="3881375" cy="777049"/>
      </dsp:txXfrm>
    </dsp:sp>
    <dsp:sp modelId="{59B049FE-B25D-4943-BF6A-494A7CB8FF5F}">
      <dsp:nvSpPr>
        <dsp:cNvPr id="0" name=""/>
        <dsp:cNvSpPr/>
      </dsp:nvSpPr>
      <dsp:spPr>
        <a:xfrm>
          <a:off x="0" y="2285415"/>
          <a:ext cx="3965447" cy="4067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Срок окупаемости </a:t>
          </a:r>
          <a:r>
            <a:rPr lang="ru-RU" sz="1500" kern="1200" dirty="0" smtClean="0"/>
            <a:t>5 лет</a:t>
          </a:r>
          <a:endParaRPr lang="ru-RU" sz="1500" kern="1200" dirty="0"/>
        </a:p>
      </dsp:txBody>
      <dsp:txXfrm>
        <a:off x="19857" y="2305272"/>
        <a:ext cx="3925733" cy="3670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AAF3E-45D2-4F1D-8ABA-19FF6659EA47}">
      <dsp:nvSpPr>
        <dsp:cNvPr id="0" name=""/>
        <dsp:cNvSpPr/>
      </dsp:nvSpPr>
      <dsp:spPr>
        <a:xfrm>
          <a:off x="0" y="0"/>
          <a:ext cx="3893439" cy="870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Снижение уровня безработицы в крае. Количество созданных рабочих мест после выхода предприятия на проектную мощность </a:t>
          </a:r>
          <a:r>
            <a:rPr lang="ru-RU" sz="1500" b="1" kern="1200" dirty="0" smtClean="0"/>
            <a:t>750 чел.</a:t>
          </a:r>
          <a:endParaRPr lang="ru-RU" sz="1500" kern="1200" dirty="0"/>
        </a:p>
      </dsp:txBody>
      <dsp:txXfrm>
        <a:off x="42488" y="42488"/>
        <a:ext cx="3808463" cy="785394"/>
      </dsp:txXfrm>
    </dsp:sp>
    <dsp:sp modelId="{D1305F56-91FD-467E-8AD7-2E61235817DC}">
      <dsp:nvSpPr>
        <dsp:cNvPr id="0" name=""/>
        <dsp:cNvSpPr/>
      </dsp:nvSpPr>
      <dsp:spPr>
        <a:xfrm>
          <a:off x="0" y="882122"/>
          <a:ext cx="3893439" cy="870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Повышение уровня жизни в ряде населенных пунктов Камчатского края</a:t>
          </a:r>
          <a:endParaRPr lang="ru-RU" sz="1500" kern="1200" dirty="0"/>
        </a:p>
      </dsp:txBody>
      <dsp:txXfrm>
        <a:off x="42488" y="924610"/>
        <a:ext cx="3808463" cy="785394"/>
      </dsp:txXfrm>
    </dsp:sp>
    <dsp:sp modelId="{4122B259-A935-4746-899C-72AD25ACC2E2}">
      <dsp:nvSpPr>
        <dsp:cNvPr id="0" name=""/>
        <dsp:cNvSpPr/>
      </dsp:nvSpPr>
      <dsp:spPr>
        <a:xfrm>
          <a:off x="0" y="1764136"/>
          <a:ext cx="3893439" cy="870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Долгосрочное присутствие крупного предприятия на территории района и края повлечет за собой мультипликативный эффект для экономики края.</a:t>
          </a:r>
          <a:endParaRPr lang="ru-RU" sz="1500" kern="1200" dirty="0"/>
        </a:p>
      </dsp:txBody>
      <dsp:txXfrm>
        <a:off x="42488" y="1806624"/>
        <a:ext cx="3808463" cy="7853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0C289-9180-4D5A-9F69-6194E04628B1}">
      <dsp:nvSpPr>
        <dsp:cNvPr id="0" name=""/>
        <dsp:cNvSpPr/>
      </dsp:nvSpPr>
      <dsp:spPr>
        <a:xfrm>
          <a:off x="0" y="1177982"/>
          <a:ext cx="8064896" cy="521190"/>
        </a:xfrm>
        <a:prstGeom prst="roundRect">
          <a:avLst/>
        </a:prstGeom>
        <a:solidFill>
          <a:srgbClr val="0D68BB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 марта 2010 года ОАО «СиГМА» инвестировано в Проект около 2,6 млрд. руб. - в основном, в геологоразведку, инфраструктуру и проектные работы. </a:t>
          </a:r>
          <a:endParaRPr lang="ru-RU" sz="1200" kern="1200" dirty="0"/>
        </a:p>
      </dsp:txBody>
      <dsp:txXfrm>
        <a:off x="25442" y="1203424"/>
        <a:ext cx="8014012" cy="470306"/>
      </dsp:txXfrm>
    </dsp:sp>
    <dsp:sp modelId="{98E9A54B-61FD-4AD5-9A20-82649022630B}">
      <dsp:nvSpPr>
        <dsp:cNvPr id="0" name=""/>
        <dsp:cNvSpPr/>
      </dsp:nvSpPr>
      <dsp:spPr>
        <a:xfrm>
          <a:off x="0" y="1699171"/>
          <a:ext cx="8064896" cy="790198"/>
        </a:xfrm>
        <a:prstGeom prst="roundRect">
          <a:avLst/>
        </a:prstGeom>
        <a:solidFill>
          <a:schemeClr val="accent1">
            <a:shade val="80000"/>
            <a:hueOff val="101365"/>
            <a:satOff val="-5692"/>
            <a:lumOff val="4909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 настоящее время закончены все проектные, инженерные  и связанные с ними  работы по Горно-металлургическому комбинату (ГМК) первой очереди.</a:t>
          </a:r>
          <a:endParaRPr lang="ru-RU" sz="1200" kern="1200" dirty="0"/>
        </a:p>
      </dsp:txBody>
      <dsp:txXfrm>
        <a:off x="38574" y="1737745"/>
        <a:ext cx="7987748" cy="713050"/>
      </dsp:txXfrm>
    </dsp:sp>
    <dsp:sp modelId="{21D8508A-AF0D-4D3B-9916-DA97CFEE0F0E}">
      <dsp:nvSpPr>
        <dsp:cNvPr id="0" name=""/>
        <dsp:cNvSpPr/>
      </dsp:nvSpPr>
      <dsp:spPr>
        <a:xfrm>
          <a:off x="0" y="2438597"/>
          <a:ext cx="8064896" cy="790198"/>
        </a:xfrm>
        <a:prstGeom prst="roundRect">
          <a:avLst/>
        </a:prstGeom>
        <a:solidFill>
          <a:schemeClr val="accent1">
            <a:shade val="80000"/>
            <a:hueOff val="202730"/>
            <a:satOff val="-11384"/>
            <a:lumOff val="981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Получено положительное заключение  ФАУ «Главгосэкспертиза РФ» и государственной экологической экспертизы на проект строительства </a:t>
          </a:r>
          <a:r>
            <a:rPr lang="en-US" sz="1200" kern="1200" dirty="0" smtClean="0"/>
            <a:t>I</a:t>
          </a:r>
          <a:r>
            <a:rPr lang="ru-RU" sz="1200" kern="1200" dirty="0" smtClean="0"/>
            <a:t> очереди ГМК (опытно-промышленное предприятие) . Выдано разрешение на строительство объектов </a:t>
          </a:r>
          <a:r>
            <a:rPr lang="en-US" sz="1200" kern="1200" dirty="0" smtClean="0"/>
            <a:t>I</a:t>
          </a:r>
          <a:r>
            <a:rPr lang="ru-RU" sz="1200" kern="1200" dirty="0" smtClean="0"/>
            <a:t> очереди ГМК.</a:t>
          </a:r>
          <a:endParaRPr lang="ru-RU" sz="1200" kern="1200" dirty="0"/>
        </a:p>
      </dsp:txBody>
      <dsp:txXfrm>
        <a:off x="38574" y="2477171"/>
        <a:ext cx="7987748" cy="713050"/>
      </dsp:txXfrm>
    </dsp:sp>
    <dsp:sp modelId="{A7CC2300-1405-4C61-8646-F98B8291B85B}">
      <dsp:nvSpPr>
        <dsp:cNvPr id="0" name=""/>
        <dsp:cNvSpPr/>
      </dsp:nvSpPr>
      <dsp:spPr>
        <a:xfrm>
          <a:off x="0" y="3251969"/>
          <a:ext cx="8064896" cy="529693"/>
        </a:xfrm>
        <a:prstGeom prst="roundRect">
          <a:avLst/>
        </a:prstGeom>
        <a:solidFill>
          <a:schemeClr val="accent1">
            <a:shade val="80000"/>
            <a:hueOff val="304095"/>
            <a:satOff val="-17076"/>
            <a:lumOff val="1472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Выполнен проект строительства постоянной автодороги (64 км), сделаны все соответствующие изыскания. Получено положительное заключение Госэкспертизы Камчатского края. Выдано разрешение на строительство.</a:t>
          </a:r>
          <a:endParaRPr lang="ru-RU" sz="1200" kern="1200" dirty="0"/>
        </a:p>
      </dsp:txBody>
      <dsp:txXfrm>
        <a:off x="25857" y="3277826"/>
        <a:ext cx="8013182" cy="477979"/>
      </dsp:txXfrm>
    </dsp:sp>
    <dsp:sp modelId="{3CEA8E52-2DCE-4E36-8D9A-A0DEDB123478}">
      <dsp:nvSpPr>
        <dsp:cNvPr id="0" name=""/>
        <dsp:cNvSpPr/>
      </dsp:nvSpPr>
      <dsp:spPr>
        <a:xfrm>
          <a:off x="0" y="3769570"/>
          <a:ext cx="8064896" cy="790198"/>
        </a:xfrm>
        <a:prstGeom prst="roundRect">
          <a:avLst/>
        </a:prstGeom>
        <a:solidFill>
          <a:schemeClr val="accent1">
            <a:shade val="80000"/>
            <a:hueOff val="405460"/>
            <a:satOff val="-22768"/>
            <a:lumOff val="1963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Оформлена государственная регистрация долгосрочной аренды (до 2062г.) земельных  участков для строительства и эксплуатации автодороги и государственная регистрация долгосрочной аренды (до 2030г.) земельных участков для строительства первоочередных объектов ГМК.</a:t>
          </a:r>
          <a:endParaRPr lang="ru-RU" sz="1200" kern="1200" dirty="0"/>
        </a:p>
      </dsp:txBody>
      <dsp:txXfrm>
        <a:off x="38574" y="3808144"/>
        <a:ext cx="7987748" cy="713050"/>
      </dsp:txXfrm>
    </dsp:sp>
    <dsp:sp modelId="{DAF94360-9F6F-4C17-8F9D-FB6019A592B1}">
      <dsp:nvSpPr>
        <dsp:cNvPr id="0" name=""/>
        <dsp:cNvSpPr/>
      </dsp:nvSpPr>
      <dsp:spPr>
        <a:xfrm>
          <a:off x="0" y="4582943"/>
          <a:ext cx="8064896" cy="442337"/>
        </a:xfrm>
        <a:prstGeom prst="roundRect">
          <a:avLst/>
        </a:prstGeom>
        <a:solidFill>
          <a:srgbClr val="6586C7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Проводятся дополнительные металлургические и технологические исследования, которые могут улучшить показатели OPEX в дальнейшем.</a:t>
          </a:r>
          <a:endParaRPr lang="ru-RU" sz="1200" kern="1200" dirty="0"/>
        </a:p>
      </dsp:txBody>
      <dsp:txXfrm>
        <a:off x="21593" y="4604536"/>
        <a:ext cx="8021710" cy="399151"/>
      </dsp:txXfrm>
    </dsp:sp>
    <dsp:sp modelId="{856DA609-D52A-4624-9C18-E9C2262B16F3}">
      <dsp:nvSpPr>
        <dsp:cNvPr id="0" name=""/>
        <dsp:cNvSpPr/>
      </dsp:nvSpPr>
      <dsp:spPr>
        <a:xfrm>
          <a:off x="0" y="5026597"/>
          <a:ext cx="8064896" cy="566982"/>
        </a:xfrm>
        <a:prstGeom prst="roundRect">
          <a:avLst/>
        </a:prstGeom>
        <a:solidFill>
          <a:srgbClr val="6C8BCA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Анализируются альтернативные логистические схемы с принятием в расчет наличия небольшого незамерзающего морского порта  примерно в 180 км от месторождения, а также альтернативные возможности энергоснабжения.</a:t>
          </a:r>
          <a:endParaRPr lang="ru-RU" sz="1200" kern="1200" dirty="0"/>
        </a:p>
      </dsp:txBody>
      <dsp:txXfrm>
        <a:off x="27678" y="5054275"/>
        <a:ext cx="8009540" cy="511626"/>
      </dsp:txXfrm>
    </dsp:sp>
    <dsp:sp modelId="{26F6C9C8-AB6A-4C48-88EE-B66EA6361507}">
      <dsp:nvSpPr>
        <dsp:cNvPr id="0" name=""/>
        <dsp:cNvSpPr/>
      </dsp:nvSpPr>
      <dsp:spPr>
        <a:xfrm>
          <a:off x="0" y="0"/>
          <a:ext cx="8064896" cy="1154084"/>
        </a:xfrm>
        <a:prstGeom prst="roundRect">
          <a:avLst/>
        </a:prstGeom>
        <a:solidFill>
          <a:srgbClr val="0C64B4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Распоряжением Правительства Камчатского края от 01.04.2014 № 138-РП проекту присвоен статус особо значимого инвестиционного проекта Камчатского края. Подписан договор между ОАО «СиГМА» и Правительством Камчатского края о предоставлении финансовой поддержки проекта до 05.09.2018 г. </a:t>
          </a:r>
        </a:p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 2014 г. из краевого бюджета ОАО «СиГМА» предоставлена субсидия в размере 11 750 тыс. руб. для возмещения части затрат на уплату процентов по привлеченным кредитам.</a:t>
          </a:r>
          <a:endParaRPr lang="ru-RU" sz="1200" kern="1200" dirty="0"/>
        </a:p>
      </dsp:txBody>
      <dsp:txXfrm>
        <a:off x="56338" y="56338"/>
        <a:ext cx="7952220" cy="10414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34CAD-E462-4D48-9D4E-B41933762176}">
      <dsp:nvSpPr>
        <dsp:cNvPr id="0" name=""/>
        <dsp:cNvSpPr/>
      </dsp:nvSpPr>
      <dsp:spPr>
        <a:xfrm>
          <a:off x="0" y="422158"/>
          <a:ext cx="8064896" cy="137475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1.</a:t>
          </a:r>
          <a:r>
            <a:rPr lang="ru-RU" sz="2500" kern="1200" dirty="0" smtClean="0"/>
            <a:t>  	Закончены полевые работы для подсчета запасов золота и разработки технико-экономического обоснования (ТЭО) постоянных кондиций.</a:t>
          </a:r>
          <a:endParaRPr lang="ru-RU" sz="2500" kern="1200" dirty="0"/>
        </a:p>
      </dsp:txBody>
      <dsp:txXfrm>
        <a:off x="67110" y="489268"/>
        <a:ext cx="7930676" cy="1240530"/>
      </dsp:txXfrm>
    </dsp:sp>
    <dsp:sp modelId="{4A415014-D4EA-4FEB-9897-2CDFC493DF04}">
      <dsp:nvSpPr>
        <dsp:cNvPr id="0" name=""/>
        <dsp:cNvSpPr/>
      </dsp:nvSpPr>
      <dsp:spPr>
        <a:xfrm>
          <a:off x="0" y="1868909"/>
          <a:ext cx="8064896" cy="1374750"/>
        </a:xfrm>
        <a:prstGeom prst="roundRect">
          <a:avLst/>
        </a:prstGeom>
        <a:solidFill>
          <a:schemeClr val="accent1">
            <a:shade val="80000"/>
            <a:hueOff val="354778"/>
            <a:satOff val="-19922"/>
            <a:lumOff val="1718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2. 	</a:t>
          </a:r>
          <a:r>
            <a:rPr lang="ru-RU" sz="2500" kern="1200" dirty="0" smtClean="0"/>
            <a:t>Выявлены участки недр Озерновского рудного поля с богатым содержанием золота в руде (со средним содержанием от 20 до 100 грамм на тонну)</a:t>
          </a:r>
          <a:endParaRPr lang="ru-RU" sz="2500" kern="1200" dirty="0"/>
        </a:p>
      </dsp:txBody>
      <dsp:txXfrm>
        <a:off x="67110" y="1936019"/>
        <a:ext cx="7930676" cy="1240530"/>
      </dsp:txXfrm>
    </dsp:sp>
    <dsp:sp modelId="{838549BD-ABD0-406D-8E7B-DDD2DC4106BB}">
      <dsp:nvSpPr>
        <dsp:cNvPr id="0" name=""/>
        <dsp:cNvSpPr/>
      </dsp:nvSpPr>
      <dsp:spPr>
        <a:xfrm>
          <a:off x="0" y="3315659"/>
          <a:ext cx="8064896" cy="1374750"/>
        </a:xfrm>
        <a:prstGeom prst="roundRect">
          <a:avLst/>
        </a:prstGeom>
        <a:solidFill>
          <a:srgbClr val="6586C7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3.</a:t>
          </a:r>
          <a:r>
            <a:rPr lang="ru-RU" sz="2500" kern="1200" dirty="0" smtClean="0"/>
            <a:t>  	Получены данные о подтверждении значительного потенциала Озерновского рудного поля по золоту</a:t>
          </a:r>
          <a:endParaRPr lang="ru-RU" sz="2500" kern="1200" dirty="0"/>
        </a:p>
      </dsp:txBody>
      <dsp:txXfrm>
        <a:off x="67110" y="3382769"/>
        <a:ext cx="7930676" cy="12405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34CAD-E462-4D48-9D4E-B41933762176}">
      <dsp:nvSpPr>
        <dsp:cNvPr id="0" name=""/>
        <dsp:cNvSpPr/>
      </dsp:nvSpPr>
      <dsp:spPr>
        <a:xfrm>
          <a:off x="0" y="339008"/>
          <a:ext cx="8064896" cy="93483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1. 	В ФАУ «Главгосэкспертиза» (г.Москва) получено положительное заключение государственной экспертизы проектной документации и результатов инженерных изысканий по первой очереди Проекта (опытно-промышленная фабрика).</a:t>
          </a:r>
          <a:endParaRPr lang="ru-RU" sz="1700" kern="1200" dirty="0"/>
        </a:p>
      </dsp:txBody>
      <dsp:txXfrm>
        <a:off x="45635" y="384643"/>
        <a:ext cx="7973626" cy="843560"/>
      </dsp:txXfrm>
    </dsp:sp>
    <dsp:sp modelId="{12C09A74-23D1-44FA-BB6F-65ABA0F6EF89}">
      <dsp:nvSpPr>
        <dsp:cNvPr id="0" name=""/>
        <dsp:cNvSpPr/>
      </dsp:nvSpPr>
      <dsp:spPr>
        <a:xfrm>
          <a:off x="0" y="1548173"/>
          <a:ext cx="8064896" cy="934830"/>
        </a:xfrm>
        <a:prstGeom prst="roundRect">
          <a:avLst/>
        </a:prstGeom>
        <a:solidFill>
          <a:schemeClr val="accent1">
            <a:shade val="80000"/>
            <a:hueOff val="236519"/>
            <a:satOff val="-13281"/>
            <a:lumOff val="1145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2.</a:t>
          </a:r>
          <a:r>
            <a:rPr lang="ru-RU" sz="1700" kern="1200" dirty="0" smtClean="0"/>
            <a:t>  	В Управлении Росприроднадзора по Дальневосточному федеральному округу (г. Хабаровск)   получено положительное заключение экологической экспертизы по первой очереди Проекта (опытно-промышленная фабрика).</a:t>
          </a:r>
          <a:endParaRPr lang="ru-RU" sz="1700" kern="1200" dirty="0"/>
        </a:p>
      </dsp:txBody>
      <dsp:txXfrm>
        <a:off x="45635" y="1593808"/>
        <a:ext cx="7973626" cy="843560"/>
      </dsp:txXfrm>
    </dsp:sp>
    <dsp:sp modelId="{F643BB7E-8770-41BB-856D-B955302BD703}">
      <dsp:nvSpPr>
        <dsp:cNvPr id="0" name=""/>
        <dsp:cNvSpPr/>
      </dsp:nvSpPr>
      <dsp:spPr>
        <a:xfrm>
          <a:off x="0" y="2700298"/>
          <a:ext cx="8064896" cy="934830"/>
        </a:xfrm>
        <a:prstGeom prst="roundRect">
          <a:avLst/>
        </a:prstGeom>
        <a:solidFill>
          <a:schemeClr val="accent1">
            <a:shade val="80000"/>
            <a:hueOff val="473037"/>
            <a:satOff val="-26563"/>
            <a:lumOff val="229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3. 	</a:t>
          </a:r>
          <a:r>
            <a:rPr lang="ru-RU" sz="1700" kern="1200" dirty="0" smtClean="0"/>
            <a:t>В ГАУ «Государственная экспертиза проектной документации Камчатского края» (г. Петропавловск-Камчатский) получено положительное заключение экспертизы по проекту строительства автодороги на Озерновское месторождение.</a:t>
          </a:r>
          <a:endParaRPr lang="ru-RU" sz="1700" kern="1200" dirty="0"/>
        </a:p>
      </dsp:txBody>
      <dsp:txXfrm>
        <a:off x="45635" y="2745933"/>
        <a:ext cx="7973626" cy="843560"/>
      </dsp:txXfrm>
    </dsp:sp>
    <dsp:sp modelId="{40A0546B-F47D-4CCE-BD66-46209076B542}">
      <dsp:nvSpPr>
        <dsp:cNvPr id="0" name=""/>
        <dsp:cNvSpPr/>
      </dsp:nvSpPr>
      <dsp:spPr>
        <a:xfrm>
          <a:off x="0" y="3816422"/>
          <a:ext cx="8064896" cy="934830"/>
        </a:xfrm>
        <a:prstGeom prst="roundRect">
          <a:avLst/>
        </a:prstGeom>
        <a:solidFill>
          <a:srgbClr val="7592CD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4.</a:t>
          </a:r>
          <a:r>
            <a:rPr lang="ru-RU" sz="1700" kern="1200" dirty="0" smtClean="0"/>
            <a:t>	В Северо-Восточном территориальном управлении Росрыболовства РФ получено согласование проекта геологоразведочных работ на Озерновском месторождении в 2014 г.</a:t>
          </a:r>
          <a:endParaRPr lang="ru-RU" sz="1700" kern="1200" dirty="0"/>
        </a:p>
      </dsp:txBody>
      <dsp:txXfrm>
        <a:off x="45635" y="3862057"/>
        <a:ext cx="7973626" cy="8435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235807-6C98-4834-9C13-D12002CA7E5E}">
      <dsp:nvSpPr>
        <dsp:cNvPr id="0" name=""/>
        <dsp:cNvSpPr/>
      </dsp:nvSpPr>
      <dsp:spPr>
        <a:xfrm>
          <a:off x="0" y="0"/>
          <a:ext cx="8064896" cy="2312541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1.        В Агентстве лесного хозяйства и охраны животного мира Камчатского края оформлены долгосрочные договоры аренды лесных участков :</a:t>
          </a:r>
        </a:p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- сроком действия до 2062 г. - для строительства и размещения  подъездной автомобильной дороги на Озерновское месторождение;</a:t>
          </a:r>
        </a:p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- сроком действия до 2030 г. - для строительства и размещения первоочередных объектов Горно-металлургического комбината (золотоизвлекательная фабрика, склад ГСМ, вахтовый поселок, межплощадочные дороги и сети).</a:t>
          </a:r>
          <a:endParaRPr lang="ru-RU" sz="1700" kern="1200" dirty="0"/>
        </a:p>
      </dsp:txBody>
      <dsp:txXfrm>
        <a:off x="112889" y="112889"/>
        <a:ext cx="7839118" cy="2086763"/>
      </dsp:txXfrm>
    </dsp:sp>
    <dsp:sp modelId="{7611C69E-A35C-4E9E-8A13-B83B8896F6CC}">
      <dsp:nvSpPr>
        <dsp:cNvPr id="0" name=""/>
        <dsp:cNvSpPr/>
      </dsp:nvSpPr>
      <dsp:spPr>
        <a:xfrm>
          <a:off x="0" y="2319518"/>
          <a:ext cx="8064896" cy="1022470"/>
        </a:xfrm>
        <a:prstGeom prst="roundRect">
          <a:avLst/>
        </a:prstGeom>
        <a:solidFill>
          <a:schemeClr val="accent1">
            <a:shade val="80000"/>
            <a:hueOff val="236519"/>
            <a:satOff val="-13281"/>
            <a:lumOff val="1145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2.      В Департаменте по недропользованию по ДФО получены разрешения на строительство </a:t>
          </a:r>
          <a:r>
            <a:rPr lang="en-US" sz="1700" kern="1200" dirty="0" smtClean="0"/>
            <a:t>I</a:t>
          </a:r>
          <a:r>
            <a:rPr lang="ru-RU" sz="1700" kern="1200" dirty="0" smtClean="0"/>
            <a:t> и </a:t>
          </a:r>
          <a:r>
            <a:rPr lang="en-US" sz="1700" kern="1200" dirty="0" smtClean="0"/>
            <a:t>III</a:t>
          </a:r>
          <a:r>
            <a:rPr lang="ru-RU" sz="1700" kern="1200" dirty="0" smtClean="0"/>
            <a:t> пусковых комплексов автодороги, а также объектов первой очереди Горно-металлургического комбината на Озерновском месторождении.</a:t>
          </a:r>
          <a:endParaRPr lang="ru-RU" sz="1700" kern="1200" dirty="0"/>
        </a:p>
      </dsp:txBody>
      <dsp:txXfrm>
        <a:off x="49913" y="2369431"/>
        <a:ext cx="7965070" cy="922644"/>
      </dsp:txXfrm>
    </dsp:sp>
    <dsp:sp modelId="{CDA87CA2-9B17-484D-90A4-4F9154693908}">
      <dsp:nvSpPr>
        <dsp:cNvPr id="0" name=""/>
        <dsp:cNvSpPr/>
      </dsp:nvSpPr>
      <dsp:spPr>
        <a:xfrm>
          <a:off x="0" y="3348682"/>
          <a:ext cx="8064896" cy="1022470"/>
        </a:xfrm>
        <a:prstGeom prst="roundRect">
          <a:avLst/>
        </a:prstGeom>
        <a:solidFill>
          <a:schemeClr val="accent1">
            <a:shade val="80000"/>
            <a:hueOff val="473037"/>
            <a:satOff val="-26563"/>
            <a:lumOff val="229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3.  	В Управлении Ростехнадзора по ДФО получен Горноотводный акт,  дающий основание для начала работ по добыче полезных ископаемых на Лицензионном участке. </a:t>
          </a:r>
          <a:endParaRPr lang="ru-RU" sz="1700" kern="1200" dirty="0"/>
        </a:p>
      </dsp:txBody>
      <dsp:txXfrm>
        <a:off x="49913" y="3398595"/>
        <a:ext cx="7965070" cy="922644"/>
      </dsp:txXfrm>
    </dsp:sp>
    <dsp:sp modelId="{0A87287C-DA3B-453E-A882-2771E5867427}">
      <dsp:nvSpPr>
        <dsp:cNvPr id="0" name=""/>
        <dsp:cNvSpPr/>
      </dsp:nvSpPr>
      <dsp:spPr>
        <a:xfrm>
          <a:off x="0" y="4377846"/>
          <a:ext cx="8064896" cy="1022470"/>
        </a:xfrm>
        <a:prstGeom prst="roundRect">
          <a:avLst/>
        </a:prstGeom>
        <a:solidFill>
          <a:srgbClr val="7592CD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4. 	В Управлении Росприроднадзора по Камчатскому краю получено разрешение на предельно-допустимые выбросы (ПДВ) по проекту опытно-промышленных работ на период с 2015 по 2020 гг.</a:t>
          </a:r>
          <a:endParaRPr lang="ru-RU" sz="1700" kern="1200" dirty="0"/>
        </a:p>
      </dsp:txBody>
      <dsp:txXfrm>
        <a:off x="49913" y="4427759"/>
        <a:ext cx="7965070" cy="9226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FDC07D-9425-4750-9BA1-19E636E00D8C}">
      <dsp:nvSpPr>
        <dsp:cNvPr id="0" name=""/>
        <dsp:cNvSpPr/>
      </dsp:nvSpPr>
      <dsp:spPr>
        <a:xfrm>
          <a:off x="0" y="1750"/>
          <a:ext cx="8064896" cy="2619874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100000"/>
            </a:lnSpc>
            <a:spcBef>
              <a:spcPct val="0"/>
            </a:spcBef>
            <a:spcAft>
              <a:spcPts val="400"/>
            </a:spcAft>
          </a:pPr>
          <a:r>
            <a:rPr lang="ru-RU" sz="1700" kern="1200" dirty="0" smtClean="0"/>
            <a:t>1. 	Правительственной подкомиссией по инвестиционным проектам Дальнего Востока принято решение об оказании ОАО «СиГМА» меры государственной поддержки в форме федерального финансирования строительства инфраструктурных объектов Проекта:</a:t>
          </a:r>
        </a:p>
        <a:p>
          <a:pPr lvl="0" algn="just" defTabSz="755650">
            <a:lnSpc>
              <a:spcPct val="100000"/>
            </a:lnSpc>
            <a:spcBef>
              <a:spcPct val="0"/>
            </a:spcBef>
            <a:spcAft>
              <a:spcPts val="400"/>
            </a:spcAft>
          </a:pPr>
          <a:r>
            <a:rPr lang="ru-RU" sz="1700" kern="1200" dirty="0" smtClean="0"/>
            <a:t>- </a:t>
          </a:r>
          <a:r>
            <a:rPr lang="ru-RU" sz="1700" b="1" kern="1200" dirty="0" smtClean="0"/>
            <a:t>подъездной автомобильной дороги на Озерновское месторождение в сумме 1,2 млрд. руб. (в 2015-2016 гг.);</a:t>
          </a:r>
        </a:p>
        <a:p>
          <a:pPr lvl="0" algn="just" defTabSz="755650">
            <a:lnSpc>
              <a:spcPct val="100000"/>
            </a:lnSpc>
            <a:spcBef>
              <a:spcPct val="0"/>
            </a:spcBef>
            <a:spcAft>
              <a:spcPts val="400"/>
            </a:spcAft>
          </a:pPr>
          <a:r>
            <a:rPr lang="ru-RU" sz="1700" kern="1200" dirty="0" smtClean="0"/>
            <a:t>- энергетической инфраструктуры Проекта в сумме 1,9 млрд. руб. (вторая очередь проекта ГМК).  </a:t>
          </a:r>
        </a:p>
      </dsp:txBody>
      <dsp:txXfrm>
        <a:off x="127892" y="129642"/>
        <a:ext cx="7809112" cy="2364090"/>
      </dsp:txXfrm>
    </dsp:sp>
    <dsp:sp modelId="{4E6B34F8-0EF8-4260-BE3D-20ACEEACEE90}">
      <dsp:nvSpPr>
        <dsp:cNvPr id="0" name=""/>
        <dsp:cNvSpPr/>
      </dsp:nvSpPr>
      <dsp:spPr>
        <a:xfrm>
          <a:off x="0" y="2617837"/>
          <a:ext cx="8064896" cy="1088755"/>
        </a:xfrm>
        <a:prstGeom prst="roundRect">
          <a:avLst/>
        </a:prstGeom>
        <a:solidFill>
          <a:schemeClr val="accent1">
            <a:shade val="80000"/>
            <a:hueOff val="354778"/>
            <a:satOff val="-19922"/>
            <a:lumOff val="1718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2. 	Распоряжением Правительства РФ от 23.03.2015г. № 484-р Проект ОАО «СиГМА» включен в Перечень инвестиционных проектов, планируемых к реализации на территориях Дальнего Востока.</a:t>
          </a:r>
        </a:p>
      </dsp:txBody>
      <dsp:txXfrm>
        <a:off x="53149" y="2670986"/>
        <a:ext cx="7958598" cy="982457"/>
      </dsp:txXfrm>
    </dsp:sp>
    <dsp:sp modelId="{CE3ACA25-E227-4C85-94FC-F8B0F3D54AE1}">
      <dsp:nvSpPr>
        <dsp:cNvPr id="0" name=""/>
        <dsp:cNvSpPr/>
      </dsp:nvSpPr>
      <dsp:spPr>
        <a:xfrm>
          <a:off x="0" y="3722258"/>
          <a:ext cx="8064896" cy="1678341"/>
        </a:xfrm>
        <a:prstGeom prst="roundRect">
          <a:avLst/>
        </a:prstGeom>
        <a:solidFill>
          <a:srgbClr val="7592CD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3.  	В соответствии с Налоговым Кодексом РФ ОАО «СиГМА» включено в Реестр региональных инвестиционных проектов на территории Дальневосточного федерального округа, что дает основание для применения налоговых льгот, установленных для предприятий,   зарегистрированных   на  территории  Дальнего  Востока и  инвестировавшим  не  менее 500 млн. руб.</a:t>
          </a:r>
        </a:p>
      </dsp:txBody>
      <dsp:txXfrm>
        <a:off x="81930" y="3804188"/>
        <a:ext cx="7901036" cy="1514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31555DB1-8736-42A3-B48D-2B08FB93332A}" type="datetimeFigureOut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847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0BDB199F-A56C-4049-BA04-1447030960FF}" type="datetimeFigureOut">
              <a:rPr lang="en-US" smtClean="0"/>
              <a:pPr/>
              <a:t>4/27/2015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6661" tIns="48331" rIns="96661" bIns="48331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76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51204" name="Rectangle 4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7534F137-9D39-46D0-AC6A-BBF0463E684D}" type="slidenum">
              <a:rPr lang="en-US"/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C8CF055E-2221-48D4-AFB3-91773375EDAF}" type="slidenum">
              <a:rPr lang="en-US"/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cid:image007.png@01CBBA47.1A957D40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cid:image007.png@01CBBA47.1A957D40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>
              <a:buNone/>
              <a:defRPr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add author information</a:t>
            </a:r>
            <a:endParaRPr lang="en-US" dirty="0"/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FF7C3E7C-085B-4782-8040-CBE9790E15BB}" type="datetime1">
              <a:rPr lang="en-US" smtClean="0"/>
              <a:pPr/>
              <a:t>4/27/2015</a:t>
            </a:fld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pic>
        <p:nvPicPr>
          <p:cNvPr id="11" name="Рисунок 1" descr="cid:image007.png@01CBBA47.1A957D40"/>
          <p:cNvPicPr/>
          <p:nvPr userDrawn="1"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8028384" y="6021288"/>
            <a:ext cx="9620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88F76883-9F9A-4CE0-8BBB-0D40468D9819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3FDD3F17-4322-428F-9965-B1F16369DB36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33CAE08F-0D5D-4663-A4D8-5A8987F08380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F9C31A06-D3E3-48DF-8807-CF0AC10C9976}" type="datetime1">
              <a:rPr lang="en-US" smtClean="0"/>
              <a:pPr algn="r"/>
              <a:t>4/27/2015</a:t>
            </a:fld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extLst/>
          </a:lstStyle>
          <a:p>
            <a:pPr algn="r"/>
            <a:fld id="{CA878160-7852-4275-B505-EC6DFBC6DA93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5FD287AA-3476-4442-A6C7-AF3DBBB28370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6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5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1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 hasCustomPrompt="1"/>
          </p:nvPr>
        </p:nvSpPr>
        <p:spPr>
          <a:xfrm>
            <a:off x="15240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5240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 hasCustomPrompt="1"/>
          </p:nvPr>
        </p:nvSpPr>
        <p:spPr>
          <a:xfrm>
            <a:off x="36576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6576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 hasCustomPrompt="1"/>
          </p:nvPr>
        </p:nvSpPr>
        <p:spPr>
          <a:xfrm>
            <a:off x="57912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57912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 hasCustomPrompt="1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 hasCustomPrompt="1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 hasCustomPrompt="1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 hasCustomPrompt="1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 hasCustomPrompt="1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>
              <a:defRPr sz="1200"/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extLst/>
          </a:lstStyle>
          <a:p>
            <a:pPr algn="r"/>
            <a:fld id="{B52DFB1B-D63E-4F70-A3A2-3E351AD85564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0" y="4646613"/>
            <a:ext cx="9144000" cy="26987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Рисунок 1" descr="cid:image007.png@01CBBA47.1A957D40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027988" y="6021388"/>
            <a:ext cx="9620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>
              <a:buNone/>
              <a:defRPr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Образец подзаголовка</a:t>
            </a:r>
            <a:endParaRPr lang="en-US" dirty="0"/>
          </a:p>
        </p:txBody>
      </p:sp>
      <p:sp>
        <p:nvSpPr>
          <p:cNvPr id="8" name="Rectangle 15"/>
          <p:cNvSpPr>
            <a:spLocks noGrp="1"/>
          </p:cNvSpPr>
          <p:nvPr>
            <p:ph type="sldNum" sz="quarter" idx="10"/>
          </p:nvPr>
        </p:nvSpPr>
        <p:spPr>
          <a:xfrm>
            <a:off x="6477000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B8BE39-6C0A-409F-B90D-9A8BFD999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2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AF7680D3-05BF-4079-ADA3-4C650288E1DF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98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>
              <a:defRPr sz="1100"/>
            </a:lvl1pPr>
            <a:extLst/>
          </a:lstStyle>
          <a:p>
            <a:pPr>
              <a:defRPr/>
            </a:pPr>
            <a:fld id="{2100E2BB-3844-4B07-A347-259BB1F8EB8A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>
          <a:xfrm>
            <a:off x="395288" y="6381750"/>
            <a:ext cx="431800" cy="287338"/>
          </a:xfrm>
        </p:spPr>
        <p:txBody>
          <a:bodyPr/>
          <a:lstStyle>
            <a:lvl1pPr>
              <a:defRPr b="1"/>
            </a:lvl1pPr>
            <a:extLst/>
          </a:lstStyle>
          <a:p>
            <a:pPr>
              <a:defRPr/>
            </a:pPr>
            <a:fld id="{163ED30F-4D19-4DE4-B272-ECFF31A2A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751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/>
          <p:nvPr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0" y="4646613"/>
            <a:ext cx="9144000" cy="26987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258E0F70-EDB7-41EE-A264-6150C95A6CF3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FEB3B7-1738-4B35-A9B4-13B654820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128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 hasCustomPrompt="1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 dirty="0"/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 hasCustomPrompt="1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>
              <a:defRPr sz="1100"/>
            </a:lvl1pPr>
            <a:extLst/>
          </a:lstStyle>
          <a:p>
            <a:pPr algn="r"/>
            <a:fld id="{C4C0ABA9-6DF6-4B6A-B222-7D1DD5D68198}" type="datetime1">
              <a:rPr lang="en-US" sz="1100" smtClean="0"/>
              <a:pPr algn="r"/>
              <a:t>4/27/2015</a:t>
            </a:fld>
            <a:endParaRPr lang="en-US" sz="1100"/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>
          <a:xfrm>
            <a:off x="395536" y="6381328"/>
            <a:ext cx="432048" cy="288032"/>
          </a:xfrm>
        </p:spPr>
        <p:txBody>
          <a:bodyPr/>
          <a:lstStyle>
            <a:lvl1pPr>
              <a:defRPr b="1"/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5CAE7-E08A-4859-9134-7CE08DFC84BF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21C97-80BC-4F66-84E5-D4C8B4124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600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A49DE-D81A-4756-870E-274FE7FDB1FA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2267-30D4-479A-BA78-CD7A0090E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033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 algn="r">
              <a:defRPr/>
            </a:lvl1pPr>
            <a:extLst/>
          </a:lstStyle>
          <a:p>
            <a:pPr>
              <a:defRPr/>
            </a:pPr>
            <a:fld id="{91329990-02BA-43CB-8B51-95F720054DE2}" type="datetime1">
              <a:rPr lang="en-US"/>
              <a:pPr>
                <a:defRPr/>
              </a:pPr>
              <a:t>4/27/2015</a:t>
            </a:fld>
            <a:endParaRPr lang="en-US"/>
          </a:p>
        </p:txBody>
      </p:sp>
      <p:sp>
        <p:nvSpPr>
          <p:cNvPr id="6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z="1000"/>
            </a:lvl1pPr>
            <a:extLst/>
          </a:lstStyle>
          <a:p>
            <a:pPr>
              <a:defRPr/>
            </a:pPr>
            <a:fld id="{FF8415C3-6F90-4878-983F-511FF9E9F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647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4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E41C-5528-4665-8176-75C1A2FEFA5F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8" name="Rectangle 12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B3E13-122E-41CF-AF4E-FC8705510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95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876C9-B3B5-417B-8962-3280B8CBB312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1" name="Rectangle 1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1F80A-AC43-4C21-BFDA-1EF9B6580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570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4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36B4F-1F10-4A56-A404-8A39F2234401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0" name="Rectangle 1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B1C50-D5F9-4031-98F4-34A724720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469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4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E14C-1B1F-4813-92CD-3A3F43AA3286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0" name="Rectangle 12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106FA-373F-49F0-9A80-4A4E6DAC3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1503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6B58-BFF8-4167-91D2-407D945D4AF9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89D1B-7BED-404A-A55B-A91172C79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079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08C4B-CADA-4522-B8D7-0E788778A28D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6" name="Rectangle 1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A42A-8485-47A3-ABA1-5DD4D60E5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425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5F079-7130-473A-8D37-A4E54FEF01F4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7676B-283B-4E56-8CEE-8340E4043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254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BE8DC423-48DC-4F1C-B34F-C4609329275F}" type="datetime1">
              <a:rPr lang="en-US" smtClean="0"/>
              <a:pPr/>
              <a:t>4/27/2015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4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75919-4330-4B58-9412-8B8C657168DB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4" name="Rectangle 1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86B37-1A5D-4B49-86D3-0027B122E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77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4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0AD3A-BF95-4C5F-A582-76B4C2493710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7" name="Rectangle 12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6AB5E-DC9A-4EAC-AC5C-56EA11DD1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700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1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6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2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/>
          </p:nvPr>
        </p:nvSpPr>
        <p:spPr>
          <a:xfrm>
            <a:off x="15240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/>
          </p:nvPr>
        </p:nvSpPr>
        <p:spPr>
          <a:xfrm>
            <a:off x="15240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/>
          </p:nvPr>
        </p:nvSpPr>
        <p:spPr>
          <a:xfrm>
            <a:off x="36576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/>
          </p:nvPr>
        </p:nvSpPr>
        <p:spPr>
          <a:xfrm>
            <a:off x="36576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/>
          </p:nvPr>
        </p:nvSpPr>
        <p:spPr>
          <a:xfrm>
            <a:off x="57912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/>
          </p:nvPr>
        </p:nvSpPr>
        <p:spPr>
          <a:xfrm>
            <a:off x="57912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>
              <a:defRPr sz="1200"/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0F757A-8D39-4F89-985F-0D97BAF29BD1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46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4A4359-FCE2-48F0-B5A0-C06F68E41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7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320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B9CBE66A-B343-4DB6-83E7-B7539EAD8652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F17AFBDC-B52B-4870-B17D-685C05250249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1329990-02BA-43CB-8B51-95F720054DE2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CFC79355-F2C5-4654-B40F-97C739183DD3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4AB35A5A-E45D-4B12-A6B2-49D6290092B7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3AF3FCC0-484D-4409-A339-BB796A2043A0}" type="datetime1">
              <a:rPr lang="en-US" smtClean="0"/>
              <a:pPr algn="r"/>
              <a:t>4/27/2015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>
              <a:defRPr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BE48904A-C5EC-4C19-99D5-C4F03933A4E0}" type="datetime1">
              <a:rPr lang="en-US" smtClean="0"/>
              <a:pPr algn="r"/>
              <a:t>4/27/2015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323528" y="6237312"/>
            <a:ext cx="8064896" cy="50405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>
              <a:defRPr sz="1000">
                <a:solidFill>
                  <a:sysClr val="windowText" lastClr="000000"/>
                </a:solidFill>
              </a:defRPr>
            </a:lvl1pPr>
            <a:extLst/>
          </a:lstStyle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323528" y="6309320"/>
            <a:ext cx="432048" cy="360040"/>
          </a:xfrm>
          <a:prstGeom prst="rect">
            <a:avLst/>
          </a:prstGeom>
        </p:spPr>
        <p:txBody>
          <a:bodyPr vert="horz" anchor="ctr"/>
          <a:lstStyle>
            <a:lvl1pPr algn="r">
              <a:defRPr sz="1200" b="1">
                <a:solidFill>
                  <a:schemeClr val="accent6"/>
                </a:solidFill>
              </a:defRPr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740352" y="6256950"/>
            <a:ext cx="596082" cy="45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 bwMode="auto">
          <a:xfrm>
            <a:off x="304800" y="381000"/>
            <a:ext cx="8077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65000"/>
                  </a:prst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627F88A-6437-4DC6-925E-FC3C1BFEDFF3}" type="datetimeFigureOut">
              <a:rPr lang="ru-RU"/>
              <a:pPr>
                <a:defRPr/>
              </a:pPr>
              <a:t>27.04.2015</a:t>
            </a:fld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323850" y="6237288"/>
            <a:ext cx="8064500" cy="50482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ysClr val="windowText" lastClr="000000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323850" y="6308725"/>
            <a:ext cx="431800" cy="360363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595959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4E3DB14-69CD-4C85-A194-5A3FE5B58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740650" y="6256338"/>
            <a:ext cx="595313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95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cap="small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9pPr>
      <a:extLst/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package" Target="../embeddings/Microsoft_Word_Document1.docx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Excel_Worksheet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50825" y="4076700"/>
            <a:ext cx="7239000" cy="533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1600" dirty="0"/>
              <a:t>Горно-металлургический комбинат по добыче и переработке руды Озерновского золоторудного месторождения Камчатского края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subTitle" idx="1"/>
          </p:nvPr>
        </p:nvSpPr>
        <p:spPr>
          <a:xfrm>
            <a:off x="179512" y="4725144"/>
            <a:ext cx="6934200" cy="288032"/>
          </a:xfrm>
        </p:spPr>
        <p:txBody>
          <a:bodyPr>
            <a:normAutofit lnSpcReduction="10000"/>
          </a:bodyPr>
          <a:lstStyle/>
          <a:p>
            <a:r>
              <a:rPr lang="ru-RU" sz="1400" dirty="0"/>
              <a:t>ОАО Сибирский Горно-Металлургический Альянс </a:t>
            </a:r>
            <a:r>
              <a:rPr lang="en-US" sz="1400" dirty="0"/>
              <a:t>(</a:t>
            </a:r>
            <a:r>
              <a:rPr lang="ru-RU" sz="1400" dirty="0"/>
              <a:t>СиГМА)</a:t>
            </a:r>
            <a:endParaRPr lang="en-US" sz="1400" dirty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185" y="5936522"/>
            <a:ext cx="9239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97788" y="2919413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92838" y="2919413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681538" y="2919413"/>
            <a:ext cx="1328737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25" y="2924175"/>
            <a:ext cx="1335088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657350" y="2928938"/>
            <a:ext cx="1328738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203575" y="2924175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28683" name="Picture 13" descr="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91528" y="5954552"/>
            <a:ext cx="1011784" cy="76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2" descr="\\of306-fserver\Геологи\Грачёв О.А\Инфо\Сайт\Фото\Озеро в кратере вулкан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950" y="115888"/>
            <a:ext cx="41036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Рисунок 12" descr="Второй геофизический лагер. До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363" y="115888"/>
            <a:ext cx="41036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95736" y="5517232"/>
            <a:ext cx="6167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Отчет о ходе реализации проекта за 2014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Текущее состояние проекта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10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dirty="0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>
                <a:solidFill>
                  <a:schemeClr val="bg1"/>
                </a:solidFill>
              </a:rPr>
              <a:t>Основные результаты за 2014 г.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4040820"/>
              </p:ext>
            </p:extLst>
          </p:nvPr>
        </p:nvGraphicFramePr>
        <p:xfrm>
          <a:off x="323528" y="620688"/>
          <a:ext cx="80648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12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</a:t>
            </a:r>
            <a:r>
              <a:rPr lang="ru-RU" dirty="0"/>
              <a:t>геологоразведочных работ (ГРР) 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11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dirty="0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 fontScale="92500" lnSpcReduction="20000"/>
          </a:bodyPr>
          <a:lstStyle>
            <a:extLst/>
          </a:lstStyle>
          <a:p>
            <a:r>
              <a:rPr lang="ru-RU" sz="2000" b="1" dirty="0" smtClean="0">
                <a:solidFill>
                  <a:schemeClr val="bg1"/>
                </a:solidFill>
              </a:rPr>
              <a:t>Результаты  2014 г.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85971722"/>
              </p:ext>
            </p:extLst>
          </p:nvPr>
        </p:nvGraphicFramePr>
        <p:xfrm>
          <a:off x="321083" y="692696"/>
          <a:ext cx="80648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94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Согласование </a:t>
            </a:r>
            <a:r>
              <a:rPr lang="ru-RU" dirty="0"/>
              <a:t>проектной </a:t>
            </a:r>
            <a:r>
              <a:rPr lang="ru-RU" dirty="0" smtClean="0"/>
              <a:t>документации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12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dirty="0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>
                <a:solidFill>
                  <a:schemeClr val="bg1"/>
                </a:solidFill>
              </a:rPr>
              <a:t>Результаты  </a:t>
            </a:r>
            <a:r>
              <a:rPr lang="ru-RU" sz="2000" b="1" dirty="0" smtClean="0">
                <a:solidFill>
                  <a:schemeClr val="bg1"/>
                </a:solidFill>
              </a:rPr>
              <a:t>2014 г. 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67709098"/>
              </p:ext>
            </p:extLst>
          </p:nvPr>
        </p:nvGraphicFramePr>
        <p:xfrm>
          <a:off x="321083" y="692696"/>
          <a:ext cx="806489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814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Получение </a:t>
            </a:r>
            <a:r>
              <a:rPr lang="ru-RU" b="1" dirty="0"/>
              <a:t>разрешительной </a:t>
            </a:r>
            <a:r>
              <a:rPr lang="ru-RU" b="1" dirty="0" smtClean="0"/>
              <a:t>документации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13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dirty="0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>
                <a:solidFill>
                  <a:schemeClr val="bg1"/>
                </a:solidFill>
              </a:rPr>
              <a:t>Результаты  </a:t>
            </a:r>
            <a:r>
              <a:rPr lang="ru-RU" sz="2000" b="1" dirty="0" smtClean="0">
                <a:solidFill>
                  <a:schemeClr val="bg1"/>
                </a:solidFill>
              </a:rPr>
              <a:t>2014 г.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50489749"/>
              </p:ext>
            </p:extLst>
          </p:nvPr>
        </p:nvGraphicFramePr>
        <p:xfrm>
          <a:off x="321083" y="692696"/>
          <a:ext cx="80648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44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Получение государственной </a:t>
            </a:r>
            <a:r>
              <a:rPr lang="ru-RU" b="1" dirty="0"/>
              <a:t>поддержки </a:t>
            </a:r>
            <a:r>
              <a:rPr lang="ru-RU" b="1" dirty="0" smtClean="0"/>
              <a:t>Проекта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14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dirty="0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>
                <a:solidFill>
                  <a:schemeClr val="bg1"/>
                </a:solidFill>
              </a:rPr>
              <a:t>Результаты  </a:t>
            </a:r>
            <a:r>
              <a:rPr lang="ru-RU" sz="2000" b="1" dirty="0" smtClean="0">
                <a:solidFill>
                  <a:schemeClr val="bg1"/>
                </a:solidFill>
              </a:rPr>
              <a:t>2014 г.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18840949"/>
              </p:ext>
            </p:extLst>
          </p:nvPr>
        </p:nvGraphicFramePr>
        <p:xfrm>
          <a:off x="321083" y="692696"/>
          <a:ext cx="80648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5350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Инфраструктура </a:t>
            </a:r>
            <a:r>
              <a:rPr lang="ru-RU" dirty="0"/>
              <a:t>необходимая для </a:t>
            </a:r>
            <a:r>
              <a:rPr lang="ru-RU" dirty="0" smtClean="0"/>
              <a:t>проекта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04800" y="188640"/>
            <a:ext cx="8077200" cy="311695"/>
          </a:xfrm>
        </p:spPr>
        <p:txBody>
          <a:bodyPr>
            <a:noAutofit/>
          </a:bodyPr>
          <a:lstStyle/>
          <a:p>
            <a:r>
              <a:rPr lang="ru-RU" sz="1500" dirty="0"/>
              <a:t>Строительство подъездной автодороги на Озерновское месторождение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15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764704"/>
            <a:ext cx="410445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Вид инфраструктуры </a:t>
            </a:r>
            <a:r>
              <a:rPr lang="ru-RU" sz="1600" dirty="0" smtClean="0"/>
              <a:t>- </a:t>
            </a:r>
            <a:r>
              <a:rPr lang="ru-RU" sz="1600" u="sng" dirty="0" smtClean="0"/>
              <a:t>Подъездная </a:t>
            </a:r>
            <a:r>
              <a:rPr lang="ru-RU" sz="1600" u="sng" dirty="0"/>
              <a:t>автодорога на Озерновское </a:t>
            </a:r>
            <a:r>
              <a:rPr lang="ru-RU" sz="1600" u="sng" dirty="0" smtClean="0"/>
              <a:t>месторождение</a:t>
            </a:r>
          </a:p>
          <a:p>
            <a:r>
              <a:rPr lang="ru-RU" sz="1600" dirty="0" smtClean="0"/>
              <a:t>Технические характеристики</a:t>
            </a:r>
          </a:p>
          <a:p>
            <a:r>
              <a:rPr lang="ru-RU" sz="1200" b="1" dirty="0" smtClean="0"/>
              <a:t>Категория </a:t>
            </a:r>
            <a:r>
              <a:rPr lang="ru-RU" sz="1200" b="1" dirty="0"/>
              <a:t>дороги </a:t>
            </a:r>
            <a:r>
              <a:rPr lang="ru-RU" sz="1200" b="1" dirty="0" smtClean="0"/>
              <a:t> </a:t>
            </a:r>
            <a:r>
              <a:rPr lang="ru-RU" sz="1200" dirty="0" smtClean="0"/>
              <a:t>VБ (согласно </a:t>
            </a:r>
            <a:r>
              <a:rPr lang="ru-RU" sz="1200" dirty="0"/>
              <a:t>ОДМ 218.2.017-2011);</a:t>
            </a:r>
          </a:p>
          <a:p>
            <a:r>
              <a:rPr lang="ru-RU" sz="1200" b="1" dirty="0" smtClean="0"/>
              <a:t>Протяженность дороги</a:t>
            </a:r>
            <a:r>
              <a:rPr lang="ru-RU" sz="1200" dirty="0" smtClean="0"/>
              <a:t>	                       62,5 </a:t>
            </a:r>
            <a:r>
              <a:rPr lang="ru-RU" sz="1200" dirty="0"/>
              <a:t>км;</a:t>
            </a:r>
          </a:p>
          <a:p>
            <a:r>
              <a:rPr lang="ru-RU" sz="1200" b="1" dirty="0" smtClean="0"/>
              <a:t>Расчетная </a:t>
            </a:r>
            <a:r>
              <a:rPr lang="ru-RU" sz="1200" b="1" dirty="0"/>
              <a:t>скорость </a:t>
            </a:r>
            <a:r>
              <a:rPr lang="ru-RU" sz="1200" b="1" dirty="0" smtClean="0"/>
              <a:t>движения</a:t>
            </a:r>
            <a:r>
              <a:rPr lang="ru-RU" sz="1200" dirty="0"/>
              <a:t>  </a:t>
            </a:r>
            <a:r>
              <a:rPr lang="ru-RU" sz="1200" dirty="0" smtClean="0"/>
              <a:t>                 30-40 </a:t>
            </a:r>
            <a:r>
              <a:rPr lang="ru-RU" sz="1200" dirty="0"/>
              <a:t>км/час;</a:t>
            </a:r>
          </a:p>
          <a:p>
            <a:r>
              <a:rPr lang="ru-RU" sz="1200" b="1" dirty="0" smtClean="0"/>
              <a:t>Число </a:t>
            </a:r>
            <a:r>
              <a:rPr lang="ru-RU" sz="1200" b="1" dirty="0"/>
              <a:t>полос движения</a:t>
            </a:r>
            <a:r>
              <a:rPr lang="ru-RU" sz="1200" dirty="0"/>
              <a:t>	</a:t>
            </a:r>
            <a:r>
              <a:rPr lang="ru-RU" sz="1200" dirty="0" smtClean="0"/>
              <a:t>                       1</a:t>
            </a:r>
            <a:r>
              <a:rPr lang="ru-RU" sz="1200" dirty="0"/>
              <a:t>;</a:t>
            </a:r>
          </a:p>
          <a:p>
            <a:r>
              <a:rPr lang="ru-RU" sz="1200" b="1" dirty="0" smtClean="0"/>
              <a:t>Ширина </a:t>
            </a:r>
            <a:r>
              <a:rPr lang="ru-RU" sz="1200" b="1" dirty="0"/>
              <a:t>полосы движения	</a:t>
            </a:r>
            <a:r>
              <a:rPr lang="ru-RU" sz="1200" dirty="0"/>
              <a:t> </a:t>
            </a:r>
            <a:r>
              <a:rPr lang="ru-RU" sz="1200" dirty="0" smtClean="0"/>
              <a:t>                      4,5 </a:t>
            </a:r>
            <a:r>
              <a:rPr lang="ru-RU" sz="1200" dirty="0"/>
              <a:t>м;</a:t>
            </a:r>
          </a:p>
          <a:p>
            <a:r>
              <a:rPr lang="ru-RU" sz="1200" b="1" dirty="0" smtClean="0"/>
              <a:t>Ширина </a:t>
            </a:r>
            <a:r>
              <a:rPr lang="ru-RU" sz="1200" b="1" dirty="0"/>
              <a:t>земляного </a:t>
            </a:r>
            <a:r>
              <a:rPr lang="ru-RU" sz="1200" b="1" dirty="0" smtClean="0"/>
              <a:t>полотна  </a:t>
            </a:r>
            <a:r>
              <a:rPr lang="ru-RU" sz="1200" dirty="0" smtClean="0"/>
              <a:t>                     6,5 </a:t>
            </a:r>
            <a:r>
              <a:rPr lang="ru-RU" sz="1200" dirty="0"/>
              <a:t>м;</a:t>
            </a:r>
          </a:p>
          <a:p>
            <a:r>
              <a:rPr lang="ru-RU" sz="1200" b="1" dirty="0" smtClean="0"/>
              <a:t>Среднегодовая </a:t>
            </a:r>
            <a:r>
              <a:rPr lang="ru-RU" sz="1200" b="1" dirty="0"/>
              <a:t>суточная </a:t>
            </a:r>
          </a:p>
          <a:p>
            <a:r>
              <a:rPr lang="ru-RU" sz="1200" b="1" dirty="0" smtClean="0"/>
              <a:t>интенсивность </a:t>
            </a:r>
            <a:r>
              <a:rPr lang="ru-RU" sz="1200" b="1" dirty="0"/>
              <a:t>движения</a:t>
            </a:r>
            <a:r>
              <a:rPr lang="ru-RU" sz="1200" dirty="0"/>
              <a:t>	</a:t>
            </a:r>
            <a:r>
              <a:rPr lang="ru-RU" sz="1200" dirty="0" smtClean="0"/>
              <a:t> до </a:t>
            </a:r>
            <a:r>
              <a:rPr lang="ru-RU" sz="1200" dirty="0"/>
              <a:t>50 авт./</a:t>
            </a:r>
            <a:r>
              <a:rPr lang="ru-RU" sz="1200" dirty="0" smtClean="0"/>
              <a:t>сут.;</a:t>
            </a:r>
          </a:p>
          <a:p>
            <a:r>
              <a:rPr lang="ru-RU" sz="1200" b="1" dirty="0" smtClean="0"/>
              <a:t>Вид покрытия 	</a:t>
            </a:r>
            <a:r>
              <a:rPr lang="ru-RU" sz="1200" dirty="0" smtClean="0"/>
              <a:t>грунты</a:t>
            </a:r>
            <a:r>
              <a:rPr lang="ru-RU" sz="1200" dirty="0"/>
              <a:t>, </a:t>
            </a:r>
            <a:r>
              <a:rPr lang="ru-RU" sz="1200" dirty="0" smtClean="0"/>
              <a:t>укрепленные 			местными материалами;</a:t>
            </a:r>
          </a:p>
          <a:p>
            <a:r>
              <a:rPr lang="ru-RU" sz="1200" b="1" dirty="0" smtClean="0"/>
              <a:t>Тип </a:t>
            </a:r>
            <a:r>
              <a:rPr lang="ru-RU" sz="1200" b="1" dirty="0"/>
              <a:t>дорожной одежды</a:t>
            </a:r>
            <a:r>
              <a:rPr lang="ru-RU" sz="1200" dirty="0"/>
              <a:t>	</a:t>
            </a:r>
            <a:r>
              <a:rPr lang="ru-RU" sz="1200" dirty="0" smtClean="0"/>
              <a:t>переходный</a:t>
            </a:r>
            <a:r>
              <a:rPr lang="ru-RU" sz="1200" dirty="0"/>
              <a:t>;</a:t>
            </a:r>
          </a:p>
          <a:p>
            <a:r>
              <a:rPr lang="ru-RU" sz="1200" b="1" dirty="0" smtClean="0"/>
              <a:t>Искусственные сооружения </a:t>
            </a:r>
            <a:r>
              <a:rPr lang="ru-RU" sz="1200" dirty="0" smtClean="0"/>
              <a:t>капитального </a:t>
            </a:r>
            <a:r>
              <a:rPr lang="ru-RU" sz="1200" dirty="0"/>
              <a:t>типа </a:t>
            </a:r>
            <a:r>
              <a:rPr lang="ru-RU" sz="1200" dirty="0" smtClean="0"/>
              <a:t>в                                       соответствии </a:t>
            </a:r>
            <a:r>
              <a:rPr lang="ru-RU" sz="1200" dirty="0"/>
              <a:t>со СНиП 2.05.03-84;</a:t>
            </a:r>
          </a:p>
          <a:p>
            <a:r>
              <a:rPr lang="ru-RU" sz="1200" b="1" dirty="0" smtClean="0"/>
              <a:t>Площадь </a:t>
            </a:r>
            <a:r>
              <a:rPr lang="ru-RU" sz="1200" b="1" dirty="0"/>
              <a:t>полосы отвода </a:t>
            </a:r>
            <a:r>
              <a:rPr lang="ru-RU" sz="1200" dirty="0"/>
              <a:t>	</a:t>
            </a:r>
            <a:r>
              <a:rPr lang="ru-RU" sz="1200" dirty="0" smtClean="0"/>
              <a:t>140,47 </a:t>
            </a:r>
            <a:r>
              <a:rPr lang="ru-RU" sz="1200" dirty="0"/>
              <a:t>га;</a:t>
            </a:r>
          </a:p>
          <a:p>
            <a:endParaRPr lang="ru-RU" sz="1600" dirty="0" smtClean="0"/>
          </a:p>
          <a:p>
            <a:r>
              <a:rPr lang="ru-RU" sz="1600" dirty="0" smtClean="0"/>
              <a:t>Сметная </a:t>
            </a:r>
            <a:r>
              <a:rPr lang="ru-RU" sz="1600" dirty="0"/>
              <a:t>стоимость </a:t>
            </a:r>
            <a:r>
              <a:rPr lang="ru-RU" sz="1600" dirty="0" smtClean="0"/>
              <a:t>строительства      	      </a:t>
            </a:r>
            <a:r>
              <a:rPr lang="ru-RU" sz="1400" dirty="0" smtClean="0"/>
              <a:t>1 200 млн. руб. (в ценах 4 кв. 2014 г.);</a:t>
            </a:r>
          </a:p>
          <a:p>
            <a:endParaRPr lang="ru-RU" sz="1400" dirty="0" smtClean="0"/>
          </a:p>
          <a:p>
            <a:r>
              <a:rPr lang="ru-RU" sz="1600" dirty="0" smtClean="0"/>
              <a:t>Расчетный </a:t>
            </a:r>
            <a:r>
              <a:rPr lang="ru-RU" sz="1600" dirty="0"/>
              <a:t>срок </a:t>
            </a:r>
            <a:r>
              <a:rPr lang="ru-RU" sz="1600" dirty="0" smtClean="0"/>
              <a:t>строительства:</a:t>
            </a:r>
            <a:r>
              <a:rPr lang="ru-RU" sz="1600" dirty="0"/>
              <a:t>	</a:t>
            </a:r>
            <a:r>
              <a:rPr lang="ru-RU" sz="1400" dirty="0" smtClean="0"/>
              <a:t>18 мес.</a:t>
            </a:r>
          </a:p>
          <a:p>
            <a:endParaRPr lang="ru-RU" sz="1400" dirty="0" smtClean="0"/>
          </a:p>
          <a:p>
            <a:r>
              <a:rPr lang="ru-RU" sz="1600" dirty="0" smtClean="0"/>
              <a:t>Источник финансирования: </a:t>
            </a:r>
            <a:r>
              <a:rPr lang="ru-RU" sz="1400" dirty="0" smtClean="0"/>
              <a:t> Бюджет РФ</a:t>
            </a:r>
          </a:p>
          <a:p>
            <a:endParaRPr lang="ru-RU" sz="1400" dirty="0"/>
          </a:p>
          <a:p>
            <a:endParaRPr lang="ru-RU" sz="1600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92695"/>
            <a:ext cx="3694696" cy="532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822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Обязательства перед бюджетами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04800" y="188640"/>
            <a:ext cx="8077200" cy="420960"/>
          </a:xfrm>
        </p:spPr>
        <p:txBody>
          <a:bodyPr>
            <a:noAutofit/>
          </a:bodyPr>
          <a:lstStyle/>
          <a:p>
            <a:r>
              <a:rPr lang="ru-RU" sz="1500" dirty="0" smtClean="0"/>
              <a:t>Выполнение </a:t>
            </a:r>
            <a:r>
              <a:rPr lang="ru-RU" sz="1500" dirty="0"/>
              <a:t>текущих обязательств перед бюджетами бюджетной системой </a:t>
            </a:r>
            <a:r>
              <a:rPr lang="ru-RU" sz="1500" dirty="0" smtClean="0"/>
              <a:t>РФ</a:t>
            </a:r>
            <a:endParaRPr lang="ru-RU" sz="15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16</a:t>
            </a:fld>
            <a:endParaRPr lang="en-US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947039189"/>
              </p:ext>
            </p:extLst>
          </p:nvPr>
        </p:nvGraphicFramePr>
        <p:xfrm>
          <a:off x="1187624" y="1196752"/>
          <a:ext cx="6192688" cy="4093521"/>
        </p:xfrm>
        <a:graphic>
          <a:graphicData uri="http://schemas.openxmlformats.org/drawingml/2006/table">
            <a:tbl>
              <a:tblPr/>
              <a:tblGrid>
                <a:gridCol w="3188681"/>
                <a:gridCol w="1526626"/>
                <a:gridCol w="1477381"/>
              </a:tblGrid>
              <a:tr h="11102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Уплачено налогов и других платежей в бюджеты всех уровней, в том числе: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 год 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руб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кв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2015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года (млн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руб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НДФЛ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10,61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1,30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Платежи за пользование недрами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 0,87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0,22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Транспортный налог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 0,04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0,04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Прочие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 0,02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    -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5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Фонды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13,61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2,46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25,15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            4,02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738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Выполнение обязательств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83704"/>
          </a:xfrm>
        </p:spPr>
        <p:txBody>
          <a:bodyPr>
            <a:noAutofit/>
          </a:bodyPr>
          <a:lstStyle/>
          <a:p>
            <a:r>
              <a:rPr lang="ru-RU" sz="2000" dirty="0"/>
              <a:t>Объем инвестиций по проекту, тыс</a:t>
            </a:r>
            <a:r>
              <a:rPr lang="ru-RU" sz="2000" dirty="0" smtClean="0"/>
              <a:t>. руб</a:t>
            </a:r>
            <a:r>
              <a:rPr lang="ru-RU" sz="2000" dirty="0"/>
              <a:t>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17</a:t>
            </a:fld>
            <a:endParaRPr lang="en-US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5681562"/>
              </p:ext>
            </p:extLst>
          </p:nvPr>
        </p:nvGraphicFramePr>
        <p:xfrm>
          <a:off x="1187624" y="1052736"/>
          <a:ext cx="691276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444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647112" y="381000"/>
            <a:ext cx="533400" cy="58674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Проблемы, возникшие при реализации </a:t>
            </a:r>
            <a:r>
              <a:rPr lang="ru-RU" dirty="0" smtClean="0"/>
              <a:t>проекта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83704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Проблемы, возникшие при реализации проекта</a:t>
            </a:r>
            <a:endParaRPr lang="ru-RU" sz="20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18</a:t>
            </a:fld>
            <a:endParaRPr lang="en-US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445510876"/>
              </p:ext>
            </p:extLst>
          </p:nvPr>
        </p:nvGraphicFramePr>
        <p:xfrm>
          <a:off x="304800" y="609600"/>
          <a:ext cx="8077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3442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>
          <a:xfrm>
            <a:off x="899592" y="620688"/>
            <a:ext cx="7344816" cy="5638800"/>
          </a:xfrm>
        </p:spPr>
        <p:txBody>
          <a:bodyPr/>
          <a:lstStyle/>
          <a:p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СПАСИБО ЗА ВНИМАНИЕ</a:t>
            </a:r>
            <a:endParaRPr lang="en-US" sz="6600" u="sng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и задачи проекта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2</a:t>
            </a:fld>
            <a:endParaRPr lang="en-US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098030990"/>
              </p:ext>
            </p:extLst>
          </p:nvPr>
        </p:nvGraphicFramePr>
        <p:xfrm>
          <a:off x="1403648" y="2276872"/>
          <a:ext cx="6096000" cy="38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15616" y="56195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Освоение Озерновского месторождения. Создание </a:t>
            </a:r>
            <a:r>
              <a:rPr lang="ru-RU" dirty="0"/>
              <a:t>крупнейшего предприятия по золотодобыче на территории Камчатского края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77950" y="188640"/>
            <a:ext cx="3456384" cy="36933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3306594" y="1268760"/>
            <a:ext cx="2520280" cy="936104"/>
          </a:xfrm>
          <a:prstGeom prst="downArrow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Задачи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6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Дальневосточный Федеральный Округ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3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1050" b="1" dirty="0" smtClean="0">
                <a:solidFill>
                  <a:prstClr val="white"/>
                </a:solidFill>
                <a:latin typeface="Arial" charset="0"/>
              </a:rPr>
              <a:t>RUSSIAN FEDERATION</a:t>
            </a:r>
            <a:endParaRPr lang="ru-RU" sz="12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3228" y="44624"/>
            <a:ext cx="8077200" cy="360040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 smtClean="0">
                <a:solidFill>
                  <a:schemeClr val="bg1"/>
                </a:solidFill>
              </a:rPr>
              <a:t>География проекта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59" y="620687"/>
            <a:ext cx="7989322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4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4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1050" b="1" dirty="0" smtClean="0">
                <a:solidFill>
                  <a:prstClr val="white"/>
                </a:solidFill>
                <a:latin typeface="Arial" charset="0"/>
              </a:rPr>
              <a:t>RUSSIAN FEDERATION</a:t>
            </a:r>
            <a:endParaRPr lang="ru-RU" sz="12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3228" y="44624"/>
            <a:ext cx="8077200" cy="360040"/>
          </a:xfrm>
          <a:solidFill>
            <a:schemeClr val="accent6"/>
          </a:solidFill>
        </p:spPr>
        <p:txBody>
          <a:bodyPr>
            <a:noAutofit/>
          </a:bodyPr>
          <a:lstStyle>
            <a:extLst/>
          </a:lstStyle>
          <a:p>
            <a:r>
              <a:rPr lang="ru-RU" sz="2000" b="1" dirty="0" smtClean="0">
                <a:solidFill>
                  <a:schemeClr val="bg1"/>
                </a:solidFill>
              </a:rPr>
              <a:t>География проекта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9" y="487517"/>
            <a:ext cx="4497635" cy="567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88" y="4017987"/>
            <a:ext cx="36195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5"/>
          <p:cNvSpPr txBox="1">
            <a:spLocks/>
          </p:cNvSpPr>
          <p:nvPr/>
        </p:nvSpPr>
        <p:spPr bwMode="auto">
          <a:xfrm>
            <a:off x="4788024" y="487518"/>
            <a:ext cx="3714929" cy="15232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0" dirty="0" smtClean="0"/>
              <a:t>Озерновское рудное  поле находится на территории Корякского автономного округа Камчатского края, в 145 км от г. Ключи и 520 км от г. Петропавловск-Камчатский</a:t>
            </a:r>
            <a:r>
              <a:rPr lang="en-US" sz="1200" kern="1200" dirty="0" smtClean="0"/>
              <a:t>.</a:t>
            </a:r>
          </a:p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0" dirty="0" smtClean="0"/>
              <a:t>Климат района умеренно континентальный, переходный к морскому</a:t>
            </a:r>
            <a:r>
              <a:rPr lang="en-US" sz="1200" kern="1200" dirty="0" smtClean="0"/>
              <a:t>. </a:t>
            </a:r>
          </a:p>
          <a:p>
            <a:pPr marL="182563" indent="-182563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1200" dirty="0" smtClean="0"/>
              <a:t>Геологоразведочные работы могут проводиться круглый год.</a:t>
            </a:r>
            <a:endParaRPr lang="en-US" sz="1200" kern="1200" dirty="0" smtClean="0"/>
          </a:p>
        </p:txBody>
      </p:sp>
      <p:sp>
        <p:nvSpPr>
          <p:cNvPr id="11" name="Content Placeholder 14"/>
          <p:cNvSpPr txBox="1">
            <a:spLocks/>
          </p:cNvSpPr>
          <p:nvPr/>
        </p:nvSpPr>
        <p:spPr bwMode="auto">
          <a:xfrm>
            <a:off x="4788024" y="2156023"/>
            <a:ext cx="3716108" cy="1705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0" dirty="0" smtClean="0"/>
              <a:t>Лицензионная  площадь  составляет 48.5 км</a:t>
            </a:r>
            <a:r>
              <a:rPr lang="ru-RU" sz="1200" kern="0" baseline="30000" dirty="0" smtClean="0"/>
              <a:t>2</a:t>
            </a:r>
            <a:r>
              <a:rPr lang="ru-RU" sz="1200" kern="0" dirty="0" smtClean="0"/>
              <a:t> и охватывает наиболее  изученную  восточную часть  Озерновского рудного поля</a:t>
            </a:r>
            <a:r>
              <a:rPr lang="en-US" sz="1200" kern="0" dirty="0" smtClean="0"/>
              <a:t>. </a:t>
            </a:r>
          </a:p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0" dirty="0" smtClean="0"/>
              <a:t>В  пределах  лицензионной площади выделяется пять  основных участков: БАМ, Хомут, Промежуточный, Каюрковский и Прометей</a:t>
            </a:r>
            <a:r>
              <a:rPr lang="en-US" sz="1200" kern="0" dirty="0" smtClean="0"/>
              <a:t>. </a:t>
            </a:r>
          </a:p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200" kern="0" dirty="0" smtClean="0"/>
              <a:t>Все ГРР проводились только в юго-западной части площади по участкам  БАМ, Хомут (разведаны не полностью) и Промежуточный (небольшой объем работ).</a:t>
            </a:r>
            <a:endParaRPr lang="en-US" sz="1200" kern="1200" dirty="0"/>
          </a:p>
        </p:txBody>
      </p:sp>
    </p:spTree>
    <p:extLst>
      <p:ext uri="{BB962C8B-B14F-4D97-AF65-F5344CB8AC3E}">
        <p14:creationId xmlns:p14="http://schemas.microsoft.com/office/powerpoint/2010/main" val="17566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Генеральный план</a:t>
            </a:r>
            <a:endParaRPr lang="en-US" dirty="0"/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4294967295"/>
          </p:nvPr>
        </p:nvSpPr>
        <p:spPr>
          <a:xfrm>
            <a:off x="323850" y="260350"/>
            <a:ext cx="8064500" cy="349250"/>
          </a:xfrm>
          <a:solidFill>
            <a:schemeClr val="accent6"/>
          </a:solidFill>
          <a:extLst/>
        </p:spPr>
        <p:txBody>
          <a:bodyPr anchor="ctr">
            <a:no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ru-RU" sz="2000" b="1" kern="1200" dirty="0" smtClean="0">
                <a:solidFill>
                  <a:schemeClr val="bg1"/>
                </a:solidFill>
              </a:rPr>
              <a:t>Схема расположения объектов строительства 1 ОЧЕРЕДИ</a:t>
            </a:r>
            <a:endParaRPr lang="en-US" sz="2000" b="1" kern="1200" dirty="0" smtClean="0">
              <a:solidFill>
                <a:schemeClr val="bg1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E2C9CCC-CD3A-4E6C-AD8A-37705958D049}" type="slidenum">
              <a:rPr lang="en-US" sz="1000"/>
              <a:pPr>
                <a:defRPr/>
              </a:pPr>
              <a:t>5</a:t>
            </a:fld>
            <a:endParaRPr lang="en-US" sz="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82260"/>
            <a:ext cx="7848872" cy="549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48"/>
          <p:cNvCxnSpPr>
            <a:stCxn id="67" idx="2"/>
          </p:cNvCxnSpPr>
          <p:nvPr/>
        </p:nvCxnSpPr>
        <p:spPr>
          <a:xfrm>
            <a:off x="6876255" y="2582326"/>
            <a:ext cx="0" cy="1981475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79"/>
          <p:cNvCxnSpPr/>
          <p:nvPr/>
        </p:nvCxnSpPr>
        <p:spPr>
          <a:xfrm>
            <a:off x="4553998" y="1920607"/>
            <a:ext cx="0" cy="2663528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48"/>
          <p:cNvCxnSpPr/>
          <p:nvPr/>
        </p:nvCxnSpPr>
        <p:spPr>
          <a:xfrm>
            <a:off x="5796136" y="2979477"/>
            <a:ext cx="0" cy="1584325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275762" y="1343775"/>
            <a:ext cx="0" cy="3240360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704348" y="2943622"/>
            <a:ext cx="0" cy="157579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107693" y="3356992"/>
            <a:ext cx="0" cy="1152128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4031940" y="2529716"/>
            <a:ext cx="0" cy="207090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2727489" y="3717032"/>
            <a:ext cx="1584176" cy="0"/>
          </a:xfrm>
          <a:prstGeom prst="line">
            <a:avLst/>
          </a:prstGeom>
          <a:ln w="57150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2555776" y="2534120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804216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259632" y="2503190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7544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251261" y="2530202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1600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Хронология </a:t>
            </a:r>
            <a:r>
              <a:rPr lang="ru-RU" dirty="0"/>
              <a:t>Р</a:t>
            </a:r>
            <a:r>
              <a:rPr lang="ru-RU" dirty="0" smtClean="0"/>
              <a:t>азвития Проекта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56D3EEF-DE4E-429D-8EC4-DDC531AFF587}" type="slidenum">
              <a:rPr lang="en-US" sz="1000" smtClean="0">
                <a:solidFill>
                  <a:srgbClr val="595959"/>
                </a:solidFill>
              </a:rPr>
              <a:pPr/>
              <a:t>6</a:t>
            </a:fld>
            <a:endParaRPr lang="en-US" sz="800" dirty="0">
              <a:solidFill>
                <a:srgbClr val="595959"/>
              </a:solidFill>
            </a:endParaRP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Current Ownership Structure*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</p:spPr>
        <p:txBody>
          <a:bodyPr anchor="ctr">
            <a:noAutofit/>
          </a:bodyPr>
          <a:lstStyle/>
          <a:p>
            <a:r>
              <a:rPr lang="ru-RU" sz="1200" dirty="0" smtClean="0"/>
              <a:t>Историческая справка – Этапы развития Озерновского месторождения</a:t>
            </a:r>
            <a:r>
              <a:rPr lang="en-US" sz="1200" dirty="0" smtClean="0"/>
              <a:t> (</a:t>
            </a:r>
            <a:r>
              <a:rPr lang="ru-RU" sz="1200" dirty="0" smtClean="0"/>
              <a:t>предшественники и сегодняшняя команда)</a:t>
            </a:r>
            <a:endParaRPr lang="en-US" sz="1200" dirty="0"/>
          </a:p>
        </p:txBody>
      </p:sp>
      <p:sp>
        <p:nvSpPr>
          <p:cNvPr id="47" name="Right Arrow 46"/>
          <p:cNvSpPr/>
          <p:nvPr/>
        </p:nvSpPr>
        <p:spPr>
          <a:xfrm>
            <a:off x="395536" y="3212976"/>
            <a:ext cx="8064896" cy="1008112"/>
          </a:xfrm>
          <a:prstGeom prst="rightArrow">
            <a:avLst/>
          </a:prstGeom>
          <a:solidFill>
            <a:srgbClr val="77C13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05835" y="3573526"/>
            <a:ext cx="539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52188" y="3568138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1998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3568" y="357301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5516" y="3565171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1987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7277" y="1052736"/>
            <a:ext cx="646331" cy="1735743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Поисково-оценочные работы, выполненные  ЦКГРЭ ГГП «Камчатгеология»</a:t>
            </a:r>
            <a:endParaRPr lang="en-US" sz="1000" dirty="0">
              <a:solidFill>
                <a:prstClr val="black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467544" y="3071544"/>
            <a:ext cx="504056" cy="1588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117603" y="3577664"/>
            <a:ext cx="511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1997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1316523" y="3085764"/>
            <a:ext cx="432048" cy="1588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1273782" y="1117193"/>
            <a:ext cx="492443" cy="1735743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Геологоразведочные работы, выполненные ЗАО «Паламос»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03748" y="356867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2006</a:t>
            </a:r>
          </a:p>
        </p:txBody>
      </p:sp>
      <p:cxnSp>
        <p:nvCxnSpPr>
          <p:cNvPr id="75" name="Straight Arrow Connector 74"/>
          <p:cNvCxnSpPr/>
          <p:nvPr/>
        </p:nvCxnSpPr>
        <p:spPr>
          <a:xfrm flipV="1">
            <a:off x="2548616" y="3062882"/>
            <a:ext cx="701091" cy="10616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2539315" y="873484"/>
            <a:ext cx="800219" cy="2160239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Геологоразведочные работы, выполненные бывшими владельцами  ОАО «СиГМА»</a:t>
            </a:r>
          </a:p>
          <a:p>
            <a:pPr algn="ctr"/>
            <a:r>
              <a:rPr lang="en-US" sz="1000" dirty="0">
                <a:solidFill>
                  <a:prstClr val="black"/>
                </a:solidFill>
              </a:rPr>
              <a:t>(UFG Private Equity)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207675" y="3475802"/>
            <a:ext cx="75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prstClr val="white"/>
                </a:solidFill>
              </a:rPr>
              <a:t>Март</a:t>
            </a:r>
            <a:r>
              <a:rPr lang="en-US" sz="1200" b="1" dirty="0">
                <a:solidFill>
                  <a:prstClr val="white"/>
                </a:solidFill>
              </a:rPr>
              <a:t> 2010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698181" y="3565168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2011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046321" y="4563802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Приобретение ОАО «СиГМА» текущими акционерами</a:t>
            </a:r>
          </a:p>
          <a:p>
            <a:pPr algn="ctr"/>
            <a:r>
              <a:rPr lang="ru-RU" sz="1000" b="1" dirty="0">
                <a:solidFill>
                  <a:prstClr val="black"/>
                </a:solidFill>
              </a:rPr>
              <a:t>Официальных ресурсов нет</a:t>
            </a:r>
            <a:endParaRPr lang="en-US" sz="1000" b="1" dirty="0">
              <a:solidFill>
                <a:prstClr val="black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861108" y="348533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prstClr val="white"/>
                </a:solidFill>
              </a:rPr>
              <a:t>сентябрь</a:t>
            </a:r>
            <a:r>
              <a:rPr lang="en-US" sz="1200" b="1" dirty="0">
                <a:solidFill>
                  <a:prstClr val="white"/>
                </a:solidFill>
              </a:rPr>
              <a:t> 201</a:t>
            </a:r>
            <a:r>
              <a:rPr lang="ru-RU" sz="1200" b="1" dirty="0">
                <a:solidFill>
                  <a:prstClr val="white"/>
                </a:solidFill>
              </a:rPr>
              <a:t>2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339534" y="1860153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 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en-US" sz="1000" b="1" dirty="0">
                <a:solidFill>
                  <a:prstClr val="black"/>
                </a:solidFill>
              </a:rPr>
              <a:t>1.2</a:t>
            </a:r>
            <a:r>
              <a:rPr lang="ru-RU" sz="1000" b="1" dirty="0">
                <a:solidFill>
                  <a:prstClr val="black"/>
                </a:solidFill>
              </a:rPr>
              <a:t> </a:t>
            </a:r>
            <a:r>
              <a:rPr lang="ru-RU" sz="1000" b="1" dirty="0" smtClean="0">
                <a:solidFill>
                  <a:prstClr val="black"/>
                </a:solidFill>
              </a:rPr>
              <a:t>млн</a:t>
            </a:r>
            <a:r>
              <a:rPr lang="en-US" sz="1000" b="1" dirty="0" smtClean="0">
                <a:solidFill>
                  <a:prstClr val="black"/>
                </a:solidFill>
              </a:rPr>
              <a:t>. </a:t>
            </a:r>
            <a:r>
              <a:rPr lang="en-US" sz="1000" b="1" dirty="0">
                <a:solidFill>
                  <a:prstClr val="black"/>
                </a:solidFill>
              </a:rPr>
              <a:t>oz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39963" y="3565169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2005</a:t>
            </a:r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519578" y="3150489"/>
            <a:ext cx="3356678" cy="1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4257028" y="2873490"/>
            <a:ext cx="1272079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FF0000"/>
                </a:solidFill>
              </a:rPr>
              <a:t>Вложения в Компанию  около </a:t>
            </a:r>
            <a:r>
              <a:rPr lang="ru-RU" sz="1300" b="1" dirty="0" smtClean="0">
                <a:solidFill>
                  <a:srgbClr val="FF0000"/>
                </a:solidFill>
              </a:rPr>
              <a:t>2,6 млрд.</a:t>
            </a:r>
            <a:r>
              <a:rPr lang="en-US" sz="1300" b="1" dirty="0" smtClean="0">
                <a:solidFill>
                  <a:srgbClr val="FF0000"/>
                </a:solidFill>
              </a:rPr>
              <a:t> </a:t>
            </a:r>
            <a:r>
              <a:rPr lang="ru-RU" sz="1300" b="1" dirty="0" smtClean="0">
                <a:solidFill>
                  <a:srgbClr val="FF0000"/>
                </a:solidFill>
              </a:rPr>
              <a:t>руб.</a:t>
            </a:r>
            <a:endParaRPr lang="en-US" sz="1300" b="1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>
            <a:off x="7704348" y="4365104"/>
            <a:ext cx="719900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6876256" y="4653136"/>
            <a:ext cx="1656184" cy="553998"/>
          </a:xfrm>
          <a:prstGeom prst="rect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Строительство ГМК </a:t>
            </a:r>
          </a:p>
          <a:p>
            <a:pPr algn="ctr"/>
            <a:r>
              <a:rPr lang="en-US" sz="1000" b="1" dirty="0">
                <a:solidFill>
                  <a:prstClr val="black"/>
                </a:solidFill>
              </a:rPr>
              <a:t>(</a:t>
            </a:r>
            <a:r>
              <a:rPr lang="en-US" sz="1000" b="1" dirty="0" smtClean="0">
                <a:solidFill>
                  <a:prstClr val="black"/>
                </a:solidFill>
              </a:rPr>
              <a:t>201</a:t>
            </a:r>
            <a:r>
              <a:rPr lang="ru-RU" sz="1000" b="1" dirty="0" smtClean="0">
                <a:solidFill>
                  <a:prstClr val="black"/>
                </a:solidFill>
              </a:rPr>
              <a:t>5</a:t>
            </a:r>
            <a:r>
              <a:rPr lang="en-US" sz="1000" b="1" dirty="0" smtClean="0">
                <a:solidFill>
                  <a:prstClr val="black"/>
                </a:solidFill>
              </a:rPr>
              <a:t>-201</a:t>
            </a:r>
            <a:r>
              <a:rPr lang="ru-RU" sz="1000" b="1" dirty="0" smtClean="0">
                <a:solidFill>
                  <a:prstClr val="black"/>
                </a:solidFill>
              </a:rPr>
              <a:t>6</a:t>
            </a:r>
            <a:r>
              <a:rPr lang="en-US" sz="1000" b="1" dirty="0" smtClean="0">
                <a:solidFill>
                  <a:prstClr val="black"/>
                </a:solidFill>
              </a:rPr>
              <a:t>) </a:t>
            </a:r>
            <a:r>
              <a:rPr lang="ru-RU" sz="1000" b="1" dirty="0">
                <a:solidFill>
                  <a:prstClr val="black"/>
                </a:solidFill>
              </a:rPr>
              <a:t>и начало </a:t>
            </a:r>
            <a:r>
              <a:rPr lang="ru-RU" sz="1000" b="1" dirty="0" smtClean="0">
                <a:solidFill>
                  <a:prstClr val="black"/>
                </a:solidFill>
              </a:rPr>
              <a:t>производства</a:t>
            </a:r>
            <a:r>
              <a:rPr lang="en-US" sz="1000" b="1" dirty="0" smtClean="0">
                <a:solidFill>
                  <a:prstClr val="black"/>
                </a:solidFill>
              </a:rPr>
              <a:t> </a:t>
            </a:r>
            <a:r>
              <a:rPr lang="en-US" sz="1000" b="1" dirty="0">
                <a:solidFill>
                  <a:prstClr val="black"/>
                </a:solidFill>
              </a:rPr>
              <a:t>(</a:t>
            </a:r>
            <a:r>
              <a:rPr lang="ru-RU" sz="1000" b="1" dirty="0" smtClean="0">
                <a:solidFill>
                  <a:prstClr val="black"/>
                </a:solidFill>
              </a:rPr>
              <a:t>2017</a:t>
            </a:r>
            <a:r>
              <a:rPr lang="en-US" sz="1000" b="1" dirty="0" smtClean="0">
                <a:solidFill>
                  <a:prstClr val="black"/>
                </a:solidFill>
              </a:rPr>
              <a:t>)</a:t>
            </a:r>
            <a:endParaRPr lang="en-US" sz="1000" b="1" dirty="0">
              <a:solidFill>
                <a:prstClr val="black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526472" y="4509120"/>
            <a:ext cx="1133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Приобретение  лицензии на Озерновское месторождение компанией ОАО «СиГМА»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857919" y="542011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ru-RU" sz="1000" b="1" dirty="0">
                <a:solidFill>
                  <a:prstClr val="black"/>
                </a:solidFill>
              </a:rPr>
              <a:t>3</a:t>
            </a:r>
            <a:r>
              <a:rPr lang="en-US" sz="1000" b="1" dirty="0">
                <a:solidFill>
                  <a:prstClr val="black"/>
                </a:solidFill>
              </a:rPr>
              <a:t>.</a:t>
            </a:r>
            <a:r>
              <a:rPr lang="ru-RU" sz="1000" b="1" dirty="0">
                <a:solidFill>
                  <a:prstClr val="black"/>
                </a:solidFill>
              </a:rPr>
              <a:t>35 </a:t>
            </a:r>
            <a:r>
              <a:rPr lang="ru-RU" sz="1000" b="1" dirty="0" smtClean="0">
                <a:solidFill>
                  <a:prstClr val="black"/>
                </a:solidFill>
              </a:rPr>
              <a:t>млн</a:t>
            </a:r>
            <a:r>
              <a:rPr lang="en-US" sz="1000" b="1" dirty="0">
                <a:solidFill>
                  <a:prstClr val="black"/>
                </a:solidFill>
              </a:rPr>
              <a:t>.</a:t>
            </a:r>
            <a:r>
              <a:rPr lang="en-US" sz="1000" b="1" dirty="0" smtClean="0">
                <a:solidFill>
                  <a:prstClr val="black"/>
                </a:solidFill>
              </a:rPr>
              <a:t> </a:t>
            </a:r>
            <a:r>
              <a:rPr lang="en-US" sz="1000" b="1" dirty="0">
                <a:solidFill>
                  <a:prstClr val="black"/>
                </a:solidFill>
              </a:rPr>
              <a:t>oz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08304" y="3553821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C000"/>
                </a:solidFill>
              </a:rPr>
              <a:t>2015</a:t>
            </a:r>
            <a:endParaRPr lang="en-US" sz="1200" b="1" dirty="0">
              <a:solidFill>
                <a:srgbClr val="FFC000"/>
              </a:solidFill>
            </a:endParaRPr>
          </a:p>
        </p:txBody>
      </p:sp>
      <p:sp>
        <p:nvSpPr>
          <p:cNvPr id="50" name="TextBox 89"/>
          <p:cNvSpPr txBox="1">
            <a:spLocks noChangeArrowheads="1"/>
          </p:cNvSpPr>
          <p:nvPr/>
        </p:nvSpPr>
        <p:spPr bwMode="auto">
          <a:xfrm>
            <a:off x="5555568" y="3568134"/>
            <a:ext cx="5749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prstClr val="white"/>
                </a:solidFill>
                <a:latin typeface="Calibri"/>
              </a:rPr>
              <a:t>2013</a:t>
            </a: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Rectangle 90"/>
          <p:cNvSpPr/>
          <p:nvPr/>
        </p:nvSpPr>
        <p:spPr>
          <a:xfrm>
            <a:off x="3982033" y="1152267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 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en-US" sz="1000" b="1" dirty="0">
                <a:solidFill>
                  <a:prstClr val="black"/>
                </a:solidFill>
              </a:rPr>
              <a:t>3.0</a:t>
            </a:r>
            <a:r>
              <a:rPr lang="ru-RU" sz="1000" b="1" dirty="0">
                <a:solidFill>
                  <a:prstClr val="black"/>
                </a:solidFill>
              </a:rPr>
              <a:t> </a:t>
            </a:r>
            <a:r>
              <a:rPr lang="ru-RU" sz="1000" b="1" dirty="0" smtClean="0">
                <a:solidFill>
                  <a:prstClr val="black"/>
                </a:solidFill>
              </a:rPr>
              <a:t>млн</a:t>
            </a:r>
            <a:r>
              <a:rPr lang="en-US" sz="1000" b="1" dirty="0" smtClean="0">
                <a:solidFill>
                  <a:prstClr val="black"/>
                </a:solidFill>
              </a:rPr>
              <a:t>. </a:t>
            </a:r>
            <a:r>
              <a:rPr lang="en-US" sz="1000" b="1" dirty="0">
                <a:solidFill>
                  <a:prstClr val="black"/>
                </a:solidFill>
              </a:rPr>
              <a:t>oz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34061" y="3565167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2012</a:t>
            </a:r>
          </a:p>
        </p:txBody>
      </p:sp>
      <p:sp>
        <p:nvSpPr>
          <p:cNvPr id="62" name="Rectangle 45"/>
          <p:cNvSpPr/>
          <p:nvPr/>
        </p:nvSpPr>
        <p:spPr>
          <a:xfrm>
            <a:off x="5229815" y="1565821"/>
            <a:ext cx="11521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Подготовка проекта ГМК Подтверждение по </a:t>
            </a:r>
            <a:r>
              <a:rPr lang="en-US" sz="1000" b="1" dirty="0"/>
              <a:t>JORC</a:t>
            </a:r>
            <a:r>
              <a:rPr lang="ru-RU" sz="1000" b="1" dirty="0"/>
              <a:t/>
            </a:r>
            <a:br>
              <a:rPr lang="ru-RU" sz="1000" b="1" dirty="0"/>
            </a:br>
            <a:r>
              <a:rPr lang="ru-RU" sz="1000" b="1" dirty="0"/>
              <a:t>3</a:t>
            </a:r>
            <a:r>
              <a:rPr lang="en-US" sz="1000" b="1" dirty="0"/>
              <a:t>.</a:t>
            </a:r>
            <a:r>
              <a:rPr lang="ru-RU" sz="1000" b="1" dirty="0"/>
              <a:t>43 млн</a:t>
            </a:r>
            <a:r>
              <a:rPr lang="en-US" sz="1000" b="1" dirty="0"/>
              <a:t> oz </a:t>
            </a:r>
            <a:r>
              <a:rPr lang="ru-RU" sz="1000" b="1" dirty="0"/>
              <a:t>ресурсов золота, </a:t>
            </a:r>
            <a:r>
              <a:rPr lang="ru-RU" sz="1000" b="1" u="sng" dirty="0"/>
              <a:t>1,3 </a:t>
            </a:r>
            <a:r>
              <a:rPr lang="ru-RU" sz="1000" b="1" u="sng" dirty="0" smtClean="0"/>
              <a:t>млн</a:t>
            </a:r>
            <a:r>
              <a:rPr lang="en-US" sz="1000" b="1" u="sng" dirty="0" smtClean="0"/>
              <a:t>.</a:t>
            </a:r>
            <a:r>
              <a:rPr lang="ru-RU" sz="1000" b="1" u="sng" dirty="0" smtClean="0"/>
              <a:t> </a:t>
            </a:r>
            <a:r>
              <a:rPr lang="en-US" sz="1000" b="1" u="sng" dirty="0"/>
              <a:t>oz </a:t>
            </a:r>
            <a:r>
              <a:rPr lang="ru-RU" sz="1000" b="1" u="sng" dirty="0"/>
              <a:t>запасов (</a:t>
            </a:r>
            <a:r>
              <a:rPr lang="en-US" sz="1000" b="1" u="sng" dirty="0"/>
              <a:t>P&amp;P)</a:t>
            </a:r>
            <a:endParaRPr lang="en-US" sz="1000" u="sng" dirty="0"/>
          </a:p>
        </p:txBody>
      </p:sp>
      <p:sp>
        <p:nvSpPr>
          <p:cNvPr id="60" name="TextBox 89"/>
          <p:cNvSpPr txBox="1">
            <a:spLocks noChangeArrowheads="1"/>
          </p:cNvSpPr>
          <p:nvPr/>
        </p:nvSpPr>
        <p:spPr bwMode="auto">
          <a:xfrm>
            <a:off x="6588761" y="3560379"/>
            <a:ext cx="5749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1200" b="1" dirty="0" smtClean="0">
                <a:solidFill>
                  <a:prstClr val="white"/>
                </a:solidFill>
                <a:latin typeface="Calibri"/>
              </a:rPr>
              <a:t>2014</a:t>
            </a: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Rectangle 45"/>
          <p:cNvSpPr/>
          <p:nvPr/>
        </p:nvSpPr>
        <p:spPr>
          <a:xfrm>
            <a:off x="6294379" y="643334"/>
            <a:ext cx="1163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/>
              <a:t>Получение положительного заключения Главгос-экспертизы по </a:t>
            </a:r>
            <a:r>
              <a:rPr lang="ru-RU" sz="1000" b="1" dirty="0"/>
              <a:t>Проекту </a:t>
            </a:r>
            <a:r>
              <a:rPr lang="ru-RU" sz="1000" b="1" dirty="0" smtClean="0"/>
              <a:t> строительства ГМК</a:t>
            </a:r>
          </a:p>
          <a:p>
            <a:pPr algn="ctr"/>
            <a:r>
              <a:rPr lang="ru-RU" sz="1000" b="1" dirty="0" smtClean="0"/>
              <a:t>Получение разрешения на строительство ГМК и дороги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73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Характеристики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04800" y="199728"/>
            <a:ext cx="8077200" cy="348952"/>
          </a:xfrm>
        </p:spPr>
        <p:txBody>
          <a:bodyPr>
            <a:noAutofit/>
          </a:bodyPr>
          <a:lstStyle/>
          <a:p>
            <a:r>
              <a:rPr lang="ru-RU" sz="2000" dirty="0" smtClean="0"/>
              <a:t>Основные параметры проекта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7</a:t>
            </a:fld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endParaRPr lang="ru-RU" sz="1000" dirty="0" smtClean="0"/>
          </a:p>
          <a:p>
            <a:r>
              <a:rPr lang="ru-RU" sz="1700" dirty="0" smtClean="0"/>
              <a:t>Характеристики </a:t>
            </a:r>
            <a:r>
              <a:rPr lang="ru-RU" sz="1700" dirty="0"/>
              <a:t>проекта</a:t>
            </a:r>
          </a:p>
          <a:p>
            <a:r>
              <a:rPr lang="ru-RU" sz="1700" dirty="0"/>
              <a:t>•  </a:t>
            </a:r>
            <a:r>
              <a:rPr lang="ru-RU" sz="1700" dirty="0" smtClean="0"/>
              <a:t>     Проектная </a:t>
            </a:r>
            <a:r>
              <a:rPr lang="ru-RU" sz="1700" dirty="0"/>
              <a:t>мощность: </a:t>
            </a:r>
          </a:p>
          <a:p>
            <a:r>
              <a:rPr lang="ru-RU" sz="1700" dirty="0" smtClean="0"/>
              <a:t> </a:t>
            </a:r>
            <a:r>
              <a:rPr lang="ru-RU" sz="1700" dirty="0"/>
              <a:t>I очередь – 250 тыс</a:t>
            </a:r>
            <a:r>
              <a:rPr lang="ru-RU" sz="1700" dirty="0" smtClean="0"/>
              <a:t>. т</a:t>
            </a:r>
            <a:r>
              <a:rPr lang="ru-RU" sz="1700" dirty="0"/>
              <a:t>. </a:t>
            </a:r>
            <a:r>
              <a:rPr lang="ru-RU" sz="1700" dirty="0" smtClean="0"/>
              <a:t>руды/год; </a:t>
            </a:r>
          </a:p>
          <a:p>
            <a:r>
              <a:rPr lang="ru-RU" sz="1700" dirty="0"/>
              <a:t> </a:t>
            </a:r>
            <a:r>
              <a:rPr lang="ru-RU" sz="1700" dirty="0" smtClean="0"/>
              <a:t>II </a:t>
            </a:r>
            <a:r>
              <a:rPr lang="ru-RU" sz="1700" dirty="0"/>
              <a:t>очередь - до </a:t>
            </a:r>
            <a:r>
              <a:rPr lang="ru-RU" sz="1700" dirty="0" smtClean="0"/>
              <a:t>2 600 </a:t>
            </a:r>
            <a:r>
              <a:rPr lang="ru-RU" sz="1700" dirty="0"/>
              <a:t>тыс</a:t>
            </a:r>
            <a:r>
              <a:rPr lang="ru-RU" sz="1700" dirty="0" smtClean="0"/>
              <a:t>. т</a:t>
            </a:r>
            <a:r>
              <a:rPr lang="ru-RU" sz="1700" dirty="0"/>
              <a:t>. </a:t>
            </a:r>
            <a:r>
              <a:rPr lang="ru-RU" sz="1700" dirty="0" smtClean="0"/>
              <a:t>руды/год; </a:t>
            </a:r>
            <a:endParaRPr lang="ru-RU" sz="1700" dirty="0"/>
          </a:p>
          <a:p>
            <a:r>
              <a:rPr lang="ru-RU" sz="1700" dirty="0"/>
              <a:t>•       График объема производства:</a:t>
            </a:r>
          </a:p>
          <a:p>
            <a:endParaRPr lang="ru-RU" sz="12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64359959"/>
              </p:ext>
            </p:extLst>
          </p:nvPr>
        </p:nvGraphicFramePr>
        <p:xfrm>
          <a:off x="395536" y="3429000"/>
          <a:ext cx="7920880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736456"/>
              </p:ext>
            </p:extLst>
          </p:nvPr>
        </p:nvGraphicFramePr>
        <p:xfrm>
          <a:off x="251520" y="2492896"/>
          <a:ext cx="8136907" cy="8077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46193"/>
                <a:gridCol w="914048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Показатель/год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2016-2017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2018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2019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2020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2021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2022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2023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2024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2025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2026</a:t>
                      </a:r>
                      <a:endParaRPr lang="ru-RU" sz="13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Объем золота, кг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1805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2126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1903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1465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1742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3327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4854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5153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5000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495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Показатели эффективности проекта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467544" y="3356992"/>
            <a:ext cx="8077200" cy="288032"/>
          </a:xfrm>
        </p:spPr>
        <p:txBody>
          <a:bodyPr>
            <a:noAutofit/>
          </a:bodyPr>
          <a:lstStyle/>
          <a:p>
            <a:r>
              <a:rPr lang="ru-RU" sz="1500" dirty="0"/>
              <a:t>Налоги и взносы во внебюджетные фонды</a:t>
            </a:r>
            <a:r>
              <a:rPr lang="ru-RU" sz="1500" dirty="0" smtClean="0"/>
              <a:t>, млн</a:t>
            </a:r>
            <a:r>
              <a:rPr lang="ru-RU" sz="1500" dirty="0"/>
              <a:t>. руб.</a:t>
            </a:r>
          </a:p>
          <a:p>
            <a:endParaRPr lang="ru-RU" sz="15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6"/>
          </p:nvPr>
        </p:nvSpPr>
        <p:spPr>
          <a:xfrm>
            <a:off x="395536" y="260648"/>
            <a:ext cx="3965448" cy="288032"/>
          </a:xfrm>
        </p:spPr>
        <p:txBody>
          <a:bodyPr>
            <a:noAutofit/>
          </a:bodyPr>
          <a:lstStyle/>
          <a:p>
            <a:r>
              <a:rPr lang="ru-RU" sz="1500" dirty="0"/>
              <a:t>Показатели эффективности проекта</a:t>
            </a:r>
          </a:p>
          <a:p>
            <a:endParaRPr lang="ru-RU" sz="1500" dirty="0"/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2790892957"/>
              </p:ext>
            </p:extLst>
          </p:nvPr>
        </p:nvGraphicFramePr>
        <p:xfrm>
          <a:off x="395536" y="620688"/>
          <a:ext cx="3965448" cy="270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20"/>
          </p:nvPr>
        </p:nvSpPr>
        <p:spPr>
          <a:xfrm>
            <a:off x="4499992" y="260648"/>
            <a:ext cx="3965448" cy="288032"/>
          </a:xfrm>
        </p:spPr>
        <p:txBody>
          <a:bodyPr>
            <a:noAutofit/>
          </a:bodyPr>
          <a:lstStyle/>
          <a:p>
            <a:r>
              <a:rPr lang="ru-RU" sz="1500" dirty="0"/>
              <a:t>Социальный эффект </a:t>
            </a:r>
            <a:r>
              <a:rPr lang="ru-RU" sz="1500" dirty="0" smtClean="0"/>
              <a:t>Проекта</a:t>
            </a:r>
            <a:endParaRPr lang="ru-RU" sz="1500" dirty="0"/>
          </a:p>
        </p:txBody>
      </p:sp>
      <p:graphicFrame>
        <p:nvGraphicFramePr>
          <p:cNvPr id="16" name="Объект 15"/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1731560549"/>
              </p:ext>
            </p:extLst>
          </p:nvPr>
        </p:nvGraphicFramePr>
        <p:xfrm>
          <a:off x="4572000" y="692696"/>
          <a:ext cx="3893440" cy="263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8</a:t>
            </a:fld>
            <a:endParaRPr lang="en-US" dirty="0"/>
          </a:p>
        </p:txBody>
      </p:sp>
      <p:graphicFrame>
        <p:nvGraphicFramePr>
          <p:cNvPr id="15" name="Содержимое 14"/>
          <p:cNvGraphicFramePr>
            <a:graphicFrameLocks noGrp="1" noChangeAspect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3988959235"/>
              </p:ext>
            </p:extLst>
          </p:nvPr>
        </p:nvGraphicFramePr>
        <p:xfrm>
          <a:off x="1729524" y="3702386"/>
          <a:ext cx="5362755" cy="2685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Документ" r:id="rId13" imgW="6582325" imgH="3295648" progId="Word.Document.12">
                  <p:embed/>
                </p:oleObj>
              </mc:Choice>
              <mc:Fallback>
                <p:oleObj name="Документ" r:id="rId13" imgW="6582325" imgH="3295648" progId="Word.Document.12">
                  <p:embed/>
                  <p:pic>
                    <p:nvPicPr>
                      <p:cNvPr id="0" name="Содержимое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524" y="3702386"/>
                        <a:ext cx="5362755" cy="26852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6769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Стратегические перспективы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</p:spPr>
        <p:txBody>
          <a:bodyPr anchor="ctr">
            <a:noAutofit/>
          </a:bodyPr>
          <a:lstStyle/>
          <a:p>
            <a:r>
              <a:rPr lang="ru-RU" sz="2000" dirty="0" smtClean="0"/>
              <a:t>Ключевые этапы развития компании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9</a:t>
            </a:fld>
            <a:endParaRPr lang="en-US" sz="8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56003"/>
              </p:ext>
            </p:extLst>
          </p:nvPr>
        </p:nvGraphicFramePr>
        <p:xfrm>
          <a:off x="251520" y="764704"/>
          <a:ext cx="8136904" cy="3030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" name="Лист" r:id="rId4" imgW="8696390" imgH="3238380" progId="Excel.Sheet.12">
                  <p:embed/>
                </p:oleObj>
              </mc:Choice>
              <mc:Fallback>
                <p:oleObj name="Лист" r:id="rId4" imgW="8696390" imgH="3238380" progId="Excel.Sheet.12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764704"/>
                        <a:ext cx="8136904" cy="30301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330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tchbook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5EBE3F"/>
      </a:accent4>
      <a:accent5>
        <a:srgbClr val="93D47E"/>
      </a:accent5>
      <a:accent6>
        <a:srgbClr val="59595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Pitchbook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5EBE3F"/>
      </a:accent4>
      <a:accent5>
        <a:srgbClr val="93D47E"/>
      </a:accent5>
      <a:accent6>
        <a:srgbClr val="59595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1153</Words>
  <Application>Microsoft Office PowerPoint</Application>
  <PresentationFormat>Экран (4:3)</PresentationFormat>
  <Paragraphs>244</Paragraphs>
  <Slides>19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Pitchbook</vt:lpstr>
      <vt:lpstr>2_Pitchbook</vt:lpstr>
      <vt:lpstr>Документ</vt:lpstr>
      <vt:lpstr>Лист</vt:lpstr>
      <vt:lpstr>Горно-металлургический комбинат по добыче и переработке руды Озерновского золоторудного месторождения Камчатского края</vt:lpstr>
      <vt:lpstr>Цели и задачи проекта</vt:lpstr>
      <vt:lpstr>Дальневосточный Федеральный Округ</vt:lpstr>
      <vt:lpstr>м</vt:lpstr>
      <vt:lpstr>Генеральный план</vt:lpstr>
      <vt:lpstr>Хронология Развития Проекта</vt:lpstr>
      <vt:lpstr>Характеристики проекта</vt:lpstr>
      <vt:lpstr>Показатели эффективности проекта</vt:lpstr>
      <vt:lpstr>Стратегические перспективы</vt:lpstr>
      <vt:lpstr>Текущее состояние проекта</vt:lpstr>
      <vt:lpstr>Результаты геологоразведочных работ (ГРР) </vt:lpstr>
      <vt:lpstr>Согласование проектной документации</vt:lpstr>
      <vt:lpstr>Получение разрешительной документации</vt:lpstr>
      <vt:lpstr>Получение государственной поддержки Проекта</vt:lpstr>
      <vt:lpstr>Инфраструктура необходимая для проекта </vt:lpstr>
      <vt:lpstr>Обязательства перед бюджетами</vt:lpstr>
      <vt:lpstr>Выполнение обязательств </vt:lpstr>
      <vt:lpstr>Проблемы, возникшие при реализации проекта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2011-04-08T07:48:06Z</dcterms:created>
  <dcterms:modified xsi:type="dcterms:W3CDTF">2015-04-27T00:19:57Z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