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76" r:id="rId4"/>
    <p:sldId id="268" r:id="rId5"/>
    <p:sldId id="270" r:id="rId6"/>
    <p:sldId id="271" r:id="rId7"/>
    <p:sldId id="269" r:id="rId8"/>
    <p:sldId id="277" r:id="rId9"/>
    <p:sldId id="273" r:id="rId10"/>
    <p:sldId id="278" r:id="rId11"/>
    <p:sldId id="27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5058"/>
    <a:srgbClr val="FF7E79"/>
    <a:srgbClr val="002F99"/>
    <a:srgbClr val="1E4FCC"/>
    <a:srgbClr val="0D2249"/>
    <a:srgbClr val="DAE0E7"/>
    <a:srgbClr val="D3DA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54"/>
    <p:restoredTop sz="94659"/>
  </p:normalViewPr>
  <p:slideViewPr>
    <p:cSldViewPr snapToGrid="0" snapToObjects="1">
      <p:cViewPr varScale="1">
        <p:scale>
          <a:sx n="107" d="100"/>
          <a:sy n="107" d="100"/>
        </p:scale>
        <p:origin x="10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5C3187A5-212F-9843-A369-DA6C23CBB90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592D32C-FDF4-1F43-AF6F-FA57857962E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8731F5-D31D-9F40-BBC3-070CB36996C3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B0CA293-1E8B-854F-81A2-B0ED26139FA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AF58F3F-BC79-E045-8A89-61A939C8F4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590CF9-FE9D-CF49-A14C-BB8DDB45D2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0744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DDF567-ACAF-E249-9369-B1262B8E171C}" type="datetimeFigureOut">
              <a:rPr lang="ru-RU" smtClean="0"/>
              <a:t>26.09.2022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2C9F7-8C5D-C44B-8E65-035C651B61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458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39876" rtl="0" eaLnBrk="1" latinLnBrk="0" hangingPunct="1">
      <a:defRPr sz="1102" kern="1200">
        <a:solidFill>
          <a:schemeClr val="tx1"/>
        </a:solidFill>
        <a:latin typeface="+mn-lt"/>
        <a:ea typeface="+mn-ea"/>
        <a:cs typeface="+mn-cs"/>
      </a:defRPr>
    </a:lvl1pPr>
    <a:lvl2pPr marL="419938" algn="l" defTabSz="839876" rtl="0" eaLnBrk="1" latinLnBrk="0" hangingPunct="1">
      <a:defRPr sz="1102" kern="1200">
        <a:solidFill>
          <a:schemeClr val="tx1"/>
        </a:solidFill>
        <a:latin typeface="+mn-lt"/>
        <a:ea typeface="+mn-ea"/>
        <a:cs typeface="+mn-cs"/>
      </a:defRPr>
    </a:lvl2pPr>
    <a:lvl3pPr marL="839876" algn="l" defTabSz="839876" rtl="0" eaLnBrk="1" latinLnBrk="0" hangingPunct="1">
      <a:defRPr sz="1102" kern="1200">
        <a:solidFill>
          <a:schemeClr val="tx1"/>
        </a:solidFill>
        <a:latin typeface="+mn-lt"/>
        <a:ea typeface="+mn-ea"/>
        <a:cs typeface="+mn-cs"/>
      </a:defRPr>
    </a:lvl3pPr>
    <a:lvl4pPr marL="1259815" algn="l" defTabSz="839876" rtl="0" eaLnBrk="1" latinLnBrk="0" hangingPunct="1">
      <a:defRPr sz="1102" kern="1200">
        <a:solidFill>
          <a:schemeClr val="tx1"/>
        </a:solidFill>
        <a:latin typeface="+mn-lt"/>
        <a:ea typeface="+mn-ea"/>
        <a:cs typeface="+mn-cs"/>
      </a:defRPr>
    </a:lvl4pPr>
    <a:lvl5pPr marL="1679753" algn="l" defTabSz="839876" rtl="0" eaLnBrk="1" latinLnBrk="0" hangingPunct="1">
      <a:defRPr sz="1102" kern="1200">
        <a:solidFill>
          <a:schemeClr val="tx1"/>
        </a:solidFill>
        <a:latin typeface="+mn-lt"/>
        <a:ea typeface="+mn-ea"/>
        <a:cs typeface="+mn-cs"/>
      </a:defRPr>
    </a:lvl5pPr>
    <a:lvl6pPr marL="2099691" algn="l" defTabSz="839876" rtl="0" eaLnBrk="1" latinLnBrk="0" hangingPunct="1">
      <a:defRPr sz="1102" kern="1200">
        <a:solidFill>
          <a:schemeClr val="tx1"/>
        </a:solidFill>
        <a:latin typeface="+mn-lt"/>
        <a:ea typeface="+mn-ea"/>
        <a:cs typeface="+mn-cs"/>
      </a:defRPr>
    </a:lvl6pPr>
    <a:lvl7pPr marL="2519629" algn="l" defTabSz="839876" rtl="0" eaLnBrk="1" latinLnBrk="0" hangingPunct="1">
      <a:defRPr sz="1102" kern="1200">
        <a:solidFill>
          <a:schemeClr val="tx1"/>
        </a:solidFill>
        <a:latin typeface="+mn-lt"/>
        <a:ea typeface="+mn-ea"/>
        <a:cs typeface="+mn-cs"/>
      </a:defRPr>
    </a:lvl7pPr>
    <a:lvl8pPr marL="2939567" algn="l" defTabSz="839876" rtl="0" eaLnBrk="1" latinLnBrk="0" hangingPunct="1">
      <a:defRPr sz="1102" kern="1200">
        <a:solidFill>
          <a:schemeClr val="tx1"/>
        </a:solidFill>
        <a:latin typeface="+mn-lt"/>
        <a:ea typeface="+mn-ea"/>
        <a:cs typeface="+mn-cs"/>
      </a:defRPr>
    </a:lvl8pPr>
    <a:lvl9pPr marL="3359506" algn="l" defTabSz="839876" rtl="0" eaLnBrk="1" latinLnBrk="0" hangingPunct="1">
      <a:defRPr sz="110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2C9F7-8C5D-C44B-8E65-035C651B617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5453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2C9F7-8C5D-C44B-8E65-035C651B617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28626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2C9F7-8C5D-C44B-8E65-035C651B617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696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2C9F7-8C5D-C44B-8E65-035C651B617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040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2C9F7-8C5D-C44B-8E65-035C651B617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163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2C9F7-8C5D-C44B-8E65-035C651B617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691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2C9F7-8C5D-C44B-8E65-035C651B617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6838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2C9F7-8C5D-C44B-8E65-035C651B617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2193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2C9F7-8C5D-C44B-8E65-035C651B617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913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2C9F7-8C5D-C44B-8E65-035C651B617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55262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2C9F7-8C5D-C44B-8E65-035C651B617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765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33E1E-B5D8-F046-98B0-D9DB7830C913}" type="datetime1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F8C5D-CE8B-6348-A96D-0AA544CB38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475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317D-9F15-7648-AE1B-31D4C0DEC44A}" type="datetime1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F8C5D-CE8B-6348-A96D-0AA544CB38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03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575D7-38F0-2A44-9CC8-F0207740791B}" type="datetime1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F8C5D-CE8B-6348-A96D-0AA544CB38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929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E0D7-BF76-9E44-9A1B-824B1D7F546A}" type="datetime1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F8C5D-CE8B-6348-A96D-0AA544CB38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713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7D469-46D1-5B45-9F7F-9ACCFB383C45}" type="datetime1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F8C5D-CE8B-6348-A96D-0AA544CB38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002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5BBD-98D2-5D4B-9904-75A40DBB5DF3}" type="datetime1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F8C5D-CE8B-6348-A96D-0AA544CB38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780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2179-4088-6848-A09A-1B2BE2E77A49}" type="datetime1">
              <a:rPr lang="ru-RU" smtClean="0"/>
              <a:t>26.09.2022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F8C5D-CE8B-6348-A96D-0AA544CB38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751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3E578-0BC7-C043-BF51-53880986B6A7}" type="datetime1">
              <a:rPr lang="ru-RU" smtClean="0"/>
              <a:t>26.09.2022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F8C5D-CE8B-6348-A96D-0AA544CB38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468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C1A5E-32F0-8D41-9884-17140A63AB71}" type="datetime1">
              <a:rPr lang="ru-RU" smtClean="0"/>
              <a:t>26.09.2022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F8C5D-CE8B-6348-A96D-0AA544CB38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683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3580D-0233-2842-ACE1-14799D3CD3EF}" type="datetime1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F8C5D-CE8B-6348-A96D-0AA544CB38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99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9DA2-D420-0843-A110-DD6FAA871288}" type="datetime1">
              <a:rPr lang="ru-RU" smtClean="0"/>
              <a:t>26.09.2022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F8C5D-CE8B-6348-A96D-0AA544CB38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943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1EA5B-C440-0345-B9C6-D00CF16EA379}" type="datetime1">
              <a:rPr lang="ru-RU" smtClean="0"/>
              <a:t>26.09.2022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F8C5D-CE8B-6348-A96D-0AA544CB38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709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</a:schemeClr>
            </a:gs>
            <a:gs pos="43000">
              <a:schemeClr val="bg1"/>
            </a:gs>
            <a:gs pos="0">
              <a:schemeClr val="bg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.ytimg.com/vi/MhsC_xEpjnk/maxresdefault.jpg">
            <a:extLst>
              <a:ext uri="{FF2B5EF4-FFF2-40B4-BE49-F238E27FC236}">
                <a16:creationId xmlns:a16="http://schemas.microsoft.com/office/drawing/2014/main" id="{75D51B11-6EAC-5145-A42C-D67AFE5BDB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" r="385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вал 9">
            <a:extLst>
              <a:ext uri="{FF2B5EF4-FFF2-40B4-BE49-F238E27FC236}">
                <a16:creationId xmlns:a16="http://schemas.microsoft.com/office/drawing/2014/main" id="{5C543D3E-32FD-1240-BC36-DB752ABB4571}"/>
              </a:ext>
            </a:extLst>
          </p:cNvPr>
          <p:cNvSpPr/>
          <p:nvPr/>
        </p:nvSpPr>
        <p:spPr>
          <a:xfrm rot="20136150">
            <a:off x="2179906" y="-786796"/>
            <a:ext cx="10541866" cy="9014032"/>
          </a:xfrm>
          <a:prstGeom prst="ellipse">
            <a:avLst/>
          </a:prstGeom>
          <a:solidFill>
            <a:schemeClr val="tx1">
              <a:alpha val="5083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6A3189A0-7440-154B-9017-8BBCE18AF1F0}"/>
              </a:ext>
            </a:extLst>
          </p:cNvPr>
          <p:cNvSpPr/>
          <p:nvPr/>
        </p:nvSpPr>
        <p:spPr>
          <a:xfrm rot="2041091">
            <a:off x="-1592321" y="2008713"/>
            <a:ext cx="10541866" cy="7493413"/>
          </a:xfrm>
          <a:prstGeom prst="ellipse">
            <a:avLst/>
          </a:prstGeom>
          <a:solidFill>
            <a:schemeClr val="tx1">
              <a:alpha val="2806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/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74CAB562-2D5D-0044-9F4D-8A0A8BC80B84}"/>
              </a:ext>
            </a:extLst>
          </p:cNvPr>
          <p:cNvSpPr/>
          <p:nvPr/>
        </p:nvSpPr>
        <p:spPr>
          <a:xfrm rot="20136150">
            <a:off x="2573812" y="1598042"/>
            <a:ext cx="10541866" cy="9014032"/>
          </a:xfrm>
          <a:prstGeom prst="ellipse">
            <a:avLst/>
          </a:prstGeom>
          <a:solidFill>
            <a:srgbClr val="E95058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9103D611-4C44-B54A-B30B-2CB7818244EA}"/>
              </a:ext>
            </a:extLst>
          </p:cNvPr>
          <p:cNvSpPr/>
          <p:nvPr/>
        </p:nvSpPr>
        <p:spPr>
          <a:xfrm rot="20136150">
            <a:off x="-781394" y="-3584511"/>
            <a:ext cx="10541866" cy="9014032"/>
          </a:xfrm>
          <a:prstGeom prst="ellipse">
            <a:avLst/>
          </a:prstGeom>
          <a:solidFill>
            <a:srgbClr val="0D2249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11969C7-EDEC-6846-B376-E44006E687C8}"/>
              </a:ext>
            </a:extLst>
          </p:cNvPr>
          <p:cNvSpPr/>
          <p:nvPr/>
        </p:nvSpPr>
        <p:spPr>
          <a:xfrm>
            <a:off x="612712" y="3720221"/>
            <a:ext cx="8365728" cy="2229605"/>
          </a:xfrm>
          <a:prstGeom prst="rect">
            <a:avLst/>
          </a:prstGeom>
          <a:noFill/>
        </p:spPr>
        <p:txBody>
          <a:bodyPr wrap="none" lIns="112542" tIns="56271" rIns="112542" bIns="56271">
            <a:spAutoFit/>
          </a:bodyPr>
          <a:lstStyle/>
          <a:p>
            <a:pPr>
              <a:lnSpc>
                <a:spcPts val="5523"/>
              </a:lnSpc>
            </a:pPr>
            <a:r>
              <a:rPr lang="ru-RU" sz="6600" dirty="0" smtClean="0">
                <a:ln w="0"/>
                <a:solidFill>
                  <a:srgbClr val="E95058"/>
                </a:solidFill>
                <a:latin typeface="Coworking" pitchFamily="2" charset="0"/>
              </a:rPr>
              <a:t>РЕГИОНАЛЬНЫЙ</a:t>
            </a:r>
            <a:endParaRPr lang="ru-RU" sz="6600" dirty="0">
              <a:ln w="0"/>
              <a:solidFill>
                <a:srgbClr val="E95058"/>
              </a:solidFill>
              <a:latin typeface="Coworking" pitchFamily="2" charset="0"/>
            </a:endParaRPr>
          </a:p>
          <a:p>
            <a:pPr>
              <a:lnSpc>
                <a:spcPts val="5523"/>
              </a:lnSpc>
            </a:pPr>
            <a:r>
              <a:rPr lang="ru-RU" sz="6600" dirty="0" smtClean="0">
                <a:ln w="0"/>
                <a:solidFill>
                  <a:srgbClr val="E95058"/>
                </a:solidFill>
                <a:latin typeface="Coworking" pitchFamily="2" charset="0"/>
              </a:rPr>
              <a:t>ИНВЕСТИЦИОННЫЙ </a:t>
            </a:r>
          </a:p>
          <a:p>
            <a:pPr>
              <a:lnSpc>
                <a:spcPts val="5523"/>
              </a:lnSpc>
            </a:pPr>
            <a:r>
              <a:rPr lang="ru-RU" sz="6600" dirty="0" smtClean="0">
                <a:ln w="0"/>
                <a:solidFill>
                  <a:srgbClr val="E95058"/>
                </a:solidFill>
                <a:latin typeface="Coworking" pitchFamily="2" charset="0"/>
              </a:rPr>
              <a:t>СТАНДАРТ 2.0</a:t>
            </a:r>
            <a:endParaRPr lang="ru-RU" sz="6600" dirty="0">
              <a:ln w="0"/>
              <a:solidFill>
                <a:srgbClr val="E95058"/>
              </a:solidFill>
              <a:latin typeface="Coworking" pitchFamily="2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575" y="354618"/>
            <a:ext cx="461664" cy="577081"/>
          </a:xfrm>
          <a:prstGeom prst="rect">
            <a:avLst/>
          </a:prstGeom>
        </p:spPr>
      </p:pic>
      <p:sp>
        <p:nvSpPr>
          <p:cNvPr id="13" name="271"/>
          <p:cNvSpPr txBox="1"/>
          <p:nvPr/>
        </p:nvSpPr>
        <p:spPr>
          <a:xfrm>
            <a:off x="1022176" y="354618"/>
            <a:ext cx="2736304" cy="4154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9529" rIns="49529">
            <a:spAutoFit/>
          </a:bodyPr>
          <a:lstStyle>
            <a:lvl1pPr>
              <a:defRPr sz="4000" b="1">
                <a:solidFill>
                  <a:srgbClr val="FF4B4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rPr lang="ru-RU" sz="1050" dirty="0">
                <a:solidFill>
                  <a:schemeClr val="bg1"/>
                </a:solidFill>
                <a:latin typeface="SF UI Display Light" charset="0"/>
                <a:ea typeface="SF UI Display Light" charset="0"/>
                <a:cs typeface="SF UI Display Light" charset="0"/>
              </a:rPr>
              <a:t>Министерство </a:t>
            </a:r>
            <a:r>
              <a:rPr lang="ru-RU" sz="1050" dirty="0" smtClean="0">
                <a:solidFill>
                  <a:schemeClr val="bg1"/>
                </a:solidFill>
                <a:latin typeface="SF UI Display Light" charset="0"/>
                <a:ea typeface="SF UI Display Light" charset="0"/>
                <a:cs typeface="SF UI Display Light" charset="0"/>
              </a:rPr>
              <a:t>экономического</a:t>
            </a:r>
          </a:p>
          <a:p>
            <a:r>
              <a:rPr lang="ru-RU" sz="1050" dirty="0">
                <a:solidFill>
                  <a:schemeClr val="bg1"/>
                </a:solidFill>
                <a:latin typeface="SF UI Display Light" charset="0"/>
                <a:ea typeface="SF UI Display Light" charset="0"/>
                <a:cs typeface="SF UI Display Light" charset="0"/>
              </a:rPr>
              <a:t>р</a:t>
            </a:r>
            <a:r>
              <a:rPr lang="ru-RU" sz="1050" dirty="0" smtClean="0">
                <a:solidFill>
                  <a:schemeClr val="bg1"/>
                </a:solidFill>
                <a:latin typeface="SF UI Display Light" charset="0"/>
                <a:ea typeface="SF UI Display Light" charset="0"/>
                <a:cs typeface="SF UI Display Light" charset="0"/>
              </a:rPr>
              <a:t>азвития Камчатского </a:t>
            </a:r>
            <a:r>
              <a:rPr lang="ru-RU" sz="1050" dirty="0">
                <a:solidFill>
                  <a:schemeClr val="bg1"/>
                </a:solidFill>
                <a:latin typeface="SF UI Display Light" charset="0"/>
                <a:ea typeface="SF UI Display Light" charset="0"/>
                <a:cs typeface="SF UI Display Light" charset="0"/>
              </a:rPr>
              <a:t>края</a:t>
            </a:r>
          </a:p>
        </p:txBody>
      </p:sp>
    </p:spTree>
    <p:extLst>
      <p:ext uri="{BB962C8B-B14F-4D97-AF65-F5344CB8AC3E}">
        <p14:creationId xmlns:p14="http://schemas.microsoft.com/office/powerpoint/2010/main" val="234090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bg1">
                <a:lumMod val="0"/>
              </a:schemeClr>
            </a:gs>
            <a:gs pos="100000">
              <a:srgbClr val="0D22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BE032AE9-8BFA-FD4D-873B-89F98D9AD9E4}"/>
              </a:ext>
            </a:extLst>
          </p:cNvPr>
          <p:cNvSpPr/>
          <p:nvPr/>
        </p:nvSpPr>
        <p:spPr>
          <a:xfrm>
            <a:off x="5256442" y="1404113"/>
            <a:ext cx="10150530" cy="4582747"/>
          </a:xfrm>
          <a:prstGeom prst="rect">
            <a:avLst/>
          </a:prstGeom>
          <a:gradFill flip="none" rotWithShape="1">
            <a:gsLst>
              <a:gs pos="0">
                <a:srgbClr val="FF7E79">
                  <a:alpha val="69000"/>
                </a:srgbClr>
              </a:gs>
              <a:gs pos="39000">
                <a:srgbClr val="FF7E7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1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67CD6731-0183-304D-9552-D42F015D5EAF}"/>
              </a:ext>
            </a:extLst>
          </p:cNvPr>
          <p:cNvSpPr/>
          <p:nvPr/>
        </p:nvSpPr>
        <p:spPr>
          <a:xfrm>
            <a:off x="5182174" y="3442418"/>
            <a:ext cx="10150530" cy="4582747"/>
          </a:xfrm>
          <a:prstGeom prst="rect">
            <a:avLst/>
          </a:prstGeom>
          <a:gradFill flip="none" rotWithShape="1">
            <a:gsLst>
              <a:gs pos="0">
                <a:srgbClr val="1E4FCC"/>
              </a:gs>
              <a:gs pos="39000">
                <a:srgbClr val="002F9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1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DF81DFE-6874-3F46-A28D-A3FB6BD2EB8B}"/>
              </a:ext>
            </a:extLst>
          </p:cNvPr>
          <p:cNvSpPr/>
          <p:nvPr/>
        </p:nvSpPr>
        <p:spPr>
          <a:xfrm>
            <a:off x="-1471313" y="-289128"/>
            <a:ext cx="3592465" cy="1621921"/>
          </a:xfrm>
          <a:prstGeom prst="rect">
            <a:avLst/>
          </a:prstGeom>
          <a:gradFill flip="none" rotWithShape="1">
            <a:gsLst>
              <a:gs pos="0">
                <a:srgbClr val="FF7E79">
                  <a:alpha val="69000"/>
                </a:srgbClr>
              </a:gs>
              <a:gs pos="39000">
                <a:srgbClr val="FF7E7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1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048336-A963-9042-A705-620103400D6B}"/>
              </a:ext>
            </a:extLst>
          </p:cNvPr>
          <p:cNvSpPr txBox="1"/>
          <p:nvPr/>
        </p:nvSpPr>
        <p:spPr>
          <a:xfrm>
            <a:off x="1106966" y="332432"/>
            <a:ext cx="10047888" cy="357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23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F UI Display" pitchFamily="2" charset="0"/>
                <a:ea typeface="+mn-ea"/>
                <a:cs typeface="+mn-cs"/>
              </a:rPr>
              <a:t>6. Взаимосвязь</a:t>
            </a:r>
            <a:r>
              <a:rPr lang="ru-RU" sz="1723" b="1" dirty="0" smtClean="0">
                <a:solidFill>
                  <a:prstClr val="white"/>
                </a:solidFill>
                <a:latin typeface="SF UI Display" pitchFamily="2" charset="0"/>
              </a:rPr>
              <a:t> Регионального инвестиционного стандарта и Национального рейтинга</a:t>
            </a:r>
            <a:r>
              <a:rPr kumimoji="0" lang="ru-RU" sz="1723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F UI Display" pitchFamily="2" charset="0"/>
                <a:ea typeface="+mn-ea"/>
                <a:cs typeface="+mn-cs"/>
              </a:rPr>
              <a:t> </a:t>
            </a:r>
            <a:endParaRPr kumimoji="0" lang="ru-RU" sz="1292" b="1" i="0" u="none" strike="noStrike" kern="1200" cap="none" spc="0" normalizeH="0" baseline="0" noProof="0" dirty="0">
              <a:ln>
                <a:noFill/>
              </a:ln>
              <a:solidFill>
                <a:srgbClr val="FF7E79"/>
              </a:solidFill>
              <a:effectLst/>
              <a:uLnTx/>
              <a:uFillTx/>
              <a:latin typeface="SF UI Display" pitchFamily="2" charset="0"/>
              <a:ea typeface="+mn-ea"/>
              <a:cs typeface="+mn-cs"/>
            </a:endParaRPr>
          </a:p>
        </p:txBody>
      </p:sp>
      <p:sp>
        <p:nvSpPr>
          <p:cNvPr id="15" name="Нашивка 14">
            <a:extLst>
              <a:ext uri="{FF2B5EF4-FFF2-40B4-BE49-F238E27FC236}">
                <a16:creationId xmlns:a16="http://schemas.microsoft.com/office/drawing/2014/main" id="{A941BB93-26ED-FC49-AD65-9C3BF7342C8D}"/>
              </a:ext>
            </a:extLst>
          </p:cNvPr>
          <p:cNvSpPr/>
          <p:nvPr/>
        </p:nvSpPr>
        <p:spPr>
          <a:xfrm rot="10800000">
            <a:off x="-303988" y="292399"/>
            <a:ext cx="1257817" cy="479957"/>
          </a:xfrm>
          <a:prstGeom prst="chevron">
            <a:avLst>
              <a:gd name="adj" fmla="val 56896"/>
            </a:avLst>
          </a:prstGeom>
          <a:solidFill>
            <a:srgbClr val="E95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1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Номер слайда 16">
            <a:extLst>
              <a:ext uri="{FF2B5EF4-FFF2-40B4-BE49-F238E27FC236}">
                <a16:creationId xmlns:a16="http://schemas.microsoft.com/office/drawing/2014/main" id="{79EE41E6-006B-6542-9905-F918C5A1B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2076" y="307685"/>
            <a:ext cx="2743200" cy="44938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7F8C5D-CE8B-6348-A96D-0AA544CB381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F UI Display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F UI Display" pitchFamily="2" charset="0"/>
              <a:ea typeface="+mn-ea"/>
              <a:cs typeface="+mn-cs"/>
            </a:endParaRPr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DB9513AB-226B-544B-AED5-02657C3F185D}"/>
              </a:ext>
            </a:extLst>
          </p:cNvPr>
          <p:cNvSpPr/>
          <p:nvPr/>
        </p:nvSpPr>
        <p:spPr>
          <a:xfrm>
            <a:off x="1132874" y="2524496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✅</a:t>
            </a:r>
          </a:p>
        </p:txBody>
      </p:sp>
      <p:sp>
        <p:nvSpPr>
          <p:cNvPr id="81" name="Прямоугольник 80">
            <a:extLst>
              <a:ext uri="{FF2B5EF4-FFF2-40B4-BE49-F238E27FC236}">
                <a16:creationId xmlns:a16="http://schemas.microsoft.com/office/drawing/2014/main" id="{F1145A38-DB85-3244-802C-B8F05C54BA8C}"/>
              </a:ext>
            </a:extLst>
          </p:cNvPr>
          <p:cNvSpPr/>
          <p:nvPr/>
        </p:nvSpPr>
        <p:spPr>
          <a:xfrm>
            <a:off x="4924586" y="2524496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✅</a:t>
            </a:r>
          </a:p>
        </p:txBody>
      </p:sp>
      <p:sp>
        <p:nvSpPr>
          <p:cNvPr id="63" name="object 3"/>
          <p:cNvSpPr/>
          <p:nvPr/>
        </p:nvSpPr>
        <p:spPr>
          <a:xfrm>
            <a:off x="2121152" y="791338"/>
            <a:ext cx="1977718" cy="612775"/>
          </a:xfrm>
          <a:custGeom>
            <a:avLst/>
            <a:gdLst/>
            <a:ahLst/>
            <a:cxnLst/>
            <a:rect l="l" t="t" r="r" b="b"/>
            <a:pathLst>
              <a:path w="2306320" h="612775">
                <a:moveTo>
                  <a:pt x="2203704" y="0"/>
                </a:moveTo>
                <a:lnTo>
                  <a:pt x="102107" y="0"/>
                </a:lnTo>
                <a:lnTo>
                  <a:pt x="62364" y="8024"/>
                </a:lnTo>
                <a:lnTo>
                  <a:pt x="29908" y="29908"/>
                </a:lnTo>
                <a:lnTo>
                  <a:pt x="8024" y="62364"/>
                </a:lnTo>
                <a:lnTo>
                  <a:pt x="0" y="102108"/>
                </a:lnTo>
                <a:lnTo>
                  <a:pt x="0" y="510540"/>
                </a:lnTo>
                <a:lnTo>
                  <a:pt x="8024" y="550283"/>
                </a:lnTo>
                <a:lnTo>
                  <a:pt x="29908" y="582739"/>
                </a:lnTo>
                <a:lnTo>
                  <a:pt x="62364" y="604623"/>
                </a:lnTo>
                <a:lnTo>
                  <a:pt x="102107" y="612648"/>
                </a:lnTo>
                <a:lnTo>
                  <a:pt x="2203704" y="612648"/>
                </a:lnTo>
                <a:lnTo>
                  <a:pt x="2243447" y="604623"/>
                </a:lnTo>
                <a:lnTo>
                  <a:pt x="2275903" y="582739"/>
                </a:lnTo>
                <a:lnTo>
                  <a:pt x="2297787" y="550283"/>
                </a:lnTo>
                <a:lnTo>
                  <a:pt x="2305812" y="510540"/>
                </a:lnTo>
                <a:lnTo>
                  <a:pt x="2305812" y="102108"/>
                </a:lnTo>
                <a:lnTo>
                  <a:pt x="2297787" y="62364"/>
                </a:lnTo>
                <a:lnTo>
                  <a:pt x="2275903" y="29908"/>
                </a:lnTo>
                <a:lnTo>
                  <a:pt x="2243447" y="8024"/>
                </a:lnTo>
                <a:lnTo>
                  <a:pt x="2203704" y="0"/>
                </a:lnTo>
                <a:close/>
              </a:path>
            </a:pathLst>
          </a:custGeom>
          <a:solidFill>
            <a:srgbClr val="EDF2F8"/>
          </a:solidFill>
        </p:spPr>
        <p:txBody>
          <a:bodyPr wrap="square" lIns="0" tIns="0" rIns="0" bIns="0" rtlCol="0"/>
          <a:lstStyle/>
          <a:p>
            <a:endParaRPr>
              <a:solidFill>
                <a:srgbClr val="0070C0"/>
              </a:solidFill>
            </a:endParaRPr>
          </a:p>
        </p:txBody>
      </p:sp>
      <p:sp>
        <p:nvSpPr>
          <p:cNvPr id="65" name="object 6"/>
          <p:cNvSpPr/>
          <p:nvPr/>
        </p:nvSpPr>
        <p:spPr>
          <a:xfrm>
            <a:off x="6871056" y="791338"/>
            <a:ext cx="4101465" cy="612775"/>
          </a:xfrm>
          <a:custGeom>
            <a:avLst/>
            <a:gdLst/>
            <a:ahLst/>
            <a:cxnLst/>
            <a:rect l="l" t="t" r="r" b="b"/>
            <a:pathLst>
              <a:path w="4101465" h="612775">
                <a:moveTo>
                  <a:pt x="3998976" y="0"/>
                </a:moveTo>
                <a:lnTo>
                  <a:pt x="102107" y="0"/>
                </a:lnTo>
                <a:lnTo>
                  <a:pt x="62364" y="8024"/>
                </a:lnTo>
                <a:lnTo>
                  <a:pt x="29908" y="29908"/>
                </a:lnTo>
                <a:lnTo>
                  <a:pt x="8024" y="62364"/>
                </a:lnTo>
                <a:lnTo>
                  <a:pt x="0" y="102108"/>
                </a:lnTo>
                <a:lnTo>
                  <a:pt x="0" y="510540"/>
                </a:lnTo>
                <a:lnTo>
                  <a:pt x="8024" y="550283"/>
                </a:lnTo>
                <a:lnTo>
                  <a:pt x="29908" y="582739"/>
                </a:lnTo>
                <a:lnTo>
                  <a:pt x="62364" y="604623"/>
                </a:lnTo>
                <a:lnTo>
                  <a:pt x="102107" y="612648"/>
                </a:lnTo>
                <a:lnTo>
                  <a:pt x="3998976" y="612648"/>
                </a:lnTo>
                <a:lnTo>
                  <a:pt x="4038719" y="604623"/>
                </a:lnTo>
                <a:lnTo>
                  <a:pt x="4071175" y="582739"/>
                </a:lnTo>
                <a:lnTo>
                  <a:pt x="4093059" y="550283"/>
                </a:lnTo>
                <a:lnTo>
                  <a:pt x="4101084" y="510540"/>
                </a:lnTo>
                <a:lnTo>
                  <a:pt x="4101084" y="102108"/>
                </a:lnTo>
                <a:lnTo>
                  <a:pt x="4093059" y="62364"/>
                </a:lnTo>
                <a:lnTo>
                  <a:pt x="4071175" y="29908"/>
                </a:lnTo>
                <a:lnTo>
                  <a:pt x="4038719" y="8024"/>
                </a:lnTo>
                <a:lnTo>
                  <a:pt x="3998976" y="0"/>
                </a:lnTo>
                <a:close/>
              </a:path>
            </a:pathLst>
          </a:custGeom>
          <a:solidFill>
            <a:srgbClr val="EDF2F8"/>
          </a:soli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66" name="object 7"/>
          <p:cNvSpPr txBox="1"/>
          <p:nvPr/>
        </p:nvSpPr>
        <p:spPr>
          <a:xfrm>
            <a:off x="7086630" y="908184"/>
            <a:ext cx="3748452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20395" marR="5080" indent="-608330">
              <a:lnSpc>
                <a:spcPct val="100000"/>
              </a:lnSpc>
              <a:spcBef>
                <a:spcPts val="105"/>
              </a:spcBef>
            </a:pPr>
            <a:r>
              <a:rPr sz="1200" b="1" spc="-5" dirty="0">
                <a:solidFill>
                  <a:srgbClr val="0070C0"/>
                </a:solidFill>
                <a:latin typeface="Calibri"/>
                <a:cs typeface="Calibri"/>
              </a:rPr>
              <a:t>Направление </a:t>
            </a:r>
            <a:r>
              <a:rPr sz="1200" b="1" dirty="0">
                <a:solidFill>
                  <a:srgbClr val="0070C0"/>
                </a:solidFill>
                <a:latin typeface="Calibri"/>
                <a:cs typeface="Calibri"/>
              </a:rPr>
              <a:t>учёта </a:t>
            </a:r>
            <a:r>
              <a:rPr sz="1200" b="1" spc="-5" dirty="0">
                <a:solidFill>
                  <a:srgbClr val="0070C0"/>
                </a:solidFill>
                <a:latin typeface="Calibri"/>
                <a:cs typeface="Calibri"/>
              </a:rPr>
              <a:t>элемента </a:t>
            </a:r>
            <a:r>
              <a:rPr sz="1200" b="1" dirty="0">
                <a:solidFill>
                  <a:srgbClr val="0070C0"/>
                </a:solidFill>
                <a:latin typeface="Calibri"/>
                <a:cs typeface="Calibri"/>
              </a:rPr>
              <a:t>Стандарта в </a:t>
            </a:r>
            <a:r>
              <a:rPr sz="1200" b="1" spc="-5" dirty="0">
                <a:solidFill>
                  <a:srgbClr val="0070C0"/>
                </a:solidFill>
                <a:latin typeface="Calibri"/>
                <a:cs typeface="Calibri"/>
              </a:rPr>
              <a:t>методологии </a:t>
            </a:r>
            <a:r>
              <a:rPr sz="1200" b="1" spc="-23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0070C0"/>
                </a:solidFill>
                <a:latin typeface="Calibri"/>
                <a:cs typeface="Calibri"/>
              </a:rPr>
              <a:t>Национального</a:t>
            </a:r>
            <a:r>
              <a:rPr sz="1200" b="1" spc="-3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0070C0"/>
                </a:solidFill>
                <a:latin typeface="Calibri"/>
                <a:cs typeface="Calibri"/>
              </a:rPr>
              <a:t>рейтинга</a:t>
            </a:r>
            <a:r>
              <a:rPr sz="1200" b="1" spc="-3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70C0"/>
                </a:solidFill>
                <a:latin typeface="Calibri"/>
                <a:cs typeface="Calibri"/>
              </a:rPr>
              <a:t>2022</a:t>
            </a:r>
            <a:r>
              <a:rPr sz="1200" b="1" spc="-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70C0"/>
                </a:solidFill>
                <a:latin typeface="Calibri"/>
                <a:cs typeface="Calibri"/>
              </a:rPr>
              <a:t>года</a:t>
            </a:r>
            <a:endParaRPr sz="1200" dirty="0">
              <a:solidFill>
                <a:srgbClr val="0070C0"/>
              </a:solidFill>
              <a:latin typeface="Calibri"/>
              <a:cs typeface="Calibri"/>
            </a:endParaRPr>
          </a:p>
        </p:txBody>
      </p:sp>
      <p:sp>
        <p:nvSpPr>
          <p:cNvPr id="68" name="object 8"/>
          <p:cNvSpPr/>
          <p:nvPr/>
        </p:nvSpPr>
        <p:spPr>
          <a:xfrm>
            <a:off x="4636958" y="797709"/>
            <a:ext cx="1626235" cy="612775"/>
          </a:xfrm>
          <a:custGeom>
            <a:avLst/>
            <a:gdLst/>
            <a:ahLst/>
            <a:cxnLst/>
            <a:rect l="l" t="t" r="r" b="b"/>
            <a:pathLst>
              <a:path w="1626235" h="612775">
                <a:moveTo>
                  <a:pt x="1524000" y="0"/>
                </a:moveTo>
                <a:lnTo>
                  <a:pt x="102107" y="0"/>
                </a:lnTo>
                <a:lnTo>
                  <a:pt x="62364" y="8024"/>
                </a:lnTo>
                <a:lnTo>
                  <a:pt x="29908" y="29908"/>
                </a:lnTo>
                <a:lnTo>
                  <a:pt x="8024" y="62364"/>
                </a:lnTo>
                <a:lnTo>
                  <a:pt x="0" y="102108"/>
                </a:lnTo>
                <a:lnTo>
                  <a:pt x="0" y="510540"/>
                </a:lnTo>
                <a:lnTo>
                  <a:pt x="8024" y="550283"/>
                </a:lnTo>
                <a:lnTo>
                  <a:pt x="29908" y="582739"/>
                </a:lnTo>
                <a:lnTo>
                  <a:pt x="62364" y="604623"/>
                </a:lnTo>
                <a:lnTo>
                  <a:pt x="102107" y="612648"/>
                </a:lnTo>
                <a:lnTo>
                  <a:pt x="1524000" y="612648"/>
                </a:lnTo>
                <a:lnTo>
                  <a:pt x="1563743" y="604623"/>
                </a:lnTo>
                <a:lnTo>
                  <a:pt x="1596199" y="582739"/>
                </a:lnTo>
                <a:lnTo>
                  <a:pt x="1618083" y="550283"/>
                </a:lnTo>
                <a:lnTo>
                  <a:pt x="1626108" y="510540"/>
                </a:lnTo>
                <a:lnTo>
                  <a:pt x="1626108" y="102108"/>
                </a:lnTo>
                <a:lnTo>
                  <a:pt x="1618083" y="62364"/>
                </a:lnTo>
                <a:lnTo>
                  <a:pt x="1596199" y="29908"/>
                </a:lnTo>
                <a:lnTo>
                  <a:pt x="1563743" y="8024"/>
                </a:lnTo>
                <a:lnTo>
                  <a:pt x="1524000" y="0"/>
                </a:lnTo>
                <a:close/>
              </a:path>
            </a:pathLst>
          </a:custGeom>
          <a:solidFill>
            <a:srgbClr val="EDF2F8"/>
          </a:solidFill>
        </p:spPr>
        <p:txBody>
          <a:bodyPr wrap="square" lIns="0" tIns="0" rIns="0" bIns="0" rtlCol="0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69" name="object 9"/>
          <p:cNvSpPr txBox="1"/>
          <p:nvPr/>
        </p:nvSpPr>
        <p:spPr>
          <a:xfrm>
            <a:off x="4806621" y="813993"/>
            <a:ext cx="1336353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indent="-1905" algn="ctr">
              <a:lnSpc>
                <a:spcPct val="100000"/>
              </a:lnSpc>
              <a:spcBef>
                <a:spcPts val="105"/>
              </a:spcBef>
            </a:pPr>
            <a:r>
              <a:rPr sz="1200" b="1" dirty="0">
                <a:solidFill>
                  <a:srgbClr val="0070C0"/>
                </a:solidFill>
                <a:latin typeface="Calibri"/>
                <a:cs typeface="Calibri"/>
              </a:rPr>
              <a:t>Кто </a:t>
            </a:r>
            <a:r>
              <a:rPr sz="1200" b="1" spc="-5" dirty="0">
                <a:solidFill>
                  <a:srgbClr val="0070C0"/>
                </a:solidFill>
                <a:latin typeface="Calibri"/>
                <a:cs typeface="Calibri"/>
              </a:rPr>
              <a:t>оценивается </a:t>
            </a:r>
            <a:r>
              <a:rPr sz="1200" b="1" dirty="0">
                <a:solidFill>
                  <a:srgbClr val="0070C0"/>
                </a:solidFill>
                <a:latin typeface="Calibri"/>
                <a:cs typeface="Calibri"/>
              </a:rPr>
              <a:t>в </a:t>
            </a:r>
            <a:r>
              <a:rPr sz="1200" b="1" spc="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0070C0"/>
                </a:solidFill>
                <a:latin typeface="Calibri"/>
                <a:cs typeface="Calibri"/>
              </a:rPr>
              <a:t>Национальном </a:t>
            </a:r>
            <a:r>
              <a:rPr sz="1200" b="1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0070C0"/>
                </a:solidFill>
                <a:latin typeface="Calibri"/>
                <a:cs typeface="Calibri"/>
              </a:rPr>
              <a:t>рейтинге</a:t>
            </a:r>
            <a:r>
              <a:rPr sz="1200" b="1" spc="-5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70C0"/>
                </a:solidFill>
                <a:latin typeface="Calibri"/>
                <a:cs typeface="Calibri"/>
              </a:rPr>
              <a:t>2022</a:t>
            </a:r>
            <a:r>
              <a:rPr sz="1200" b="1" spc="-2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70C0"/>
                </a:solidFill>
                <a:latin typeface="Calibri"/>
                <a:cs typeface="Calibri"/>
              </a:rPr>
              <a:t>года</a:t>
            </a:r>
            <a:endParaRPr sz="1200" dirty="0">
              <a:solidFill>
                <a:srgbClr val="0070C0"/>
              </a:solidFill>
              <a:latin typeface="Calibri"/>
              <a:cs typeface="Calibri"/>
            </a:endParaRPr>
          </a:p>
        </p:txBody>
      </p:sp>
      <p:sp>
        <p:nvSpPr>
          <p:cNvPr id="70" name="object 10"/>
          <p:cNvSpPr txBox="1"/>
          <p:nvPr/>
        </p:nvSpPr>
        <p:spPr>
          <a:xfrm>
            <a:off x="2382794" y="1732119"/>
            <a:ext cx="1585674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200" b="1" spc="-5" dirty="0">
                <a:solidFill>
                  <a:schemeClr val="bg1"/>
                </a:solidFill>
                <a:latin typeface="Calibri"/>
                <a:cs typeface="Calibri"/>
              </a:rPr>
              <a:t>Св</a:t>
            </a:r>
            <a:r>
              <a:rPr sz="1200" b="1" spc="5" dirty="0">
                <a:solidFill>
                  <a:schemeClr val="bg1"/>
                </a:solidFill>
                <a:latin typeface="Calibri"/>
                <a:cs typeface="Calibri"/>
              </a:rPr>
              <a:t>о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д</a:t>
            </a:r>
            <a:r>
              <a:rPr sz="1200" b="1" spc="-2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и</a:t>
            </a:r>
            <a:r>
              <a:rPr sz="1200" b="1" spc="-5" dirty="0">
                <a:solidFill>
                  <a:schemeClr val="bg1"/>
                </a:solidFill>
                <a:latin typeface="Calibri"/>
                <a:cs typeface="Calibri"/>
              </a:rPr>
              <a:t>нв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естици</a:t>
            </a:r>
            <a:r>
              <a:rPr sz="1200" b="1" spc="5" dirty="0">
                <a:solidFill>
                  <a:schemeClr val="bg1"/>
                </a:solidFill>
                <a:latin typeface="Calibri"/>
                <a:cs typeface="Calibri"/>
              </a:rPr>
              <a:t>о</a:t>
            </a:r>
            <a:r>
              <a:rPr sz="1200" b="1" spc="-5" dirty="0">
                <a:solidFill>
                  <a:schemeClr val="bg1"/>
                </a:solidFill>
                <a:latin typeface="Calibri"/>
                <a:cs typeface="Calibri"/>
              </a:rPr>
              <a:t>нны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х  </a:t>
            </a:r>
            <a:r>
              <a:rPr sz="1200" b="1" spc="-5" dirty="0">
                <a:solidFill>
                  <a:schemeClr val="bg1"/>
                </a:solidFill>
                <a:latin typeface="Calibri"/>
                <a:cs typeface="Calibri"/>
              </a:rPr>
              <a:t>правил</a:t>
            </a:r>
            <a:r>
              <a:rPr sz="1200" b="1" spc="-2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субъекта</a:t>
            </a:r>
            <a:r>
              <a:rPr sz="1200" b="1" spc="-3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РФ</a:t>
            </a:r>
          </a:p>
        </p:txBody>
      </p:sp>
      <p:sp>
        <p:nvSpPr>
          <p:cNvPr id="72" name="object 12"/>
          <p:cNvSpPr txBox="1"/>
          <p:nvPr/>
        </p:nvSpPr>
        <p:spPr>
          <a:xfrm>
            <a:off x="6900343" y="1511260"/>
            <a:ext cx="4458266" cy="9367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4785" marR="241300" indent="-172720">
              <a:lnSpc>
                <a:spcPct val="100000"/>
              </a:lnSpc>
              <a:spcBef>
                <a:spcPts val="105"/>
              </a:spcBef>
              <a:buFont typeface="Microsoft Sans Serif"/>
              <a:buChar char="•"/>
              <a:tabLst>
                <a:tab pos="185420" algn="l"/>
              </a:tabLst>
            </a:pP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В </a:t>
            </a: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Национальный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рейтинг </a:t>
            </a: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добавлено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18 новых показателей (4 </a:t>
            </a:r>
            <a:r>
              <a:rPr sz="1100" b="1" spc="-23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новых</a:t>
            </a:r>
            <a:r>
              <a:rPr sz="1100" b="1" spc="-2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фактора)</a:t>
            </a:r>
            <a:endParaRPr sz="1100" b="1" dirty="0">
              <a:solidFill>
                <a:schemeClr val="bg1"/>
              </a:solidFill>
              <a:latin typeface="Calibri"/>
              <a:cs typeface="Calibri"/>
            </a:endParaRPr>
          </a:p>
          <a:p>
            <a:pPr marL="184785" marR="5080" indent="-172720">
              <a:lnSpc>
                <a:spcPct val="100000"/>
              </a:lnSpc>
              <a:spcBef>
                <a:spcPts val="600"/>
              </a:spcBef>
              <a:buFont typeface="Microsoft Sans Serif"/>
              <a:buChar char="•"/>
              <a:tabLst>
                <a:tab pos="185420" algn="l"/>
              </a:tabLst>
            </a:pP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Показатели добавлены в </a:t>
            </a: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направление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А — </a:t>
            </a: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«Регуляторная среда» </a:t>
            </a:r>
            <a:r>
              <a:rPr sz="1100" b="1" spc="-23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и</a:t>
            </a:r>
            <a:r>
              <a:rPr sz="1100" b="1" spc="6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будут</a:t>
            </a:r>
            <a:r>
              <a:rPr sz="1100" b="1" spc="4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учтены</a:t>
            </a:r>
            <a:r>
              <a:rPr sz="1100" b="1" spc="5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при</a:t>
            </a:r>
            <a:r>
              <a:rPr sz="1100" b="1" spc="7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формировании</a:t>
            </a:r>
            <a:r>
              <a:rPr sz="1100" b="1" spc="4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Национального</a:t>
            </a:r>
            <a:r>
              <a:rPr sz="1100" b="1" spc="2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рейтинга </a:t>
            </a:r>
            <a:r>
              <a:rPr sz="1100" b="1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2022</a:t>
            </a:r>
            <a:r>
              <a:rPr sz="1100" b="1" spc="-1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года</a:t>
            </a:r>
          </a:p>
        </p:txBody>
      </p:sp>
      <p:sp>
        <p:nvSpPr>
          <p:cNvPr id="73" name="object 13"/>
          <p:cNvSpPr txBox="1"/>
          <p:nvPr/>
        </p:nvSpPr>
        <p:spPr>
          <a:xfrm>
            <a:off x="5058419" y="1749617"/>
            <a:ext cx="975811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275590">
              <a:lnSpc>
                <a:spcPct val="100000"/>
              </a:lnSpc>
              <a:spcBef>
                <a:spcPts val="105"/>
              </a:spcBef>
            </a:pP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Все </a:t>
            </a:r>
            <a:r>
              <a:rPr sz="1200" b="1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суб</a:t>
            </a:r>
            <a:r>
              <a:rPr sz="1200" b="1" spc="-5" dirty="0">
                <a:solidFill>
                  <a:schemeClr val="bg1"/>
                </a:solidFill>
                <a:latin typeface="Calibri"/>
                <a:cs typeface="Calibri"/>
              </a:rPr>
              <a:t>ъ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екты</a:t>
            </a:r>
            <a:r>
              <a:rPr sz="1200" b="1" spc="-2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spc="5" dirty="0">
                <a:solidFill>
                  <a:schemeClr val="bg1"/>
                </a:solidFill>
                <a:latin typeface="Calibri"/>
                <a:cs typeface="Calibri"/>
              </a:rPr>
              <a:t>Р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Ф</a:t>
            </a:r>
          </a:p>
        </p:txBody>
      </p:sp>
      <p:sp>
        <p:nvSpPr>
          <p:cNvPr id="75" name="object 14"/>
          <p:cNvSpPr txBox="1"/>
          <p:nvPr/>
        </p:nvSpPr>
        <p:spPr>
          <a:xfrm>
            <a:off x="2382867" y="2787282"/>
            <a:ext cx="1375042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200" b="1" spc="-5" dirty="0">
                <a:solidFill>
                  <a:schemeClr val="bg1"/>
                </a:solidFill>
                <a:latin typeface="Calibri"/>
                <a:cs typeface="Calibri"/>
              </a:rPr>
              <a:t>А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ге</a:t>
            </a:r>
            <a:r>
              <a:rPr sz="1200" b="1" spc="-5" dirty="0">
                <a:solidFill>
                  <a:schemeClr val="bg1"/>
                </a:solidFill>
                <a:latin typeface="Calibri"/>
                <a:cs typeface="Calibri"/>
              </a:rPr>
              <a:t>н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тст</a:t>
            </a:r>
            <a:r>
              <a:rPr sz="1200" b="1" spc="-5" dirty="0">
                <a:solidFill>
                  <a:schemeClr val="bg1"/>
                </a:solidFill>
                <a:latin typeface="Calibri"/>
                <a:cs typeface="Calibri"/>
              </a:rPr>
              <a:t>в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о</a:t>
            </a:r>
            <a:r>
              <a:rPr sz="1200" b="1" spc="-4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chemeClr val="bg1"/>
                </a:solidFill>
                <a:latin typeface="Calibri"/>
                <a:cs typeface="Calibri"/>
              </a:rPr>
              <a:t>ра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з</a:t>
            </a:r>
            <a:r>
              <a:rPr sz="1200" b="1" spc="-5" dirty="0">
                <a:solidFill>
                  <a:schemeClr val="bg1"/>
                </a:solidFill>
                <a:latin typeface="Calibri"/>
                <a:cs typeface="Calibri"/>
              </a:rPr>
              <a:t>в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ития  субъекта</a:t>
            </a:r>
            <a:r>
              <a:rPr sz="1200" b="1" spc="-3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spc="5" dirty="0">
                <a:solidFill>
                  <a:schemeClr val="bg1"/>
                </a:solidFill>
                <a:latin typeface="Calibri"/>
                <a:cs typeface="Calibri"/>
              </a:rPr>
              <a:t>РФ</a:t>
            </a:r>
            <a:endParaRPr sz="1200" b="1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78" name="object 16"/>
          <p:cNvSpPr txBox="1"/>
          <p:nvPr/>
        </p:nvSpPr>
        <p:spPr>
          <a:xfrm>
            <a:off x="6900343" y="2596182"/>
            <a:ext cx="4436298" cy="9367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4785" marR="5080" indent="-172720">
              <a:lnSpc>
                <a:spcPct val="100000"/>
              </a:lnSpc>
              <a:spcBef>
                <a:spcPts val="105"/>
              </a:spcBef>
              <a:buFont typeface="Microsoft Sans Serif"/>
              <a:buChar char="•"/>
              <a:tabLst>
                <a:tab pos="185420" algn="l"/>
              </a:tabLst>
            </a:pP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Эффективность работы Агентства развития уже измеряется </a:t>
            </a:r>
            <a:r>
              <a:rPr sz="1100" b="1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опросным показателем из специальной выборки </a:t>
            </a: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Национального </a:t>
            </a:r>
            <a:r>
              <a:rPr sz="1100" b="1" spc="-23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рейтинга;</a:t>
            </a:r>
          </a:p>
          <a:p>
            <a:pPr marL="184785" marR="283845" indent="-172720">
              <a:lnSpc>
                <a:spcPct val="100000"/>
              </a:lnSpc>
              <a:spcBef>
                <a:spcPts val="600"/>
              </a:spcBef>
              <a:buFont typeface="Microsoft Sans Serif"/>
              <a:buChar char="•"/>
              <a:tabLst>
                <a:tab pos="185420" algn="l"/>
              </a:tabLst>
            </a:pP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В показатель </a:t>
            </a: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будут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дополнительно </a:t>
            </a: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добавлены два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критерия </a:t>
            </a:r>
            <a:r>
              <a:rPr sz="1100" b="1" spc="-23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удовлетворенности</a:t>
            </a:r>
            <a:endParaRPr sz="1100" b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82" name="object 17"/>
          <p:cNvSpPr txBox="1"/>
          <p:nvPr/>
        </p:nvSpPr>
        <p:spPr>
          <a:xfrm>
            <a:off x="5058419" y="2802694"/>
            <a:ext cx="975811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275590">
              <a:lnSpc>
                <a:spcPct val="100000"/>
              </a:lnSpc>
              <a:spcBef>
                <a:spcPts val="105"/>
              </a:spcBef>
            </a:pP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Все </a:t>
            </a:r>
            <a:r>
              <a:rPr sz="1200" b="1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суб</a:t>
            </a:r>
            <a:r>
              <a:rPr sz="1200" b="1" spc="-5" dirty="0">
                <a:solidFill>
                  <a:schemeClr val="bg1"/>
                </a:solidFill>
                <a:latin typeface="Calibri"/>
                <a:cs typeface="Calibri"/>
              </a:rPr>
              <a:t>ъ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екты</a:t>
            </a:r>
            <a:r>
              <a:rPr sz="1200" b="1" spc="-2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spc="5" dirty="0">
                <a:solidFill>
                  <a:schemeClr val="bg1"/>
                </a:solidFill>
                <a:latin typeface="Calibri"/>
                <a:cs typeface="Calibri"/>
              </a:rPr>
              <a:t>Р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Ф</a:t>
            </a:r>
          </a:p>
        </p:txBody>
      </p:sp>
      <p:sp>
        <p:nvSpPr>
          <p:cNvPr id="87" name="object 18"/>
          <p:cNvSpPr txBox="1"/>
          <p:nvPr/>
        </p:nvSpPr>
        <p:spPr>
          <a:xfrm>
            <a:off x="2382867" y="3927568"/>
            <a:ext cx="18467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chemeClr val="bg1"/>
                </a:solidFill>
                <a:latin typeface="Calibri"/>
                <a:cs typeface="Calibri"/>
              </a:rPr>
              <a:t>Инв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естици</a:t>
            </a:r>
            <a:r>
              <a:rPr sz="1200" b="1" spc="5" dirty="0">
                <a:solidFill>
                  <a:schemeClr val="bg1"/>
                </a:solidFill>
                <a:latin typeface="Calibri"/>
                <a:cs typeface="Calibri"/>
              </a:rPr>
              <a:t>о</a:t>
            </a:r>
            <a:r>
              <a:rPr sz="1200" b="1" spc="-5" dirty="0">
                <a:solidFill>
                  <a:schemeClr val="bg1"/>
                </a:solidFill>
                <a:latin typeface="Calibri"/>
                <a:cs typeface="Calibri"/>
              </a:rPr>
              <a:t>нны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й</a:t>
            </a:r>
            <a:r>
              <a:rPr sz="1200" b="1" spc="-3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к</a:t>
            </a:r>
            <a:r>
              <a:rPr sz="1200" b="1" spc="5" dirty="0">
                <a:solidFill>
                  <a:schemeClr val="bg1"/>
                </a:solidFill>
                <a:latin typeface="Calibri"/>
                <a:cs typeface="Calibri"/>
              </a:rPr>
              <a:t>о</a:t>
            </a:r>
            <a:r>
              <a:rPr sz="1200" b="1" spc="-5" dirty="0">
                <a:solidFill>
                  <a:schemeClr val="bg1"/>
                </a:solidFill>
                <a:latin typeface="Calibri"/>
                <a:cs typeface="Calibri"/>
              </a:rPr>
              <a:t>м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итет  субъекта</a:t>
            </a:r>
            <a:r>
              <a:rPr sz="1200" b="1" spc="-3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РФ</a:t>
            </a:r>
          </a:p>
        </p:txBody>
      </p:sp>
      <p:sp>
        <p:nvSpPr>
          <p:cNvPr id="90" name="object 20"/>
          <p:cNvSpPr txBox="1"/>
          <p:nvPr/>
        </p:nvSpPr>
        <p:spPr>
          <a:xfrm>
            <a:off x="6900342" y="3767397"/>
            <a:ext cx="4377257" cy="941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785" marR="5080" indent="-172720">
              <a:lnSpc>
                <a:spcPct val="100000"/>
              </a:lnSpc>
              <a:spcBef>
                <a:spcPts val="100"/>
              </a:spcBef>
              <a:buFont typeface="Microsoft Sans Serif"/>
              <a:buChar char="•"/>
              <a:tabLst>
                <a:tab pos="185420" algn="l"/>
              </a:tabLst>
            </a:pP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В</a:t>
            </a: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Национальном</a:t>
            </a:r>
            <a:r>
              <a:rPr sz="1100" b="1" spc="-4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рейтинге</a:t>
            </a:r>
            <a:r>
              <a:rPr sz="1100" b="1" spc="-2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имеется</a:t>
            </a:r>
            <a:r>
              <a:rPr sz="1100" b="1" spc="-1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схожий</a:t>
            </a:r>
            <a:r>
              <a:rPr sz="1100" b="1" spc="-2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показатель,</a:t>
            </a:r>
            <a:r>
              <a:rPr sz="1100" b="1" spc="-4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который </a:t>
            </a:r>
            <a:r>
              <a:rPr sz="1100" b="1" spc="-23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оценивает работу </a:t>
            </a: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регионального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Совета по улучшению </a:t>
            </a:r>
            <a:r>
              <a:rPr sz="1100" b="1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инвестиционного</a:t>
            </a:r>
            <a:r>
              <a:rPr sz="1100" b="1" spc="-4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климата;</a:t>
            </a:r>
          </a:p>
          <a:p>
            <a:pPr marL="184785" marR="349885" indent="-172720">
              <a:lnSpc>
                <a:spcPct val="100000"/>
              </a:lnSpc>
              <a:spcBef>
                <a:spcPts val="600"/>
              </a:spcBef>
              <a:buFont typeface="Microsoft Sans Serif"/>
              <a:buChar char="•"/>
              <a:tabLst>
                <a:tab pos="185420" algn="l"/>
              </a:tabLst>
            </a:pP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Региональный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Совет оценивается </a:t>
            </a: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во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всех 85 субъектах РФ, </a:t>
            </a:r>
            <a:r>
              <a:rPr sz="1100" b="1" spc="-23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Инвестиционный</a:t>
            </a:r>
            <a:r>
              <a:rPr sz="1100" b="1" spc="-3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комитет</a:t>
            </a:r>
            <a:r>
              <a:rPr sz="1100" b="1" spc="-2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—</a:t>
            </a:r>
            <a:r>
              <a:rPr sz="1100" b="1" spc="-1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в</a:t>
            </a:r>
            <a:r>
              <a:rPr sz="1100" b="1" spc="-1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пилотных</a:t>
            </a:r>
            <a:r>
              <a:rPr sz="1100" b="1" spc="-2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регионах</a:t>
            </a:r>
          </a:p>
        </p:txBody>
      </p:sp>
      <p:sp>
        <p:nvSpPr>
          <p:cNvPr id="91" name="object 21"/>
          <p:cNvSpPr txBox="1"/>
          <p:nvPr/>
        </p:nvSpPr>
        <p:spPr>
          <a:xfrm>
            <a:off x="5058278" y="3945018"/>
            <a:ext cx="97596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747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Пилотные </a:t>
            </a:r>
            <a:r>
              <a:rPr sz="1200" b="1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суб</a:t>
            </a:r>
            <a:r>
              <a:rPr sz="1200" b="1" spc="-5" dirty="0">
                <a:solidFill>
                  <a:schemeClr val="bg1"/>
                </a:solidFill>
                <a:latin typeface="Calibri"/>
                <a:cs typeface="Calibri"/>
              </a:rPr>
              <a:t>ъ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екты</a:t>
            </a:r>
            <a:r>
              <a:rPr sz="1200" b="1" spc="-2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spc="5" dirty="0">
                <a:solidFill>
                  <a:schemeClr val="bg1"/>
                </a:solidFill>
                <a:latin typeface="Calibri"/>
                <a:cs typeface="Calibri"/>
              </a:rPr>
              <a:t>Р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Ф</a:t>
            </a:r>
          </a:p>
        </p:txBody>
      </p:sp>
      <p:sp>
        <p:nvSpPr>
          <p:cNvPr id="92" name="object 24"/>
          <p:cNvSpPr txBox="1"/>
          <p:nvPr/>
        </p:nvSpPr>
        <p:spPr>
          <a:xfrm>
            <a:off x="2382820" y="5120126"/>
            <a:ext cx="1614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chemeClr val="bg1"/>
                </a:solidFill>
                <a:latin typeface="Calibri"/>
                <a:cs typeface="Calibri"/>
              </a:rPr>
              <a:t>Инвестиционная карта </a:t>
            </a:r>
            <a:r>
              <a:rPr sz="1200" b="1" spc="-23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субъекта</a:t>
            </a:r>
            <a:r>
              <a:rPr sz="1200" b="1" spc="-3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spc="5" dirty="0">
                <a:solidFill>
                  <a:schemeClr val="bg1"/>
                </a:solidFill>
                <a:latin typeface="Calibri"/>
                <a:cs typeface="Calibri"/>
              </a:rPr>
              <a:t>РФ</a:t>
            </a:r>
            <a:endParaRPr sz="1200" b="1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94" name="object 26"/>
          <p:cNvSpPr txBox="1"/>
          <p:nvPr/>
        </p:nvSpPr>
        <p:spPr>
          <a:xfrm>
            <a:off x="5058400" y="5137666"/>
            <a:ext cx="97583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747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Пилотные </a:t>
            </a:r>
            <a:r>
              <a:rPr sz="1200" b="1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суб</a:t>
            </a:r>
            <a:r>
              <a:rPr sz="1200" b="1" spc="-5" dirty="0">
                <a:solidFill>
                  <a:schemeClr val="bg1"/>
                </a:solidFill>
                <a:latin typeface="Calibri"/>
                <a:cs typeface="Calibri"/>
              </a:rPr>
              <a:t>ъ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екты</a:t>
            </a:r>
            <a:r>
              <a:rPr sz="1200" b="1" spc="-2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spc="5" dirty="0">
                <a:solidFill>
                  <a:schemeClr val="bg1"/>
                </a:solidFill>
                <a:latin typeface="Calibri"/>
                <a:cs typeface="Calibri"/>
              </a:rPr>
              <a:t>Р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Ф</a:t>
            </a:r>
          </a:p>
        </p:txBody>
      </p:sp>
      <p:sp>
        <p:nvSpPr>
          <p:cNvPr id="95" name="object 27"/>
          <p:cNvSpPr txBox="1"/>
          <p:nvPr/>
        </p:nvSpPr>
        <p:spPr>
          <a:xfrm>
            <a:off x="6900343" y="5031988"/>
            <a:ext cx="4269473" cy="7668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785" marR="14604" indent="-172720">
              <a:lnSpc>
                <a:spcPct val="100000"/>
              </a:lnSpc>
              <a:spcBef>
                <a:spcPts val="100"/>
              </a:spcBef>
              <a:buFont typeface="Microsoft Sans Serif"/>
              <a:buChar char="•"/>
              <a:tabLst>
                <a:tab pos="185420" algn="l"/>
              </a:tabLst>
            </a:pP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Инвестиционная карта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сейчас оценивается в </a:t>
            </a: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рамках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одного из </a:t>
            </a:r>
            <a:r>
              <a:rPr sz="1100" b="1" spc="-23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критериев</a:t>
            </a:r>
            <a:r>
              <a:rPr sz="1100" b="1" spc="-3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оценки</a:t>
            </a:r>
            <a:r>
              <a:rPr sz="1100" b="1" spc="-2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Инвестиционного</a:t>
            </a:r>
            <a:r>
              <a:rPr sz="1100" b="1" spc="-4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портала;</a:t>
            </a:r>
          </a:p>
          <a:p>
            <a:pPr marL="184785" marR="5080" indent="-172720">
              <a:lnSpc>
                <a:spcPct val="100000"/>
              </a:lnSpc>
              <a:spcBef>
                <a:spcPts val="605"/>
              </a:spcBef>
              <a:buFont typeface="Microsoft Sans Serif"/>
              <a:buChar char="•"/>
              <a:tabLst>
                <a:tab pos="185420" algn="l"/>
              </a:tabLst>
            </a:pP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Инвестиционный</a:t>
            </a:r>
            <a:r>
              <a:rPr sz="1100" b="1" spc="-4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портал</a:t>
            </a:r>
            <a:r>
              <a:rPr sz="1100" b="1" spc="-2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оценивается</a:t>
            </a:r>
            <a:r>
              <a:rPr sz="1100" b="1" spc="-4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во</a:t>
            </a:r>
            <a:r>
              <a:rPr sz="1100" b="1" spc="-1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всех</a:t>
            </a:r>
            <a:r>
              <a:rPr sz="1100" b="1" spc="-2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85 субъектах</a:t>
            </a:r>
            <a:r>
              <a:rPr sz="1100" b="1" spc="-4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РФ, </a:t>
            </a:r>
            <a:r>
              <a:rPr sz="1100" b="1" spc="-23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показатель</a:t>
            </a:r>
            <a:r>
              <a:rPr sz="1100" b="1" spc="-5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по</a:t>
            </a:r>
            <a:r>
              <a:rPr sz="1100" b="1" spc="-1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Инвестиционный</a:t>
            </a:r>
            <a:r>
              <a:rPr sz="1100" b="1" spc="-3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spc="-5" dirty="0">
                <a:solidFill>
                  <a:schemeClr val="bg1"/>
                </a:solidFill>
                <a:latin typeface="Calibri"/>
                <a:cs typeface="Calibri"/>
              </a:rPr>
              <a:t>карте</a:t>
            </a:r>
            <a:r>
              <a:rPr sz="1100" b="1" spc="-3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—</a:t>
            </a:r>
            <a:r>
              <a:rPr sz="1100" b="1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в</a:t>
            </a:r>
            <a:r>
              <a:rPr sz="1100" b="1" spc="-1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пилотных</a:t>
            </a:r>
            <a:r>
              <a:rPr sz="1100" b="1" spc="-2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регионах</a:t>
            </a:r>
          </a:p>
        </p:txBody>
      </p:sp>
      <p:sp>
        <p:nvSpPr>
          <p:cNvPr id="96" name="object 28"/>
          <p:cNvSpPr txBox="1"/>
          <p:nvPr/>
        </p:nvSpPr>
        <p:spPr>
          <a:xfrm>
            <a:off x="2382727" y="6075537"/>
            <a:ext cx="1748098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chemeClr val="bg1"/>
                </a:solidFill>
                <a:latin typeface="Calibri"/>
                <a:cs typeface="Calibri"/>
              </a:rPr>
              <a:t>Инвестиционная 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 декларация</a:t>
            </a:r>
            <a:r>
              <a:rPr sz="1200" b="1" spc="-5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субъекта</a:t>
            </a:r>
            <a:r>
              <a:rPr sz="1200" b="1" spc="-6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РФ</a:t>
            </a:r>
            <a:endParaRPr sz="1200" b="1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98" name="object 30"/>
          <p:cNvSpPr txBox="1"/>
          <p:nvPr/>
        </p:nvSpPr>
        <p:spPr>
          <a:xfrm>
            <a:off x="5058400" y="6090923"/>
            <a:ext cx="97583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747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Пилотные </a:t>
            </a:r>
            <a:r>
              <a:rPr sz="1200" b="1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суб</a:t>
            </a:r>
            <a:r>
              <a:rPr sz="1200" b="1" spc="-5" dirty="0">
                <a:solidFill>
                  <a:schemeClr val="bg1"/>
                </a:solidFill>
                <a:latin typeface="Calibri"/>
                <a:cs typeface="Calibri"/>
              </a:rPr>
              <a:t>ъ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екты</a:t>
            </a:r>
            <a:r>
              <a:rPr sz="1200" b="1" spc="-2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200" b="1" spc="5" dirty="0">
                <a:solidFill>
                  <a:schemeClr val="bg1"/>
                </a:solidFill>
                <a:latin typeface="Calibri"/>
                <a:cs typeface="Calibri"/>
              </a:rPr>
              <a:t>Р</a:t>
            </a:r>
            <a:r>
              <a:rPr sz="1200" b="1" dirty="0">
                <a:solidFill>
                  <a:schemeClr val="bg1"/>
                </a:solidFill>
                <a:latin typeface="Calibri"/>
                <a:cs typeface="Calibri"/>
              </a:rPr>
              <a:t>Ф</a:t>
            </a:r>
          </a:p>
        </p:txBody>
      </p:sp>
      <p:sp>
        <p:nvSpPr>
          <p:cNvPr id="99" name="object 31"/>
          <p:cNvSpPr txBox="1"/>
          <p:nvPr/>
        </p:nvSpPr>
        <p:spPr>
          <a:xfrm>
            <a:off x="6900343" y="6170455"/>
            <a:ext cx="3293241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785" indent="-172720">
              <a:lnSpc>
                <a:spcPct val="100000"/>
              </a:lnSpc>
              <a:spcBef>
                <a:spcPts val="100"/>
              </a:spcBef>
              <a:buFont typeface="Microsoft Sans Serif"/>
              <a:buChar char="•"/>
              <a:tabLst>
                <a:tab pos="185420" algn="l"/>
              </a:tabLst>
            </a:pP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Новый</a:t>
            </a:r>
            <a:r>
              <a:rPr sz="1100" b="1" spc="-2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сюжет,</a:t>
            </a:r>
            <a:r>
              <a:rPr sz="1100" b="1" spc="-1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измеряется</a:t>
            </a:r>
            <a:r>
              <a:rPr sz="1100" b="1" spc="-3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в</a:t>
            </a:r>
            <a:r>
              <a:rPr sz="1100" b="1" spc="-1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пилотных</a:t>
            </a:r>
            <a:r>
              <a:rPr sz="1100" b="1" spc="-4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chemeClr val="bg1"/>
                </a:solidFill>
                <a:latin typeface="Calibri"/>
                <a:cs typeface="Calibri"/>
              </a:rPr>
              <a:t>регионах</a:t>
            </a:r>
            <a:endParaRPr sz="1100" b="1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00" name="object 4"/>
          <p:cNvSpPr txBox="1"/>
          <p:nvPr/>
        </p:nvSpPr>
        <p:spPr>
          <a:xfrm>
            <a:off x="2159383" y="880360"/>
            <a:ext cx="1886319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21920">
              <a:lnSpc>
                <a:spcPct val="100000"/>
              </a:lnSpc>
              <a:spcBef>
                <a:spcPts val="105"/>
              </a:spcBef>
            </a:pPr>
            <a:r>
              <a:rPr sz="1200" b="1" dirty="0">
                <a:solidFill>
                  <a:srgbClr val="0070C0"/>
                </a:solidFill>
                <a:latin typeface="Calibri"/>
                <a:cs typeface="Calibri"/>
              </a:rPr>
              <a:t>Элемент </a:t>
            </a:r>
            <a:r>
              <a:rPr sz="1200" b="1" spc="-5" dirty="0">
                <a:solidFill>
                  <a:srgbClr val="0070C0"/>
                </a:solidFill>
                <a:latin typeface="Calibri"/>
                <a:cs typeface="Calibri"/>
              </a:rPr>
              <a:t>Регионального </a:t>
            </a:r>
            <a:r>
              <a:rPr sz="1200" b="1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0070C0"/>
                </a:solidFill>
                <a:latin typeface="Calibri"/>
                <a:cs typeface="Calibri"/>
              </a:rPr>
              <a:t>ин</a:t>
            </a:r>
            <a:r>
              <a:rPr sz="1200" b="1" spc="5" dirty="0">
                <a:solidFill>
                  <a:srgbClr val="0070C0"/>
                </a:solidFill>
                <a:latin typeface="Calibri"/>
                <a:cs typeface="Calibri"/>
              </a:rPr>
              <a:t>в</a:t>
            </a:r>
            <a:r>
              <a:rPr sz="1200" b="1" spc="-5" dirty="0">
                <a:solidFill>
                  <a:srgbClr val="0070C0"/>
                </a:solidFill>
                <a:latin typeface="Calibri"/>
                <a:cs typeface="Calibri"/>
              </a:rPr>
              <a:t>е</a:t>
            </a:r>
            <a:r>
              <a:rPr sz="1200" b="1" spc="5" dirty="0">
                <a:solidFill>
                  <a:srgbClr val="0070C0"/>
                </a:solidFill>
                <a:latin typeface="Calibri"/>
                <a:cs typeface="Calibri"/>
              </a:rPr>
              <a:t>с</a:t>
            </a:r>
            <a:r>
              <a:rPr sz="1200" b="1" dirty="0">
                <a:solidFill>
                  <a:srgbClr val="0070C0"/>
                </a:solidFill>
                <a:latin typeface="Calibri"/>
                <a:cs typeface="Calibri"/>
              </a:rPr>
              <a:t>т</a:t>
            </a:r>
            <a:r>
              <a:rPr sz="1200" b="1" spc="-5" dirty="0">
                <a:solidFill>
                  <a:srgbClr val="0070C0"/>
                </a:solidFill>
                <a:latin typeface="Calibri"/>
                <a:cs typeface="Calibri"/>
              </a:rPr>
              <a:t>и</a:t>
            </a:r>
            <a:r>
              <a:rPr sz="1200" b="1" dirty="0">
                <a:solidFill>
                  <a:srgbClr val="0070C0"/>
                </a:solidFill>
                <a:latin typeface="Calibri"/>
                <a:cs typeface="Calibri"/>
              </a:rPr>
              <a:t>ц</a:t>
            </a:r>
            <a:r>
              <a:rPr sz="1200" b="1" spc="-5" dirty="0">
                <a:solidFill>
                  <a:srgbClr val="0070C0"/>
                </a:solidFill>
                <a:latin typeface="Calibri"/>
                <a:cs typeface="Calibri"/>
              </a:rPr>
              <a:t>и</a:t>
            </a:r>
            <a:r>
              <a:rPr sz="1200" b="1" spc="-10" dirty="0">
                <a:solidFill>
                  <a:srgbClr val="0070C0"/>
                </a:solidFill>
                <a:latin typeface="Calibri"/>
                <a:cs typeface="Calibri"/>
              </a:rPr>
              <a:t>о</a:t>
            </a:r>
            <a:r>
              <a:rPr sz="1200" b="1" spc="-5" dirty="0">
                <a:solidFill>
                  <a:srgbClr val="0070C0"/>
                </a:solidFill>
                <a:latin typeface="Calibri"/>
                <a:cs typeface="Calibri"/>
              </a:rPr>
              <a:t>нн</a:t>
            </a:r>
            <a:r>
              <a:rPr sz="1200" b="1" spc="-10" dirty="0">
                <a:solidFill>
                  <a:srgbClr val="0070C0"/>
                </a:solidFill>
                <a:latin typeface="Calibri"/>
                <a:cs typeface="Calibri"/>
              </a:rPr>
              <a:t>о</a:t>
            </a:r>
            <a:r>
              <a:rPr sz="1200" b="1" dirty="0">
                <a:solidFill>
                  <a:srgbClr val="0070C0"/>
                </a:solidFill>
                <a:latin typeface="Calibri"/>
                <a:cs typeface="Calibri"/>
              </a:rPr>
              <a:t>го</a:t>
            </a:r>
            <a:r>
              <a:rPr sz="1200" b="1" spc="-4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1200" b="1" spc="5" dirty="0">
                <a:solidFill>
                  <a:srgbClr val="0070C0"/>
                </a:solidFill>
                <a:latin typeface="Calibri"/>
                <a:cs typeface="Calibri"/>
              </a:rPr>
              <a:t>с</a:t>
            </a:r>
            <a:r>
              <a:rPr sz="1200" b="1" dirty="0">
                <a:solidFill>
                  <a:srgbClr val="0070C0"/>
                </a:solidFill>
                <a:latin typeface="Calibri"/>
                <a:cs typeface="Calibri"/>
              </a:rPr>
              <a:t>т</a:t>
            </a:r>
            <a:r>
              <a:rPr sz="1200" b="1" spc="-5" dirty="0">
                <a:solidFill>
                  <a:srgbClr val="0070C0"/>
                </a:solidFill>
                <a:latin typeface="Calibri"/>
                <a:cs typeface="Calibri"/>
              </a:rPr>
              <a:t>ан</a:t>
            </a:r>
            <a:r>
              <a:rPr sz="1200" b="1" spc="5" dirty="0">
                <a:solidFill>
                  <a:srgbClr val="0070C0"/>
                </a:solidFill>
                <a:latin typeface="Calibri"/>
                <a:cs typeface="Calibri"/>
              </a:rPr>
              <a:t>д</a:t>
            </a:r>
            <a:r>
              <a:rPr sz="1200" b="1" spc="-5" dirty="0">
                <a:solidFill>
                  <a:srgbClr val="0070C0"/>
                </a:solidFill>
                <a:latin typeface="Calibri"/>
                <a:cs typeface="Calibri"/>
              </a:rPr>
              <a:t>ар</a:t>
            </a:r>
            <a:r>
              <a:rPr sz="1200" b="1" dirty="0">
                <a:solidFill>
                  <a:srgbClr val="0070C0"/>
                </a:solidFill>
                <a:latin typeface="Calibri"/>
                <a:cs typeface="Calibri"/>
              </a:rPr>
              <a:t>та</a:t>
            </a:r>
            <a:endParaRPr sz="1200" dirty="0">
              <a:solidFill>
                <a:srgbClr val="0070C0"/>
              </a:solidFill>
              <a:latin typeface="Calibri"/>
              <a:cs typeface="Calibri"/>
            </a:endParaRPr>
          </a:p>
        </p:txBody>
      </p:sp>
      <p:pic>
        <p:nvPicPr>
          <p:cNvPr id="101" name="Picture 12" descr="https://cdn-icons-png.flaticon.com/512/1924/192480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6077" y="5969241"/>
            <a:ext cx="827172" cy="76663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3" name="Picture 10" descr="https://cdn-icons-png.flaticon.com/512/1924/19244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077" y="4886308"/>
            <a:ext cx="829585" cy="8295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4" name="Picture 10" descr="https://cdn-icons.flaticon.com/png/512/4664/premium/4664546.png?token=exp=1647906745~hmac=289c2fd64afcfcbdacc867d888313f3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484" y="3787361"/>
            <a:ext cx="804868" cy="80486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5" name="Picture 18" descr="https://cdn-icons.flaticon.com/png/512/3222/premium/3222533.png?token=exp=1647907046~hmac=b454f5ecef3bea2819fd26bcfba08fd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484" y="2596182"/>
            <a:ext cx="827816" cy="82781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6" name="Picture 8" descr="https://cdn-icons.flaticon.com/png/512/69/premium/69887.png?token=exp=1647906658~hmac=a4be23359646355feda93ab1d6c8ade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841" y="1528715"/>
            <a:ext cx="793821" cy="79382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158485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</a:schemeClr>
            </a:gs>
            <a:gs pos="43000">
              <a:schemeClr val="bg1"/>
            </a:gs>
            <a:gs pos="0">
              <a:schemeClr val="bg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i.ytimg.com/vi/MhsC_xEpjnk/maxresdefault.jpg">
            <a:extLst>
              <a:ext uri="{FF2B5EF4-FFF2-40B4-BE49-F238E27FC236}">
                <a16:creationId xmlns:a16="http://schemas.microsoft.com/office/drawing/2014/main" id="{75D51B11-6EAC-5145-A42C-D67AFE5BDB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" r="385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вал 9">
            <a:extLst>
              <a:ext uri="{FF2B5EF4-FFF2-40B4-BE49-F238E27FC236}">
                <a16:creationId xmlns:a16="http://schemas.microsoft.com/office/drawing/2014/main" id="{5C543D3E-32FD-1240-BC36-DB752ABB4571}"/>
              </a:ext>
            </a:extLst>
          </p:cNvPr>
          <p:cNvSpPr/>
          <p:nvPr/>
        </p:nvSpPr>
        <p:spPr>
          <a:xfrm rot="20136150">
            <a:off x="2179906" y="-786796"/>
            <a:ext cx="10541866" cy="9014032"/>
          </a:xfrm>
          <a:prstGeom prst="ellipse">
            <a:avLst/>
          </a:prstGeom>
          <a:solidFill>
            <a:schemeClr val="tx1">
              <a:alpha val="6912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 dirty="0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6A3189A0-7440-154B-9017-8BBCE18AF1F0}"/>
              </a:ext>
            </a:extLst>
          </p:cNvPr>
          <p:cNvSpPr/>
          <p:nvPr/>
        </p:nvSpPr>
        <p:spPr>
          <a:xfrm rot="2041091">
            <a:off x="-1592321" y="2008713"/>
            <a:ext cx="10541866" cy="7493413"/>
          </a:xfrm>
          <a:prstGeom prst="ellipse">
            <a:avLst/>
          </a:prstGeom>
          <a:solidFill>
            <a:schemeClr val="tx1">
              <a:alpha val="2806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/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74CAB562-2D5D-0044-9F4D-8A0A8BC80B84}"/>
              </a:ext>
            </a:extLst>
          </p:cNvPr>
          <p:cNvSpPr/>
          <p:nvPr/>
        </p:nvSpPr>
        <p:spPr>
          <a:xfrm rot="20136150">
            <a:off x="2573812" y="1598042"/>
            <a:ext cx="10541866" cy="9014032"/>
          </a:xfrm>
          <a:prstGeom prst="ellipse">
            <a:avLst/>
          </a:prstGeom>
          <a:solidFill>
            <a:srgbClr val="E95058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9103D611-4C44-B54A-B30B-2CB7818244EA}"/>
              </a:ext>
            </a:extLst>
          </p:cNvPr>
          <p:cNvSpPr/>
          <p:nvPr/>
        </p:nvSpPr>
        <p:spPr>
          <a:xfrm rot="20136150">
            <a:off x="-781394" y="-3584511"/>
            <a:ext cx="10541866" cy="9014032"/>
          </a:xfrm>
          <a:prstGeom prst="ellipse">
            <a:avLst/>
          </a:prstGeom>
          <a:solidFill>
            <a:srgbClr val="0D2249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11969C7-EDEC-6846-B376-E44006E687C8}"/>
              </a:ext>
            </a:extLst>
          </p:cNvPr>
          <p:cNvSpPr/>
          <p:nvPr/>
        </p:nvSpPr>
        <p:spPr>
          <a:xfrm>
            <a:off x="0" y="2958078"/>
            <a:ext cx="12191999" cy="1524284"/>
          </a:xfrm>
          <a:prstGeom prst="rect">
            <a:avLst/>
          </a:prstGeom>
          <a:noFill/>
        </p:spPr>
        <p:txBody>
          <a:bodyPr wrap="square" lIns="112542" tIns="56271" rIns="112542" bIns="56271">
            <a:spAutoFit/>
          </a:bodyPr>
          <a:lstStyle/>
          <a:p>
            <a:pPr algn="ctr">
              <a:lnSpc>
                <a:spcPts val="5523"/>
              </a:lnSpc>
            </a:pPr>
            <a:r>
              <a:rPr lang="ru-RU" sz="6600" dirty="0">
                <a:ln w="0"/>
                <a:solidFill>
                  <a:srgbClr val="E95058"/>
                </a:solidFill>
                <a:latin typeface="Coworking" pitchFamily="2" charset="0"/>
              </a:rPr>
              <a:t>СПАСИБО</a:t>
            </a:r>
          </a:p>
          <a:p>
            <a:pPr algn="ctr">
              <a:lnSpc>
                <a:spcPts val="5523"/>
              </a:lnSpc>
            </a:pPr>
            <a:r>
              <a:rPr lang="ru-RU" sz="6600" dirty="0">
                <a:ln w="0"/>
                <a:solidFill>
                  <a:srgbClr val="E95058"/>
                </a:solidFill>
                <a:latin typeface="Coworking" pitchFamily="2" charset="0"/>
              </a:rPr>
              <a:t>ЗА ВНИМАНИЕ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F877F9-1D1E-3145-873C-51E101DD227A}"/>
              </a:ext>
            </a:extLst>
          </p:cNvPr>
          <p:cNvSpPr txBox="1"/>
          <p:nvPr/>
        </p:nvSpPr>
        <p:spPr>
          <a:xfrm>
            <a:off x="0" y="5214479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spc="300" dirty="0" smtClean="0">
                <a:solidFill>
                  <a:schemeClr val="bg1"/>
                </a:solidFill>
                <a:latin typeface="SF UI Display" pitchFamily="2" charset="0"/>
              </a:rPr>
              <a:t>investkamchatka.ru</a:t>
            </a:r>
            <a:endParaRPr lang="ru-RU" sz="2000" b="1" spc="300" dirty="0">
              <a:solidFill>
                <a:schemeClr val="bg1"/>
              </a:solidFill>
              <a:latin typeface="SF UI Display" pitchFamily="2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575" y="354618"/>
            <a:ext cx="461664" cy="577081"/>
          </a:xfrm>
          <a:prstGeom prst="rect">
            <a:avLst/>
          </a:prstGeom>
        </p:spPr>
      </p:pic>
      <p:sp>
        <p:nvSpPr>
          <p:cNvPr id="13" name="271"/>
          <p:cNvSpPr txBox="1"/>
          <p:nvPr/>
        </p:nvSpPr>
        <p:spPr>
          <a:xfrm>
            <a:off x="1022176" y="354618"/>
            <a:ext cx="2736304" cy="4154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9529" rIns="49529">
            <a:spAutoFit/>
          </a:bodyPr>
          <a:lstStyle>
            <a:lvl1pPr>
              <a:defRPr sz="4000" b="1">
                <a:solidFill>
                  <a:srgbClr val="FF4B4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rPr lang="ru-RU" sz="1050" dirty="0">
                <a:solidFill>
                  <a:schemeClr val="bg1"/>
                </a:solidFill>
                <a:latin typeface="SF UI Display Light" charset="0"/>
                <a:ea typeface="SF UI Display Light" charset="0"/>
                <a:cs typeface="SF UI Display Light" charset="0"/>
              </a:rPr>
              <a:t>Министерство </a:t>
            </a:r>
            <a:r>
              <a:rPr lang="ru-RU" sz="1050" dirty="0" smtClean="0">
                <a:solidFill>
                  <a:schemeClr val="bg1"/>
                </a:solidFill>
                <a:latin typeface="SF UI Display Light" charset="0"/>
                <a:ea typeface="SF UI Display Light" charset="0"/>
                <a:cs typeface="SF UI Display Light" charset="0"/>
              </a:rPr>
              <a:t>экономического развития</a:t>
            </a:r>
            <a:r>
              <a:rPr lang="ru-RU" sz="1050" dirty="0">
                <a:solidFill>
                  <a:schemeClr val="bg1"/>
                </a:solidFill>
                <a:latin typeface="SF UI Display Light" charset="0"/>
                <a:ea typeface="SF UI Display Light" charset="0"/>
                <a:cs typeface="SF UI Display Light" charset="0"/>
              </a:rPr>
              <a:t> </a:t>
            </a:r>
            <a:r>
              <a:rPr lang="ru-RU" sz="1050" dirty="0" smtClean="0">
                <a:solidFill>
                  <a:schemeClr val="bg1"/>
                </a:solidFill>
                <a:latin typeface="SF UI Display Light" charset="0"/>
                <a:ea typeface="SF UI Display Light" charset="0"/>
                <a:cs typeface="SF UI Display Light" charset="0"/>
              </a:rPr>
              <a:t>Камчатского </a:t>
            </a:r>
            <a:r>
              <a:rPr lang="ru-RU" sz="1050" dirty="0">
                <a:solidFill>
                  <a:schemeClr val="bg1"/>
                </a:solidFill>
                <a:latin typeface="SF UI Display Light" charset="0"/>
                <a:ea typeface="SF UI Display Light" charset="0"/>
                <a:cs typeface="SF UI Display Light" charset="0"/>
              </a:rPr>
              <a:t>края</a:t>
            </a:r>
          </a:p>
        </p:txBody>
      </p:sp>
    </p:spTree>
    <p:extLst>
      <p:ext uri="{BB962C8B-B14F-4D97-AF65-F5344CB8AC3E}">
        <p14:creationId xmlns:p14="http://schemas.microsoft.com/office/powerpoint/2010/main" val="3056143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bg1">
                <a:lumMod val="0"/>
              </a:schemeClr>
            </a:gs>
            <a:gs pos="100000">
              <a:srgbClr val="0D22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DF81DFE-6874-3F46-A28D-A3FB6BD2EB8B}"/>
              </a:ext>
            </a:extLst>
          </p:cNvPr>
          <p:cNvSpPr/>
          <p:nvPr/>
        </p:nvSpPr>
        <p:spPr>
          <a:xfrm>
            <a:off x="-1471313" y="-289128"/>
            <a:ext cx="3592465" cy="1621921"/>
          </a:xfrm>
          <a:prstGeom prst="rect">
            <a:avLst/>
          </a:prstGeom>
          <a:gradFill flip="none" rotWithShape="1">
            <a:gsLst>
              <a:gs pos="0">
                <a:srgbClr val="FF7E79">
                  <a:alpha val="69000"/>
                </a:srgbClr>
              </a:gs>
              <a:gs pos="39000">
                <a:srgbClr val="FF7E7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048336-A963-9042-A705-620103400D6B}"/>
              </a:ext>
            </a:extLst>
          </p:cNvPr>
          <p:cNvSpPr txBox="1"/>
          <p:nvPr/>
        </p:nvSpPr>
        <p:spPr>
          <a:xfrm>
            <a:off x="1106966" y="332432"/>
            <a:ext cx="10047888" cy="357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723" b="1" u="sng" dirty="0" smtClean="0">
                <a:solidFill>
                  <a:schemeClr val="bg1"/>
                </a:solidFill>
                <a:latin typeface="SF UI Display" pitchFamily="2" charset="0"/>
              </a:rPr>
              <a:t>ВНЕДРЕНИЕ ИНВЕСТИЦИОННОГО СТАНДАРТА 1.0</a:t>
            </a:r>
            <a:endParaRPr lang="ru-RU" sz="1292" b="1" u="sng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15" name="Нашивка 14">
            <a:extLst>
              <a:ext uri="{FF2B5EF4-FFF2-40B4-BE49-F238E27FC236}">
                <a16:creationId xmlns:a16="http://schemas.microsoft.com/office/drawing/2014/main" id="{A941BB93-26ED-FC49-AD65-9C3BF7342C8D}"/>
              </a:ext>
            </a:extLst>
          </p:cNvPr>
          <p:cNvSpPr/>
          <p:nvPr/>
        </p:nvSpPr>
        <p:spPr>
          <a:xfrm rot="10800000">
            <a:off x="-303988" y="292399"/>
            <a:ext cx="1257817" cy="479957"/>
          </a:xfrm>
          <a:prstGeom prst="chevron">
            <a:avLst>
              <a:gd name="adj" fmla="val 56896"/>
            </a:avLst>
          </a:prstGeom>
          <a:solidFill>
            <a:srgbClr val="E95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>
              <a:solidFill>
                <a:schemeClr val="tx1"/>
              </a:solidFill>
            </a:endParaRPr>
          </a:p>
        </p:txBody>
      </p:sp>
      <p:sp>
        <p:nvSpPr>
          <p:cNvPr id="17" name="Номер слайда 16">
            <a:extLst>
              <a:ext uri="{FF2B5EF4-FFF2-40B4-BE49-F238E27FC236}">
                <a16:creationId xmlns:a16="http://schemas.microsoft.com/office/drawing/2014/main" id="{79EE41E6-006B-6542-9905-F918C5A1B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2076" y="307685"/>
            <a:ext cx="2743200" cy="449385"/>
          </a:xfrm>
        </p:spPr>
        <p:txBody>
          <a:bodyPr/>
          <a:lstStyle/>
          <a:p>
            <a:fld id="{C27F8C5D-CE8B-6348-A96D-0AA544CB381D}" type="slidenum">
              <a:rPr lang="ru-RU" smtClean="0">
                <a:latin typeface="SF UI Display" pitchFamily="2" charset="0"/>
              </a:rPr>
              <a:t>2</a:t>
            </a:fld>
            <a:endParaRPr lang="ru-RU" dirty="0">
              <a:latin typeface="SF UI Display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345E62-C4EE-C441-AC59-73B8028642C6}"/>
              </a:ext>
            </a:extLst>
          </p:cNvPr>
          <p:cNvSpPr txBox="1"/>
          <p:nvPr/>
        </p:nvSpPr>
        <p:spPr>
          <a:xfrm>
            <a:off x="1778650" y="2227811"/>
            <a:ext cx="415684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Утверждение высшими органами государственной власти субъекта Российской Федерации Инвестиционной стратегии 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региона</a:t>
            </a:r>
            <a:b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</a:b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Текущий статус: </a:t>
            </a:r>
            <a:r>
              <a:rPr lang="ru-RU" sz="1400" u="sng" dirty="0" smtClean="0">
                <a:solidFill>
                  <a:schemeClr val="bg1"/>
                </a:solidFill>
                <a:latin typeface="SF UI Display" pitchFamily="2" charset="0"/>
              </a:rPr>
              <a:t>исполнен</a:t>
            </a:r>
            <a:endParaRPr lang="ru-RU" sz="1400" u="sng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896CA5-BA43-3045-A5D6-ADBA587F2FB4}"/>
              </a:ext>
            </a:extLst>
          </p:cNvPr>
          <p:cNvSpPr txBox="1"/>
          <p:nvPr/>
        </p:nvSpPr>
        <p:spPr>
          <a:xfrm>
            <a:off x="7358869" y="2213663"/>
            <a:ext cx="415684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Формирование ежегодно обновляемого Плана создания инвестиционных объектов и объектов инфраструктуры в 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регионе</a:t>
            </a: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Текущий статус: </a:t>
            </a:r>
            <a:r>
              <a:rPr lang="ru-RU" sz="1400" u="sng" dirty="0" smtClean="0">
                <a:solidFill>
                  <a:schemeClr val="bg1"/>
                </a:solidFill>
                <a:latin typeface="SF UI Display" pitchFamily="2" charset="0"/>
              </a:rPr>
              <a:t>исполнен</a:t>
            </a:r>
            <a:endParaRPr lang="ru-RU" sz="1400" u="sng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AFCB874-C046-8443-A92A-D023F585BDD5}"/>
              </a:ext>
            </a:extLst>
          </p:cNvPr>
          <p:cNvSpPr txBox="1"/>
          <p:nvPr/>
        </p:nvSpPr>
        <p:spPr>
          <a:xfrm>
            <a:off x="1778650" y="3600042"/>
            <a:ext cx="392976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Ежегодное послание высшего должностного лица субъекта Российской Федерации «Инвестиционный климат и инвестиционная политика субъекта Российской Федерации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»</a:t>
            </a: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Текущий статус: </a:t>
            </a:r>
            <a:r>
              <a:rPr lang="ru-RU" sz="1400" u="sng" dirty="0" smtClean="0">
                <a:solidFill>
                  <a:schemeClr val="bg1"/>
                </a:solidFill>
                <a:latin typeface="SF UI Display" pitchFamily="2" charset="0"/>
              </a:rPr>
              <a:t>исполнен</a:t>
            </a:r>
            <a:endParaRPr lang="ru-RU" sz="1400" u="sng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FB826F5-F60A-6C41-9E14-E018A73C888C}"/>
              </a:ext>
            </a:extLst>
          </p:cNvPr>
          <p:cNvSpPr txBox="1"/>
          <p:nvPr/>
        </p:nvSpPr>
        <p:spPr>
          <a:xfrm>
            <a:off x="7358868" y="3600042"/>
            <a:ext cx="4616407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Принятие </a:t>
            </a:r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нормативного правового акта (нормативных правовых актов) субъекта Российской Федерации о защите прав инвесторов и механизмах поддержки инвестиционной 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деятельности</a:t>
            </a: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Текущий статус: </a:t>
            </a:r>
            <a:r>
              <a:rPr lang="ru-RU" sz="1400" u="sng" dirty="0" smtClean="0">
                <a:solidFill>
                  <a:schemeClr val="bg1"/>
                </a:solidFill>
                <a:latin typeface="SF UI Display" pitchFamily="2" charset="0"/>
              </a:rPr>
              <a:t>исполнен</a:t>
            </a:r>
            <a:endParaRPr lang="ru-RU" sz="1400" u="sng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595A39C-AF10-1043-A71B-83F201B6E51D}"/>
              </a:ext>
            </a:extLst>
          </p:cNvPr>
          <p:cNvSpPr txBox="1"/>
          <p:nvPr/>
        </p:nvSpPr>
        <p:spPr>
          <a:xfrm>
            <a:off x="1778650" y="5215844"/>
            <a:ext cx="415684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Наличие Совета по улучшению инвестиционного 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климата</a:t>
            </a: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Текущий статус: </a:t>
            </a:r>
            <a:r>
              <a:rPr lang="ru-RU" sz="1400" u="sng" dirty="0" smtClean="0">
                <a:solidFill>
                  <a:schemeClr val="bg1"/>
                </a:solidFill>
                <a:latin typeface="SF UI Display" pitchFamily="2" charset="0"/>
              </a:rPr>
              <a:t>исполнен</a:t>
            </a:r>
            <a:endParaRPr lang="ru-RU" sz="1400" u="sng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0048336-A963-9042-A705-620103400D6B}"/>
              </a:ext>
            </a:extLst>
          </p:cNvPr>
          <p:cNvSpPr txBox="1"/>
          <p:nvPr/>
        </p:nvSpPr>
        <p:spPr>
          <a:xfrm>
            <a:off x="1106966" y="799585"/>
            <a:ext cx="10047888" cy="10865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92" b="1" dirty="0" smtClean="0">
                <a:solidFill>
                  <a:schemeClr val="bg1"/>
                </a:solidFill>
                <a:latin typeface="SF UI Display" pitchFamily="2" charset="0"/>
              </a:rPr>
              <a:t>Агентством </a:t>
            </a:r>
            <a:r>
              <a:rPr lang="ru-RU" sz="1292" b="1" dirty="0">
                <a:solidFill>
                  <a:schemeClr val="bg1"/>
                </a:solidFill>
                <a:latin typeface="SF UI Display" pitchFamily="2" charset="0"/>
              </a:rPr>
              <a:t>стратегических </a:t>
            </a:r>
            <a:r>
              <a:rPr lang="ru-RU" sz="1292" b="1" dirty="0" smtClean="0">
                <a:solidFill>
                  <a:schemeClr val="bg1"/>
                </a:solidFill>
                <a:latin typeface="SF UI Display" pitchFamily="2" charset="0"/>
              </a:rPr>
              <a:t>инициатив по </a:t>
            </a:r>
            <a:r>
              <a:rPr lang="ru-RU" sz="1292" b="1" dirty="0">
                <a:solidFill>
                  <a:schemeClr val="bg1"/>
                </a:solidFill>
                <a:latin typeface="SF UI Display" pitchFamily="2" charset="0"/>
              </a:rPr>
              <a:t>поручению </a:t>
            </a:r>
            <a:r>
              <a:rPr lang="ru-RU" sz="1292" b="1" dirty="0" smtClean="0">
                <a:solidFill>
                  <a:schemeClr val="bg1"/>
                </a:solidFill>
                <a:latin typeface="SF UI Display" pitchFamily="2" charset="0"/>
              </a:rPr>
              <a:t>Президента Российской </a:t>
            </a:r>
            <a:r>
              <a:rPr lang="ru-RU" sz="1292" b="1" dirty="0">
                <a:solidFill>
                  <a:schemeClr val="bg1"/>
                </a:solidFill>
                <a:latin typeface="SF UI Display" pitchFamily="2" charset="0"/>
              </a:rPr>
              <a:t>Федерации В.В. </a:t>
            </a:r>
            <a:r>
              <a:rPr lang="ru-RU" sz="1292" b="1" dirty="0" smtClean="0">
                <a:solidFill>
                  <a:schemeClr val="bg1"/>
                </a:solidFill>
                <a:latin typeface="SF UI Display" pitchFamily="2" charset="0"/>
              </a:rPr>
              <a:t>Путина разработан </a:t>
            </a:r>
            <a:r>
              <a:rPr lang="ru-RU" sz="1292" b="1" dirty="0">
                <a:solidFill>
                  <a:schemeClr val="bg1"/>
                </a:solidFill>
                <a:latin typeface="SF UI Display" pitchFamily="2" charset="0"/>
              </a:rPr>
              <a:t>«Стандарт деятельности органов исполнительной власти субъекта Российской Федерации по обеспечению благоприятного инвестиционного климата</a:t>
            </a:r>
            <a:r>
              <a:rPr lang="ru-RU" sz="1292" b="1" dirty="0" smtClean="0">
                <a:solidFill>
                  <a:schemeClr val="bg1"/>
                </a:solidFill>
                <a:latin typeface="SF UI Display" pitchFamily="2" charset="0"/>
              </a:rPr>
              <a:t>».</a:t>
            </a:r>
          </a:p>
          <a:p>
            <a:pPr algn="just"/>
            <a:endParaRPr lang="ru-RU" sz="1292" b="1" dirty="0" smtClean="0">
              <a:solidFill>
                <a:schemeClr val="bg1"/>
              </a:solidFill>
              <a:latin typeface="SF UI Display" pitchFamily="2" charset="0"/>
            </a:endParaRPr>
          </a:p>
          <a:p>
            <a:pPr algn="just"/>
            <a:r>
              <a:rPr lang="ru-RU" sz="1292" b="1" dirty="0" smtClean="0">
                <a:solidFill>
                  <a:schemeClr val="bg1"/>
                </a:solidFill>
                <a:latin typeface="SF UI Display" pitchFamily="2" charset="0"/>
              </a:rPr>
              <a:t>Указанный стандарт предусматривал </a:t>
            </a:r>
            <a:r>
              <a:rPr lang="ru-RU" sz="1292" b="1" u="sng" dirty="0" smtClean="0">
                <a:solidFill>
                  <a:schemeClr val="bg1"/>
                </a:solidFill>
                <a:latin typeface="SF UI Display" pitchFamily="2" charset="0"/>
              </a:rPr>
              <a:t>15 разделов</a:t>
            </a:r>
            <a:r>
              <a:rPr lang="ru-RU" sz="1292" b="1" dirty="0" smtClean="0">
                <a:solidFill>
                  <a:schemeClr val="bg1"/>
                </a:solidFill>
                <a:latin typeface="SF UI Display" pitchFamily="2" charset="0"/>
              </a:rPr>
              <a:t>:</a:t>
            </a:r>
            <a:endParaRPr lang="ru-RU" sz="1292" b="1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595A39C-AF10-1043-A71B-83F201B6E51D}"/>
              </a:ext>
            </a:extLst>
          </p:cNvPr>
          <p:cNvSpPr txBox="1"/>
          <p:nvPr/>
        </p:nvSpPr>
        <p:spPr>
          <a:xfrm>
            <a:off x="7358869" y="5215844"/>
            <a:ext cx="415684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Наличие специализированной организации (организаций) по привлечению инвестиций и работе с 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инвесторами</a:t>
            </a: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Текущий статус: </a:t>
            </a:r>
            <a:r>
              <a:rPr lang="ru-RU" sz="1400" u="sng" dirty="0" smtClean="0">
                <a:solidFill>
                  <a:schemeClr val="bg1"/>
                </a:solidFill>
                <a:latin typeface="SF UI Display" pitchFamily="2" charset="0"/>
              </a:rPr>
              <a:t>исполнен</a:t>
            </a:r>
            <a:endParaRPr lang="ru-RU" sz="1400" u="sng" dirty="0">
              <a:solidFill>
                <a:schemeClr val="bg1"/>
              </a:solidFill>
              <a:latin typeface="SF UI Display" pitchFamily="2" charset="0"/>
            </a:endParaRPr>
          </a:p>
        </p:txBody>
      </p:sp>
      <p:pic>
        <p:nvPicPr>
          <p:cNvPr id="1032" name="Picture 8" descr="https://cdn-icons.flaticon.com/png/512/69/premium/69887.png?token=exp=1647906658~hmac=a4be23359646355feda93ab1d6c8ade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829" y="3680184"/>
            <a:ext cx="793821" cy="79382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34" name="Picture 10" descr="https://cdn-icons.flaticon.com/png/512/4664/premium/4664546.png?token=exp=1647906745~hmac=289c2fd64afcfcbdacc867d888313f3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305" y="5215844"/>
            <a:ext cx="804868" cy="80486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36" name="Picture 12" descr="https://cdn-icons-png.flaticon.com/512/1127/112728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948305" y="2322008"/>
            <a:ext cx="804868" cy="80486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38" name="Picture 14" descr="https://cdn-icons.flaticon.com/png/512/2559/premium/2559994.png?token=exp=1647906887~hmac=c02789bbda1ee3ed0c7c2b5235f3245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732" y="2313735"/>
            <a:ext cx="813141" cy="81314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40" name="Picture 16" descr="https://cdn-icons.flaticon.com/png/512/3115/premium/3115572.png?token=exp=1647906998~hmac=26f6635d223514de8c8fe0a1821cd4d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052" y="3680184"/>
            <a:ext cx="793821" cy="79382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42" name="Picture 18" descr="https://cdn-icons.flaticon.com/png/512/3222/premium/3222533.png?token=exp=1647907046~hmac=b454f5ecef3bea2819fd26bcfba08fd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057" y="5278989"/>
            <a:ext cx="827816" cy="827816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9816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bg1">
                <a:lumMod val="0"/>
              </a:schemeClr>
            </a:gs>
            <a:gs pos="100000">
              <a:srgbClr val="0D22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DF81DFE-6874-3F46-A28D-A3FB6BD2EB8B}"/>
              </a:ext>
            </a:extLst>
          </p:cNvPr>
          <p:cNvSpPr/>
          <p:nvPr/>
        </p:nvSpPr>
        <p:spPr>
          <a:xfrm>
            <a:off x="-1471313" y="-289128"/>
            <a:ext cx="3592465" cy="1621921"/>
          </a:xfrm>
          <a:prstGeom prst="rect">
            <a:avLst/>
          </a:prstGeom>
          <a:gradFill flip="none" rotWithShape="1">
            <a:gsLst>
              <a:gs pos="0">
                <a:srgbClr val="FF7E79">
                  <a:alpha val="69000"/>
                </a:srgbClr>
              </a:gs>
              <a:gs pos="39000">
                <a:srgbClr val="FF7E7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048336-A963-9042-A705-620103400D6B}"/>
              </a:ext>
            </a:extLst>
          </p:cNvPr>
          <p:cNvSpPr txBox="1"/>
          <p:nvPr/>
        </p:nvSpPr>
        <p:spPr>
          <a:xfrm>
            <a:off x="1106966" y="332432"/>
            <a:ext cx="10047888" cy="357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723" b="1" u="sng" dirty="0" smtClean="0">
                <a:solidFill>
                  <a:schemeClr val="bg1"/>
                </a:solidFill>
                <a:latin typeface="SF UI Display" pitchFamily="2" charset="0"/>
              </a:rPr>
              <a:t>ВНЕДРЕНИЕ ИНВЕСТИЦИОННОГО СТАНДАРТА 1.0</a:t>
            </a:r>
            <a:endParaRPr lang="ru-RU" sz="1292" b="1" u="sng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15" name="Нашивка 14">
            <a:extLst>
              <a:ext uri="{FF2B5EF4-FFF2-40B4-BE49-F238E27FC236}">
                <a16:creationId xmlns:a16="http://schemas.microsoft.com/office/drawing/2014/main" id="{A941BB93-26ED-FC49-AD65-9C3BF7342C8D}"/>
              </a:ext>
            </a:extLst>
          </p:cNvPr>
          <p:cNvSpPr/>
          <p:nvPr/>
        </p:nvSpPr>
        <p:spPr>
          <a:xfrm rot="10800000">
            <a:off x="-303988" y="292399"/>
            <a:ext cx="1257817" cy="479957"/>
          </a:xfrm>
          <a:prstGeom prst="chevron">
            <a:avLst>
              <a:gd name="adj" fmla="val 56896"/>
            </a:avLst>
          </a:prstGeom>
          <a:solidFill>
            <a:srgbClr val="E95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>
              <a:solidFill>
                <a:schemeClr val="tx1"/>
              </a:solidFill>
            </a:endParaRPr>
          </a:p>
        </p:txBody>
      </p:sp>
      <p:sp>
        <p:nvSpPr>
          <p:cNvPr id="17" name="Номер слайда 16">
            <a:extLst>
              <a:ext uri="{FF2B5EF4-FFF2-40B4-BE49-F238E27FC236}">
                <a16:creationId xmlns:a16="http://schemas.microsoft.com/office/drawing/2014/main" id="{79EE41E6-006B-6542-9905-F918C5A1B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2076" y="307685"/>
            <a:ext cx="2743200" cy="449385"/>
          </a:xfrm>
        </p:spPr>
        <p:txBody>
          <a:bodyPr/>
          <a:lstStyle/>
          <a:p>
            <a:fld id="{C27F8C5D-CE8B-6348-A96D-0AA544CB381D}" type="slidenum">
              <a:rPr lang="ru-RU" smtClean="0">
                <a:latin typeface="SF UI Display" pitchFamily="2" charset="0"/>
              </a:rPr>
              <a:t>3</a:t>
            </a:fld>
            <a:endParaRPr lang="ru-RU" dirty="0">
              <a:latin typeface="SF UI Display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345E62-C4EE-C441-AC59-73B8028642C6}"/>
              </a:ext>
            </a:extLst>
          </p:cNvPr>
          <p:cNvSpPr txBox="1"/>
          <p:nvPr/>
        </p:nvSpPr>
        <p:spPr>
          <a:xfrm>
            <a:off x="1778649" y="1147648"/>
            <a:ext cx="415684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Наличие доступной инфраструктуры для размещения производственных и иных объектов инвесторов (промышленных парков, технологических парков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)</a:t>
            </a: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Текущий статус: </a:t>
            </a:r>
            <a:r>
              <a:rPr lang="ru-RU" sz="1400" u="sng" dirty="0">
                <a:solidFill>
                  <a:schemeClr val="bg1"/>
                </a:solidFill>
                <a:latin typeface="SF UI Display" pitchFamily="2" charset="0"/>
              </a:rPr>
              <a:t>исполнен</a:t>
            </a:r>
          </a:p>
          <a:p>
            <a:pPr algn="just"/>
            <a:endParaRPr lang="ru-RU" sz="1400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896CA5-BA43-3045-A5D6-ADBA587F2FB4}"/>
              </a:ext>
            </a:extLst>
          </p:cNvPr>
          <p:cNvSpPr txBox="1"/>
          <p:nvPr/>
        </p:nvSpPr>
        <p:spPr>
          <a:xfrm>
            <a:off x="7358868" y="1133500"/>
            <a:ext cx="415684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Наличие механизмов профессиональной подготовки по специальностям, соответствующим инвестиционной стратегии региона и потребностям 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инвесторов</a:t>
            </a: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Текущий статус: </a:t>
            </a:r>
            <a:r>
              <a:rPr lang="ru-RU" sz="1400" u="sng" dirty="0">
                <a:solidFill>
                  <a:schemeClr val="bg1"/>
                </a:solidFill>
                <a:latin typeface="SF UI Display" pitchFamily="2" charset="0"/>
              </a:rPr>
              <a:t>исполнен</a:t>
            </a:r>
          </a:p>
          <a:p>
            <a:pPr algn="just"/>
            <a:endParaRPr lang="ru-RU" sz="1400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AFCB874-C046-8443-A92A-D023F585BDD5}"/>
              </a:ext>
            </a:extLst>
          </p:cNvPr>
          <p:cNvSpPr txBox="1"/>
          <p:nvPr/>
        </p:nvSpPr>
        <p:spPr>
          <a:xfrm>
            <a:off x="1778648" y="2351719"/>
            <a:ext cx="415684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Создание специализированного двуязычного интернет-портала, посвященного инвестиционной деятельности в 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регионе</a:t>
            </a: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Текущий статус: </a:t>
            </a:r>
            <a:r>
              <a:rPr lang="ru-RU" sz="1400" u="sng" dirty="0" smtClean="0">
                <a:solidFill>
                  <a:schemeClr val="bg1"/>
                </a:solidFill>
                <a:latin typeface="SF UI Display" pitchFamily="2" charset="0"/>
              </a:rPr>
              <a:t>исполнен</a:t>
            </a:r>
            <a:endParaRPr lang="ru-RU" sz="1400" dirty="0">
              <a:solidFill>
                <a:schemeClr val="bg1"/>
              </a:solidFill>
              <a:latin typeface="SF UI Display" pitchFamily="2" charset="0"/>
            </a:endParaRPr>
          </a:p>
          <a:p>
            <a:pPr algn="just"/>
            <a:endParaRPr lang="ru-RU" sz="1400" u="sng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FB826F5-F60A-6C41-9E14-E018A73C888C}"/>
              </a:ext>
            </a:extLst>
          </p:cNvPr>
          <p:cNvSpPr txBox="1"/>
          <p:nvPr/>
        </p:nvSpPr>
        <p:spPr>
          <a:xfrm>
            <a:off x="7358867" y="2351719"/>
            <a:ext cx="442072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Наличие в 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регионе единого </a:t>
            </a:r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регламента сопровождения инвестиционных проектов по принципу одного 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окна</a:t>
            </a: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Текущий статус: </a:t>
            </a:r>
            <a:r>
              <a:rPr lang="ru-RU" sz="1400" u="sng" dirty="0" smtClean="0">
                <a:solidFill>
                  <a:schemeClr val="bg1"/>
                </a:solidFill>
                <a:latin typeface="SF UI Display" pitchFamily="2" charset="0"/>
              </a:rPr>
              <a:t>исполнен</a:t>
            </a:r>
            <a:endParaRPr lang="ru-RU" sz="1400" u="sng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595A39C-AF10-1043-A71B-83F201B6E51D}"/>
              </a:ext>
            </a:extLst>
          </p:cNvPr>
          <p:cNvSpPr txBox="1"/>
          <p:nvPr/>
        </p:nvSpPr>
        <p:spPr>
          <a:xfrm>
            <a:off x="4700666" y="5789776"/>
            <a:ext cx="48233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Наличие </a:t>
            </a:r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канала (каналов) прямой связи инвесторов и 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руководства региона для </a:t>
            </a:r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оперативного решения возникающих 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проблем </a:t>
            </a:r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и 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вопросов</a:t>
            </a: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Текущий статус: </a:t>
            </a:r>
            <a:r>
              <a:rPr lang="ru-RU" sz="1400" u="sng" dirty="0" smtClean="0">
                <a:solidFill>
                  <a:schemeClr val="bg1"/>
                </a:solidFill>
                <a:latin typeface="SF UI Display" pitchFamily="2" charset="0"/>
              </a:rPr>
              <a:t>исполнен</a:t>
            </a:r>
            <a:endParaRPr lang="ru-RU" sz="1400" u="sng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D62684AD-1D62-2D4E-9502-75A06BA357E1}"/>
              </a:ext>
            </a:extLst>
          </p:cNvPr>
          <p:cNvSpPr/>
          <p:nvPr/>
        </p:nvSpPr>
        <p:spPr>
          <a:xfrm>
            <a:off x="953829" y="155975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/>
              <a:t>📃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42DE1022-A911-2942-AB23-1450BE9572E8}"/>
              </a:ext>
            </a:extLst>
          </p:cNvPr>
          <p:cNvSpPr/>
          <p:nvPr/>
        </p:nvSpPr>
        <p:spPr>
          <a:xfrm>
            <a:off x="953829" y="3400588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/>
              <a:t>📲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F1F08AE5-1BAE-0E41-B79A-FA88691413B4}"/>
              </a:ext>
            </a:extLst>
          </p:cNvPr>
          <p:cNvSpPr/>
          <p:nvPr/>
        </p:nvSpPr>
        <p:spPr>
          <a:xfrm>
            <a:off x="953829" y="5241418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/>
              <a:t>💻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DA5CC8E1-DD7B-4E42-B4FB-58C5EA71D241}"/>
              </a:ext>
            </a:extLst>
          </p:cNvPr>
          <p:cNvSpPr/>
          <p:nvPr/>
        </p:nvSpPr>
        <p:spPr>
          <a:xfrm>
            <a:off x="6483588" y="1511626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/>
              <a:t>💬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E68DFDDD-5205-EB4A-AFDE-2AA2B73BBA15}"/>
              </a:ext>
            </a:extLst>
          </p:cNvPr>
          <p:cNvSpPr/>
          <p:nvPr/>
        </p:nvSpPr>
        <p:spPr>
          <a:xfrm>
            <a:off x="6483588" y="3352460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/>
              <a:t>💼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AFCB874-C046-8443-A92A-D023F585BDD5}"/>
              </a:ext>
            </a:extLst>
          </p:cNvPr>
          <p:cNvSpPr txBox="1"/>
          <p:nvPr/>
        </p:nvSpPr>
        <p:spPr>
          <a:xfrm>
            <a:off x="1778648" y="3502231"/>
            <a:ext cx="392976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Принятие </a:t>
            </a:r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высшим должностным лицом 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региона инвестиционной </a:t>
            </a:r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декларации 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Текущий </a:t>
            </a:r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статус: </a:t>
            </a:r>
            <a:r>
              <a:rPr lang="ru-RU" sz="1400" u="sng" dirty="0" smtClean="0">
                <a:solidFill>
                  <a:schemeClr val="bg1"/>
                </a:solidFill>
                <a:latin typeface="SF UI Display" pitchFamily="2" charset="0"/>
              </a:rPr>
              <a:t>исполнен</a:t>
            </a:r>
            <a:endParaRPr lang="ru-RU" sz="1400" u="sng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FB826F5-F60A-6C41-9E14-E018A73C888C}"/>
              </a:ext>
            </a:extLst>
          </p:cNvPr>
          <p:cNvSpPr txBox="1"/>
          <p:nvPr/>
        </p:nvSpPr>
        <p:spPr>
          <a:xfrm>
            <a:off x="7358866" y="3502231"/>
            <a:ext cx="483313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Принятие 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НПА, </a:t>
            </a:r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регламентирующего процедуру 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ОРВ </a:t>
            </a:r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принятых и принимаемых нормативно-правовых актов, затрагивающих предпринимательскую 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деятельность</a:t>
            </a: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Текущий статус: </a:t>
            </a:r>
            <a:r>
              <a:rPr lang="ru-RU" sz="1400" u="sng" dirty="0" smtClean="0">
                <a:solidFill>
                  <a:schemeClr val="bg1"/>
                </a:solidFill>
                <a:latin typeface="SF UI Display" pitchFamily="2" charset="0"/>
              </a:rPr>
              <a:t>исполнен</a:t>
            </a:r>
            <a:endParaRPr lang="ru-RU" sz="1400" u="sng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AFCB874-C046-8443-A92A-D023F585BDD5}"/>
              </a:ext>
            </a:extLst>
          </p:cNvPr>
          <p:cNvSpPr txBox="1"/>
          <p:nvPr/>
        </p:nvSpPr>
        <p:spPr>
          <a:xfrm>
            <a:off x="1778648" y="4595566"/>
            <a:ext cx="392976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Наличие системы обучения, повышения и оценки компетентности сотрудников профильных органов государственной власти 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и </a:t>
            </a:r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специализированных 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организаций</a:t>
            </a: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Текущий статус: </a:t>
            </a:r>
            <a:r>
              <a:rPr lang="ru-RU" sz="1400" u="sng" dirty="0" smtClean="0">
                <a:solidFill>
                  <a:schemeClr val="bg1"/>
                </a:solidFill>
                <a:latin typeface="SF UI Display" pitchFamily="2" charset="0"/>
              </a:rPr>
              <a:t>исполнен</a:t>
            </a:r>
            <a:endParaRPr lang="ru-RU" sz="1400" u="sng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FB826F5-F60A-6C41-9E14-E018A73C888C}"/>
              </a:ext>
            </a:extLst>
          </p:cNvPr>
          <p:cNvSpPr txBox="1"/>
          <p:nvPr/>
        </p:nvSpPr>
        <p:spPr>
          <a:xfrm>
            <a:off x="7358867" y="4595566"/>
            <a:ext cx="442072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Включение представителей потребителей энергоресурсов в состав органа исполнительной власти субъекта РФ в сфере государственного регулирования </a:t>
            </a:r>
            <a:r>
              <a:rPr lang="ru-RU" sz="1400" dirty="0" smtClean="0">
                <a:solidFill>
                  <a:schemeClr val="bg1"/>
                </a:solidFill>
                <a:latin typeface="SF UI Display" pitchFamily="2" charset="0"/>
              </a:rPr>
              <a:t>тарифов</a:t>
            </a: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SF UI Display" pitchFamily="2" charset="0"/>
              </a:rPr>
              <a:t>Текущий статус: </a:t>
            </a:r>
            <a:r>
              <a:rPr lang="ru-RU" sz="1400" u="sng" dirty="0" smtClean="0">
                <a:solidFill>
                  <a:schemeClr val="bg1"/>
                </a:solidFill>
                <a:latin typeface="SF UI Display" pitchFamily="2" charset="0"/>
              </a:rPr>
              <a:t>исполнен</a:t>
            </a:r>
            <a:endParaRPr lang="ru-RU" sz="1400" u="sng" dirty="0">
              <a:solidFill>
                <a:schemeClr val="bg1"/>
              </a:solidFill>
              <a:latin typeface="SF UI Display" pitchFamily="2" charset="0"/>
            </a:endParaRPr>
          </a:p>
        </p:txBody>
      </p:sp>
      <p:pic>
        <p:nvPicPr>
          <p:cNvPr id="2050" name="Picture 2" descr="https://cdn-icons.flaticon.com/png/512/2559/premium/2559980.png?token=exp=1647907528~hmac=2d1f112e7c1c975fa6970d2ead59d68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929" y="1246759"/>
            <a:ext cx="785720" cy="78572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52" name="Picture 4" descr="https://cdn-icons-png.flaticon.com/512/1602/160281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929" y="5893734"/>
            <a:ext cx="746189" cy="74618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54" name="Picture 6" descr="https://cdn-icons-png.flaticon.com/512/2748/274823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379" y="2444896"/>
            <a:ext cx="785718" cy="78571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56" name="Picture 8" descr="https://cdn-icons.flaticon.com/png/512/4310/premium/4310831.png?token=exp=1647907887~hmac=f67df7abe838450f170d5b638c598a1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829" y="3525009"/>
            <a:ext cx="809035" cy="80903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58" name="Picture 10" descr="https://cdn-icons-png.flaticon.com/512/1924/1924450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063" y="4688715"/>
            <a:ext cx="829585" cy="8295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60" name="Picture 12" descr="https://cdn-icons-png.flaticon.com/512/1924/1924807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33577" y="1191851"/>
            <a:ext cx="827172" cy="82717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62" name="Picture 14" descr="https://cdn-icons.flaticon.com/png/512/3077/premium/3077658.png?token=exp=1647908032~hmac=6770843aace41ed5dcb07799a3b9afa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577" y="2434956"/>
            <a:ext cx="827174" cy="80257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64" name="Picture 16" descr="https://cdn-icons-png.flaticon.com/512/1728/172889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577" y="3606093"/>
            <a:ext cx="829585" cy="8295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66" name="Picture 18" descr="https://cdn-icons-png.flaticon.com/512/2154/2154699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231" y="4698989"/>
            <a:ext cx="809036" cy="809036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4996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bg1">
                <a:lumMod val="0"/>
              </a:schemeClr>
            </a:gs>
            <a:gs pos="100000">
              <a:srgbClr val="0D22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DF81DFE-6874-3F46-A28D-A3FB6BD2EB8B}"/>
              </a:ext>
            </a:extLst>
          </p:cNvPr>
          <p:cNvSpPr/>
          <p:nvPr/>
        </p:nvSpPr>
        <p:spPr>
          <a:xfrm>
            <a:off x="-1471313" y="-289128"/>
            <a:ext cx="3592465" cy="1621921"/>
          </a:xfrm>
          <a:prstGeom prst="rect">
            <a:avLst/>
          </a:prstGeom>
          <a:gradFill flip="none" rotWithShape="1">
            <a:gsLst>
              <a:gs pos="0">
                <a:srgbClr val="FF7E79">
                  <a:alpha val="69000"/>
                </a:srgbClr>
              </a:gs>
              <a:gs pos="39000">
                <a:srgbClr val="FF7E7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048336-A963-9042-A705-620103400D6B}"/>
              </a:ext>
            </a:extLst>
          </p:cNvPr>
          <p:cNvSpPr txBox="1"/>
          <p:nvPr/>
        </p:nvSpPr>
        <p:spPr>
          <a:xfrm>
            <a:off x="1106966" y="332432"/>
            <a:ext cx="10047888" cy="357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723" b="1" u="sng" dirty="0" smtClean="0">
                <a:solidFill>
                  <a:schemeClr val="bg1"/>
                </a:solidFill>
                <a:latin typeface="SF UI Display" pitchFamily="2" charset="0"/>
              </a:rPr>
              <a:t>РЕГИОНАЛЬНЫЙ ИНВЕСТИЦИОННЫЙ СТАНДАРТ 2.0</a:t>
            </a:r>
            <a:endParaRPr lang="ru-RU" sz="1292" b="1" u="sng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15" name="Нашивка 14">
            <a:extLst>
              <a:ext uri="{FF2B5EF4-FFF2-40B4-BE49-F238E27FC236}">
                <a16:creationId xmlns:a16="http://schemas.microsoft.com/office/drawing/2014/main" id="{A941BB93-26ED-FC49-AD65-9C3BF7342C8D}"/>
              </a:ext>
            </a:extLst>
          </p:cNvPr>
          <p:cNvSpPr/>
          <p:nvPr/>
        </p:nvSpPr>
        <p:spPr>
          <a:xfrm rot="10800000">
            <a:off x="-303988" y="292399"/>
            <a:ext cx="1257817" cy="479957"/>
          </a:xfrm>
          <a:prstGeom prst="chevron">
            <a:avLst>
              <a:gd name="adj" fmla="val 56896"/>
            </a:avLst>
          </a:prstGeom>
          <a:solidFill>
            <a:srgbClr val="E95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>
              <a:solidFill>
                <a:schemeClr val="tx1"/>
              </a:solidFill>
            </a:endParaRPr>
          </a:p>
        </p:txBody>
      </p:sp>
      <p:sp>
        <p:nvSpPr>
          <p:cNvPr id="17" name="Номер слайда 16">
            <a:extLst>
              <a:ext uri="{FF2B5EF4-FFF2-40B4-BE49-F238E27FC236}">
                <a16:creationId xmlns:a16="http://schemas.microsoft.com/office/drawing/2014/main" id="{79EE41E6-006B-6542-9905-F918C5A1B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2076" y="307685"/>
            <a:ext cx="2743200" cy="449385"/>
          </a:xfrm>
        </p:spPr>
        <p:txBody>
          <a:bodyPr/>
          <a:lstStyle/>
          <a:p>
            <a:fld id="{C27F8C5D-CE8B-6348-A96D-0AA544CB381D}" type="slidenum">
              <a:rPr lang="ru-RU" smtClean="0">
                <a:latin typeface="SF UI Display" pitchFamily="2" charset="0"/>
              </a:rPr>
              <a:t>4</a:t>
            </a:fld>
            <a:endParaRPr lang="ru-RU" dirty="0">
              <a:latin typeface="SF UI Display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EB7D1E-CA7C-1B41-B41B-39B44929848C}"/>
              </a:ext>
            </a:extLst>
          </p:cNvPr>
          <p:cNvSpPr txBox="1"/>
          <p:nvPr/>
        </p:nvSpPr>
        <p:spPr>
          <a:xfrm>
            <a:off x="953829" y="1021060"/>
            <a:ext cx="4676019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Федеральная нормативная правовая база:</a:t>
            </a:r>
          </a:p>
          <a:p>
            <a:endParaRPr lang="ru-RU" sz="1200" dirty="0">
              <a:solidFill>
                <a:schemeClr val="accent5">
                  <a:lumMod val="40000"/>
                  <a:lumOff val="60000"/>
                </a:schemeClr>
              </a:solidFill>
              <a:latin typeface="SF UI Display" pitchFamily="2" charset="0"/>
            </a:endParaRP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Приказ </a:t>
            </a: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Минэкономразвития России от 30.09.2021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№ </a:t>
            </a: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591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/>
            </a:r>
            <a:b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</a:b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«О </a:t>
            </a: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системе поддержки новых инвестиционных проектов в субъектах Российской Федерации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(«Региональный </a:t>
            </a: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инвестиционный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стандарт»);</a:t>
            </a:r>
          </a:p>
          <a:p>
            <a:pPr marL="171450" indent="-171450">
              <a:buFontTx/>
              <a:buChar char="-"/>
            </a:pPr>
            <a:endParaRPr lang="ru-RU" sz="1200" dirty="0" smtClean="0">
              <a:solidFill>
                <a:schemeClr val="accent5">
                  <a:lumMod val="40000"/>
                  <a:lumOff val="60000"/>
                </a:schemeClr>
              </a:solidFill>
              <a:latin typeface="SF UI Display" pitchFamily="2" charset="0"/>
            </a:endParaRPr>
          </a:p>
          <a:p>
            <a:pPr marL="171450" indent="-171450">
              <a:buFontTx/>
              <a:buChar char="-"/>
            </a:pPr>
            <a:endParaRPr lang="ru-RU" sz="1200" dirty="0" smtClean="0">
              <a:solidFill>
                <a:schemeClr val="accent5">
                  <a:lumMod val="40000"/>
                  <a:lumOff val="60000"/>
                </a:schemeClr>
              </a:solidFill>
              <a:latin typeface="SF UI Display" pitchFamily="2" charset="0"/>
            </a:endParaRPr>
          </a:p>
          <a:p>
            <a:pPr marL="171450" indent="-171450">
              <a:buFontTx/>
              <a:buChar char="-"/>
            </a:pP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Приказ Минэкономразвития России от 08.12.2021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№ </a:t>
            </a: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737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/>
            </a:r>
            <a:b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</a:b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«О </a:t>
            </a: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внесении изменений в приказ Минэкономразвития России от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30.09.2021 № </a:t>
            </a: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591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«О </a:t>
            </a: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системе поддержки новых инвестиционных проектов в субъектах Российской Федерации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(«Региональный </a:t>
            </a: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инвестиционный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стандарт»);</a:t>
            </a:r>
          </a:p>
          <a:p>
            <a:pPr marL="171450" indent="-171450">
              <a:buFontTx/>
              <a:buChar char="-"/>
            </a:pPr>
            <a:endParaRPr lang="ru-RU" sz="1200" dirty="0" smtClean="0">
              <a:solidFill>
                <a:schemeClr val="accent5">
                  <a:lumMod val="40000"/>
                  <a:lumOff val="60000"/>
                </a:schemeClr>
              </a:solidFill>
              <a:latin typeface="SF UI Display" pitchFamily="2" charset="0"/>
            </a:endParaRPr>
          </a:p>
          <a:p>
            <a:pPr marL="171450" indent="-171450">
              <a:buFontTx/>
              <a:buChar char="-"/>
            </a:pPr>
            <a:endParaRPr lang="ru-RU" sz="1200" dirty="0" smtClean="0">
              <a:solidFill>
                <a:schemeClr val="accent5">
                  <a:lumMod val="40000"/>
                  <a:lumOff val="60000"/>
                </a:schemeClr>
              </a:solidFill>
              <a:latin typeface="SF UI Display" pitchFamily="2" charset="0"/>
            </a:endParaRPr>
          </a:p>
          <a:p>
            <a:pPr marL="171450" indent="-171450">
              <a:buFontTx/>
              <a:buChar char="-"/>
            </a:pP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Приказ Минэкономразвития России от 29.12.2021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№ </a:t>
            </a: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810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/>
            </a:r>
            <a:b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</a:b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«О </a:t>
            </a: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внесении изменений в приказ Минэкономразвития России от 30.09.2021 № 591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«О </a:t>
            </a: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системе поддержки новых инвестиционных проектов в субъектах Российской Федерации ("Региональный инвестиционный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стандарт»);</a:t>
            </a:r>
          </a:p>
          <a:p>
            <a:pPr marL="171450" indent="-171450">
              <a:buFontTx/>
              <a:buChar char="-"/>
            </a:pPr>
            <a:endParaRPr lang="ru-RU" sz="1200" dirty="0" smtClean="0">
              <a:solidFill>
                <a:schemeClr val="accent5">
                  <a:lumMod val="40000"/>
                  <a:lumOff val="60000"/>
                </a:schemeClr>
              </a:solidFill>
              <a:latin typeface="SF UI Display" pitchFamily="2" charset="0"/>
            </a:endParaRPr>
          </a:p>
          <a:p>
            <a:pPr marL="171450" indent="-171450">
              <a:buFontTx/>
              <a:buChar char="-"/>
            </a:pPr>
            <a:endParaRPr lang="ru-RU" sz="1200" dirty="0">
              <a:solidFill>
                <a:schemeClr val="accent5">
                  <a:lumMod val="40000"/>
                  <a:lumOff val="60000"/>
                </a:schemeClr>
              </a:solidFill>
              <a:latin typeface="SF UI Display" pitchFamily="2" charset="0"/>
            </a:endParaRPr>
          </a:p>
          <a:p>
            <a:pPr marL="171450" indent="-171450">
              <a:buFontTx/>
              <a:buChar char="-"/>
            </a:pP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Приказ Минэкономразвития России от 06.06.2022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№ </a:t>
            </a: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297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/>
            </a:r>
            <a:b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</a:b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«О </a:t>
            </a: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внесении изменений в приложение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№ </a:t>
            </a: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5 к приказу Минэкономразвития России от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30.09.2021 № </a:t>
            </a: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591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/>
            </a:r>
            <a:b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</a:b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«О </a:t>
            </a: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системе поддержки новых инвестиционных проектов в субъектах Российской Федерации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(«Региональный </a:t>
            </a:r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инвестиционный </a:t>
            </a:r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стандарт»)»</a:t>
            </a:r>
          </a:p>
          <a:p>
            <a:pPr marL="171450" indent="-171450">
              <a:buFontTx/>
              <a:buChar char="-"/>
            </a:pPr>
            <a:endParaRPr lang="ru-RU" sz="1200" b="1" dirty="0">
              <a:solidFill>
                <a:schemeClr val="accent5">
                  <a:lumMod val="40000"/>
                  <a:lumOff val="60000"/>
                </a:schemeClr>
              </a:solidFill>
              <a:latin typeface="SF UI Display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3D152C-55A1-8E48-BE76-A957E8A7A944}"/>
              </a:ext>
            </a:extLst>
          </p:cNvPr>
          <p:cNvSpPr txBox="1"/>
          <p:nvPr/>
        </p:nvSpPr>
        <p:spPr>
          <a:xfrm>
            <a:off x="5822726" y="1563624"/>
            <a:ext cx="428349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chemeClr val="bg1"/>
                </a:solidFill>
                <a:latin typeface="SF UI Display" pitchFamily="2" charset="0"/>
              </a:rPr>
              <a:t>«Внедрение и соответствие новому региональному инвестиционному стандарту будет входным билетом для получения поддержки по линии инвестиционного налогового вычета и другим мерам содействия инвестиционной деятельности. При этом мы не призываем разрушать действующие механизмы привлечения инвестиций. Но их дееспособность должен будет подтвердить конечный бенефициар – </a:t>
            </a:r>
            <a:r>
              <a:rPr lang="ru-RU" sz="1200" b="1" dirty="0" smtClean="0">
                <a:solidFill>
                  <a:schemeClr val="bg1"/>
                </a:solidFill>
                <a:latin typeface="SF UI Display" pitchFamily="2" charset="0"/>
              </a:rPr>
              <a:t>инвестор» - </a:t>
            </a:r>
            <a:r>
              <a:rPr lang="ru-RU" sz="1200" b="1" i="1" dirty="0" smtClean="0">
                <a:solidFill>
                  <a:schemeClr val="bg1"/>
                </a:solidFill>
                <a:latin typeface="SF UI Display" pitchFamily="2" charset="0"/>
              </a:rPr>
              <a:t>Первый </a:t>
            </a:r>
            <a:r>
              <a:rPr lang="ru-RU" sz="1200" b="1" i="1" dirty="0">
                <a:solidFill>
                  <a:schemeClr val="bg1"/>
                </a:solidFill>
                <a:latin typeface="SF UI Display" pitchFamily="2" charset="0"/>
              </a:rPr>
              <a:t>заместитель </a:t>
            </a:r>
            <a:r>
              <a:rPr lang="ru-RU" sz="1200" b="1" i="1" dirty="0" smtClean="0">
                <a:solidFill>
                  <a:schemeClr val="bg1"/>
                </a:solidFill>
                <a:latin typeface="SF UI Display" pitchFamily="2" charset="0"/>
              </a:rPr>
              <a:t>Председателя </a:t>
            </a:r>
            <a:r>
              <a:rPr lang="ru-RU" sz="1200" b="1" i="1" dirty="0">
                <a:solidFill>
                  <a:schemeClr val="bg1"/>
                </a:solidFill>
                <a:latin typeface="SF UI Display" pitchFamily="2" charset="0"/>
              </a:rPr>
              <a:t>Правительства </a:t>
            </a:r>
            <a:r>
              <a:rPr lang="ru-RU" sz="1200" b="1" i="1" dirty="0" smtClean="0">
                <a:solidFill>
                  <a:schemeClr val="bg1"/>
                </a:solidFill>
                <a:latin typeface="SF UI Display" pitchFamily="2" charset="0"/>
              </a:rPr>
              <a:t>Российской Федерации </a:t>
            </a:r>
            <a:br>
              <a:rPr lang="ru-RU" sz="1200" b="1" i="1" dirty="0" smtClean="0">
                <a:solidFill>
                  <a:schemeClr val="bg1"/>
                </a:solidFill>
                <a:latin typeface="SF UI Display" pitchFamily="2" charset="0"/>
              </a:rPr>
            </a:br>
            <a:r>
              <a:rPr lang="ru-RU" sz="1200" b="1" i="1" dirty="0" smtClean="0">
                <a:solidFill>
                  <a:schemeClr val="bg1"/>
                </a:solidFill>
                <a:latin typeface="SF UI Display" pitchFamily="2" charset="0"/>
              </a:rPr>
              <a:t>Андрей Белоусов</a:t>
            </a:r>
            <a:endParaRPr lang="ru-RU" sz="1200" b="1" i="1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DC31711-FCCA-724E-A55D-9F5EB524DE2A}"/>
              </a:ext>
            </a:extLst>
          </p:cNvPr>
          <p:cNvSpPr txBox="1"/>
          <p:nvPr/>
        </p:nvSpPr>
        <p:spPr>
          <a:xfrm>
            <a:off x="5822726" y="3976228"/>
            <a:ext cx="601875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b="1" strike="noStrike" dirty="0" smtClean="0">
                <a:solidFill>
                  <a:srgbClr val="FF0000"/>
                </a:solidFill>
                <a:effectLst/>
                <a:latin typeface="SF UI Display" pitchFamily="2" charset="0"/>
              </a:rPr>
              <a:t>(!)</a:t>
            </a:r>
            <a:r>
              <a:rPr lang="ru-RU" sz="1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 </a:t>
            </a:r>
            <a:r>
              <a:rPr lang="ru-RU" sz="1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На сегодняшний день новый </a:t>
            </a:r>
            <a:r>
              <a:rPr lang="ru-RU" sz="1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инвестиционный стандарт внедряют 45 </a:t>
            </a:r>
            <a:r>
              <a:rPr lang="ru-RU" sz="1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регионов, из них – 12 пилотных регионов (Мордовия </a:t>
            </a:r>
            <a:r>
              <a:rPr lang="ru-RU" sz="1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и Татарстан, Забайкальский край, Волгоградская, Воронежская, Нижегородская, Новгородская, Сахалинская, Тульская, Челябинская, Московская области и </a:t>
            </a:r>
            <a:r>
              <a:rPr lang="ru-RU" sz="1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Москва).</a:t>
            </a:r>
            <a:endParaRPr lang="ru-RU" sz="1200" b="1" dirty="0">
              <a:solidFill>
                <a:schemeClr val="bg1">
                  <a:lumMod val="75000"/>
                </a:schemeClr>
              </a:solidFill>
              <a:latin typeface="SF UI Display" pitchFamily="2" charset="0"/>
            </a:endParaRPr>
          </a:p>
        </p:txBody>
      </p:sp>
      <p:pic>
        <p:nvPicPr>
          <p:cNvPr id="3074" name="Picture 2" descr="https://phototass2.cdnvideo.ru/width/1200_4ce85301/tass/m2/uploads/i/20151231/41610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6898" y="1522221"/>
            <a:ext cx="1485744" cy="1980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DC31711-FCCA-724E-A55D-9F5EB524DE2A}"/>
              </a:ext>
            </a:extLst>
          </p:cNvPr>
          <p:cNvSpPr txBox="1"/>
          <p:nvPr/>
        </p:nvSpPr>
        <p:spPr>
          <a:xfrm>
            <a:off x="5822726" y="5342803"/>
            <a:ext cx="601875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SF UI Display" pitchFamily="2" charset="0"/>
              </a:rPr>
              <a:t>(!)</a:t>
            </a:r>
            <a:r>
              <a:rPr lang="ru-RU" sz="1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 В Камчатском крае региональны</a:t>
            </a:r>
            <a:r>
              <a:rPr lang="ru-RU" sz="1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й инвестиционный стандарт 2.0 внедряется в соответствии с распоряжением Губернатора Камчатского </a:t>
            </a:r>
            <a:r>
              <a:rPr lang="ru-RU" sz="1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края </a:t>
            </a:r>
            <a:r>
              <a:rPr lang="ru-RU" sz="1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от </a:t>
            </a:r>
            <a:r>
              <a:rPr lang="ru-RU" sz="1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26.08.2022 </a:t>
            </a:r>
            <a:r>
              <a:rPr lang="ru-RU" sz="1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№ 550-Р</a:t>
            </a:r>
            <a:endParaRPr lang="ru-RU" sz="1200" b="1" dirty="0">
              <a:solidFill>
                <a:schemeClr val="bg1">
                  <a:lumMod val="75000"/>
                </a:schemeClr>
              </a:solidFill>
              <a:latin typeface="SF UI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28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bg1">
                <a:lumMod val="0"/>
              </a:schemeClr>
            </a:gs>
            <a:gs pos="100000">
              <a:srgbClr val="0D22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BE032AE9-8BFA-FD4D-873B-89F98D9AD9E4}"/>
              </a:ext>
            </a:extLst>
          </p:cNvPr>
          <p:cNvSpPr/>
          <p:nvPr/>
        </p:nvSpPr>
        <p:spPr>
          <a:xfrm>
            <a:off x="3488766" y="1294262"/>
            <a:ext cx="10150530" cy="4582747"/>
          </a:xfrm>
          <a:prstGeom prst="rect">
            <a:avLst/>
          </a:prstGeom>
          <a:gradFill flip="none" rotWithShape="1">
            <a:gsLst>
              <a:gs pos="0">
                <a:srgbClr val="FF7E79">
                  <a:alpha val="69000"/>
                </a:srgbClr>
              </a:gs>
              <a:gs pos="39000">
                <a:srgbClr val="FF7E7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/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67CD6731-0183-304D-9552-D42F015D5EAF}"/>
              </a:ext>
            </a:extLst>
          </p:cNvPr>
          <p:cNvSpPr/>
          <p:nvPr/>
        </p:nvSpPr>
        <p:spPr>
          <a:xfrm>
            <a:off x="6079589" y="2856223"/>
            <a:ext cx="10150530" cy="4582747"/>
          </a:xfrm>
          <a:prstGeom prst="rect">
            <a:avLst/>
          </a:prstGeom>
          <a:gradFill flip="none" rotWithShape="1">
            <a:gsLst>
              <a:gs pos="0">
                <a:srgbClr val="1E4FCC"/>
              </a:gs>
              <a:gs pos="39000">
                <a:srgbClr val="002F9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DF81DFE-6874-3F46-A28D-A3FB6BD2EB8B}"/>
              </a:ext>
            </a:extLst>
          </p:cNvPr>
          <p:cNvSpPr/>
          <p:nvPr/>
        </p:nvSpPr>
        <p:spPr>
          <a:xfrm>
            <a:off x="-1471313" y="-289128"/>
            <a:ext cx="3592465" cy="1621921"/>
          </a:xfrm>
          <a:prstGeom prst="rect">
            <a:avLst/>
          </a:prstGeom>
          <a:gradFill flip="none" rotWithShape="1">
            <a:gsLst>
              <a:gs pos="0">
                <a:srgbClr val="FF7E79">
                  <a:alpha val="69000"/>
                </a:srgbClr>
              </a:gs>
              <a:gs pos="39000">
                <a:srgbClr val="FF7E7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048336-A963-9042-A705-620103400D6B}"/>
              </a:ext>
            </a:extLst>
          </p:cNvPr>
          <p:cNvSpPr txBox="1"/>
          <p:nvPr/>
        </p:nvSpPr>
        <p:spPr>
          <a:xfrm>
            <a:off x="1106966" y="332432"/>
            <a:ext cx="10047888" cy="556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723" b="1" dirty="0">
                <a:solidFill>
                  <a:schemeClr val="bg1"/>
                </a:solidFill>
                <a:latin typeface="SF UI Display" pitchFamily="2" charset="0"/>
              </a:rPr>
              <a:t> 1. </a:t>
            </a:r>
            <a:r>
              <a:rPr lang="ru-RU" sz="1723" b="1" dirty="0" smtClean="0">
                <a:solidFill>
                  <a:schemeClr val="bg1"/>
                </a:solidFill>
                <a:latin typeface="SF UI Display" pitchFamily="2" charset="0"/>
              </a:rPr>
              <a:t>Инвестиционная декларация </a:t>
            </a:r>
            <a:r>
              <a:rPr lang="ru-RU" sz="1723" b="1" dirty="0">
                <a:solidFill>
                  <a:schemeClr val="bg1"/>
                </a:solidFill>
                <a:latin typeface="SF UI Display" pitchFamily="2" charset="0"/>
              </a:rPr>
              <a:t>субъекта Российской Федерации</a:t>
            </a:r>
          </a:p>
          <a:p>
            <a:pPr algn="just"/>
            <a:endParaRPr lang="ru-RU" sz="1292" b="1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15" name="Нашивка 14">
            <a:extLst>
              <a:ext uri="{FF2B5EF4-FFF2-40B4-BE49-F238E27FC236}">
                <a16:creationId xmlns:a16="http://schemas.microsoft.com/office/drawing/2014/main" id="{A941BB93-26ED-FC49-AD65-9C3BF7342C8D}"/>
              </a:ext>
            </a:extLst>
          </p:cNvPr>
          <p:cNvSpPr/>
          <p:nvPr/>
        </p:nvSpPr>
        <p:spPr>
          <a:xfrm rot="10800000">
            <a:off x="-303988" y="292399"/>
            <a:ext cx="1257817" cy="479957"/>
          </a:xfrm>
          <a:prstGeom prst="chevron">
            <a:avLst>
              <a:gd name="adj" fmla="val 56896"/>
            </a:avLst>
          </a:prstGeom>
          <a:solidFill>
            <a:srgbClr val="E95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>
              <a:solidFill>
                <a:schemeClr val="tx1"/>
              </a:solidFill>
            </a:endParaRPr>
          </a:p>
        </p:txBody>
      </p:sp>
      <p:sp>
        <p:nvSpPr>
          <p:cNvPr id="17" name="Номер слайда 16">
            <a:extLst>
              <a:ext uri="{FF2B5EF4-FFF2-40B4-BE49-F238E27FC236}">
                <a16:creationId xmlns:a16="http://schemas.microsoft.com/office/drawing/2014/main" id="{79EE41E6-006B-6542-9905-F918C5A1B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2076" y="307685"/>
            <a:ext cx="2743200" cy="449385"/>
          </a:xfrm>
        </p:spPr>
        <p:txBody>
          <a:bodyPr/>
          <a:lstStyle/>
          <a:p>
            <a:fld id="{C27F8C5D-CE8B-6348-A96D-0AA544CB381D}" type="slidenum">
              <a:rPr lang="ru-RU" smtClean="0">
                <a:latin typeface="SF UI Display" pitchFamily="2" charset="0"/>
              </a:rPr>
              <a:t>5</a:t>
            </a:fld>
            <a:endParaRPr lang="ru-RU" dirty="0">
              <a:latin typeface="SF UI Display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EB7D1E-CA7C-1B41-B41B-39B44929848C}"/>
              </a:ext>
            </a:extLst>
          </p:cNvPr>
          <p:cNvSpPr txBox="1"/>
          <p:nvPr/>
        </p:nvSpPr>
        <p:spPr>
          <a:xfrm>
            <a:off x="969904" y="851837"/>
            <a:ext cx="4219886" cy="5470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Принципы инвестиционной декларации:</a:t>
            </a:r>
            <a:endParaRPr lang="ru-RU" sz="1200" dirty="0">
              <a:solidFill>
                <a:schemeClr val="accent5">
                  <a:lumMod val="40000"/>
                  <a:lumOff val="60000"/>
                </a:schemeClr>
              </a:solidFill>
              <a:latin typeface="SF UI Display" pitchFamily="2" charset="0"/>
            </a:endParaRPr>
          </a:p>
          <a:p>
            <a:pPr algn="just"/>
            <a:endParaRPr lang="ru-RU" sz="1200" dirty="0">
              <a:solidFill>
                <a:schemeClr val="accent5">
                  <a:lumMod val="40000"/>
                  <a:lumOff val="60000"/>
                </a:schemeClr>
              </a:solidFill>
              <a:latin typeface="SF UI Display" pitchFamily="2" charset="0"/>
            </a:endParaRPr>
          </a:p>
          <a:p>
            <a:pPr algn="just"/>
            <a:r>
              <a:rPr lang="ru-RU" sz="1050" b="1" dirty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а) принцип </a:t>
            </a:r>
            <a:r>
              <a:rPr lang="ru-RU" sz="1050" b="1" dirty="0" smtClean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«ответственности» - инвестиционная </a:t>
            </a:r>
            <a:r>
              <a:rPr lang="ru-RU" sz="1050" b="1" dirty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декларация является обязательством субъекта Российской Федерации перед инвестором о незыблемости мер государственной поддержки и условий для ведения бизнеса</a:t>
            </a:r>
            <a:r>
              <a:rPr lang="ru-RU" sz="1050" b="1" dirty="0" smtClean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;</a:t>
            </a:r>
          </a:p>
          <a:p>
            <a:pPr algn="just"/>
            <a:endParaRPr lang="ru-RU" sz="1050" b="1" dirty="0">
              <a:solidFill>
                <a:schemeClr val="bg1">
                  <a:lumMod val="75000"/>
                </a:schemeClr>
              </a:solidFill>
              <a:latin typeface="SF UI Display" pitchFamily="2" charset="0"/>
            </a:endParaRPr>
          </a:p>
          <a:p>
            <a:pPr algn="just"/>
            <a:r>
              <a:rPr lang="ru-RU" sz="1050" b="1" dirty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б) принцип </a:t>
            </a:r>
            <a:r>
              <a:rPr lang="ru-RU" sz="1050" b="1" dirty="0" smtClean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«достоверности» </a:t>
            </a:r>
            <a:r>
              <a:rPr lang="ru-RU" sz="1050" b="1" dirty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- обеспечение соответствия информации, содержащейся в инвестиционной декларации, нормативным правовым актам субъекта Российской Федерации, а также государственным информационным ресурсам, являющимися первоисточниками такой информации</a:t>
            </a:r>
            <a:r>
              <a:rPr lang="ru-RU" sz="1050" b="1" dirty="0" smtClean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;</a:t>
            </a:r>
          </a:p>
          <a:p>
            <a:pPr algn="just"/>
            <a:endParaRPr lang="ru-RU" sz="1050" b="1" dirty="0">
              <a:solidFill>
                <a:schemeClr val="bg1">
                  <a:lumMod val="75000"/>
                </a:schemeClr>
              </a:solidFill>
              <a:latin typeface="SF UI Display" pitchFamily="2" charset="0"/>
            </a:endParaRPr>
          </a:p>
          <a:p>
            <a:pPr algn="just"/>
            <a:r>
              <a:rPr lang="ru-RU" sz="1050" b="1" dirty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в) принцип </a:t>
            </a:r>
            <a:r>
              <a:rPr lang="ru-RU" sz="1050" b="1" dirty="0" smtClean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«</a:t>
            </a:r>
            <a:r>
              <a:rPr lang="ru-RU" sz="1050" b="1" dirty="0" err="1" smtClean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проактивности</a:t>
            </a:r>
            <a:r>
              <a:rPr lang="ru-RU" sz="1050" b="1" dirty="0" smtClean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» - </a:t>
            </a:r>
            <a:r>
              <a:rPr lang="ru-RU" sz="1050" b="1" dirty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обеспечение максимального вовлечения в процесс подготовки инвестиционной декларации всех заинтересованных лиц, включая представителей бизнеса, предпринимательских объединений и экспертных сообществ</a:t>
            </a:r>
            <a:r>
              <a:rPr lang="ru-RU" sz="1050" b="1" dirty="0" smtClean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;</a:t>
            </a:r>
          </a:p>
          <a:p>
            <a:pPr algn="just"/>
            <a:endParaRPr lang="ru-RU" sz="1050" b="1" dirty="0">
              <a:solidFill>
                <a:schemeClr val="bg1">
                  <a:lumMod val="75000"/>
                </a:schemeClr>
              </a:solidFill>
              <a:latin typeface="SF UI Display" pitchFamily="2" charset="0"/>
            </a:endParaRPr>
          </a:p>
          <a:p>
            <a:pPr algn="just"/>
            <a:r>
              <a:rPr lang="ru-RU" sz="1050" b="1" dirty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г) принцип </a:t>
            </a:r>
            <a:r>
              <a:rPr lang="ru-RU" sz="1050" b="1" dirty="0" smtClean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«</a:t>
            </a:r>
            <a:r>
              <a:rPr lang="ru-RU" sz="1050" b="1" dirty="0" err="1" smtClean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неухудшения</a:t>
            </a:r>
            <a:r>
              <a:rPr lang="ru-RU" sz="1050" b="1" dirty="0" smtClean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» </a:t>
            </a:r>
            <a:r>
              <a:rPr lang="ru-RU" sz="1050" b="1" dirty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положения инвестора при утверждении новой инвестиционной декларации в субъекте Российской Федерации</a:t>
            </a:r>
            <a:r>
              <a:rPr lang="ru-RU" sz="1050" b="1" dirty="0" smtClean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;</a:t>
            </a:r>
          </a:p>
          <a:p>
            <a:pPr algn="just"/>
            <a:endParaRPr lang="ru-RU" sz="1050" b="1" dirty="0">
              <a:solidFill>
                <a:schemeClr val="bg1">
                  <a:lumMod val="75000"/>
                </a:schemeClr>
              </a:solidFill>
              <a:latin typeface="SF UI Display" pitchFamily="2" charset="0"/>
            </a:endParaRPr>
          </a:p>
          <a:p>
            <a:pPr algn="just"/>
            <a:r>
              <a:rPr lang="ru-RU" sz="1050" b="1" dirty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д) обеспечение открытости и доступности информации;</a:t>
            </a:r>
          </a:p>
          <a:p>
            <a:pPr algn="just"/>
            <a:r>
              <a:rPr lang="ru-RU" sz="1050" b="1" dirty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е) обеспечение формирования благоприятного инвестиционного климата в субъекте Российской Федерации</a:t>
            </a:r>
            <a:r>
              <a:rPr lang="ru-RU" sz="1050" b="1" dirty="0" smtClean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;</a:t>
            </a:r>
          </a:p>
          <a:p>
            <a:pPr algn="just"/>
            <a:endParaRPr lang="ru-RU" sz="1050" b="1" dirty="0">
              <a:solidFill>
                <a:schemeClr val="bg1">
                  <a:lumMod val="75000"/>
                </a:schemeClr>
              </a:solidFill>
              <a:latin typeface="SF UI Display" pitchFamily="2" charset="0"/>
            </a:endParaRPr>
          </a:p>
          <a:p>
            <a:pPr algn="just"/>
            <a:r>
              <a:rPr lang="ru-RU" sz="1050" b="1" dirty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ж) обеспечение повышения эффективности использования мер государственной поддержки инвестиционной деятельности в субъекте Российской Федерации.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3D152C-55A1-8E48-BE76-A957E8A7A944}"/>
              </a:ext>
            </a:extLst>
          </p:cNvPr>
          <p:cNvSpPr txBox="1"/>
          <p:nvPr/>
        </p:nvSpPr>
        <p:spPr>
          <a:xfrm>
            <a:off x="5809401" y="1207215"/>
            <a:ext cx="67795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b="1" dirty="0" smtClean="0">
                <a:solidFill>
                  <a:schemeClr val="bg1"/>
                </a:solidFill>
                <a:latin typeface="SF UI Display" pitchFamily="2" charset="0"/>
              </a:rPr>
              <a:t>- Общее </a:t>
            </a:r>
            <a:r>
              <a:rPr lang="ru-RU" sz="1200" b="1" dirty="0">
                <a:solidFill>
                  <a:schemeClr val="bg1"/>
                </a:solidFill>
                <a:latin typeface="SF UI Display" pitchFamily="2" charset="0"/>
              </a:rPr>
              <a:t>описание целей инвестиционного развития </a:t>
            </a:r>
            <a:r>
              <a:rPr lang="ru-RU" sz="1200" b="1" dirty="0" smtClean="0">
                <a:solidFill>
                  <a:schemeClr val="bg1"/>
                </a:solidFill>
                <a:latin typeface="SF UI Display" pitchFamily="2" charset="0"/>
              </a:rPr>
              <a:t>региона</a:t>
            </a:r>
            <a:endParaRPr lang="ru-RU" sz="1200" b="1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B5E24A7-3906-E042-BDC4-EBC929F466D4}"/>
              </a:ext>
            </a:extLst>
          </p:cNvPr>
          <p:cNvSpPr txBox="1"/>
          <p:nvPr/>
        </p:nvSpPr>
        <p:spPr>
          <a:xfrm>
            <a:off x="5793789" y="2034719"/>
            <a:ext cx="513868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b="1" dirty="0" smtClean="0">
                <a:solidFill>
                  <a:schemeClr val="bg1"/>
                </a:solidFill>
                <a:latin typeface="SF UI Display" pitchFamily="2" charset="0"/>
              </a:rPr>
              <a:t>- Ключевые </a:t>
            </a:r>
            <a:r>
              <a:rPr lang="ru-RU" sz="1200" b="1" dirty="0">
                <a:solidFill>
                  <a:schemeClr val="bg1"/>
                </a:solidFill>
                <a:latin typeface="SF UI Display" pitchFamily="2" charset="0"/>
              </a:rPr>
              <a:t>характеристики </a:t>
            </a:r>
            <a:r>
              <a:rPr lang="ru-RU" sz="1200" b="1" dirty="0" smtClean="0">
                <a:solidFill>
                  <a:schemeClr val="bg1"/>
                </a:solidFill>
                <a:latin typeface="SF UI Display" pitchFamily="2" charset="0"/>
              </a:rPr>
              <a:t>региона</a:t>
            </a:r>
            <a:endParaRPr lang="ru-RU" sz="1200" b="1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DC31711-FCCA-724E-A55D-9F5EB524DE2A}"/>
              </a:ext>
            </a:extLst>
          </p:cNvPr>
          <p:cNvSpPr txBox="1"/>
          <p:nvPr/>
        </p:nvSpPr>
        <p:spPr>
          <a:xfrm>
            <a:off x="5809400" y="1478928"/>
            <a:ext cx="536679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Перспективы 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развития субъекта Российской Федерации, необходимые инвесторам для принятия решений о вложении инвестиций в инвестиционные проекты, реализуемые на территории субъекта Российской Федерации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38BDFBB-2BDF-EC43-A2F5-307A44593409}"/>
              </a:ext>
            </a:extLst>
          </p:cNvPr>
          <p:cNvSpPr txBox="1"/>
          <p:nvPr/>
        </p:nvSpPr>
        <p:spPr>
          <a:xfrm>
            <a:off x="5809401" y="2910277"/>
            <a:ext cx="513869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b="1" dirty="0" smtClean="0">
                <a:solidFill>
                  <a:schemeClr val="bg1"/>
                </a:solidFill>
                <a:latin typeface="SF UI Display" pitchFamily="2" charset="0"/>
              </a:rPr>
              <a:t>- Инвестиционные </a:t>
            </a:r>
            <a:r>
              <a:rPr lang="ru-RU" sz="1200" b="1" dirty="0">
                <a:solidFill>
                  <a:schemeClr val="bg1"/>
                </a:solidFill>
                <a:latin typeface="SF UI Display" pitchFamily="2" charset="0"/>
              </a:rPr>
              <a:t>обязательства </a:t>
            </a:r>
            <a:r>
              <a:rPr lang="ru-RU" sz="1200" b="1" dirty="0" smtClean="0">
                <a:solidFill>
                  <a:schemeClr val="bg1"/>
                </a:solidFill>
                <a:latin typeface="SF UI Display" pitchFamily="2" charset="0"/>
              </a:rPr>
              <a:t>региона</a:t>
            </a:r>
            <a:endParaRPr lang="ru-RU" sz="1200" b="1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F08954DC-7174-FB4C-B822-7392363DDB92}"/>
              </a:ext>
            </a:extLst>
          </p:cNvPr>
          <p:cNvSpPr/>
          <p:nvPr/>
        </p:nvSpPr>
        <p:spPr>
          <a:xfrm>
            <a:off x="1132874" y="2933176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/>
              <a:t>✅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5AA461F-0668-5841-8DDA-60A56524DD33}"/>
              </a:ext>
            </a:extLst>
          </p:cNvPr>
          <p:cNvSpPr txBox="1"/>
          <p:nvPr/>
        </p:nvSpPr>
        <p:spPr>
          <a:xfrm>
            <a:off x="5809400" y="2332447"/>
            <a:ext cx="536679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Инвестиционные 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преимущества ведения бизнеса в субъекте Российской Федерации, а также инвестиционный потенциал и приоритеты субъекта Российской Федерации.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B49F36E-A226-0142-A59A-1F510D513086}"/>
              </a:ext>
            </a:extLst>
          </p:cNvPr>
          <p:cNvSpPr txBox="1"/>
          <p:nvPr/>
        </p:nvSpPr>
        <p:spPr>
          <a:xfrm>
            <a:off x="5809400" y="3245721"/>
            <a:ext cx="547155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- </a:t>
            </a:r>
            <a:r>
              <a:rPr lang="ru-RU" sz="1000" b="1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неухудшение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 условий реализации инвестиционных проектов;</a:t>
            </a:r>
          </a:p>
          <a:p>
            <a:pPr algn="just"/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- оперативное 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рассмотрение споров, возникающих при реализации инвестиционных </a:t>
            </a:r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проектов;</a:t>
            </a:r>
          </a:p>
          <a:p>
            <a:pPr algn="just"/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- повышение уровня доходов населения </a:t>
            </a:r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 и т.д.</a:t>
            </a:r>
            <a:endParaRPr lang="ru-RU" sz="1000" b="1" dirty="0">
              <a:solidFill>
                <a:schemeClr val="accent6">
                  <a:lumMod val="40000"/>
                  <a:lumOff val="60000"/>
                </a:schemeClr>
              </a:solidFill>
              <a:latin typeface="SF UI Display" pitchFamily="2" charset="0"/>
            </a:endParaRPr>
          </a:p>
          <a:p>
            <a:pPr algn="just"/>
            <a:endParaRPr lang="ru-RU" sz="1000" b="1" dirty="0">
              <a:solidFill>
                <a:schemeClr val="accent6">
                  <a:lumMod val="40000"/>
                  <a:lumOff val="60000"/>
                </a:schemeClr>
              </a:solidFill>
              <a:latin typeface="SF UI Display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D938D09-60CF-DE4B-A2B6-098AF12DACAA}"/>
              </a:ext>
            </a:extLst>
          </p:cNvPr>
          <p:cNvSpPr txBox="1"/>
          <p:nvPr/>
        </p:nvSpPr>
        <p:spPr>
          <a:xfrm>
            <a:off x="5809401" y="3977663"/>
            <a:ext cx="513869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b="1" dirty="0" smtClean="0">
                <a:solidFill>
                  <a:schemeClr val="bg1"/>
                </a:solidFill>
                <a:latin typeface="SF UI Display" pitchFamily="2" charset="0"/>
              </a:rPr>
              <a:t>- Инвестиционная </a:t>
            </a:r>
            <a:r>
              <a:rPr lang="ru-RU" sz="1200" b="1" dirty="0">
                <a:solidFill>
                  <a:schemeClr val="bg1"/>
                </a:solidFill>
                <a:latin typeface="SF UI Display" pitchFamily="2" charset="0"/>
              </a:rPr>
              <a:t>команда </a:t>
            </a:r>
            <a:r>
              <a:rPr lang="ru-RU" sz="1200" b="1" dirty="0" smtClean="0">
                <a:solidFill>
                  <a:schemeClr val="bg1"/>
                </a:solidFill>
                <a:latin typeface="SF UI Display" pitchFamily="2" charset="0"/>
              </a:rPr>
              <a:t>региона</a:t>
            </a:r>
            <a:endParaRPr lang="ru-RU" sz="1200" b="1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F0631CB-891F-E645-8FC3-E2D9A1259433}"/>
              </a:ext>
            </a:extLst>
          </p:cNvPr>
          <p:cNvSpPr txBox="1"/>
          <p:nvPr/>
        </p:nvSpPr>
        <p:spPr>
          <a:xfrm>
            <a:off x="5809400" y="4254662"/>
            <a:ext cx="5471557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- состав инвестиционной команды, которая включает следующих членов: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руководитель и (или) члены высшего исполнительного органа государственной власти субъекта Российской Федерации;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представители от агентства развития субъекта Российской Федерации;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уполномоченный по защите прав предпринимателей в субъекте Российской Федерации;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представители Торгово-промышленной палаты Российской Федерации, общероссийских общественных организаций </a:t>
            </a:r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«Российский 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союз промышленников и </a:t>
            </a:r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предпринимателей», «ОПОРА РОССИИ», «Деловая Россия», 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иными общественными организациями, представляющими интересы бизнес-сообщества в субъекте Российской Федерации;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эксперты финансовых организаций в субъекте Российской Федерации;</a:t>
            </a:r>
          </a:p>
          <a:p>
            <a:pPr algn="just"/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- 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распределение ответственности между членами инвестиционной команды в части взаимодействия с инвесторами.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809401" y="757070"/>
            <a:ext cx="3768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SF UI Display" pitchFamily="2" charset="0"/>
              </a:rPr>
              <a:t>(!)</a:t>
            </a:r>
            <a:r>
              <a:rPr lang="ru-RU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 </a:t>
            </a:r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Рекомендованная структура</a:t>
            </a:r>
            <a:endParaRPr lang="ru-RU" b="1" dirty="0">
              <a:solidFill>
                <a:schemeClr val="accent6">
                  <a:lumMod val="40000"/>
                  <a:lumOff val="60000"/>
                </a:schemeClr>
              </a:solidFill>
              <a:latin typeface="SF UI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86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bg1">
                <a:lumMod val="0"/>
              </a:schemeClr>
            </a:gs>
            <a:gs pos="100000">
              <a:srgbClr val="0D22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BE032AE9-8BFA-FD4D-873B-89F98D9AD9E4}"/>
              </a:ext>
            </a:extLst>
          </p:cNvPr>
          <p:cNvSpPr/>
          <p:nvPr/>
        </p:nvSpPr>
        <p:spPr>
          <a:xfrm>
            <a:off x="3297980" y="781817"/>
            <a:ext cx="10150530" cy="4582747"/>
          </a:xfrm>
          <a:prstGeom prst="rect">
            <a:avLst/>
          </a:prstGeom>
          <a:gradFill flip="none" rotWithShape="1">
            <a:gsLst>
              <a:gs pos="0">
                <a:srgbClr val="FF7E79">
                  <a:alpha val="69000"/>
                </a:srgbClr>
              </a:gs>
              <a:gs pos="39000">
                <a:srgbClr val="FF7E7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/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67CD6731-0183-304D-9552-D42F015D5EAF}"/>
              </a:ext>
            </a:extLst>
          </p:cNvPr>
          <p:cNvSpPr/>
          <p:nvPr/>
        </p:nvSpPr>
        <p:spPr>
          <a:xfrm>
            <a:off x="2886900" y="4424046"/>
            <a:ext cx="10150530" cy="4582747"/>
          </a:xfrm>
          <a:prstGeom prst="rect">
            <a:avLst/>
          </a:prstGeom>
          <a:gradFill flip="none" rotWithShape="1">
            <a:gsLst>
              <a:gs pos="0">
                <a:srgbClr val="1E4FCC"/>
              </a:gs>
              <a:gs pos="39000">
                <a:srgbClr val="002F9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DF81DFE-6874-3F46-A28D-A3FB6BD2EB8B}"/>
              </a:ext>
            </a:extLst>
          </p:cNvPr>
          <p:cNvSpPr/>
          <p:nvPr/>
        </p:nvSpPr>
        <p:spPr>
          <a:xfrm>
            <a:off x="-1471313" y="-289128"/>
            <a:ext cx="3592465" cy="1621921"/>
          </a:xfrm>
          <a:prstGeom prst="rect">
            <a:avLst/>
          </a:prstGeom>
          <a:gradFill flip="none" rotWithShape="1">
            <a:gsLst>
              <a:gs pos="0">
                <a:srgbClr val="FF7E79">
                  <a:alpha val="69000"/>
                </a:srgbClr>
              </a:gs>
              <a:gs pos="39000">
                <a:srgbClr val="FF7E7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048336-A963-9042-A705-620103400D6B}"/>
              </a:ext>
            </a:extLst>
          </p:cNvPr>
          <p:cNvSpPr txBox="1"/>
          <p:nvPr/>
        </p:nvSpPr>
        <p:spPr>
          <a:xfrm>
            <a:off x="1106966" y="332432"/>
            <a:ext cx="10047888" cy="357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723" b="1" dirty="0" smtClean="0">
                <a:solidFill>
                  <a:schemeClr val="bg1"/>
                </a:solidFill>
                <a:latin typeface="SF UI Display" pitchFamily="2" charset="0"/>
              </a:rPr>
              <a:t>2. Агентство развития субъекта Российской Федерации </a:t>
            </a:r>
            <a:endParaRPr lang="ru-RU" sz="1292" b="1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15" name="Нашивка 14">
            <a:extLst>
              <a:ext uri="{FF2B5EF4-FFF2-40B4-BE49-F238E27FC236}">
                <a16:creationId xmlns:a16="http://schemas.microsoft.com/office/drawing/2014/main" id="{A941BB93-26ED-FC49-AD65-9C3BF7342C8D}"/>
              </a:ext>
            </a:extLst>
          </p:cNvPr>
          <p:cNvSpPr/>
          <p:nvPr/>
        </p:nvSpPr>
        <p:spPr>
          <a:xfrm rot="10800000">
            <a:off x="-303988" y="292399"/>
            <a:ext cx="1257817" cy="479957"/>
          </a:xfrm>
          <a:prstGeom prst="chevron">
            <a:avLst>
              <a:gd name="adj" fmla="val 56896"/>
            </a:avLst>
          </a:prstGeom>
          <a:solidFill>
            <a:srgbClr val="E95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>
              <a:solidFill>
                <a:schemeClr val="tx1"/>
              </a:solidFill>
            </a:endParaRPr>
          </a:p>
        </p:txBody>
      </p:sp>
      <p:sp>
        <p:nvSpPr>
          <p:cNvPr id="17" name="Номер слайда 16">
            <a:extLst>
              <a:ext uri="{FF2B5EF4-FFF2-40B4-BE49-F238E27FC236}">
                <a16:creationId xmlns:a16="http://schemas.microsoft.com/office/drawing/2014/main" id="{79EE41E6-006B-6542-9905-F918C5A1B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2076" y="307685"/>
            <a:ext cx="2743200" cy="449385"/>
          </a:xfrm>
        </p:spPr>
        <p:txBody>
          <a:bodyPr/>
          <a:lstStyle/>
          <a:p>
            <a:fld id="{C27F8C5D-CE8B-6348-A96D-0AA544CB381D}" type="slidenum">
              <a:rPr lang="ru-RU" smtClean="0">
                <a:latin typeface="SF UI Display" pitchFamily="2" charset="0"/>
              </a:rPr>
              <a:t>6</a:t>
            </a:fld>
            <a:endParaRPr lang="ru-RU" dirty="0">
              <a:latin typeface="SF UI Display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EB7D1E-CA7C-1B41-B41B-39B44929848C}"/>
              </a:ext>
            </a:extLst>
          </p:cNvPr>
          <p:cNvSpPr txBox="1"/>
          <p:nvPr/>
        </p:nvSpPr>
        <p:spPr>
          <a:xfrm>
            <a:off x="1141876" y="876177"/>
            <a:ext cx="6053882" cy="1431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Агентство развития рекомендуется создавать в целях:</a:t>
            </a:r>
          </a:p>
          <a:p>
            <a:pPr algn="just"/>
            <a:endParaRPr lang="ru-RU" sz="1200" dirty="0">
              <a:solidFill>
                <a:schemeClr val="accent5">
                  <a:lumMod val="40000"/>
                  <a:lumOff val="60000"/>
                </a:schemeClr>
              </a:solidFill>
              <a:latin typeface="SF UI Display" pitchFamily="2" charset="0"/>
            </a:endParaRPr>
          </a:p>
          <a:p>
            <a:pPr algn="just"/>
            <a:r>
              <a:rPr lang="ru-RU" sz="1050" b="1" dirty="0" smtClean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- привлечения </a:t>
            </a:r>
            <a:r>
              <a:rPr lang="ru-RU" sz="1050" b="1" dirty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частных инвестиций для реализации инвестиционных проектов на территории субъекта Российской Федерации;</a:t>
            </a:r>
          </a:p>
          <a:p>
            <a:pPr algn="just"/>
            <a:r>
              <a:rPr lang="ru-RU" sz="1050" b="1" dirty="0" smtClean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- содействия </a:t>
            </a:r>
            <a:r>
              <a:rPr lang="ru-RU" sz="1050" b="1" dirty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инвестору в скорейшей реализации инвестиционных проектов на территории субъекта Российской Федерации;</a:t>
            </a:r>
          </a:p>
          <a:p>
            <a:pPr algn="just"/>
            <a:r>
              <a:rPr lang="ru-RU" sz="1050" b="1" dirty="0" smtClean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- формирования </a:t>
            </a:r>
            <a:r>
              <a:rPr lang="ru-RU" sz="1050" b="1" dirty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благоприятного инвестиционного климата и повышения инвестиционной привлекательности субъекта Российской Федерации.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3D152C-55A1-8E48-BE76-A957E8A7A944}"/>
              </a:ext>
            </a:extLst>
          </p:cNvPr>
          <p:cNvSpPr txBox="1"/>
          <p:nvPr/>
        </p:nvSpPr>
        <p:spPr>
          <a:xfrm>
            <a:off x="1132874" y="2457807"/>
            <a:ext cx="48742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chemeClr val="bg1"/>
                </a:solidFill>
                <a:latin typeface="SF UI Display" pitchFamily="2" charset="0"/>
              </a:rPr>
              <a:t>Рекомендуемый формат взаимодействие </a:t>
            </a:r>
            <a:r>
              <a:rPr lang="ru-RU" sz="1200" b="1" dirty="0" smtClean="0">
                <a:solidFill>
                  <a:schemeClr val="bg1"/>
                </a:solidFill>
                <a:latin typeface="SF UI Display" pitchFamily="2" charset="0"/>
              </a:rPr>
              <a:t>агентства развития</a:t>
            </a:r>
            <a:endParaRPr lang="ru-RU" sz="1200" b="1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DC31711-FCCA-724E-A55D-9F5EB524DE2A}"/>
              </a:ext>
            </a:extLst>
          </p:cNvPr>
          <p:cNvSpPr txBox="1"/>
          <p:nvPr/>
        </p:nvSpPr>
        <p:spPr>
          <a:xfrm>
            <a:off x="1132873" y="2789381"/>
            <a:ext cx="478095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- взаимодействовать 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с </a:t>
            </a:r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ИОКК, ОМС, 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регулируемыми организациями по сопровождению инвестиционных проектов, реализуемых на территории субъекта Российской Федерации, по принципу </a:t>
            </a:r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«одного окна»;</a:t>
            </a:r>
            <a:endParaRPr lang="ru-RU" sz="1000" b="1" dirty="0">
              <a:solidFill>
                <a:schemeClr val="accent6">
                  <a:lumMod val="40000"/>
                  <a:lumOff val="60000"/>
                </a:schemeClr>
              </a:solidFill>
              <a:latin typeface="SF UI Display" pitchFamily="2" charset="0"/>
            </a:endParaRPr>
          </a:p>
          <a:p>
            <a:pPr algn="just"/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- взаимодействовать 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с </a:t>
            </a:r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ИОКК, ОМС, 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регулируемыми организациями по вопросам поиска и подбора инвестиционных площадок (земельных участков, производственных помещений);</a:t>
            </a:r>
          </a:p>
          <a:p>
            <a:pPr algn="just"/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- организовывать 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совещания </a:t>
            </a:r>
            <a:r>
              <a:rPr lang="ru-RU" sz="1000" b="1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с </a:t>
            </a:r>
            <a:r>
              <a:rPr lang="ru-RU" sz="1000" b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ИОКК, </a:t>
            </a:r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ОМС, 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регулируемыми организациями по вопросам реализации функций агентства развития.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D938D09-60CF-DE4B-A2B6-098AF12DACAA}"/>
              </a:ext>
            </a:extLst>
          </p:cNvPr>
          <p:cNvSpPr txBox="1"/>
          <p:nvPr/>
        </p:nvSpPr>
        <p:spPr>
          <a:xfrm>
            <a:off x="1132873" y="4453133"/>
            <a:ext cx="47809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b="1" dirty="0" smtClean="0">
                <a:solidFill>
                  <a:schemeClr val="bg1"/>
                </a:solidFill>
                <a:latin typeface="SF UI Display" pitchFamily="2" charset="0"/>
              </a:rPr>
              <a:t>Рекомендации </a:t>
            </a:r>
            <a:r>
              <a:rPr lang="ru-RU" sz="1200" b="1" dirty="0">
                <a:solidFill>
                  <a:schemeClr val="bg1"/>
                </a:solidFill>
                <a:latin typeface="SF UI Display" pitchFamily="2" charset="0"/>
              </a:rPr>
              <a:t>по ведению инвестиционного </a:t>
            </a:r>
            <a:r>
              <a:rPr lang="ru-RU" sz="1200" b="1" dirty="0" smtClean="0">
                <a:solidFill>
                  <a:schemeClr val="bg1"/>
                </a:solidFill>
                <a:latin typeface="SF UI Display" pitchFamily="2" charset="0"/>
              </a:rPr>
              <a:t>портала </a:t>
            </a:r>
            <a:br>
              <a:rPr lang="ru-RU" sz="1200" b="1" dirty="0" smtClean="0">
                <a:solidFill>
                  <a:schemeClr val="bg1"/>
                </a:solidFill>
                <a:latin typeface="SF UI Display" pitchFamily="2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SF UI Display" pitchFamily="2" charset="0"/>
              </a:rPr>
              <a:t>агентства </a:t>
            </a:r>
            <a:r>
              <a:rPr lang="ru-RU" sz="1200" b="1" dirty="0">
                <a:solidFill>
                  <a:schemeClr val="bg1"/>
                </a:solidFill>
                <a:latin typeface="SF UI Display" pitchFamily="2" charset="0"/>
              </a:rPr>
              <a:t>развития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F0631CB-891F-E645-8FC3-E2D9A1259433}"/>
              </a:ext>
            </a:extLst>
          </p:cNvPr>
          <p:cNvSpPr txBox="1"/>
          <p:nvPr/>
        </p:nvSpPr>
        <p:spPr>
          <a:xfrm>
            <a:off x="1106966" y="4966063"/>
            <a:ext cx="487427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Для обеспечения работ по сопровождению, консультированию и информированию участников инвестиционной деятельности в субъекте Российской Федерации агентству развития рекомендуется создать и обеспечивать актуализацию инвестиционного портала (специализированного информационного ресурса субъекта Российской Федерации в сфере инвестиционной деятельности в информационно-телекоммуникационной сети </a:t>
            </a:r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«Интернет»)</a:t>
            </a:r>
            <a:endParaRPr lang="ru-RU" sz="1000" b="1" dirty="0">
              <a:solidFill>
                <a:schemeClr val="accent6">
                  <a:lumMod val="40000"/>
                  <a:lumOff val="60000"/>
                </a:schemeClr>
              </a:solidFill>
              <a:latin typeface="SF UI Display" pitchFamily="2" charset="0"/>
            </a:endParaRPr>
          </a:p>
        </p:txBody>
      </p:sp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F372204F-D629-4842-818C-98955B2F83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r="15600"/>
          <a:stretch/>
        </p:blipFill>
        <p:spPr>
          <a:xfrm>
            <a:off x="6774025" y="2306723"/>
            <a:ext cx="5417976" cy="455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28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bg1">
                <a:lumMod val="0"/>
              </a:schemeClr>
            </a:gs>
            <a:gs pos="100000">
              <a:srgbClr val="0D22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BE032AE9-8BFA-FD4D-873B-89F98D9AD9E4}"/>
              </a:ext>
            </a:extLst>
          </p:cNvPr>
          <p:cNvSpPr/>
          <p:nvPr/>
        </p:nvSpPr>
        <p:spPr>
          <a:xfrm>
            <a:off x="6411728" y="532377"/>
            <a:ext cx="10150530" cy="4582747"/>
          </a:xfrm>
          <a:prstGeom prst="rect">
            <a:avLst/>
          </a:prstGeom>
          <a:gradFill flip="none" rotWithShape="1">
            <a:gsLst>
              <a:gs pos="0">
                <a:srgbClr val="FF7E79">
                  <a:alpha val="69000"/>
                </a:srgbClr>
              </a:gs>
              <a:gs pos="39000">
                <a:srgbClr val="FF7E7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DF81DFE-6874-3F46-A28D-A3FB6BD2EB8B}"/>
              </a:ext>
            </a:extLst>
          </p:cNvPr>
          <p:cNvSpPr/>
          <p:nvPr/>
        </p:nvSpPr>
        <p:spPr>
          <a:xfrm>
            <a:off x="-1471313" y="-289128"/>
            <a:ext cx="3592465" cy="1621921"/>
          </a:xfrm>
          <a:prstGeom prst="rect">
            <a:avLst/>
          </a:prstGeom>
          <a:gradFill flip="none" rotWithShape="1">
            <a:gsLst>
              <a:gs pos="0">
                <a:srgbClr val="FF7E79">
                  <a:alpha val="69000"/>
                </a:srgbClr>
              </a:gs>
              <a:gs pos="39000">
                <a:srgbClr val="FF7E7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048336-A963-9042-A705-620103400D6B}"/>
              </a:ext>
            </a:extLst>
          </p:cNvPr>
          <p:cNvSpPr txBox="1"/>
          <p:nvPr/>
        </p:nvSpPr>
        <p:spPr>
          <a:xfrm>
            <a:off x="1106966" y="332432"/>
            <a:ext cx="10047888" cy="556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723" b="1" dirty="0">
                <a:solidFill>
                  <a:schemeClr val="bg1"/>
                </a:solidFill>
                <a:latin typeface="SF UI Display" pitchFamily="2" charset="0"/>
              </a:rPr>
              <a:t> </a:t>
            </a:r>
            <a:r>
              <a:rPr lang="ru-RU" sz="1723" b="1" dirty="0" smtClean="0">
                <a:solidFill>
                  <a:schemeClr val="bg1"/>
                </a:solidFill>
                <a:latin typeface="SF UI Display" pitchFamily="2" charset="0"/>
              </a:rPr>
              <a:t>3. Инвестиционный комитет </a:t>
            </a:r>
            <a:r>
              <a:rPr lang="ru-RU" sz="1723" b="1" dirty="0">
                <a:solidFill>
                  <a:schemeClr val="bg1"/>
                </a:solidFill>
                <a:latin typeface="SF UI Display" pitchFamily="2" charset="0"/>
              </a:rPr>
              <a:t>субъекта Российской Федерации</a:t>
            </a:r>
          </a:p>
          <a:p>
            <a:pPr algn="just"/>
            <a:endParaRPr lang="ru-RU" sz="1292" b="1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15" name="Нашивка 14">
            <a:extLst>
              <a:ext uri="{FF2B5EF4-FFF2-40B4-BE49-F238E27FC236}">
                <a16:creationId xmlns:a16="http://schemas.microsoft.com/office/drawing/2014/main" id="{A941BB93-26ED-FC49-AD65-9C3BF7342C8D}"/>
              </a:ext>
            </a:extLst>
          </p:cNvPr>
          <p:cNvSpPr/>
          <p:nvPr/>
        </p:nvSpPr>
        <p:spPr>
          <a:xfrm rot="10800000">
            <a:off x="-303988" y="292399"/>
            <a:ext cx="1257817" cy="479957"/>
          </a:xfrm>
          <a:prstGeom prst="chevron">
            <a:avLst>
              <a:gd name="adj" fmla="val 56896"/>
            </a:avLst>
          </a:prstGeom>
          <a:solidFill>
            <a:srgbClr val="E95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>
              <a:solidFill>
                <a:schemeClr val="tx1"/>
              </a:solidFill>
            </a:endParaRPr>
          </a:p>
        </p:txBody>
      </p:sp>
      <p:sp>
        <p:nvSpPr>
          <p:cNvPr id="17" name="Номер слайда 16">
            <a:extLst>
              <a:ext uri="{FF2B5EF4-FFF2-40B4-BE49-F238E27FC236}">
                <a16:creationId xmlns:a16="http://schemas.microsoft.com/office/drawing/2014/main" id="{79EE41E6-006B-6542-9905-F918C5A1B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2076" y="307685"/>
            <a:ext cx="2743200" cy="449385"/>
          </a:xfrm>
        </p:spPr>
        <p:txBody>
          <a:bodyPr/>
          <a:lstStyle/>
          <a:p>
            <a:fld id="{C27F8C5D-CE8B-6348-A96D-0AA544CB381D}" type="slidenum">
              <a:rPr lang="ru-RU" smtClean="0">
                <a:latin typeface="SF UI Display" pitchFamily="2" charset="0"/>
              </a:rPr>
              <a:t>7</a:t>
            </a:fld>
            <a:endParaRPr lang="ru-RU" dirty="0">
              <a:latin typeface="SF UI Display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EB7D1E-CA7C-1B41-B41B-39B44929848C}"/>
              </a:ext>
            </a:extLst>
          </p:cNvPr>
          <p:cNvSpPr txBox="1"/>
          <p:nvPr/>
        </p:nvSpPr>
        <p:spPr>
          <a:xfrm>
            <a:off x="1141875" y="772357"/>
            <a:ext cx="6476751" cy="1431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Инвестиционный комитет рекомендуется создавать в целях:</a:t>
            </a:r>
          </a:p>
          <a:p>
            <a:pPr algn="just"/>
            <a:endParaRPr lang="ru-RU" sz="1200" dirty="0" smtClean="0">
              <a:solidFill>
                <a:schemeClr val="accent5">
                  <a:lumMod val="40000"/>
                  <a:lumOff val="60000"/>
                </a:schemeClr>
              </a:solidFill>
              <a:latin typeface="SF UI Display" pitchFamily="2" charset="0"/>
            </a:endParaRPr>
          </a:p>
          <a:p>
            <a:pPr algn="just"/>
            <a:r>
              <a:rPr lang="ru-RU" sz="1050" b="1" dirty="0" smtClean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- формирования </a:t>
            </a:r>
            <a:r>
              <a:rPr lang="ru-RU" sz="1050" b="1" dirty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благоприятных условий для ведения инвестиционной деятельности, защиты прав и законных интересов субъектов инвестиционной деятельности;</a:t>
            </a:r>
          </a:p>
          <a:p>
            <a:pPr algn="just"/>
            <a:r>
              <a:rPr lang="ru-RU" sz="1050" b="1" dirty="0" smtClean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- разрешения </a:t>
            </a:r>
            <a:r>
              <a:rPr lang="ru-RU" sz="1050" b="1" dirty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разногласий и споров инвестора с </a:t>
            </a:r>
            <a:r>
              <a:rPr lang="ru-RU" sz="1050" b="1" dirty="0" smtClean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ИОГВ, ОМС, </a:t>
            </a:r>
            <a:r>
              <a:rPr lang="ru-RU" sz="1050" b="1" dirty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уполномоченными организациями по вопросам реализации инвестиционных проектов на территории </a:t>
            </a:r>
            <a:r>
              <a:rPr lang="ru-RU" sz="1050" b="1" dirty="0" smtClean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региона, </a:t>
            </a:r>
            <a:r>
              <a:rPr lang="ru-RU" sz="1050" b="1" dirty="0">
                <a:solidFill>
                  <a:schemeClr val="bg1">
                    <a:lumMod val="75000"/>
                  </a:schemeClr>
                </a:solidFill>
                <a:latin typeface="SF UI Display" pitchFamily="2" charset="0"/>
              </a:rPr>
              <a:t>неурегулированных агентством развития субъекта Российской Федерации, в досудебном порядке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3D152C-55A1-8E48-BE76-A957E8A7A944}"/>
              </a:ext>
            </a:extLst>
          </p:cNvPr>
          <p:cNvSpPr txBox="1"/>
          <p:nvPr/>
        </p:nvSpPr>
        <p:spPr>
          <a:xfrm>
            <a:off x="1130410" y="2304754"/>
            <a:ext cx="45777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SF UI Display" pitchFamily="2" charset="0"/>
              </a:rPr>
              <a:t>Рекомендуемая структура органов управления</a:t>
            </a:r>
          </a:p>
          <a:p>
            <a:r>
              <a:rPr lang="ru-RU" sz="1200" b="1" dirty="0">
                <a:solidFill>
                  <a:schemeClr val="bg1"/>
                </a:solidFill>
                <a:latin typeface="SF UI Display" pitchFamily="2" charset="0"/>
              </a:rPr>
              <a:t>инвестиционного комитета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B5E24A7-3906-E042-BDC4-EBC929F466D4}"/>
              </a:ext>
            </a:extLst>
          </p:cNvPr>
          <p:cNvSpPr txBox="1"/>
          <p:nvPr/>
        </p:nvSpPr>
        <p:spPr>
          <a:xfrm>
            <a:off x="1106966" y="3671987"/>
            <a:ext cx="45777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SF UI Display" pitchFamily="2" charset="0"/>
              </a:rPr>
              <a:t>Рекомендуемый состав инвестиционного комитета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DC31711-FCCA-724E-A55D-9F5EB524DE2A}"/>
              </a:ext>
            </a:extLst>
          </p:cNvPr>
          <p:cNvSpPr txBox="1"/>
          <p:nvPr/>
        </p:nvSpPr>
        <p:spPr>
          <a:xfrm>
            <a:off x="1106966" y="2766419"/>
            <a:ext cx="47809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Председателем 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инвестиционного комитета может являться высшее должностное лицо субъекта Российской Федерации, а заместителем председателя инвестиционного комитета - заместитель по экономическому блоку высшего должностного лица субъекта Российской Федерации.</a:t>
            </a:r>
          </a:p>
        </p:txBody>
      </p:sp>
      <p:sp>
        <p:nvSpPr>
          <p:cNvPr id="76" name="Прямоугольник 75">
            <a:extLst>
              <a:ext uri="{FF2B5EF4-FFF2-40B4-BE49-F238E27FC236}">
                <a16:creationId xmlns:a16="http://schemas.microsoft.com/office/drawing/2014/main" id="{997DE4EB-B17E-4444-B124-115B7C9A6647}"/>
              </a:ext>
            </a:extLst>
          </p:cNvPr>
          <p:cNvSpPr/>
          <p:nvPr/>
        </p:nvSpPr>
        <p:spPr>
          <a:xfrm>
            <a:off x="1132874" y="505988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/>
              <a:t>✅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5AA461F-0668-5841-8DDA-60A56524DD33}"/>
              </a:ext>
            </a:extLst>
          </p:cNvPr>
          <p:cNvSpPr txBox="1"/>
          <p:nvPr/>
        </p:nvSpPr>
        <p:spPr>
          <a:xfrm>
            <a:off x="1106966" y="3992781"/>
            <a:ext cx="4780950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1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. </a:t>
            </a:r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Органы 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исполнительной власти субъекта Российской Федерации, обеспечивающих выработку государственной политики в сфере инвестиционной политики в субъекте Российской Федерации</a:t>
            </a:r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.</a:t>
            </a:r>
            <a:endParaRPr lang="ru-RU" sz="1000" b="1" dirty="0">
              <a:solidFill>
                <a:schemeClr val="accent6">
                  <a:lumMod val="40000"/>
                  <a:lumOff val="60000"/>
                </a:schemeClr>
              </a:solidFill>
              <a:latin typeface="SF UI Display" pitchFamily="2" charset="0"/>
            </a:endParaRPr>
          </a:p>
          <a:p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2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. </a:t>
            </a:r>
            <a:r>
              <a:rPr lang="ru-RU" sz="1000" b="1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Ресурсоснабжающие</a:t>
            </a:r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 организации, 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действующих на территории субъекта Российской Федерации</a:t>
            </a:r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.</a:t>
            </a:r>
            <a:endParaRPr lang="ru-RU" sz="1000" b="1" dirty="0">
              <a:solidFill>
                <a:schemeClr val="accent6">
                  <a:lumMod val="40000"/>
                  <a:lumOff val="60000"/>
                </a:schemeClr>
              </a:solidFill>
              <a:latin typeface="SF UI Display" pitchFamily="2" charset="0"/>
            </a:endParaRPr>
          </a:p>
          <a:p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3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. </a:t>
            </a:r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Общероссийские общественные организации «Российский 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союз промышленников и </a:t>
            </a:r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предпринимателей», «ОПОРА РОССИИ», «Деловая Россия».</a:t>
            </a:r>
          </a:p>
          <a:p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4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. </a:t>
            </a:r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Торгово-промышленная 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палаты Российской Федерации</a:t>
            </a:r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.</a:t>
            </a:r>
            <a:endParaRPr lang="ru-RU" sz="1000" b="1" dirty="0">
              <a:solidFill>
                <a:schemeClr val="accent6">
                  <a:lumMod val="40000"/>
                  <a:lumOff val="60000"/>
                </a:schemeClr>
              </a:solidFill>
              <a:latin typeface="SF UI Display" pitchFamily="2" charset="0"/>
            </a:endParaRPr>
          </a:p>
          <a:p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5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. </a:t>
            </a:r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Профильные ведомства в 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соответствии с отраслевыми инвестиционными приоритетами</a:t>
            </a:r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.</a:t>
            </a:r>
            <a:endParaRPr lang="ru-RU" sz="1000" b="1" dirty="0">
              <a:solidFill>
                <a:schemeClr val="accent6">
                  <a:lumMod val="40000"/>
                  <a:lumOff val="60000"/>
                </a:schemeClr>
              </a:solidFill>
              <a:latin typeface="SF UI Display" pitchFamily="2" charset="0"/>
            </a:endParaRPr>
          </a:p>
          <a:p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6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. </a:t>
            </a:r>
            <a:r>
              <a:rPr lang="ru-RU" sz="1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Инвесторы, реализующие (реализовавшие) </a:t>
            </a:r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инвестиционные проекты в субъекте Российской Федерации.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259" y="3526139"/>
            <a:ext cx="5943741" cy="333186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821876" y="3025139"/>
            <a:ext cx="47965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SF UI Display" pitchFamily="2" charset="0"/>
              </a:rPr>
              <a:t>Инвестиционный Совет в Камчатском крае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  <a:latin typeface="SF UI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23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bg1">
                <a:lumMod val="0"/>
              </a:schemeClr>
            </a:gs>
            <a:gs pos="100000">
              <a:srgbClr val="0D22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BE032AE9-8BFA-FD4D-873B-89F98D9AD9E4}"/>
              </a:ext>
            </a:extLst>
          </p:cNvPr>
          <p:cNvSpPr/>
          <p:nvPr/>
        </p:nvSpPr>
        <p:spPr>
          <a:xfrm>
            <a:off x="5256442" y="1404113"/>
            <a:ext cx="10150530" cy="4582747"/>
          </a:xfrm>
          <a:prstGeom prst="rect">
            <a:avLst/>
          </a:prstGeom>
          <a:gradFill flip="none" rotWithShape="1">
            <a:gsLst>
              <a:gs pos="0">
                <a:srgbClr val="FF7E79">
                  <a:alpha val="69000"/>
                </a:srgbClr>
              </a:gs>
              <a:gs pos="39000">
                <a:srgbClr val="FF7E7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1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67CD6731-0183-304D-9552-D42F015D5EAF}"/>
              </a:ext>
            </a:extLst>
          </p:cNvPr>
          <p:cNvSpPr/>
          <p:nvPr/>
        </p:nvSpPr>
        <p:spPr>
          <a:xfrm>
            <a:off x="5182174" y="3442418"/>
            <a:ext cx="10150530" cy="4582747"/>
          </a:xfrm>
          <a:prstGeom prst="rect">
            <a:avLst/>
          </a:prstGeom>
          <a:gradFill flip="none" rotWithShape="1">
            <a:gsLst>
              <a:gs pos="0">
                <a:srgbClr val="1E4FCC"/>
              </a:gs>
              <a:gs pos="39000">
                <a:srgbClr val="002F9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1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DF81DFE-6874-3F46-A28D-A3FB6BD2EB8B}"/>
              </a:ext>
            </a:extLst>
          </p:cNvPr>
          <p:cNvSpPr/>
          <p:nvPr/>
        </p:nvSpPr>
        <p:spPr>
          <a:xfrm>
            <a:off x="-1471313" y="-289128"/>
            <a:ext cx="3592465" cy="1621921"/>
          </a:xfrm>
          <a:prstGeom prst="rect">
            <a:avLst/>
          </a:prstGeom>
          <a:gradFill flip="none" rotWithShape="1">
            <a:gsLst>
              <a:gs pos="0">
                <a:srgbClr val="FF7E79">
                  <a:alpha val="69000"/>
                </a:srgbClr>
              </a:gs>
              <a:gs pos="39000">
                <a:srgbClr val="FF7E7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1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048336-A963-9042-A705-620103400D6B}"/>
              </a:ext>
            </a:extLst>
          </p:cNvPr>
          <p:cNvSpPr txBox="1"/>
          <p:nvPr/>
        </p:nvSpPr>
        <p:spPr>
          <a:xfrm>
            <a:off x="1106966" y="332432"/>
            <a:ext cx="10047888" cy="357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23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F UI Display" pitchFamily="2" charset="0"/>
                <a:ea typeface="+mn-ea"/>
                <a:cs typeface="+mn-cs"/>
              </a:rPr>
              <a:t>4. </a:t>
            </a:r>
            <a:r>
              <a:rPr kumimoji="0" lang="ru-RU" sz="1723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F UI Display" pitchFamily="2" charset="0"/>
                <a:ea typeface="+mn-ea"/>
                <a:cs typeface="+mn-cs"/>
              </a:rPr>
              <a:t>Свод инвестиционных</a:t>
            </a:r>
            <a:r>
              <a:rPr kumimoji="0" lang="ru-RU" sz="1723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F UI Display" pitchFamily="2" charset="0"/>
                <a:ea typeface="+mn-ea"/>
                <a:cs typeface="+mn-cs"/>
              </a:rPr>
              <a:t> правил субъекта Российской Федерации</a:t>
            </a:r>
            <a:endParaRPr kumimoji="0" lang="ru-RU" sz="1292" b="1" i="0" u="none" strike="noStrike" kern="1200" cap="none" spc="0" normalizeH="0" baseline="0" noProof="0" dirty="0">
              <a:ln>
                <a:noFill/>
              </a:ln>
              <a:solidFill>
                <a:srgbClr val="FF7E79"/>
              </a:solidFill>
              <a:effectLst/>
              <a:uLnTx/>
              <a:uFillTx/>
              <a:latin typeface="SF UI Display" pitchFamily="2" charset="0"/>
              <a:ea typeface="+mn-ea"/>
              <a:cs typeface="+mn-cs"/>
            </a:endParaRPr>
          </a:p>
        </p:txBody>
      </p:sp>
      <p:sp>
        <p:nvSpPr>
          <p:cNvPr id="15" name="Нашивка 14">
            <a:extLst>
              <a:ext uri="{FF2B5EF4-FFF2-40B4-BE49-F238E27FC236}">
                <a16:creationId xmlns:a16="http://schemas.microsoft.com/office/drawing/2014/main" id="{A941BB93-26ED-FC49-AD65-9C3BF7342C8D}"/>
              </a:ext>
            </a:extLst>
          </p:cNvPr>
          <p:cNvSpPr/>
          <p:nvPr/>
        </p:nvSpPr>
        <p:spPr>
          <a:xfrm rot="10800000">
            <a:off x="-303988" y="292399"/>
            <a:ext cx="1257817" cy="479957"/>
          </a:xfrm>
          <a:prstGeom prst="chevron">
            <a:avLst>
              <a:gd name="adj" fmla="val 56896"/>
            </a:avLst>
          </a:prstGeom>
          <a:solidFill>
            <a:srgbClr val="E95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1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Номер слайда 16">
            <a:extLst>
              <a:ext uri="{FF2B5EF4-FFF2-40B4-BE49-F238E27FC236}">
                <a16:creationId xmlns:a16="http://schemas.microsoft.com/office/drawing/2014/main" id="{79EE41E6-006B-6542-9905-F918C5A1B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2076" y="307685"/>
            <a:ext cx="2743200" cy="44938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7F8C5D-CE8B-6348-A96D-0AA544CB381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F UI Display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F UI Display" pitchFamily="2" charset="0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EB7D1E-CA7C-1B41-B41B-39B44929848C}"/>
              </a:ext>
            </a:extLst>
          </p:cNvPr>
          <p:cNvSpPr txBox="1"/>
          <p:nvPr/>
        </p:nvSpPr>
        <p:spPr>
          <a:xfrm>
            <a:off x="1092873" y="627413"/>
            <a:ext cx="8179925" cy="2239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1200" b="1" dirty="0">
                <a:solidFill>
                  <a:srgbClr val="5B9BD5">
                    <a:lumMod val="40000"/>
                    <a:lumOff val="60000"/>
                  </a:srgbClr>
                </a:solidFill>
                <a:latin typeface="SF UI Display" pitchFamily="2" charset="0"/>
              </a:rPr>
              <a:t>Свод инвестиционных правил </a:t>
            </a:r>
            <a:r>
              <a:rPr lang="ru-RU" sz="1200" dirty="0">
                <a:solidFill>
                  <a:srgbClr val="5B9BD5">
                    <a:lumMod val="40000"/>
                    <a:lumOff val="60000"/>
                  </a:srgbClr>
                </a:solidFill>
                <a:latin typeface="SF UI Display" pitchFamily="2" charset="0"/>
              </a:rPr>
              <a:t>- оптимальный алгоритм действий </a:t>
            </a:r>
            <a:r>
              <a:rPr lang="ru-RU" sz="1200" dirty="0" smtClean="0">
                <a:solidFill>
                  <a:srgbClr val="5B9BD5">
                    <a:lumMod val="40000"/>
                    <a:lumOff val="60000"/>
                  </a:srgbClr>
                </a:solidFill>
                <a:latin typeface="SF UI Display" pitchFamily="2" charset="0"/>
              </a:rPr>
              <a:t>(«клиентский путь») </a:t>
            </a:r>
            <a:r>
              <a:rPr lang="ru-RU" sz="1200" dirty="0">
                <a:solidFill>
                  <a:srgbClr val="5B9BD5">
                    <a:lumMod val="40000"/>
                    <a:lumOff val="60000"/>
                  </a:srgbClr>
                </a:solidFill>
                <a:latin typeface="SF UI Display" pitchFamily="2" charset="0"/>
              </a:rPr>
              <a:t>инвестора, планирующего реализацию инвестиционного проекта на территории субъекта Российской Федерации.</a:t>
            </a:r>
          </a:p>
          <a:p>
            <a:pPr lvl="0"/>
            <a:r>
              <a:rPr lang="ru-RU" sz="1050" b="1" dirty="0" smtClean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 </a:t>
            </a:r>
            <a:r>
              <a:rPr lang="ru-RU" sz="1050" b="1" dirty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Основными приоритетными направлениями, доступ к которым подлежит алгоритмизации и оптимизации, в рамках свода инвестиционных правил </a:t>
            </a:r>
            <a:r>
              <a:rPr lang="ru-RU" sz="1050" b="1" dirty="0" smtClean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являются:</a:t>
            </a:r>
            <a:endParaRPr lang="en-US" sz="1050" b="1" dirty="0">
              <a:solidFill>
                <a:prstClr val="white">
                  <a:lumMod val="75000"/>
                </a:prstClr>
              </a:solidFill>
              <a:latin typeface="SF UI Display" pitchFamily="2" charset="0"/>
            </a:endParaRPr>
          </a:p>
          <a:p>
            <a:pPr marL="171450" lvl="0" indent="-171450">
              <a:buFontTx/>
              <a:buChar char="-"/>
            </a:pPr>
            <a:r>
              <a:rPr lang="ru-RU" sz="1050" b="1" dirty="0" smtClean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энергоснабжение </a:t>
            </a:r>
            <a:r>
              <a:rPr lang="ru-RU" sz="1050" b="1" dirty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(присоединение к электрическим сетям</a:t>
            </a:r>
            <a:r>
              <a:rPr lang="ru-RU" sz="1050" b="1" dirty="0" smtClean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);</a:t>
            </a:r>
            <a:endParaRPr lang="en-US" sz="1050" b="1" dirty="0" smtClean="0">
              <a:solidFill>
                <a:prstClr val="white">
                  <a:lumMod val="75000"/>
                </a:prstClr>
              </a:solidFill>
              <a:latin typeface="SF UI Display" pitchFamily="2" charset="0"/>
            </a:endParaRPr>
          </a:p>
          <a:p>
            <a:pPr marL="171450" lvl="0" indent="-171450">
              <a:buFontTx/>
              <a:buChar char="-"/>
            </a:pPr>
            <a:r>
              <a:rPr lang="ru-RU" sz="1050" b="1" dirty="0" smtClean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водоснабжение </a:t>
            </a:r>
            <a:r>
              <a:rPr lang="ru-RU" sz="1050" b="1" dirty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и </a:t>
            </a:r>
            <a:r>
              <a:rPr lang="ru-RU" sz="1050" b="1" dirty="0" smtClean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водоотведение;</a:t>
            </a:r>
            <a:endParaRPr lang="en-US" sz="1050" b="1" dirty="0" smtClean="0">
              <a:solidFill>
                <a:prstClr val="white">
                  <a:lumMod val="75000"/>
                </a:prstClr>
              </a:solidFill>
              <a:latin typeface="SF UI Display" pitchFamily="2" charset="0"/>
            </a:endParaRPr>
          </a:p>
          <a:p>
            <a:pPr marL="171450" lvl="0" indent="-171450">
              <a:buFontTx/>
              <a:buChar char="-"/>
            </a:pPr>
            <a:r>
              <a:rPr lang="ru-RU" sz="1050" b="1" dirty="0" smtClean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получение </a:t>
            </a:r>
            <a:r>
              <a:rPr lang="ru-RU" sz="1050" b="1" dirty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земельных участков в </a:t>
            </a:r>
            <a:r>
              <a:rPr lang="ru-RU" sz="1050" b="1" dirty="0" smtClean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аренду;</a:t>
            </a:r>
            <a:endParaRPr lang="en-US" sz="1050" b="1" dirty="0" smtClean="0">
              <a:solidFill>
                <a:prstClr val="white">
                  <a:lumMod val="75000"/>
                </a:prstClr>
              </a:solidFill>
              <a:latin typeface="SF UI Display" pitchFamily="2" charset="0"/>
            </a:endParaRPr>
          </a:p>
          <a:p>
            <a:pPr marL="171450" lvl="0" indent="-171450">
              <a:buFontTx/>
              <a:buChar char="-"/>
            </a:pPr>
            <a:r>
              <a:rPr lang="ru-RU" sz="1050" b="1" dirty="0" smtClean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получение </a:t>
            </a:r>
            <a:r>
              <a:rPr lang="ru-RU" sz="1050" b="1" dirty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разрешения на </a:t>
            </a:r>
            <a:r>
              <a:rPr lang="ru-RU" sz="1050" b="1" dirty="0" smtClean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строительство;</a:t>
            </a:r>
            <a:endParaRPr lang="en-US" sz="1050" b="1" dirty="0" smtClean="0">
              <a:solidFill>
                <a:prstClr val="white">
                  <a:lumMod val="75000"/>
                </a:prstClr>
              </a:solidFill>
              <a:latin typeface="SF UI Display" pitchFamily="2" charset="0"/>
            </a:endParaRPr>
          </a:p>
          <a:p>
            <a:pPr marL="171450" lvl="0" indent="-171450">
              <a:buFontTx/>
              <a:buChar char="-"/>
            </a:pPr>
            <a:r>
              <a:rPr lang="ru-RU" sz="1050" b="1" dirty="0" smtClean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оформление </a:t>
            </a:r>
            <a:r>
              <a:rPr lang="ru-RU" sz="1050" b="1" dirty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права собственности на введенный в эксплуатацию </a:t>
            </a:r>
            <a:r>
              <a:rPr lang="ru-RU" sz="1050" b="1" dirty="0" smtClean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объект;</a:t>
            </a:r>
            <a:endParaRPr lang="en-US" sz="1050" b="1" dirty="0">
              <a:solidFill>
                <a:prstClr val="white">
                  <a:lumMod val="75000"/>
                </a:prstClr>
              </a:solidFill>
              <a:latin typeface="SF UI Display" pitchFamily="2" charset="0"/>
            </a:endParaRPr>
          </a:p>
          <a:p>
            <a:pPr marL="171450" lvl="0" indent="-171450">
              <a:buFontTx/>
              <a:buChar char="-"/>
            </a:pPr>
            <a:r>
              <a:rPr lang="ru-RU" sz="1050" b="1" dirty="0" smtClean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получение </a:t>
            </a:r>
            <a:r>
              <a:rPr lang="ru-RU" sz="1050" b="1" dirty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разрешения на ввод объекта в </a:t>
            </a:r>
            <a:r>
              <a:rPr lang="ru-RU" sz="1050" b="1" dirty="0" smtClean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эксплуатацию;</a:t>
            </a:r>
            <a:endParaRPr lang="en-US" sz="1050" b="1" dirty="0" smtClean="0">
              <a:solidFill>
                <a:prstClr val="white">
                  <a:lumMod val="75000"/>
                </a:prstClr>
              </a:solidFill>
              <a:latin typeface="SF UI Display" pitchFamily="2" charset="0"/>
            </a:endParaRPr>
          </a:p>
          <a:p>
            <a:pPr marL="171450" lvl="0" indent="-171450">
              <a:buFontTx/>
              <a:buChar char="-"/>
            </a:pPr>
            <a:r>
              <a:rPr lang="ru-RU" sz="1050" b="1" dirty="0" smtClean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теплоснабжение;</a:t>
            </a:r>
            <a:endParaRPr lang="en-US" sz="1050" b="1" dirty="0" smtClean="0">
              <a:solidFill>
                <a:prstClr val="white">
                  <a:lumMod val="75000"/>
                </a:prstClr>
              </a:solidFill>
              <a:latin typeface="SF UI Display" pitchFamily="2" charset="0"/>
            </a:endParaRPr>
          </a:p>
          <a:p>
            <a:pPr marL="171450" lvl="0" indent="-171450">
              <a:buFontTx/>
              <a:buChar char="-"/>
            </a:pPr>
            <a:r>
              <a:rPr lang="ru-RU" sz="1050" b="1" dirty="0" smtClean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обеспечение </a:t>
            </a:r>
            <a:r>
              <a:rPr lang="ru-RU" sz="1050" b="1" dirty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доступа к дорожной </a:t>
            </a:r>
            <a:r>
              <a:rPr lang="ru-RU" sz="1050" b="1" dirty="0" smtClean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инфраструктуре;</a:t>
            </a:r>
            <a:endParaRPr lang="en-US" sz="1050" b="1" dirty="0" smtClean="0">
              <a:solidFill>
                <a:prstClr val="white">
                  <a:lumMod val="75000"/>
                </a:prstClr>
              </a:solidFill>
              <a:latin typeface="SF UI Display" pitchFamily="2" charset="0"/>
            </a:endParaRPr>
          </a:p>
          <a:p>
            <a:pPr marL="171450" lvl="0" indent="-171450">
              <a:buFontTx/>
              <a:buChar char="-"/>
            </a:pPr>
            <a:r>
              <a:rPr lang="ru-RU" sz="1050" b="1" dirty="0" smtClean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газоснабжение </a:t>
            </a:r>
            <a:r>
              <a:rPr lang="ru-RU" sz="1050" b="1" dirty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(подключение (технологическое присоединение) к сетям газораспределения</a:t>
            </a:r>
            <a:r>
              <a:rPr lang="ru-RU" sz="1050" b="1" dirty="0" smtClean="0">
                <a:solidFill>
                  <a:prstClr val="white">
                    <a:lumMod val="75000"/>
                  </a:prstClr>
                </a:solidFill>
                <a:latin typeface="SF UI Display" pitchFamily="2" charset="0"/>
              </a:rPr>
              <a:t>).</a:t>
            </a:r>
            <a:endParaRPr lang="ru-RU" sz="1050" b="1" dirty="0">
              <a:solidFill>
                <a:prstClr val="white">
                  <a:lumMod val="75000"/>
                </a:prstClr>
              </a:solidFill>
              <a:latin typeface="SF UI Display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3D152C-55A1-8E48-BE76-A957E8A7A944}"/>
              </a:ext>
            </a:extLst>
          </p:cNvPr>
          <p:cNvSpPr txBox="1"/>
          <p:nvPr/>
        </p:nvSpPr>
        <p:spPr>
          <a:xfrm>
            <a:off x="1115968" y="3103086"/>
            <a:ext cx="29689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F UI Display" pitchFamily="2" charset="0"/>
                <a:ea typeface="+mn-ea"/>
                <a:cs typeface="+mn-cs"/>
              </a:rPr>
              <a:t>- Алгоритм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F UI Display" pitchFamily="2" charset="0"/>
              <a:ea typeface="+mn-ea"/>
              <a:cs typeface="+mn-cs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B5E24A7-3906-E042-BDC4-EBC929F466D4}"/>
              </a:ext>
            </a:extLst>
          </p:cNvPr>
          <p:cNvSpPr txBox="1"/>
          <p:nvPr/>
        </p:nvSpPr>
        <p:spPr>
          <a:xfrm>
            <a:off x="1068477" y="3766326"/>
            <a:ext cx="3204750" cy="2810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200" b="1" dirty="0" smtClean="0">
                <a:solidFill>
                  <a:prstClr val="white"/>
                </a:solidFill>
                <a:latin typeface="SF UI Display" pitchFamily="2" charset="0"/>
              </a:rPr>
              <a:t>- Алгоритм</a:t>
            </a:r>
            <a:endParaRPr lang="ru-RU" sz="1200" b="1" dirty="0">
              <a:solidFill>
                <a:prstClr val="white"/>
              </a:solidFill>
              <a:latin typeface="SF UI Display" pitchFamily="2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DC31711-FCCA-724E-A55D-9F5EB524DE2A}"/>
              </a:ext>
            </a:extLst>
          </p:cNvPr>
          <p:cNvSpPr txBox="1"/>
          <p:nvPr/>
        </p:nvSpPr>
        <p:spPr>
          <a:xfrm>
            <a:off x="1115967" y="3293283"/>
            <a:ext cx="355588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ru-RU" sz="1000" b="1" dirty="0" smtClean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действий инвестора по процедурам подключения к электрическим сетям (малый и средний бизнес - до 150 квт)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5AA461F-0668-5841-8DDA-60A56524DD33}"/>
              </a:ext>
            </a:extLst>
          </p:cNvPr>
          <p:cNvSpPr txBox="1"/>
          <p:nvPr/>
        </p:nvSpPr>
        <p:spPr>
          <a:xfrm>
            <a:off x="1092873" y="3949703"/>
            <a:ext cx="33376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ru-RU" sz="1000" b="1" dirty="0" smtClean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действий инвестора по процедурам подключения к объектам водоснабжения и водоотведения</a:t>
            </a:r>
            <a:endParaRPr lang="ru-RU" sz="1000" b="1" dirty="0">
              <a:solidFill>
                <a:srgbClr val="70AD47">
                  <a:lumMod val="40000"/>
                  <a:lumOff val="60000"/>
                </a:srgbClr>
              </a:solidFill>
              <a:latin typeface="SF UI Display" pitchFamily="2" charset="0"/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EF4754E3-9385-DA45-82A8-82779829CC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8" t="14792" r="23390"/>
          <a:stretch/>
        </p:blipFill>
        <p:spPr>
          <a:xfrm>
            <a:off x="8679346" y="2250922"/>
            <a:ext cx="4134230" cy="5325422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7B2F143D-788F-B545-931A-18B55FAED4B0}"/>
              </a:ext>
            </a:extLst>
          </p:cNvPr>
          <p:cNvSpPr txBox="1"/>
          <p:nvPr/>
        </p:nvSpPr>
        <p:spPr>
          <a:xfrm>
            <a:off x="1003540" y="5062243"/>
            <a:ext cx="2601814" cy="276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200" b="1" dirty="0" smtClean="0">
                <a:solidFill>
                  <a:prstClr val="white"/>
                </a:solidFill>
                <a:latin typeface="SF UI Display" pitchFamily="2" charset="0"/>
              </a:rPr>
              <a:t>- Алгоритм</a:t>
            </a:r>
            <a:endParaRPr lang="ru-RU" sz="1200" b="1" dirty="0">
              <a:solidFill>
                <a:prstClr val="white"/>
              </a:solidFill>
              <a:latin typeface="SF UI Display" pitchFamily="2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93B5F41-549E-CD4A-BC89-FD4C36B5DB02}"/>
              </a:ext>
            </a:extLst>
          </p:cNvPr>
          <p:cNvSpPr txBox="1"/>
          <p:nvPr/>
        </p:nvSpPr>
        <p:spPr>
          <a:xfrm>
            <a:off x="974025" y="5563871"/>
            <a:ext cx="2984534" cy="2810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200" b="1" dirty="0" smtClean="0">
                <a:solidFill>
                  <a:prstClr val="white"/>
                </a:solidFill>
                <a:latin typeface="SF UI Display" pitchFamily="2" charset="0"/>
              </a:rPr>
              <a:t>- Алгоритм</a:t>
            </a:r>
            <a:endParaRPr lang="ru-RU" sz="1200" b="1" dirty="0">
              <a:solidFill>
                <a:prstClr val="white"/>
              </a:solidFill>
              <a:latin typeface="SF UI Display" pitchFamily="2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C1B8552-1C76-1A48-ADE0-01C28CCB8649}"/>
              </a:ext>
            </a:extLst>
          </p:cNvPr>
          <p:cNvSpPr txBox="1"/>
          <p:nvPr/>
        </p:nvSpPr>
        <p:spPr>
          <a:xfrm>
            <a:off x="1048293" y="5238337"/>
            <a:ext cx="33376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ru-RU" sz="1000" b="1" dirty="0" smtClean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действий инвестора по </a:t>
            </a:r>
            <a:r>
              <a:rPr lang="ru-RU" sz="1000" b="1" dirty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процедурам подключения </a:t>
            </a:r>
            <a:r>
              <a:rPr lang="ru-RU" sz="1000" b="1" dirty="0" smtClean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к</a:t>
            </a:r>
            <a:r>
              <a:rPr lang="en-US" sz="1000" b="1" dirty="0" smtClean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 </a:t>
            </a:r>
            <a:r>
              <a:rPr lang="ru-RU" sz="1000" b="1" dirty="0" smtClean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сетям теплоснабжения</a:t>
            </a:r>
            <a:endParaRPr lang="ru-RU" sz="1000" b="1" dirty="0">
              <a:solidFill>
                <a:srgbClr val="70AD47">
                  <a:lumMod val="40000"/>
                  <a:lumOff val="60000"/>
                </a:srgbClr>
              </a:solidFill>
              <a:latin typeface="SF UI Display" pitchFamily="2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5C1AA20-1B24-9D4E-BE7C-10BCCEA958CA}"/>
              </a:ext>
            </a:extLst>
          </p:cNvPr>
          <p:cNvSpPr txBox="1"/>
          <p:nvPr/>
        </p:nvSpPr>
        <p:spPr>
          <a:xfrm>
            <a:off x="1029138" y="5742548"/>
            <a:ext cx="33376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ru-RU" sz="1000" b="1" dirty="0" smtClean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действий инвестора по процедурам оформления прав собственности на введенный в эксплуатацию объект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SF UI Display" pitchFamily="2" charset="0"/>
              <a:ea typeface="+mn-ea"/>
              <a:cs typeface="+mn-cs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80D059D-9152-1B49-A0E6-17515ECE0197}"/>
              </a:ext>
            </a:extLst>
          </p:cNvPr>
          <p:cNvSpPr txBox="1"/>
          <p:nvPr/>
        </p:nvSpPr>
        <p:spPr>
          <a:xfrm>
            <a:off x="4863393" y="3153090"/>
            <a:ext cx="29689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200" b="1" dirty="0" smtClean="0">
                <a:solidFill>
                  <a:prstClr val="white"/>
                </a:solidFill>
                <a:latin typeface="SF UI Display" pitchFamily="2" charset="0"/>
              </a:rPr>
              <a:t>- Алгоритм</a:t>
            </a:r>
            <a:endParaRPr lang="ru-RU" sz="1200" b="1" dirty="0">
              <a:solidFill>
                <a:prstClr val="white"/>
              </a:solidFill>
              <a:latin typeface="SF UI Display" pitchFamily="2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3536A30-A471-474D-9590-BDE6C1EB5A11}"/>
              </a:ext>
            </a:extLst>
          </p:cNvPr>
          <p:cNvSpPr txBox="1"/>
          <p:nvPr/>
        </p:nvSpPr>
        <p:spPr>
          <a:xfrm>
            <a:off x="4854700" y="3851958"/>
            <a:ext cx="3204750" cy="2810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200" b="1" dirty="0" smtClean="0">
                <a:solidFill>
                  <a:prstClr val="white"/>
                </a:solidFill>
                <a:latin typeface="SF UI Display" pitchFamily="2" charset="0"/>
              </a:rPr>
              <a:t>- Алгоритм</a:t>
            </a:r>
            <a:endParaRPr lang="ru-RU" sz="1200" b="1" dirty="0">
              <a:solidFill>
                <a:prstClr val="white"/>
              </a:solidFill>
              <a:latin typeface="SF UI Display" pitchFamily="2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D853F5A-5E09-3849-B623-D5B4B2AD80DA}"/>
              </a:ext>
            </a:extLst>
          </p:cNvPr>
          <p:cNvSpPr txBox="1"/>
          <p:nvPr/>
        </p:nvSpPr>
        <p:spPr>
          <a:xfrm>
            <a:off x="4863392" y="3368265"/>
            <a:ext cx="362756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ru-RU" sz="1000" b="1" dirty="0" smtClean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действий инвестора по процедурам подключения к электрическим сетям (средний и крупный бизнес - свыше 150 квт)</a:t>
            </a:r>
            <a:endParaRPr lang="ru-RU" sz="1000" b="1" dirty="0">
              <a:solidFill>
                <a:srgbClr val="70AD47">
                  <a:lumMod val="40000"/>
                  <a:lumOff val="60000"/>
                </a:srgbClr>
              </a:solidFill>
              <a:latin typeface="SF UI Display" pitchFamily="2" charset="0"/>
            </a:endParaRPr>
          </a:p>
        </p:txBody>
      </p:sp>
      <p:sp>
        <p:nvSpPr>
          <p:cNvPr id="81" name="Прямоугольник 80">
            <a:extLst>
              <a:ext uri="{FF2B5EF4-FFF2-40B4-BE49-F238E27FC236}">
                <a16:creationId xmlns:a16="http://schemas.microsoft.com/office/drawing/2014/main" id="{F1145A38-DB85-3244-802C-B8F05C54BA8C}"/>
              </a:ext>
            </a:extLst>
          </p:cNvPr>
          <p:cNvSpPr/>
          <p:nvPr/>
        </p:nvSpPr>
        <p:spPr>
          <a:xfrm>
            <a:off x="4924586" y="2524496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✅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9F3C8DE-7937-824B-A823-18C079B026F6}"/>
              </a:ext>
            </a:extLst>
          </p:cNvPr>
          <p:cNvSpPr txBox="1"/>
          <p:nvPr/>
        </p:nvSpPr>
        <p:spPr>
          <a:xfrm>
            <a:off x="4870312" y="4015399"/>
            <a:ext cx="33376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ru-RU" sz="1000" b="1" dirty="0" smtClean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действий инвестора для получения земельного участка в аренду (без торгов)</a:t>
            </a:r>
            <a:endParaRPr lang="ru-RU" sz="1000" b="1" dirty="0">
              <a:solidFill>
                <a:srgbClr val="70AD47">
                  <a:lumMod val="40000"/>
                  <a:lumOff val="60000"/>
                </a:srgbClr>
              </a:solidFill>
              <a:latin typeface="SF UI Display" pitchFamily="2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F452BF8-5EB8-C646-AFAD-2145CA4384B2}"/>
              </a:ext>
            </a:extLst>
          </p:cNvPr>
          <p:cNvSpPr txBox="1"/>
          <p:nvPr/>
        </p:nvSpPr>
        <p:spPr>
          <a:xfrm>
            <a:off x="4852958" y="4351162"/>
            <a:ext cx="29321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200" b="1" dirty="0" smtClean="0">
                <a:solidFill>
                  <a:prstClr val="white"/>
                </a:solidFill>
                <a:latin typeface="SF UI Display" pitchFamily="2" charset="0"/>
              </a:rPr>
              <a:t>- Алгоритм</a:t>
            </a:r>
            <a:endParaRPr lang="ru-RU" sz="1200" b="1" dirty="0">
              <a:solidFill>
                <a:prstClr val="white"/>
              </a:solidFill>
              <a:latin typeface="SF UI Display" pitchFamily="2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76B659B9-882E-8946-BCA2-AFC2FEDE3C35}"/>
              </a:ext>
            </a:extLst>
          </p:cNvPr>
          <p:cNvSpPr txBox="1"/>
          <p:nvPr/>
        </p:nvSpPr>
        <p:spPr>
          <a:xfrm>
            <a:off x="4855586" y="4907632"/>
            <a:ext cx="2984534" cy="2810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200" b="1" dirty="0" smtClean="0">
                <a:solidFill>
                  <a:prstClr val="white"/>
                </a:solidFill>
                <a:latin typeface="SF UI Display" pitchFamily="2" charset="0"/>
              </a:rPr>
              <a:t>- Алгоритм</a:t>
            </a:r>
            <a:endParaRPr lang="ru-RU" sz="1200" b="1" dirty="0">
              <a:solidFill>
                <a:prstClr val="white"/>
              </a:solidFill>
              <a:latin typeface="SF UI Display" pitchFamily="2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289C7188-5828-9346-979F-5EB90940F624}"/>
              </a:ext>
            </a:extLst>
          </p:cNvPr>
          <p:cNvSpPr txBox="1"/>
          <p:nvPr/>
        </p:nvSpPr>
        <p:spPr>
          <a:xfrm>
            <a:off x="4852957" y="4566337"/>
            <a:ext cx="33376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ru-RU" sz="1000" b="1" dirty="0" smtClean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действий инвестора для получения разрешения на строительство</a:t>
            </a:r>
            <a:endParaRPr lang="ru-RU" sz="1000" b="1" dirty="0">
              <a:solidFill>
                <a:srgbClr val="70AD47">
                  <a:lumMod val="40000"/>
                  <a:lumOff val="60000"/>
                </a:srgbClr>
              </a:solidFill>
              <a:latin typeface="SF UI Display" pitchFamily="2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69EA17C-A2F9-E047-AB28-5565E1C62A57}"/>
              </a:ext>
            </a:extLst>
          </p:cNvPr>
          <p:cNvSpPr txBox="1"/>
          <p:nvPr/>
        </p:nvSpPr>
        <p:spPr>
          <a:xfrm>
            <a:off x="4852957" y="5107687"/>
            <a:ext cx="33376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ru-RU" sz="1000" b="1" dirty="0" smtClean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действий инвестора для получения разрешения на ввод объекта в эксплуатацию</a:t>
            </a:r>
            <a:endParaRPr lang="ru-RU" sz="1000" b="1" dirty="0">
              <a:solidFill>
                <a:srgbClr val="70AD47">
                  <a:lumMod val="40000"/>
                  <a:lumOff val="60000"/>
                </a:srgbClr>
              </a:solidFill>
              <a:latin typeface="SF UI Display" pitchFamily="2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8EB7D1E-CA7C-1B41-B41B-39B44929848C}"/>
              </a:ext>
            </a:extLst>
          </p:cNvPr>
          <p:cNvSpPr txBox="1"/>
          <p:nvPr/>
        </p:nvSpPr>
        <p:spPr>
          <a:xfrm>
            <a:off x="1115967" y="2848989"/>
            <a:ext cx="331457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1200" b="1" dirty="0" smtClean="0">
                <a:solidFill>
                  <a:srgbClr val="5B9BD5">
                    <a:lumMod val="40000"/>
                    <a:lumOff val="60000"/>
                  </a:srgbClr>
                </a:solidFill>
                <a:latin typeface="SF UI Display" pitchFamily="2" charset="0"/>
              </a:rPr>
              <a:t>ТИПОВЫЕ АЛГОРИТМЫ (11 единиц):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40000"/>
                  <a:lumOff val="60000"/>
                </a:srgbClr>
              </a:solidFill>
              <a:effectLst/>
              <a:uLnTx/>
              <a:uFillTx/>
              <a:latin typeface="SF UI Display" pitchFamily="2" charset="0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B5E24A7-3906-E042-BDC4-EBC929F466D4}"/>
              </a:ext>
            </a:extLst>
          </p:cNvPr>
          <p:cNvSpPr txBox="1"/>
          <p:nvPr/>
        </p:nvSpPr>
        <p:spPr>
          <a:xfrm>
            <a:off x="1024500" y="4415445"/>
            <a:ext cx="3204750" cy="2810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200" b="1" dirty="0" smtClean="0">
                <a:solidFill>
                  <a:prstClr val="white"/>
                </a:solidFill>
                <a:latin typeface="SF UI Display" pitchFamily="2" charset="0"/>
              </a:rPr>
              <a:t>- Алгоритм</a:t>
            </a:r>
            <a:endParaRPr lang="ru-RU" sz="1200" b="1" dirty="0">
              <a:solidFill>
                <a:prstClr val="white"/>
              </a:solidFill>
              <a:latin typeface="SF UI Display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AA461F-0668-5841-8DDA-60A56524DD33}"/>
              </a:ext>
            </a:extLst>
          </p:cNvPr>
          <p:cNvSpPr txBox="1"/>
          <p:nvPr/>
        </p:nvSpPr>
        <p:spPr>
          <a:xfrm>
            <a:off x="1061278" y="4594266"/>
            <a:ext cx="33376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ru-RU" sz="1000" b="1" dirty="0" smtClean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действий инвестора по процедурам подключения к объектам водоснабжения и водоотведения</a:t>
            </a:r>
            <a:endParaRPr lang="ru-RU" sz="1000" b="1" dirty="0">
              <a:solidFill>
                <a:srgbClr val="70AD47">
                  <a:lumMod val="40000"/>
                  <a:lumOff val="60000"/>
                </a:srgbClr>
              </a:solidFill>
              <a:latin typeface="SF UI Display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6B659B9-882E-8946-BCA2-AFC2FEDE3C35}"/>
              </a:ext>
            </a:extLst>
          </p:cNvPr>
          <p:cNvSpPr txBox="1"/>
          <p:nvPr/>
        </p:nvSpPr>
        <p:spPr>
          <a:xfrm>
            <a:off x="4838442" y="5426403"/>
            <a:ext cx="2984534" cy="2810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200" b="1" dirty="0" smtClean="0">
                <a:solidFill>
                  <a:prstClr val="white"/>
                </a:solidFill>
                <a:latin typeface="SF UI Display" pitchFamily="2" charset="0"/>
              </a:rPr>
              <a:t>- Алгоритм</a:t>
            </a:r>
            <a:endParaRPr lang="ru-RU" sz="1200" b="1" dirty="0">
              <a:solidFill>
                <a:prstClr val="white"/>
              </a:solidFill>
              <a:latin typeface="SF UI Display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69EA17C-A2F9-E047-AB28-5565E1C62A57}"/>
              </a:ext>
            </a:extLst>
          </p:cNvPr>
          <p:cNvSpPr txBox="1"/>
          <p:nvPr/>
        </p:nvSpPr>
        <p:spPr>
          <a:xfrm>
            <a:off x="4835813" y="5626458"/>
            <a:ext cx="33376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ru-RU" sz="1000" b="1" dirty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действий </a:t>
            </a:r>
            <a:r>
              <a:rPr lang="ru-RU" sz="1000" b="1" dirty="0" smtClean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инвестора по обеспечению </a:t>
            </a:r>
            <a:r>
              <a:rPr lang="ru-RU" sz="1000" b="1" dirty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доступа к дорожной </a:t>
            </a:r>
            <a:r>
              <a:rPr lang="ru-RU" sz="1000" b="1" dirty="0" smtClean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инфраструктуре</a:t>
            </a:r>
            <a:endParaRPr lang="ru-RU" sz="1000" b="1" dirty="0">
              <a:solidFill>
                <a:srgbClr val="70AD47">
                  <a:lumMod val="40000"/>
                  <a:lumOff val="60000"/>
                </a:srgbClr>
              </a:solidFill>
              <a:latin typeface="SF UI Display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6B659B9-882E-8946-BCA2-AFC2FEDE3C35}"/>
              </a:ext>
            </a:extLst>
          </p:cNvPr>
          <p:cNvSpPr txBox="1"/>
          <p:nvPr/>
        </p:nvSpPr>
        <p:spPr>
          <a:xfrm>
            <a:off x="4819287" y="5962626"/>
            <a:ext cx="2984534" cy="2810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200" b="1" dirty="0" smtClean="0">
                <a:solidFill>
                  <a:prstClr val="white"/>
                </a:solidFill>
                <a:latin typeface="SF UI Display" pitchFamily="2" charset="0"/>
              </a:rPr>
              <a:t>- Алгоритм</a:t>
            </a:r>
            <a:endParaRPr lang="ru-RU" sz="1200" b="1" dirty="0">
              <a:solidFill>
                <a:prstClr val="white"/>
              </a:solidFill>
              <a:latin typeface="SF UI Display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69EA17C-A2F9-E047-AB28-5565E1C62A57}"/>
              </a:ext>
            </a:extLst>
          </p:cNvPr>
          <p:cNvSpPr txBox="1"/>
          <p:nvPr/>
        </p:nvSpPr>
        <p:spPr>
          <a:xfrm>
            <a:off x="4816658" y="6162681"/>
            <a:ext cx="33376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ru-RU" sz="1000" b="1" dirty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действий </a:t>
            </a:r>
            <a:r>
              <a:rPr lang="ru-RU" sz="1000" b="1" dirty="0" smtClean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инвестора по </a:t>
            </a:r>
            <a:r>
              <a:rPr lang="ru-RU" sz="1000" b="1" dirty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процедурам подключения к </a:t>
            </a:r>
            <a:r>
              <a:rPr lang="ru-RU" sz="1000" b="1" dirty="0" smtClean="0">
                <a:solidFill>
                  <a:srgbClr val="70AD47">
                    <a:lumMod val="40000"/>
                    <a:lumOff val="60000"/>
                  </a:srgbClr>
                </a:solidFill>
                <a:latin typeface="SF UI Display" pitchFamily="2" charset="0"/>
              </a:rPr>
              <a:t>сетям газораспределения</a:t>
            </a:r>
            <a:endParaRPr lang="ru-RU" sz="1000" b="1" dirty="0">
              <a:solidFill>
                <a:srgbClr val="70AD47">
                  <a:lumMod val="40000"/>
                  <a:lumOff val="60000"/>
                </a:srgbClr>
              </a:solidFill>
              <a:latin typeface="SF UI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29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bg1">
                <a:lumMod val="0"/>
              </a:schemeClr>
            </a:gs>
            <a:gs pos="100000">
              <a:srgbClr val="0D22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BE032AE9-8BFA-FD4D-873B-89F98D9AD9E4}"/>
              </a:ext>
            </a:extLst>
          </p:cNvPr>
          <p:cNvSpPr/>
          <p:nvPr/>
        </p:nvSpPr>
        <p:spPr>
          <a:xfrm>
            <a:off x="-1010717" y="2464406"/>
            <a:ext cx="10150530" cy="4582747"/>
          </a:xfrm>
          <a:prstGeom prst="rect">
            <a:avLst/>
          </a:prstGeom>
          <a:gradFill flip="none" rotWithShape="1">
            <a:gsLst>
              <a:gs pos="0">
                <a:srgbClr val="FF7E79">
                  <a:alpha val="69000"/>
                </a:srgbClr>
              </a:gs>
              <a:gs pos="39000">
                <a:srgbClr val="FF7E7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/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67CD6731-0183-304D-9552-D42F015D5EAF}"/>
              </a:ext>
            </a:extLst>
          </p:cNvPr>
          <p:cNvSpPr/>
          <p:nvPr/>
        </p:nvSpPr>
        <p:spPr>
          <a:xfrm>
            <a:off x="2488477" y="3183682"/>
            <a:ext cx="10406797" cy="4698446"/>
          </a:xfrm>
          <a:prstGeom prst="rect">
            <a:avLst/>
          </a:prstGeom>
          <a:gradFill flip="none" rotWithShape="1">
            <a:gsLst>
              <a:gs pos="0">
                <a:srgbClr val="1E4FCC"/>
              </a:gs>
              <a:gs pos="39000">
                <a:srgbClr val="002F9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DF81DFE-6874-3F46-A28D-A3FB6BD2EB8B}"/>
              </a:ext>
            </a:extLst>
          </p:cNvPr>
          <p:cNvSpPr/>
          <p:nvPr/>
        </p:nvSpPr>
        <p:spPr>
          <a:xfrm>
            <a:off x="-1471313" y="-289128"/>
            <a:ext cx="3592465" cy="1621921"/>
          </a:xfrm>
          <a:prstGeom prst="rect">
            <a:avLst/>
          </a:prstGeom>
          <a:gradFill flip="none" rotWithShape="1">
            <a:gsLst>
              <a:gs pos="0">
                <a:srgbClr val="FF7E79">
                  <a:alpha val="69000"/>
                </a:srgbClr>
              </a:gs>
              <a:gs pos="39000">
                <a:srgbClr val="FF7E79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048336-A963-9042-A705-620103400D6B}"/>
              </a:ext>
            </a:extLst>
          </p:cNvPr>
          <p:cNvSpPr txBox="1"/>
          <p:nvPr/>
        </p:nvSpPr>
        <p:spPr>
          <a:xfrm>
            <a:off x="1106966" y="332432"/>
            <a:ext cx="10047888" cy="357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723" b="1" dirty="0" smtClean="0">
                <a:solidFill>
                  <a:schemeClr val="bg1"/>
                </a:solidFill>
                <a:latin typeface="SF UI Display" pitchFamily="2" charset="0"/>
              </a:rPr>
              <a:t>5. </a:t>
            </a:r>
            <a:r>
              <a:rPr lang="ru-RU" sz="1723" b="1" dirty="0" smtClean="0">
                <a:solidFill>
                  <a:schemeClr val="bg1"/>
                </a:solidFill>
                <a:latin typeface="SF UI Display" pitchFamily="2" charset="0"/>
              </a:rPr>
              <a:t>Инвестиционная карта субъекта Российской Федерации</a:t>
            </a:r>
            <a:endParaRPr lang="ru-RU" sz="1292" b="1" dirty="0">
              <a:solidFill>
                <a:srgbClr val="FF7E79"/>
              </a:solidFill>
              <a:latin typeface="SF UI Display" pitchFamily="2" charset="0"/>
            </a:endParaRPr>
          </a:p>
        </p:txBody>
      </p:sp>
      <p:sp>
        <p:nvSpPr>
          <p:cNvPr id="15" name="Нашивка 14">
            <a:extLst>
              <a:ext uri="{FF2B5EF4-FFF2-40B4-BE49-F238E27FC236}">
                <a16:creationId xmlns:a16="http://schemas.microsoft.com/office/drawing/2014/main" id="{A941BB93-26ED-FC49-AD65-9C3BF7342C8D}"/>
              </a:ext>
            </a:extLst>
          </p:cNvPr>
          <p:cNvSpPr/>
          <p:nvPr/>
        </p:nvSpPr>
        <p:spPr>
          <a:xfrm rot="10800000">
            <a:off x="-303988" y="292399"/>
            <a:ext cx="1257817" cy="479957"/>
          </a:xfrm>
          <a:prstGeom prst="chevron">
            <a:avLst>
              <a:gd name="adj" fmla="val 56896"/>
            </a:avLst>
          </a:prstGeom>
          <a:solidFill>
            <a:srgbClr val="E95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15">
              <a:solidFill>
                <a:schemeClr val="tx1"/>
              </a:solidFill>
            </a:endParaRPr>
          </a:p>
        </p:txBody>
      </p:sp>
      <p:sp>
        <p:nvSpPr>
          <p:cNvPr id="17" name="Номер слайда 16">
            <a:extLst>
              <a:ext uri="{FF2B5EF4-FFF2-40B4-BE49-F238E27FC236}">
                <a16:creationId xmlns:a16="http://schemas.microsoft.com/office/drawing/2014/main" id="{79EE41E6-006B-6542-9905-F918C5A1B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2076" y="307685"/>
            <a:ext cx="2743200" cy="449385"/>
          </a:xfrm>
        </p:spPr>
        <p:txBody>
          <a:bodyPr/>
          <a:lstStyle/>
          <a:p>
            <a:fld id="{C27F8C5D-CE8B-6348-A96D-0AA544CB381D}" type="slidenum">
              <a:rPr lang="ru-RU" smtClean="0">
                <a:latin typeface="SF UI Display" pitchFamily="2" charset="0"/>
              </a:rPr>
              <a:t>9</a:t>
            </a:fld>
            <a:endParaRPr lang="ru-RU" dirty="0">
              <a:latin typeface="SF UI Display" pitchFamily="2" charset="0"/>
            </a:endParaRPr>
          </a:p>
        </p:txBody>
      </p:sp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0148D052-2804-9D44-A4D0-1E403D6F64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2800"/>
          <a:stretch/>
        </p:blipFill>
        <p:spPr>
          <a:xfrm>
            <a:off x="2946922" y="4237326"/>
            <a:ext cx="6298157" cy="3095331"/>
          </a:xfrm>
          <a:prstGeom prst="rect">
            <a:avLst/>
          </a:prstGeom>
        </p:spPr>
      </p:pic>
      <p:sp>
        <p:nvSpPr>
          <p:cNvPr id="94" name="TextBox 93">
            <a:extLst>
              <a:ext uri="{FF2B5EF4-FFF2-40B4-BE49-F238E27FC236}">
                <a16:creationId xmlns:a16="http://schemas.microsoft.com/office/drawing/2014/main" id="{7E58C42E-9E5E-284A-9014-65BF149AD9BF}"/>
              </a:ext>
            </a:extLst>
          </p:cNvPr>
          <p:cNvSpPr txBox="1"/>
          <p:nvPr/>
        </p:nvSpPr>
        <p:spPr>
          <a:xfrm>
            <a:off x="281683" y="1820498"/>
            <a:ext cx="2665239" cy="1523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 err="1">
                <a:solidFill>
                  <a:schemeClr val="bg1"/>
                </a:solidFill>
                <a:latin typeface="SF UI Display" pitchFamily="2" charset="0"/>
              </a:rPr>
              <a:t>Геоподоснова</a:t>
            </a:r>
            <a:endParaRPr lang="ru-RU" sz="1600" b="1" dirty="0">
              <a:solidFill>
                <a:schemeClr val="bg1"/>
              </a:solidFill>
              <a:latin typeface="SF UI Display" pitchFamily="2" charset="0"/>
            </a:endParaRPr>
          </a:p>
          <a:p>
            <a:pPr algn="just"/>
            <a:r>
              <a:rPr lang="ru-RU" sz="1100" dirty="0">
                <a:solidFill>
                  <a:schemeClr val="bg1"/>
                </a:solidFill>
                <a:latin typeface="SF UI Display" pitchFamily="2" charset="0"/>
              </a:rPr>
              <a:t>Единая </a:t>
            </a:r>
            <a:r>
              <a:rPr lang="ru-RU" sz="1100" dirty="0" smtClean="0">
                <a:solidFill>
                  <a:schemeClr val="bg1"/>
                </a:solidFill>
                <a:latin typeface="SF UI Display" pitchFamily="2" charset="0"/>
              </a:rPr>
              <a:t>электронная картографическая </a:t>
            </a:r>
            <a:r>
              <a:rPr lang="ru-RU" sz="1100" dirty="0">
                <a:solidFill>
                  <a:schemeClr val="bg1"/>
                </a:solidFill>
                <a:latin typeface="SF UI Display" pitchFamily="2" charset="0"/>
              </a:rPr>
              <a:t>основа (ЕЭКО); ORBIS </a:t>
            </a:r>
            <a:r>
              <a:rPr lang="ru-RU" sz="1100" dirty="0" smtClean="0">
                <a:solidFill>
                  <a:schemeClr val="bg1"/>
                </a:solidFill>
                <a:latin typeface="SF UI Display" pitchFamily="2" charset="0"/>
              </a:rPr>
              <a:t>карта; </a:t>
            </a:r>
            <a:r>
              <a:rPr lang="ru-RU" sz="1100" dirty="0" err="1" smtClean="0">
                <a:solidFill>
                  <a:schemeClr val="bg1"/>
                </a:solidFill>
                <a:latin typeface="SF UI Display" pitchFamily="2" charset="0"/>
              </a:rPr>
              <a:t>OpenStreetMap</a:t>
            </a:r>
            <a:r>
              <a:rPr lang="ru-RU" sz="1100" dirty="0">
                <a:solidFill>
                  <a:schemeClr val="bg1"/>
                </a:solidFill>
                <a:latin typeface="SF UI Display" pitchFamily="2" charset="0"/>
              </a:rPr>
              <a:t>; Яндекс схема; Яндекс спутник; </a:t>
            </a:r>
            <a:r>
              <a:rPr lang="ru-RU" sz="1100" dirty="0" err="1">
                <a:solidFill>
                  <a:schemeClr val="bg1"/>
                </a:solidFill>
                <a:latin typeface="SF UI Display" pitchFamily="2" charset="0"/>
              </a:rPr>
              <a:t>Google</a:t>
            </a:r>
            <a:r>
              <a:rPr lang="ru-RU" sz="1100" dirty="0">
                <a:solidFill>
                  <a:schemeClr val="bg1"/>
                </a:solidFill>
                <a:latin typeface="SF UI Display" pitchFamily="2" charset="0"/>
              </a:rPr>
              <a:t> карты,</a:t>
            </a:r>
          </a:p>
          <a:p>
            <a:pPr algn="just"/>
            <a:r>
              <a:rPr lang="ru-RU" sz="1100" dirty="0">
                <a:solidFill>
                  <a:schemeClr val="bg1"/>
                </a:solidFill>
                <a:latin typeface="SF UI Display" pitchFamily="2" charset="0"/>
              </a:rPr>
              <a:t>Информационная система субъекта Российской </a:t>
            </a:r>
            <a:r>
              <a:rPr lang="ru-RU" sz="1100" dirty="0" smtClean="0">
                <a:solidFill>
                  <a:schemeClr val="bg1"/>
                </a:solidFill>
                <a:latin typeface="SF UI Display" pitchFamily="2" charset="0"/>
              </a:rPr>
              <a:t>Федерации, 2ГИС </a:t>
            </a:r>
            <a:r>
              <a:rPr lang="ru-RU" sz="1100" dirty="0">
                <a:solidFill>
                  <a:schemeClr val="bg1"/>
                </a:solidFill>
                <a:latin typeface="SF UI Display" pitchFamily="2" charset="0"/>
              </a:rPr>
              <a:t>или аналоги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787EA3CA-801C-1C4F-AD10-76BC899FC0E5}"/>
              </a:ext>
            </a:extLst>
          </p:cNvPr>
          <p:cNvSpPr txBox="1"/>
          <p:nvPr/>
        </p:nvSpPr>
        <p:spPr>
          <a:xfrm>
            <a:off x="281683" y="3392158"/>
            <a:ext cx="2202463" cy="2416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bg1"/>
                </a:solidFill>
                <a:latin typeface="SF UI Display" pitchFamily="2" charset="0"/>
              </a:rPr>
              <a:t>Территориальные (земельные) ресурсы перспективного инвестиционного развития</a:t>
            </a:r>
          </a:p>
          <a:p>
            <a:pPr algn="just"/>
            <a:r>
              <a:rPr lang="ru-RU" sz="1100" dirty="0">
                <a:solidFill>
                  <a:schemeClr val="bg1"/>
                </a:solidFill>
                <a:latin typeface="SF UI Display" pitchFamily="2" charset="0"/>
              </a:rPr>
              <a:t>Федеральная государственная информационная система ведения Единого государственного реестра недвижимости</a:t>
            </a:r>
            <a:r>
              <a:rPr lang="ru-RU" sz="1100" dirty="0" smtClean="0">
                <a:solidFill>
                  <a:schemeClr val="bg1"/>
                </a:solidFill>
                <a:latin typeface="SF UI Display" pitchFamily="2" charset="0"/>
              </a:rPr>
              <a:t>; ГИСОГД</a:t>
            </a:r>
            <a:endParaRPr lang="ru-RU" sz="1100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D2475A7E-C47E-5241-AA7F-D28B9C991144}"/>
              </a:ext>
            </a:extLst>
          </p:cNvPr>
          <p:cNvSpPr txBox="1"/>
          <p:nvPr/>
        </p:nvSpPr>
        <p:spPr>
          <a:xfrm>
            <a:off x="3052789" y="1820498"/>
            <a:ext cx="3247934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bg1"/>
                </a:solidFill>
                <a:latin typeface="SF UI Display" pitchFamily="2" charset="0"/>
              </a:rPr>
              <a:t>Инженерная инфраструктура</a:t>
            </a:r>
          </a:p>
          <a:p>
            <a:pPr algn="just"/>
            <a:r>
              <a:rPr lang="ru-RU" sz="1600" b="1" dirty="0">
                <a:solidFill>
                  <a:schemeClr val="bg1"/>
                </a:solidFill>
                <a:latin typeface="SF UI Display" pitchFamily="2" charset="0"/>
              </a:rPr>
              <a:t>(существующая, планируемая)</a:t>
            </a:r>
          </a:p>
          <a:p>
            <a:pPr algn="just"/>
            <a:r>
              <a:rPr lang="ru-RU" sz="1100" dirty="0">
                <a:solidFill>
                  <a:schemeClr val="bg1"/>
                </a:solidFill>
                <a:latin typeface="SF UI Display" pitchFamily="2" charset="0"/>
              </a:rPr>
              <a:t>Государственные информационные системы обеспечения градостроительной деятельности субъектов Российской </a:t>
            </a:r>
            <a:r>
              <a:rPr lang="ru-RU" sz="1100" dirty="0" smtClean="0">
                <a:solidFill>
                  <a:schemeClr val="bg1"/>
                </a:solidFill>
                <a:latin typeface="SF UI Display" pitchFamily="2" charset="0"/>
              </a:rPr>
              <a:t>Федерации (ГИСОГД)</a:t>
            </a:r>
            <a:endParaRPr lang="ru-RU" sz="1100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E54C288E-1D19-FE41-A887-125E87C38376}"/>
              </a:ext>
            </a:extLst>
          </p:cNvPr>
          <p:cNvSpPr txBox="1"/>
          <p:nvPr/>
        </p:nvSpPr>
        <p:spPr>
          <a:xfrm>
            <a:off x="3052789" y="3392158"/>
            <a:ext cx="3247933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bg1"/>
                </a:solidFill>
                <a:latin typeface="SF UI Display" pitchFamily="2" charset="0"/>
              </a:rPr>
              <a:t>Полезные </a:t>
            </a:r>
            <a:r>
              <a:rPr lang="ru-RU" sz="1600" b="1" dirty="0" smtClean="0">
                <a:solidFill>
                  <a:schemeClr val="bg1"/>
                </a:solidFill>
                <a:latin typeface="SF UI Display" pitchFamily="2" charset="0"/>
              </a:rPr>
              <a:t>ископаемые</a:t>
            </a:r>
          </a:p>
          <a:p>
            <a:pPr algn="just"/>
            <a:r>
              <a:rPr lang="ru-RU" sz="1100" dirty="0">
                <a:solidFill>
                  <a:schemeClr val="bg1"/>
                </a:solidFill>
                <a:latin typeface="SF UI Display" pitchFamily="2" charset="0"/>
              </a:rPr>
              <a:t>ИС субъекта Российской Федерации</a:t>
            </a:r>
          </a:p>
          <a:p>
            <a:pPr algn="just"/>
            <a:endParaRPr lang="ru-RU" sz="1100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6CD87F56-5B45-AC49-8B3C-7754C0F67F89}"/>
              </a:ext>
            </a:extLst>
          </p:cNvPr>
          <p:cNvSpPr txBox="1"/>
          <p:nvPr/>
        </p:nvSpPr>
        <p:spPr>
          <a:xfrm>
            <a:off x="6808250" y="1820499"/>
            <a:ext cx="2493927" cy="1000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bg1"/>
                </a:solidFill>
                <a:latin typeface="SF UI Display" pitchFamily="2" charset="0"/>
              </a:rPr>
              <a:t>Транспортная инфраструктура региона</a:t>
            </a:r>
          </a:p>
          <a:p>
            <a:pPr algn="just"/>
            <a:r>
              <a:rPr lang="ru-RU" sz="1100" dirty="0">
                <a:solidFill>
                  <a:schemeClr val="bg1"/>
                </a:solidFill>
                <a:latin typeface="SF UI Display" pitchFamily="2" charset="0"/>
              </a:rPr>
              <a:t>ФГИС </a:t>
            </a:r>
            <a:r>
              <a:rPr lang="ru-RU" sz="1100" dirty="0" smtClean="0">
                <a:solidFill>
                  <a:schemeClr val="bg1"/>
                </a:solidFill>
                <a:latin typeface="SF UI Display" pitchFamily="2" charset="0"/>
              </a:rPr>
              <a:t>ТП; ГИСОГД</a:t>
            </a:r>
            <a:endParaRPr lang="ru-RU" sz="1100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3082A052-859D-C94B-AF91-C0A621814223}"/>
              </a:ext>
            </a:extLst>
          </p:cNvPr>
          <p:cNvSpPr txBox="1"/>
          <p:nvPr/>
        </p:nvSpPr>
        <p:spPr>
          <a:xfrm>
            <a:off x="6808250" y="3392158"/>
            <a:ext cx="2493927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bg1"/>
                </a:solidFill>
                <a:latin typeface="SF UI Display" pitchFamily="2" charset="0"/>
              </a:rPr>
              <a:t>Тарифы</a:t>
            </a:r>
          </a:p>
          <a:p>
            <a:pPr algn="just"/>
            <a:r>
              <a:rPr lang="ru-RU" sz="1100" dirty="0">
                <a:solidFill>
                  <a:schemeClr val="bg1"/>
                </a:solidFill>
                <a:latin typeface="SF UI Display" pitchFamily="2" charset="0"/>
              </a:rPr>
              <a:t>ИС субъекта Российской Федерации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73D152C-55A1-8E48-BE76-A957E8A7A944}"/>
              </a:ext>
            </a:extLst>
          </p:cNvPr>
          <p:cNvSpPr txBox="1"/>
          <p:nvPr/>
        </p:nvSpPr>
        <p:spPr>
          <a:xfrm>
            <a:off x="1130410" y="689902"/>
            <a:ext cx="97026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SF UI Display" pitchFamily="2" charset="0"/>
              </a:rPr>
              <a:t>Инвестиционную карту рекомендуется формировать для обеспечения доступа инвесторов к информации о субъекте Российской Федерации в </a:t>
            </a:r>
            <a:r>
              <a:rPr lang="ru-RU" sz="1200" b="1" dirty="0" smtClean="0">
                <a:solidFill>
                  <a:schemeClr val="bg1"/>
                </a:solidFill>
                <a:latin typeface="SF UI Display" pitchFamily="2" charset="0"/>
              </a:rPr>
              <a:t>части:</a:t>
            </a:r>
            <a:endParaRPr lang="ru-RU" sz="1200" b="1" dirty="0">
              <a:solidFill>
                <a:schemeClr val="bg1"/>
              </a:solidFill>
              <a:latin typeface="SF UI Display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DC31711-FCCA-724E-A55D-9F5EB524DE2A}"/>
              </a:ext>
            </a:extLst>
          </p:cNvPr>
          <p:cNvSpPr txBox="1"/>
          <p:nvPr/>
        </p:nvSpPr>
        <p:spPr>
          <a:xfrm>
            <a:off x="1106965" y="1087589"/>
            <a:ext cx="1013338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- распределения ресурсов для целей реализации инвестиционных проектов на территории субъекта Российской Федерации;</a:t>
            </a:r>
          </a:p>
          <a:p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- необходимой инфраструктуры, а также площадок для реализации инвестиционных проектов на территории субъекта Российской Федерации;</a:t>
            </a:r>
          </a:p>
          <a:p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- наличия преференциальных режимов (территорий опережающего социально-экономического развития, особых экономических зон и другое);</a:t>
            </a:r>
          </a:p>
          <a:p>
            <a:r>
              <a:rPr lang="ru-RU" sz="1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F UI Display" pitchFamily="2" charset="0"/>
              </a:rPr>
              <a:t>- реализуемых и планируемых к реализации инвестиционных проектов (опционально).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CD87F56-5B45-AC49-8B3C-7754C0F67F89}"/>
              </a:ext>
            </a:extLst>
          </p:cNvPr>
          <p:cNvSpPr txBox="1"/>
          <p:nvPr/>
        </p:nvSpPr>
        <p:spPr>
          <a:xfrm>
            <a:off x="9661808" y="1795475"/>
            <a:ext cx="241520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bg1"/>
                </a:solidFill>
                <a:latin typeface="SF UI Display" pitchFamily="2" charset="0"/>
              </a:rPr>
              <a:t>Меры поддержки (включая налоги)</a:t>
            </a:r>
          </a:p>
          <a:p>
            <a:pPr algn="just"/>
            <a:r>
              <a:rPr lang="ru-RU" sz="1100" dirty="0">
                <a:solidFill>
                  <a:schemeClr val="bg1"/>
                </a:solidFill>
                <a:latin typeface="SF UI Display" pitchFamily="2" charset="0"/>
              </a:rPr>
              <a:t>ИС субъекта Российской Федерации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082A052-859D-C94B-AF91-C0A621814223}"/>
              </a:ext>
            </a:extLst>
          </p:cNvPr>
          <p:cNvSpPr txBox="1"/>
          <p:nvPr/>
        </p:nvSpPr>
        <p:spPr>
          <a:xfrm>
            <a:off x="9583084" y="3367134"/>
            <a:ext cx="249392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chemeClr val="bg1"/>
                </a:solidFill>
                <a:latin typeface="SF UI Display" pitchFamily="2" charset="0"/>
              </a:rPr>
              <a:t>Инвестиционные </a:t>
            </a:r>
            <a:r>
              <a:rPr lang="ru-RU" sz="1600" b="1" dirty="0">
                <a:solidFill>
                  <a:schemeClr val="bg1"/>
                </a:solidFill>
                <a:latin typeface="SF UI Display" pitchFamily="2" charset="0"/>
              </a:rPr>
              <a:t>площадки и преференциальные режимы</a:t>
            </a:r>
          </a:p>
          <a:p>
            <a:pPr algn="just"/>
            <a:r>
              <a:rPr lang="ru-RU" sz="1100" dirty="0" smtClean="0">
                <a:solidFill>
                  <a:schemeClr val="bg1"/>
                </a:solidFill>
                <a:latin typeface="SF UI Display" pitchFamily="2" charset="0"/>
              </a:rPr>
              <a:t>ГИСОГД; </a:t>
            </a:r>
            <a:r>
              <a:rPr lang="ru-RU" sz="1100" dirty="0">
                <a:solidFill>
                  <a:schemeClr val="bg1"/>
                </a:solidFill>
                <a:latin typeface="SF UI Display" pitchFamily="2" charset="0"/>
              </a:rPr>
              <a:t>Геоинформационная система индустриальных парков; Инвестиционные порталы субъектов 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34855660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BE59449-5EA9-EA45-BFC2-49B0211F070B}">
  <we:reference id="wa104380121" version="2.0.0.0" store="ru-RU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4959</TotalTime>
  <Words>1986</Words>
  <Application>Microsoft Office PowerPoint</Application>
  <PresentationFormat>Широкоэкранный</PresentationFormat>
  <Paragraphs>230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Arial</vt:lpstr>
      <vt:lpstr>Arial Narrow</vt:lpstr>
      <vt:lpstr>Calibri</vt:lpstr>
      <vt:lpstr>Calibri Light</vt:lpstr>
      <vt:lpstr>Coworking</vt:lpstr>
      <vt:lpstr>Microsoft Sans Serif</vt:lpstr>
      <vt:lpstr>SF UI Display</vt:lpstr>
      <vt:lpstr>SF UI Display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Бутенко Дмитрий Евгеньевич</cp:lastModifiedBy>
  <cp:revision>101</cp:revision>
  <dcterms:created xsi:type="dcterms:W3CDTF">2022-02-10T22:35:11Z</dcterms:created>
  <dcterms:modified xsi:type="dcterms:W3CDTF">2022-09-26T01:51:15Z</dcterms:modified>
</cp:coreProperties>
</file>