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435" r:id="rId2"/>
    <p:sldId id="438" r:id="rId3"/>
    <p:sldId id="441" r:id="rId4"/>
    <p:sldId id="442" r:id="rId5"/>
    <p:sldId id="451" r:id="rId6"/>
    <p:sldId id="473" r:id="rId7"/>
    <p:sldId id="466" r:id="rId8"/>
    <p:sldId id="453" r:id="rId9"/>
    <p:sldId id="467" r:id="rId10"/>
    <p:sldId id="469" r:id="rId11"/>
    <p:sldId id="470" r:id="rId12"/>
    <p:sldId id="471" r:id="rId13"/>
    <p:sldId id="472" r:id="rId14"/>
    <p:sldId id="474" r:id="rId15"/>
    <p:sldId id="465" r:id="rId16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F3F"/>
    <a:srgbClr val="131313"/>
    <a:srgbClr val="81ADD5"/>
    <a:srgbClr val="8EB6DA"/>
    <a:srgbClr val="2689CC"/>
    <a:srgbClr val="B1E0F5"/>
    <a:srgbClr val="67C2EB"/>
    <a:srgbClr val="C0325B"/>
    <a:srgbClr val="E088A1"/>
    <a:srgbClr val="D355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5152" autoAdjust="0"/>
  </p:normalViewPr>
  <p:slideViewPr>
    <p:cSldViewPr>
      <p:cViewPr>
        <p:scale>
          <a:sx n="100" d="100"/>
          <a:sy n="100" d="100"/>
        </p:scale>
        <p:origin x="-1950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6400" cy="496729"/>
          </a:xfrm>
          <a:prstGeom prst="rect">
            <a:avLst/>
          </a:prstGeom>
        </p:spPr>
        <p:txBody>
          <a:bodyPr vert="horz" lIns="91411" tIns="45705" rIns="91411" bIns="4570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90" y="0"/>
            <a:ext cx="2946400" cy="496729"/>
          </a:xfrm>
          <a:prstGeom prst="rect">
            <a:avLst/>
          </a:prstGeom>
        </p:spPr>
        <p:txBody>
          <a:bodyPr vert="horz" lIns="91411" tIns="45705" rIns="91411" bIns="4570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13E34B9-6E1E-463A-ACC9-AD8667E15619}" type="datetimeFigureOut">
              <a:rPr lang="ru-RU"/>
              <a:pPr>
                <a:defRPr/>
              </a:pPr>
              <a:t>28.04.2015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1" tIns="45705" rIns="91411" bIns="45705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2" y="4714955"/>
            <a:ext cx="5438775" cy="4467383"/>
          </a:xfrm>
          <a:prstGeom prst="rect">
            <a:avLst/>
          </a:prstGeom>
        </p:spPr>
        <p:txBody>
          <a:bodyPr vert="horz" lIns="91411" tIns="45705" rIns="91411" bIns="45705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324"/>
            <a:ext cx="2946400" cy="496728"/>
          </a:xfrm>
          <a:prstGeom prst="rect">
            <a:avLst/>
          </a:prstGeom>
        </p:spPr>
        <p:txBody>
          <a:bodyPr vert="horz" lIns="91411" tIns="45705" rIns="91411" bIns="4570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90" y="9428324"/>
            <a:ext cx="2946400" cy="496728"/>
          </a:xfrm>
          <a:prstGeom prst="rect">
            <a:avLst/>
          </a:prstGeom>
        </p:spPr>
        <p:txBody>
          <a:bodyPr vert="horz" lIns="91411" tIns="45705" rIns="91411" bIns="4570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0A5E8D2-39A1-4AE7-BEA4-D9AA6C2688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39126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0A5E8D2-39A1-4AE7-BEA4-D9AA6C2688AE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99755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10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11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12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13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14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15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2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3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4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5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6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7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8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719" indent="-285661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645" indent="-22853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99702" indent="-22853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6761" indent="-22853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3819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0876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7935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4992" indent="-2285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6B320-BC90-4DBA-8E1F-97812AA3E92F}" type="slidenum">
              <a:rPr lang="ru-RU" smtClean="0"/>
              <a:pPr eaLnBrk="1" hangingPunct="1"/>
              <a:t>9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F7E75-04A2-4C1E-BA30-D5B70A8E481C}" type="datetime1">
              <a:rPr lang="ru-RU"/>
              <a:pPr>
                <a:defRPr/>
              </a:pPr>
              <a:t>28.04.2015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28622-5C61-4FF4-AFDD-5FA710F522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8ED10-4128-4EC8-AD11-75DBEAC73FB3}" type="datetime1">
              <a:rPr lang="ru-RU"/>
              <a:pPr>
                <a:defRPr/>
              </a:pPr>
              <a:t>28.04.2015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0133B-486F-4E36-BC5F-8F1B1A8F57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CCE0C-B1B6-41BB-A4E7-A5D03B92FA6A}" type="datetime1">
              <a:rPr lang="ru-RU"/>
              <a:pPr>
                <a:defRPr/>
              </a:pPr>
              <a:t>28.04.2015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A6A4A-5CAC-4EF5-B4AF-7E68273350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C8C21-BF9D-444E-8D53-EBA6DA56C6C2}" type="datetime1">
              <a:rPr lang="ru-RU"/>
              <a:pPr>
                <a:defRPr/>
              </a:pPr>
              <a:t>28.04.2015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9F2BD-AF20-4E7A-921B-9000DCEDC9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CA1AD-A16B-44CB-898F-7DA9C1B96EE4}" type="datetime1">
              <a:rPr lang="ru-RU"/>
              <a:pPr>
                <a:defRPr/>
              </a:pPr>
              <a:t>28.04.2015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D5DC6-950F-4E10-9C87-79AF241243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0AAF6-52F9-4138-873E-C98FB63951E4}" type="datetime1">
              <a:rPr lang="ru-RU"/>
              <a:pPr>
                <a:defRPr/>
              </a:pPr>
              <a:t>28.04.2015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736BB-8067-4C47-B03F-C23475EC9F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1440D-22A1-4374-8FB6-DBFCBDD02634}" type="datetime1">
              <a:rPr lang="ru-RU"/>
              <a:pPr>
                <a:defRPr/>
              </a:pPr>
              <a:t>28.04.2015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6DC85-0D60-47CE-A754-6A7E7AA30A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2DA06-DB93-4025-9D02-5616B4D40220}" type="datetime1">
              <a:rPr lang="ru-RU"/>
              <a:pPr>
                <a:defRPr/>
              </a:pPr>
              <a:t>28.04.2015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10AEE-D3E5-482B-B4D7-F7C1E9CC13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99EBB-E93B-41CC-AB2F-78B0B83B8EC3}" type="datetime1">
              <a:rPr lang="ru-RU"/>
              <a:pPr>
                <a:defRPr/>
              </a:pPr>
              <a:t>28.04.2015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0E66C-BF7C-418E-8DA7-25D5C97D6C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967BB-83BA-4868-8930-0E8FF44E84A8}" type="datetime1">
              <a:rPr lang="ru-RU"/>
              <a:pPr>
                <a:defRPr/>
              </a:pPr>
              <a:t>28.04.2015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31227-EA50-4146-A01C-778600FF64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6C254-ACCB-4DF9-AAAE-F51ADB275010}" type="datetime1">
              <a:rPr lang="ru-RU"/>
              <a:pPr>
                <a:defRPr/>
              </a:pPr>
              <a:t>28.04.2015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C393E-9122-4531-A79C-BD1F47DA1A2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chemeClr val="bg1">
                <a:alpha val="0"/>
              </a:schemeClr>
            </a:gs>
            <a:gs pos="33000">
              <a:schemeClr val="accent1">
                <a:tint val="44500"/>
                <a:satMod val="160000"/>
                <a:alpha val="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249C08-A0B7-426D-AD34-6AB041AFA832}" type="datetime1">
              <a:rPr lang="ru-RU"/>
              <a:pPr>
                <a:defRPr/>
              </a:pPr>
              <a:t>28.04.2015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4F681F-C3F9-4758-8561-AA8A1D1B16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nvest.kamchatka.gov.ru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Входящие2\Презентации\Япония\03\bac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0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39752" y="2011774"/>
            <a:ext cx="6624736" cy="31700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 </a:t>
            </a:r>
            <a:r>
              <a:rPr lang="ru-RU" sz="2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итогах реализации в 2014 году Инвестиционной стратегии Камчатского края до 2020 года, рассмотрении предложений по актуализации Инвестиционной стратегии и «Дорожной карты» исполнительных органов государственной власти Камчатского края по ее реализации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48064" y="5805264"/>
            <a:ext cx="3816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/>
            <a:r>
              <a:rPr lang="ru-RU" sz="1400" b="1" dirty="0" smtClean="0">
                <a:solidFill>
                  <a:srgbClr val="1A3D68"/>
                </a:solidFill>
              </a:rPr>
              <a:t>Дмитрий Анатольевич Коростелев</a:t>
            </a:r>
            <a:endParaRPr lang="ru-RU" sz="1400" b="1" dirty="0">
              <a:solidFill>
                <a:srgbClr val="1A3D68"/>
              </a:solidFill>
            </a:endParaRPr>
          </a:p>
          <a:p>
            <a:pPr algn="r"/>
            <a:r>
              <a:rPr lang="ru-RU" sz="1400" b="1" dirty="0" smtClean="0">
                <a:solidFill>
                  <a:srgbClr val="1A3D68"/>
                </a:solidFill>
              </a:rPr>
              <a:t>Министр экономического развития, предпринимательства и торговли Камчатского края</a:t>
            </a:r>
            <a:endParaRPr lang="ru-RU" sz="1400" b="1" dirty="0">
              <a:solidFill>
                <a:srgbClr val="1A3D68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7812360" y="247032"/>
            <a:ext cx="1159075" cy="1475237"/>
            <a:chOff x="3963703" y="4107071"/>
            <a:chExt cx="1834832" cy="2335321"/>
          </a:xfrm>
        </p:grpSpPr>
        <p:pic>
          <p:nvPicPr>
            <p:cNvPr id="8" name="Picture 3" descr="D:\Мои документы\Изображения\gerb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1486" y="4107071"/>
              <a:ext cx="1499265" cy="160449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9" name="TextBox 8"/>
            <p:cNvSpPr txBox="1"/>
            <p:nvPr/>
          </p:nvSpPr>
          <p:spPr>
            <a:xfrm>
              <a:off x="3963703" y="5711570"/>
              <a:ext cx="1834832" cy="730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rgbClr val="002060"/>
                  </a:solidFill>
                </a:rPr>
                <a:t>ПРАВИТЕЛЬСТВО</a:t>
              </a:r>
            </a:p>
            <a:p>
              <a:pPr algn="ctr"/>
              <a:r>
                <a:rPr lang="ru-RU" sz="800" b="1" dirty="0" smtClean="0">
                  <a:solidFill>
                    <a:srgbClr val="002060"/>
                  </a:solidFill>
                </a:rPr>
                <a:t>КАМЧАТСКОГО КРАЯ</a:t>
              </a:r>
              <a:endParaRPr lang="ru-RU" sz="8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28246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2014 </a:t>
            </a:r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03848" y="2757588"/>
            <a:ext cx="2791426" cy="169382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5. Повышение </a:t>
            </a:r>
            <a:r>
              <a:rPr lang="ru-RU" b="1" dirty="0">
                <a:solidFill>
                  <a:schemeClr val="tx1"/>
                </a:solidFill>
              </a:rPr>
              <a:t>информационной открытости </a:t>
            </a:r>
            <a:r>
              <a:rPr lang="ru-RU" b="1" dirty="0" smtClean="0">
                <a:solidFill>
                  <a:schemeClr val="tx1"/>
                </a:solidFill>
              </a:rPr>
              <a:t>инвестиционного </a:t>
            </a:r>
            <a:r>
              <a:rPr lang="ru-RU" b="1" dirty="0">
                <a:solidFill>
                  <a:schemeClr val="tx1"/>
                </a:solidFill>
              </a:rPr>
              <a:t>процесса</a:t>
            </a:r>
          </a:p>
        </p:txBody>
      </p:sp>
      <p:sp>
        <p:nvSpPr>
          <p:cNvPr id="26" name="Овал 25"/>
          <p:cNvSpPr/>
          <p:nvPr/>
        </p:nvSpPr>
        <p:spPr>
          <a:xfrm>
            <a:off x="539552" y="869868"/>
            <a:ext cx="3480807" cy="188187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b="1" dirty="0" smtClean="0"/>
              <a:t>Информация о деятельности Инвестиционного совета и его отраслевых и рабочих групп  размещается на Инвестиционном портале</a:t>
            </a: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5138085" y="869868"/>
            <a:ext cx="2935841" cy="173872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/>
              <a:t>Создан </a:t>
            </a:r>
            <a:r>
              <a:rPr lang="ru-RU" sz="1600" b="1" dirty="0"/>
              <a:t>институт уполномоченного по защите прав предпринимателей</a:t>
            </a:r>
          </a:p>
          <a:p>
            <a:pPr algn="ctr"/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69463" y="2879319"/>
            <a:ext cx="2753841" cy="168987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/>
              <a:t>О</a:t>
            </a:r>
            <a:r>
              <a:rPr lang="ru-RU" sz="1500" b="1" dirty="0" smtClean="0"/>
              <a:t>рганизован </a:t>
            </a:r>
            <a:r>
              <a:rPr lang="ru-RU" sz="1500" b="1" dirty="0"/>
              <a:t>канал прямой связи </a:t>
            </a:r>
            <a:r>
              <a:rPr lang="ru-RU" sz="1500" b="1" dirty="0" smtClean="0"/>
              <a:t>инвесторов </a:t>
            </a:r>
            <a:r>
              <a:rPr lang="ru-RU" sz="1500" b="1" dirty="0"/>
              <a:t>и </a:t>
            </a:r>
            <a:r>
              <a:rPr lang="ru-RU" sz="1500" b="1" dirty="0" smtClean="0"/>
              <a:t>руко-водства </a:t>
            </a:r>
            <a:r>
              <a:rPr lang="ru-RU" sz="1500" b="1" dirty="0"/>
              <a:t>Камчатского края </a:t>
            </a:r>
            <a:r>
              <a:rPr lang="ru-RU" sz="1500" b="1" dirty="0" smtClean="0"/>
              <a:t>на Инвестици-онном </a:t>
            </a:r>
            <a:r>
              <a:rPr lang="ru-RU" sz="1500" b="1" dirty="0" smtClean="0"/>
              <a:t>портале</a:t>
            </a: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6272531" y="2636912"/>
            <a:ext cx="2835973" cy="181450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500" b="1" dirty="0" smtClean="0"/>
              <a:t>Информирование </a:t>
            </a:r>
            <a:r>
              <a:rPr lang="ru-RU" sz="1500" b="1" dirty="0"/>
              <a:t>представителей бизнеса о </a:t>
            </a:r>
            <a:r>
              <a:rPr lang="ru-RU" sz="1500" b="1" dirty="0" smtClean="0"/>
              <a:t>существующих </a:t>
            </a:r>
            <a:r>
              <a:rPr lang="ru-RU" sz="1500" b="1" dirty="0"/>
              <a:t>мерах </a:t>
            </a:r>
            <a:r>
              <a:rPr lang="ru-RU" sz="1500" b="1" dirty="0" smtClean="0"/>
              <a:t>государственной поддержки инвести-ционных </a:t>
            </a:r>
            <a:r>
              <a:rPr lang="ru-RU" sz="1500" b="1" dirty="0"/>
              <a:t>проектов</a:t>
            </a:r>
          </a:p>
        </p:txBody>
      </p:sp>
      <p:sp>
        <p:nvSpPr>
          <p:cNvPr id="36" name="Овал 35"/>
          <p:cNvSpPr/>
          <p:nvPr/>
        </p:nvSpPr>
        <p:spPr>
          <a:xfrm>
            <a:off x="4932041" y="4641199"/>
            <a:ext cx="3646240" cy="195615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500" b="1" dirty="0" smtClean="0"/>
              <a:t>Актуализация </a:t>
            </a:r>
            <a:r>
              <a:rPr lang="ru-RU" sz="1500" b="1" dirty="0" smtClean="0"/>
              <a:t>реестра </a:t>
            </a:r>
            <a:r>
              <a:rPr lang="ru-RU" sz="1500" b="1" dirty="0"/>
              <a:t>данных </a:t>
            </a:r>
            <a:r>
              <a:rPr lang="ru-RU" sz="1500" b="1" dirty="0" smtClean="0"/>
              <a:t>инвестиционных </a:t>
            </a:r>
            <a:r>
              <a:rPr lang="ru-RU" sz="1500" b="1" dirty="0"/>
              <a:t>проектов, идей, площадок, </a:t>
            </a:r>
            <a:r>
              <a:rPr lang="ru-RU" sz="1500" b="1" dirty="0" smtClean="0"/>
              <a:t>размещенного </a:t>
            </a:r>
            <a:r>
              <a:rPr lang="ru-RU" sz="1500" b="1" dirty="0"/>
              <a:t>на Инвестиционном </a:t>
            </a:r>
            <a:r>
              <a:rPr lang="ru-RU" sz="1500" b="1" dirty="0" smtClean="0"/>
              <a:t>портале</a:t>
            </a:r>
            <a:endParaRPr lang="ru-RU" sz="1500" b="1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5094235" y="2284411"/>
            <a:ext cx="267370" cy="3765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 flipV="1">
            <a:off x="3876468" y="2297464"/>
            <a:ext cx="335492" cy="3634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 flipV="1">
            <a:off x="2771800" y="3435248"/>
            <a:ext cx="389994" cy="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3761707" y="4515278"/>
            <a:ext cx="565013" cy="3268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6025630" y="3435248"/>
            <a:ext cx="37672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259488" y="4641198"/>
            <a:ext cx="4312512" cy="195615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b="1" dirty="0" smtClean="0"/>
              <a:t>Отдельная </a:t>
            </a:r>
            <a:r>
              <a:rPr lang="ru-RU" sz="1500" b="1" dirty="0"/>
              <a:t>страница на Инвестиционном </a:t>
            </a:r>
            <a:r>
              <a:rPr lang="ru-RU" sz="1500" b="1" dirty="0"/>
              <a:t>портале </a:t>
            </a:r>
            <a:r>
              <a:rPr lang="ru-RU" sz="1500" b="1" dirty="0"/>
              <a:t>с </a:t>
            </a:r>
            <a:r>
              <a:rPr lang="ru-RU" sz="1500" b="1" dirty="0"/>
              <a:t>подробным описанием различных мер </a:t>
            </a:r>
            <a:r>
              <a:rPr lang="ru-RU" sz="1500" b="1" dirty="0" smtClean="0"/>
              <a:t>гос. поддержки, </a:t>
            </a:r>
            <a:r>
              <a:rPr lang="ru-RU" sz="1600" b="1" dirty="0" smtClean="0"/>
              <a:t>включая информацию </a:t>
            </a:r>
            <a:r>
              <a:rPr lang="ru-RU" sz="1600" b="1" dirty="0"/>
              <a:t>о </a:t>
            </a:r>
            <a:r>
              <a:rPr lang="ru-RU" sz="1600" b="1" dirty="0" smtClean="0"/>
              <a:t>типе, субъекте  поддержки, </a:t>
            </a:r>
            <a:r>
              <a:rPr lang="ru-RU" sz="1600" b="1" dirty="0"/>
              <a:t>видах </a:t>
            </a:r>
            <a:r>
              <a:rPr lang="ru-RU" sz="1600" b="1" dirty="0" smtClean="0"/>
              <a:t>экономической </a:t>
            </a:r>
            <a:r>
              <a:rPr lang="ru-RU" sz="1600" b="1" dirty="0"/>
              <a:t>деятельности и т. д</a:t>
            </a:r>
            <a:r>
              <a:rPr lang="ru-RU" sz="1600" b="1" dirty="0" smtClean="0"/>
              <a:t>.</a:t>
            </a:r>
            <a:endParaRPr lang="ru-RU" sz="1500" b="1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5094235" y="4534468"/>
            <a:ext cx="452920" cy="3268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8132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2014 </a:t>
            </a:r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383868" y="2636912"/>
            <a:ext cx="2916324" cy="165618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/>
              <a:t>6. Определение </a:t>
            </a:r>
            <a:r>
              <a:rPr lang="ru-RU" sz="2000" b="1" dirty="0"/>
              <a:t>источников и механизмов привлечения инвестиций</a:t>
            </a:r>
            <a:endParaRPr lang="ru-RU" sz="2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04248" y="2925862"/>
            <a:ext cx="2218780" cy="151125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/>
              <a:t>Инвестиционный фонд Камчатского края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550" y="854000"/>
            <a:ext cx="4255418" cy="16388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/>
              <a:t>Мероприятия с иностранными инвесторами в целях повышения информированности об </a:t>
            </a:r>
            <a:r>
              <a:rPr lang="ru-RU" b="1" dirty="0" smtClean="0"/>
              <a:t>инвести-</a:t>
            </a:r>
            <a:r>
              <a:rPr lang="ru-RU" b="1" dirty="0" err="1" smtClean="0"/>
              <a:t>ционном</a:t>
            </a:r>
            <a:r>
              <a:rPr lang="ru-RU" b="1" dirty="0" smtClean="0"/>
              <a:t> </a:t>
            </a:r>
            <a:r>
              <a:rPr lang="ru-RU" b="1" dirty="0"/>
              <a:t>потенциале Камчатского </a:t>
            </a:r>
            <a:r>
              <a:rPr lang="ru-RU" b="1" dirty="0" smtClean="0"/>
              <a:t>края: проведение Инвестиционного форума «Дальний Восток-2014» 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7504" y="2636912"/>
            <a:ext cx="2829334" cy="201622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/>
              <a:t>Рассмотрение инвестиционных проектов на присвоение статуса особо значимого инвестиционного проекта Камчатского </a:t>
            </a:r>
            <a:r>
              <a:rPr lang="ru-RU" b="1" dirty="0" smtClean="0"/>
              <a:t>края – 2 проекта </a:t>
            </a:r>
            <a:endParaRPr lang="ru-RU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946102" y="3649166"/>
            <a:ext cx="370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354502" y="3598193"/>
            <a:ext cx="37773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2843808" y="2592912"/>
            <a:ext cx="472430" cy="2682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4860032" y="926008"/>
            <a:ext cx="4176464" cy="156688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/>
              <a:t>Направление информации </a:t>
            </a:r>
            <a:r>
              <a:rPr lang="ru-RU" b="1" dirty="0"/>
              <a:t>об инвестиционных проектах Камчатского </a:t>
            </a:r>
            <a:r>
              <a:rPr lang="ru-RU" b="1" dirty="0" smtClean="0"/>
              <a:t>края в </a:t>
            </a:r>
            <a:r>
              <a:rPr lang="ru-RU" b="1" dirty="0" smtClean="0"/>
              <a:t>Торговые представительства РФ в иностранных государствах, институты развития </a:t>
            </a:r>
            <a:endParaRPr lang="ru-RU" b="1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6341183" y="2615667"/>
            <a:ext cx="463065" cy="2455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1475656" y="4756176"/>
            <a:ext cx="6812594" cy="188255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/>
              <a:t>Р</a:t>
            </a:r>
            <a:r>
              <a:rPr lang="ru-RU" b="1" dirty="0" smtClean="0"/>
              <a:t>абота </a:t>
            </a:r>
            <a:r>
              <a:rPr lang="ru-RU" b="1" dirty="0"/>
              <a:t>с инициаторами комплексных </a:t>
            </a:r>
            <a:r>
              <a:rPr lang="ru-RU" b="1" dirty="0" smtClean="0"/>
              <a:t>инвест. </a:t>
            </a:r>
            <a:r>
              <a:rPr lang="ru-RU" b="1" dirty="0"/>
              <a:t>проектов по подготовке заявок на участие в конкурсе Минвостокразвития России на получение федерального финансирования на строительство объектов инфраструктуры за счет средств ФЦП «Экономическое и социальное развитие Дальнего Востока и Байкальского региона на период до 2018 года</a:t>
            </a:r>
            <a:r>
              <a:rPr lang="ru-RU" b="1" dirty="0" smtClean="0"/>
              <a:t>»</a:t>
            </a:r>
            <a:endParaRPr lang="ru-RU" b="1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4860032" y="4365104"/>
            <a:ext cx="0" cy="3475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20746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1560" y="1052736"/>
            <a:ext cx="7920880" cy="163121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500" b="1" dirty="0" smtClean="0"/>
              <a:t>7. Совершенствование </a:t>
            </a:r>
            <a:r>
              <a:rPr lang="ru-RU" sz="2500" b="1" dirty="0"/>
              <a:t>механизмов сотрудничества органов государственной власти Камчатского края и органов местного самоуправления муниципальных образований в Камчатском крае</a:t>
            </a:r>
            <a:endParaRPr lang="ru-RU" sz="2500" b="1" i="1" dirty="0">
              <a:solidFill>
                <a:schemeClr val="tx2"/>
              </a:solidFill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2014 </a:t>
            </a:r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3419872" y="2780928"/>
            <a:ext cx="864096" cy="9677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212948" y="3068960"/>
            <a:ext cx="3134916" cy="187220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dirty="0" smtClean="0"/>
              <a:t>Порядок взаимодействия ИОГВ Камчатского края и ОМС МО в Камчатском крае по формированию благоприятного </a:t>
            </a:r>
            <a:r>
              <a:rPr lang="ru-RU" sz="1600" dirty="0" smtClean="0"/>
              <a:t>инвест. </a:t>
            </a:r>
            <a:r>
              <a:rPr lang="ru-RU" sz="1600" dirty="0" smtClean="0"/>
              <a:t>климата в </a:t>
            </a:r>
          </a:p>
          <a:p>
            <a:pPr lvl="0" algn="ctr"/>
            <a:r>
              <a:rPr lang="ru-RU" sz="1600" dirty="0" smtClean="0"/>
              <a:t>Камчатском крае</a:t>
            </a:r>
            <a:endParaRPr lang="ru-RU" sz="1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51720" y="5157192"/>
            <a:ext cx="5089660" cy="143254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dirty="0" smtClean="0"/>
              <a:t>Проведение семинаров </a:t>
            </a:r>
            <a:r>
              <a:rPr lang="ru-RU" sz="1600" dirty="0"/>
              <a:t>и </a:t>
            </a:r>
            <a:r>
              <a:rPr lang="ru-RU" sz="1600" dirty="0" smtClean="0"/>
              <a:t>селекторных совещаний, посвящённых </a:t>
            </a:r>
            <a:r>
              <a:rPr lang="ru-RU" sz="1600" dirty="0"/>
              <a:t>вопросам формирования благоприятного инвестиционного климата на  местах, новых механизмах работы, обеспечения своевременного взаимодействия с </a:t>
            </a:r>
            <a:r>
              <a:rPr lang="ru-RU" sz="1600" dirty="0" smtClean="0"/>
              <a:t>бизнесом </a:t>
            </a:r>
            <a:endParaRPr lang="ru-RU" sz="16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788024" y="2804926"/>
            <a:ext cx="864096" cy="9121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5796136" y="3140968"/>
            <a:ext cx="3125613" cy="165618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dirty="0"/>
              <a:t>Комплекс мер по стимулированию </a:t>
            </a:r>
            <a:r>
              <a:rPr lang="ru-RU" sz="1600" dirty="0" smtClean="0"/>
              <a:t>ОМС МО в </a:t>
            </a:r>
            <a:r>
              <a:rPr lang="ru-RU" sz="1600" dirty="0"/>
              <a:t>Камчатском крае к привлечению инвестиций и наращиванию налогового потенциала на 2014-2018 годы </a:t>
            </a:r>
            <a:endParaRPr lang="ru-RU" sz="1600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4540188" y="2804926"/>
            <a:ext cx="31812" cy="22082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71120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2014 </a:t>
            </a:r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69247" y="2636913"/>
            <a:ext cx="4038757" cy="396044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/>
              <a:t>Внедрение Регионального инвестиционного </a:t>
            </a:r>
            <a:r>
              <a:rPr lang="ru-RU" sz="2000" b="1" dirty="0" smtClean="0"/>
              <a:t>стандарта:</a:t>
            </a:r>
          </a:p>
          <a:p>
            <a:pPr lvl="0" algn="ctr"/>
            <a:endParaRPr lang="ru-RU" sz="1000" b="1" dirty="0" smtClean="0"/>
          </a:p>
          <a:p>
            <a:pPr lvl="0" algn="ctr"/>
            <a:r>
              <a:rPr lang="ru-RU" sz="2000" b="1" dirty="0" smtClean="0"/>
              <a:t>14 </a:t>
            </a:r>
            <a:r>
              <a:rPr lang="ru-RU" sz="2000" b="1" dirty="0"/>
              <a:t>разделов Стандарта выполнены полностью, </a:t>
            </a:r>
          </a:p>
          <a:p>
            <a:pPr lvl="0" algn="ctr"/>
            <a:r>
              <a:rPr lang="ru-RU" sz="2000" b="1" dirty="0"/>
              <a:t>1 – выполнен </a:t>
            </a:r>
            <a:r>
              <a:rPr lang="ru-RU" sz="2000" b="1" dirty="0" smtClean="0"/>
              <a:t>частично (</a:t>
            </a:r>
            <a:r>
              <a:rPr lang="ru-RU" sz="2000" b="1" dirty="0"/>
              <a:t>7. </a:t>
            </a:r>
            <a:r>
              <a:rPr lang="ru-RU" sz="2000" b="1" dirty="0"/>
              <a:t>Наличие доступной инфраструктуры для размещения производственных и иных объектов инвесторов (промышленных парков, технологических парков</a:t>
            </a:r>
            <a:r>
              <a:rPr lang="ru-RU" sz="2000" b="1" dirty="0" smtClean="0"/>
              <a:t>)</a:t>
            </a:r>
            <a:endParaRPr lang="ru-RU" sz="2800" b="1" dirty="0"/>
          </a:p>
        </p:txBody>
      </p:sp>
      <p:sp>
        <p:nvSpPr>
          <p:cNvPr id="2" name="Прямоугольник с двумя скругленными соседними углами 1"/>
          <p:cNvSpPr/>
          <p:nvPr/>
        </p:nvSpPr>
        <p:spPr>
          <a:xfrm>
            <a:off x="1475656" y="1052736"/>
            <a:ext cx="6264696" cy="1152128"/>
          </a:xfrm>
          <a:prstGeom prst="round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tx1"/>
                </a:solidFill>
              </a:rPr>
              <a:t>8. Реализация </a:t>
            </a:r>
            <a:r>
              <a:rPr lang="ru-RU" sz="2500" b="1" dirty="0">
                <a:solidFill>
                  <a:schemeClr val="tx1"/>
                </a:solidFill>
              </a:rPr>
              <a:t>иных законодательных инициатив, структурных реформ и прочих мероприятий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2569518" y="2276872"/>
            <a:ext cx="1066378" cy="3269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5148064" y="2636912"/>
            <a:ext cx="3766046" cy="396044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b="1" dirty="0"/>
              <a:t>Внедрение </a:t>
            </a:r>
            <a:r>
              <a:rPr lang="ru-RU" sz="2000" b="1" dirty="0" smtClean="0"/>
              <a:t>лучших </a:t>
            </a:r>
            <a:r>
              <a:rPr lang="ru-RU" sz="2000" b="1" dirty="0"/>
              <a:t>практик Национального рейтинга состояния </a:t>
            </a:r>
            <a:r>
              <a:rPr lang="ru-RU" sz="2000" b="1" dirty="0"/>
              <a:t>инвест. </a:t>
            </a:r>
            <a:r>
              <a:rPr lang="ru-RU" sz="2000" b="1" dirty="0"/>
              <a:t>климата в субъектах </a:t>
            </a:r>
            <a:r>
              <a:rPr lang="ru-RU" sz="2000" b="1" dirty="0"/>
              <a:t>РФ</a:t>
            </a:r>
            <a:r>
              <a:rPr lang="ru-RU" sz="2000" b="1" dirty="0" smtClean="0"/>
              <a:t>:</a:t>
            </a:r>
          </a:p>
          <a:p>
            <a:pPr lvl="0" algn="ctr"/>
            <a:endParaRPr lang="ru-RU" sz="1000" b="1" dirty="0"/>
          </a:p>
          <a:p>
            <a:pPr lvl="0" algn="ctr"/>
            <a:r>
              <a:rPr lang="ru-RU" sz="2000" b="1" dirty="0"/>
              <a:t> </a:t>
            </a:r>
            <a:r>
              <a:rPr lang="ru-RU" sz="2000" b="1" dirty="0"/>
              <a:t>- </a:t>
            </a:r>
            <a:r>
              <a:rPr lang="ru-RU" sz="2000" b="1" dirty="0"/>
              <a:t>«Регуляторная среда</a:t>
            </a:r>
            <a:r>
              <a:rPr lang="ru-RU" sz="2000" b="1" dirty="0"/>
              <a:t>»;</a:t>
            </a:r>
          </a:p>
          <a:p>
            <a:pPr lvl="0" algn="ctr"/>
            <a:r>
              <a:rPr lang="ru-RU" sz="2000" b="1" dirty="0"/>
              <a:t> - «Институты </a:t>
            </a:r>
            <a:r>
              <a:rPr lang="ru-RU" sz="2000" b="1" dirty="0"/>
              <a:t>для бизнеса</a:t>
            </a:r>
            <a:r>
              <a:rPr lang="ru-RU" sz="2000" b="1" dirty="0"/>
              <a:t>»;</a:t>
            </a:r>
          </a:p>
          <a:p>
            <a:pPr lvl="0" algn="ctr"/>
            <a:r>
              <a:rPr lang="ru-RU" sz="2000" b="1" dirty="0"/>
              <a:t>- «</a:t>
            </a:r>
            <a:r>
              <a:rPr lang="ru-RU" sz="2000" b="1" dirty="0"/>
              <a:t>Инфраструктура и ресурсы</a:t>
            </a:r>
            <a:r>
              <a:rPr lang="ru-RU" sz="2000" b="1" dirty="0"/>
              <a:t>»; </a:t>
            </a:r>
          </a:p>
          <a:p>
            <a:pPr lvl="0" algn="ctr"/>
            <a:r>
              <a:rPr lang="ru-RU" sz="2000" b="1" dirty="0"/>
              <a:t>- «</a:t>
            </a:r>
            <a:r>
              <a:rPr lang="ru-RU" sz="2000" b="1" dirty="0"/>
              <a:t>Поддержка малого предпринимательства</a:t>
            </a:r>
            <a:r>
              <a:rPr lang="ru-RU" sz="2000" b="1" dirty="0" smtClean="0"/>
              <a:t>»</a:t>
            </a:r>
            <a:endParaRPr lang="ru-RU" sz="2000" b="1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5652120" y="2265821"/>
            <a:ext cx="819708" cy="3269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89881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2014 </a:t>
            </a:r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831037"/>
              </p:ext>
            </p:extLst>
          </p:nvPr>
        </p:nvGraphicFramePr>
        <p:xfrm>
          <a:off x="180554" y="1844824"/>
          <a:ext cx="5616624" cy="47299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2717"/>
                <a:gridCol w="3309691"/>
                <a:gridCol w="1008112"/>
                <a:gridCol w="936104"/>
              </a:tblGrid>
              <a:tr h="310933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№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Наименование отрасли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Общий объем инвестиций (тыс.руб)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0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2013 год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2014 год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</a:tr>
              <a:tr h="3267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00" u="none" strike="noStrike" dirty="0">
                          <a:effectLst/>
                        </a:rPr>
                        <a:t>Сельское хозяйство, охота и лесное хозяйство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212 511,00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109 803,00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</a:tr>
              <a:tr h="206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00" u="none" strike="noStrike" dirty="0">
                          <a:effectLst/>
                        </a:rPr>
                        <a:t>Рыболовство и рыбоводство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2 796 124,00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2 134 357,00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</a:tr>
              <a:tr h="186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00" u="none" strike="noStrike">
                          <a:effectLst/>
                        </a:rPr>
                        <a:t>Добыча полезных ископаемых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1 855 500,00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1 861 916,00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</a:tr>
              <a:tr h="240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u="none" strike="noStrike" dirty="0">
                          <a:effectLst/>
                        </a:rPr>
                        <a:t>Обрабатывающие производства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1 920 755,00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1 155 489,00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</a:tr>
              <a:tr h="3400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00" u="none" strike="noStrike" dirty="0">
                          <a:effectLst/>
                        </a:rPr>
                        <a:t>Производство и распределение электроэнергии, газа и воды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966 990,00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1 460 036,00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</a:tr>
              <a:tr h="2133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u="none" strike="noStrike">
                          <a:effectLst/>
                        </a:rPr>
                        <a:t>Строительство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1 794 167,00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1 054 297,00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</a:tr>
              <a:tr h="465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00" u="none" strike="noStrike" dirty="0">
                          <a:effectLst/>
                        </a:rPr>
                        <a:t>Оптовая и розничная торговля; ремонт автотранспортных средств, мотоциклов, бытовых приборов и предметов личного пользования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62 388,00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41 312,00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</a:tr>
              <a:tr h="2000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00" u="none" strike="noStrike" dirty="0">
                          <a:effectLst/>
                        </a:rPr>
                        <a:t>Гостиницы и рестораны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13 660,00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1 826,00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</a:tr>
              <a:tr h="2000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00" u="none" strike="noStrike">
                          <a:effectLst/>
                        </a:rPr>
                        <a:t>Траспорт и связь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</a:rPr>
                        <a:t>7 416 097,00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3 922 037,00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</a:tr>
              <a:tr h="206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00" u="none" strike="noStrike">
                          <a:effectLst/>
                        </a:rPr>
                        <a:t>Финансовая деятельность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487 787,00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145 485,00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</a:tr>
              <a:tr h="3534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00" u="none" strike="noStrike">
                          <a:effectLst/>
                        </a:rPr>
                        <a:t>Операции с недвижимым имуществом, аренда и предоставление услуг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2 559 568,00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1 775 639,00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</a:tr>
              <a:tr h="3359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00" u="none" strike="noStrike" dirty="0">
                          <a:effectLst/>
                        </a:rPr>
                        <a:t>Государственное управление и обеспечение военной безопасности; обязательное социальное страхование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1 244 360,00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1 395 908,00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</a:tr>
              <a:tr h="206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00" u="none" strike="noStrike">
                          <a:effectLst/>
                        </a:rPr>
                        <a:t>Образование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1 407 827,00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767 560,00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</a:tr>
              <a:tr h="2253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00" u="none" strike="noStrike">
                          <a:effectLst/>
                        </a:rPr>
                        <a:t>Здравоохранение и предоставление социальных услуг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910 366,00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572 200,00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</a:tr>
              <a:tr h="3334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00" u="none" strike="noStrike">
                          <a:effectLst/>
                        </a:rPr>
                        <a:t>Предоставление прочих коммунальных, социальных и персоональных услуг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571 154,00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608 299,00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</a:tr>
              <a:tr h="2200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Итого: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24 219 254,00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17 006 164,00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133" marR="6133" marT="6133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979690" y="2258288"/>
            <a:ext cx="30568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schemeClr val="dk1"/>
                </a:solidFill>
                <a:latin typeface="+mn-lt"/>
              </a:rPr>
              <a:t>Объем инвестиций в основной капитал по полному кругу </a:t>
            </a:r>
            <a:r>
              <a:rPr lang="ru-RU" sz="1500" b="1" dirty="0">
                <a:solidFill>
                  <a:schemeClr val="dk1"/>
                </a:solidFill>
                <a:latin typeface="+mn-lt"/>
              </a:rPr>
              <a:t>предприятий</a:t>
            </a:r>
            <a:r>
              <a:rPr lang="ru-RU" sz="1500" b="1" dirty="0" smtClean="0">
                <a:solidFill>
                  <a:schemeClr val="dk1"/>
                </a:solidFill>
                <a:latin typeface="+mn-lt"/>
              </a:rPr>
              <a:t>:</a:t>
            </a:r>
          </a:p>
          <a:p>
            <a:pPr algn="ctr"/>
            <a:endParaRPr lang="ru-RU" sz="1000" b="1" dirty="0">
              <a:solidFill>
                <a:schemeClr val="dk1"/>
              </a:solidFill>
              <a:latin typeface="+mn-lt"/>
            </a:endParaRPr>
          </a:p>
          <a:p>
            <a:pPr algn="ctr"/>
            <a:r>
              <a:rPr lang="ru-RU" sz="1500" b="1" dirty="0" smtClean="0">
                <a:solidFill>
                  <a:schemeClr val="dk1"/>
                </a:solidFill>
                <a:latin typeface="+mn-lt"/>
              </a:rPr>
              <a:t> - в </a:t>
            </a:r>
            <a:r>
              <a:rPr lang="ru-RU" sz="1500" b="1" dirty="0">
                <a:solidFill>
                  <a:schemeClr val="dk1"/>
                </a:solidFill>
                <a:latin typeface="+mn-lt"/>
              </a:rPr>
              <a:t>2014 г. - 25 198 920,0 тыс. </a:t>
            </a:r>
            <a:r>
              <a:rPr lang="ru-RU" sz="1500" b="1" dirty="0" smtClean="0">
                <a:solidFill>
                  <a:schemeClr val="dk1"/>
                </a:solidFill>
                <a:latin typeface="+mn-lt"/>
              </a:rPr>
              <a:t>руб., </a:t>
            </a:r>
          </a:p>
          <a:p>
            <a:pPr algn="ctr"/>
            <a:endParaRPr lang="ru-RU" sz="500" b="1" dirty="0">
              <a:solidFill>
                <a:schemeClr val="dk1"/>
              </a:solidFill>
              <a:latin typeface="+mn-lt"/>
            </a:endParaRPr>
          </a:p>
          <a:p>
            <a:pPr algn="ctr"/>
            <a:r>
              <a:rPr lang="ru-RU" sz="1500" b="1" dirty="0" smtClean="0">
                <a:solidFill>
                  <a:schemeClr val="dk1"/>
                </a:solidFill>
                <a:latin typeface="+mn-lt"/>
              </a:rPr>
              <a:t>- в </a:t>
            </a:r>
            <a:r>
              <a:rPr lang="ru-RU" sz="1500" b="1" dirty="0">
                <a:solidFill>
                  <a:schemeClr val="dk1"/>
                </a:solidFill>
                <a:latin typeface="+mn-lt"/>
              </a:rPr>
              <a:t>2013 г. - 32 708 185,0 </a:t>
            </a:r>
            <a:r>
              <a:rPr lang="ru-RU" sz="1500" b="1" dirty="0">
                <a:solidFill>
                  <a:schemeClr val="dk1"/>
                </a:solidFill>
                <a:latin typeface="+mn-lt"/>
              </a:rPr>
              <a:t>тыс</a:t>
            </a:r>
            <a:r>
              <a:rPr lang="ru-RU" sz="1500" b="1" dirty="0" smtClean="0">
                <a:solidFill>
                  <a:schemeClr val="dk1"/>
                </a:solidFill>
                <a:latin typeface="+mn-lt"/>
              </a:rPr>
              <a:t>. руб.</a:t>
            </a:r>
            <a:endParaRPr lang="ru-RU" sz="1500" b="1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9388" y="909638"/>
            <a:ext cx="8857108" cy="79117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dk1"/>
                </a:solidFill>
              </a:rPr>
              <a:t>Инвестиции в основной капитал без субъектов малого предпринимательства и объемов инвестиций, не наблюдаемых прямыми статистическими методами, по "чистым" видам экономической деятельности  за 2013 и 2014 годы</a:t>
            </a:r>
            <a:endParaRPr lang="ru-RU" b="1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6718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9612" y="1988840"/>
            <a:ext cx="6984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7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Спасибо </a:t>
            </a:r>
            <a:endParaRPr lang="ru-RU" sz="72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ctr" fontAlgn="ctr"/>
            <a:r>
              <a:rPr lang="ru-RU" sz="7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за </a:t>
            </a:r>
            <a:r>
              <a:rPr lang="ru-RU" sz="7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внимание</a:t>
            </a:r>
            <a:r>
              <a:rPr lang="ru-RU" sz="7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!</a:t>
            </a:r>
            <a:endParaRPr lang="ru-RU" sz="72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2014 </a:t>
            </a:r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970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59" y="980728"/>
            <a:ext cx="813942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ru-RU" sz="2600" dirty="0">
                <a:solidFill>
                  <a:schemeClr val="tx2"/>
                </a:solidFill>
              </a:rPr>
              <a:t>Утверждение высшими органами государственной власти субъекта Российской Федерации Инвестиционной стратегии </a:t>
            </a:r>
            <a:r>
              <a:rPr lang="ru-RU" sz="2600" dirty="0" smtClean="0">
                <a:solidFill>
                  <a:schemeClr val="tx2"/>
                </a:solidFill>
              </a:rPr>
              <a:t>региона и ее реализация</a:t>
            </a:r>
            <a:r>
              <a:rPr lang="en-US" sz="2600" dirty="0" smtClean="0">
                <a:solidFill>
                  <a:schemeClr val="tx2"/>
                </a:solidFill>
              </a:rPr>
              <a:t>  </a:t>
            </a:r>
            <a:r>
              <a:rPr lang="en-US" sz="2600" dirty="0">
                <a:solidFill>
                  <a:schemeClr val="tx2"/>
                </a:solidFill>
              </a:rPr>
              <a:t>- </a:t>
            </a:r>
            <a:r>
              <a:rPr lang="ru-RU" sz="2600" b="1" i="1" dirty="0">
                <a:solidFill>
                  <a:schemeClr val="tx2"/>
                </a:solidFill>
              </a:rPr>
              <a:t>одно из требований Регионального инвестиционного стандарта.</a:t>
            </a:r>
          </a:p>
          <a:p>
            <a:pPr algn="just">
              <a:spcBef>
                <a:spcPts val="0"/>
              </a:spcBef>
            </a:pPr>
            <a:endParaRPr lang="ru-RU" sz="2600" b="1" dirty="0">
              <a:solidFill>
                <a:schemeClr val="tx2"/>
              </a:solidFill>
              <a:latin typeface="+mj-lt"/>
            </a:endParaRPr>
          </a:p>
          <a:p>
            <a:pPr lvl="0" algn="just">
              <a:spcBef>
                <a:spcPts val="0"/>
              </a:spcBef>
            </a:pPr>
            <a:r>
              <a:rPr lang="ru-RU" sz="2600" dirty="0">
                <a:solidFill>
                  <a:schemeClr val="tx2"/>
                </a:solidFill>
              </a:rPr>
              <a:t>Распоряжением Правительства Камчатского края от 07.10.2013 № 473-РП утверждена </a:t>
            </a:r>
            <a:r>
              <a:rPr lang="ru-RU" sz="2600" b="1" i="1" dirty="0">
                <a:solidFill>
                  <a:schemeClr val="tx2"/>
                </a:solidFill>
              </a:rPr>
              <a:t>Инвестиционная стратегия Камчатского края до 2020 </a:t>
            </a:r>
            <a:r>
              <a:rPr lang="ru-RU" sz="2600" b="1" i="1" dirty="0" smtClean="0">
                <a:solidFill>
                  <a:schemeClr val="tx2"/>
                </a:solidFill>
              </a:rPr>
              <a:t>года (далее – Стратегия)</a:t>
            </a:r>
            <a:r>
              <a:rPr lang="ru-RU" sz="2600" dirty="0" smtClean="0">
                <a:solidFill>
                  <a:schemeClr val="tx2"/>
                </a:solidFill>
              </a:rPr>
              <a:t>.</a:t>
            </a:r>
          </a:p>
          <a:p>
            <a:pPr lvl="0" algn="just">
              <a:spcBef>
                <a:spcPts val="0"/>
              </a:spcBef>
            </a:pPr>
            <a:endParaRPr lang="ru-RU" sz="2600" dirty="0">
              <a:solidFill>
                <a:schemeClr val="tx2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600" dirty="0">
                <a:solidFill>
                  <a:schemeClr val="tx2"/>
                </a:solidFill>
              </a:rPr>
              <a:t>Р</a:t>
            </a:r>
            <a:r>
              <a:rPr lang="ru-RU" sz="2600" dirty="0">
                <a:solidFill>
                  <a:schemeClr val="tx2"/>
                </a:solidFill>
              </a:rPr>
              <a:t>аспоряжением </a:t>
            </a:r>
            <a:r>
              <a:rPr lang="ru-RU" sz="2600" dirty="0">
                <a:solidFill>
                  <a:schemeClr val="tx2"/>
                </a:solidFill>
              </a:rPr>
              <a:t>Правительства Камчатского края от 31.12.2013 № 843-РП утверждена </a:t>
            </a:r>
            <a:r>
              <a:rPr lang="ru-RU" sz="2600" b="1" i="1" dirty="0">
                <a:solidFill>
                  <a:schemeClr val="tx2"/>
                </a:solidFill>
              </a:rPr>
              <a:t>«Дорожная карта» </a:t>
            </a:r>
            <a:r>
              <a:rPr lang="ru-RU" sz="2600" b="1" i="1" dirty="0" smtClean="0">
                <a:solidFill>
                  <a:schemeClr val="tx2"/>
                </a:solidFill>
              </a:rPr>
              <a:t>по </a:t>
            </a:r>
            <a:r>
              <a:rPr lang="ru-RU" sz="2600" b="1" i="1" dirty="0">
                <a:solidFill>
                  <a:schemeClr val="tx2"/>
                </a:solidFill>
              </a:rPr>
              <a:t>реализации </a:t>
            </a:r>
            <a:r>
              <a:rPr lang="ru-RU" sz="2600" b="1" i="1" dirty="0" smtClean="0">
                <a:solidFill>
                  <a:schemeClr val="tx2"/>
                </a:solidFill>
              </a:rPr>
              <a:t>Стратегии.</a:t>
            </a:r>
            <a:endParaRPr lang="en-US" sz="2600" b="1" i="1" dirty="0">
              <a:solidFill>
                <a:schemeClr val="tx2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2014 </a:t>
            </a:r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6130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3568" y="916906"/>
            <a:ext cx="811427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ru-RU" sz="2600" dirty="0">
                <a:solidFill>
                  <a:schemeClr val="tx2"/>
                </a:solidFill>
              </a:rPr>
              <a:t>Распоряжением Губернатора Камчатского края от 25.08.2014 № 987-Р утвержден </a:t>
            </a:r>
            <a:r>
              <a:rPr lang="ru-RU" sz="2600" b="1" i="1" dirty="0">
                <a:solidFill>
                  <a:schemeClr val="tx2"/>
                </a:solidFill>
              </a:rPr>
              <a:t>Порядок контроля исполнения и актуализации Инвестиционной стратегии, «Дорожной карты» по ее реализации</a:t>
            </a:r>
            <a:r>
              <a:rPr lang="ru-RU" sz="2600" b="1" i="1" dirty="0" smtClean="0">
                <a:solidFill>
                  <a:schemeClr val="tx2"/>
                </a:solidFill>
              </a:rPr>
              <a:t>.</a:t>
            </a:r>
          </a:p>
          <a:p>
            <a:pPr algn="just">
              <a:spcBef>
                <a:spcPts val="0"/>
              </a:spcBef>
            </a:pPr>
            <a:endParaRPr lang="ru-RU" sz="2600" b="1" i="1" dirty="0">
              <a:solidFill>
                <a:schemeClr val="tx2"/>
              </a:solidFill>
            </a:endParaRPr>
          </a:p>
          <a:p>
            <a:pPr algn="just"/>
            <a:r>
              <a:rPr lang="ru-RU" sz="2600" dirty="0" smtClean="0">
                <a:solidFill>
                  <a:schemeClr val="tx2"/>
                </a:solidFill>
              </a:rPr>
              <a:t>В 2014 </a:t>
            </a:r>
            <a:r>
              <a:rPr lang="ru-RU" sz="2600" dirty="0">
                <a:solidFill>
                  <a:schemeClr val="tx2"/>
                </a:solidFill>
              </a:rPr>
              <a:t>году </a:t>
            </a:r>
            <a:r>
              <a:rPr lang="ru-RU" sz="2600" dirty="0" smtClean="0">
                <a:solidFill>
                  <a:schemeClr val="tx2"/>
                </a:solidFill>
              </a:rPr>
              <a:t>проведена актуализация </a:t>
            </a:r>
            <a:r>
              <a:rPr lang="ru-RU" sz="2600" b="1" i="1" dirty="0" smtClean="0">
                <a:solidFill>
                  <a:schemeClr val="tx2"/>
                </a:solidFill>
              </a:rPr>
              <a:t>Стратегии</a:t>
            </a:r>
            <a:r>
              <a:rPr lang="ru-RU" sz="2600" dirty="0">
                <a:solidFill>
                  <a:schemeClr val="tx2"/>
                </a:solidFill>
              </a:rPr>
              <a:t> </a:t>
            </a:r>
            <a:r>
              <a:rPr lang="ru-RU" sz="2600" dirty="0" smtClean="0">
                <a:solidFill>
                  <a:schemeClr val="tx2"/>
                </a:solidFill>
              </a:rPr>
              <a:t>и  </a:t>
            </a:r>
            <a:r>
              <a:rPr lang="ru-RU" sz="2600" b="1" i="1" dirty="0" smtClean="0">
                <a:solidFill>
                  <a:schemeClr val="tx2"/>
                </a:solidFill>
              </a:rPr>
              <a:t>«Дорожной </a:t>
            </a:r>
            <a:r>
              <a:rPr lang="ru-RU" sz="2600" b="1" i="1" dirty="0">
                <a:solidFill>
                  <a:schemeClr val="tx2"/>
                </a:solidFill>
              </a:rPr>
              <a:t>карты» </a:t>
            </a:r>
            <a:r>
              <a:rPr lang="ru-RU" sz="2600" b="1" i="1" dirty="0" smtClean="0">
                <a:solidFill>
                  <a:schemeClr val="tx2"/>
                </a:solidFill>
              </a:rPr>
              <a:t> по  ее  реализации </a:t>
            </a:r>
            <a:r>
              <a:rPr lang="ru-RU" sz="2600" dirty="0" smtClean="0">
                <a:solidFill>
                  <a:schemeClr val="tx2"/>
                </a:solidFill>
              </a:rPr>
              <a:t>(распоряжение </a:t>
            </a:r>
            <a:r>
              <a:rPr lang="ru-RU" sz="2600" dirty="0">
                <a:solidFill>
                  <a:schemeClr val="tx2"/>
                </a:solidFill>
              </a:rPr>
              <a:t>Правительства Камчатского края от 17.03.2015 № </a:t>
            </a:r>
            <a:r>
              <a:rPr lang="ru-RU" sz="2600" dirty="0" smtClean="0">
                <a:solidFill>
                  <a:schemeClr val="tx2"/>
                </a:solidFill>
              </a:rPr>
              <a:t>138-РП, от </a:t>
            </a:r>
            <a:r>
              <a:rPr lang="ru-RU" sz="2600" dirty="0">
                <a:solidFill>
                  <a:schemeClr val="tx2"/>
                </a:solidFill>
              </a:rPr>
              <a:t>17.03.2015 № </a:t>
            </a:r>
            <a:r>
              <a:rPr lang="ru-RU" sz="2600" dirty="0" smtClean="0">
                <a:solidFill>
                  <a:schemeClr val="tx2"/>
                </a:solidFill>
              </a:rPr>
              <a:t>139-РП) </a:t>
            </a:r>
          </a:p>
          <a:p>
            <a:pPr algn="just"/>
            <a:endParaRPr lang="ru-RU" sz="2600" dirty="0">
              <a:solidFill>
                <a:schemeClr val="tx2"/>
              </a:solidFill>
            </a:endParaRPr>
          </a:p>
          <a:p>
            <a:pPr algn="just"/>
            <a:r>
              <a:rPr lang="ru-RU" sz="2600" dirty="0">
                <a:solidFill>
                  <a:schemeClr val="tx2"/>
                </a:solidFill>
              </a:rPr>
              <a:t>Актуализированный текст </a:t>
            </a:r>
            <a:r>
              <a:rPr lang="ru-RU" sz="2600" dirty="0" smtClean="0">
                <a:solidFill>
                  <a:schemeClr val="tx2"/>
                </a:solidFill>
              </a:rPr>
              <a:t>Стратегии и «Дорожной карты» размещен </a:t>
            </a:r>
            <a:r>
              <a:rPr lang="ru-RU" sz="2600" dirty="0">
                <a:solidFill>
                  <a:schemeClr val="tx2"/>
                </a:solidFill>
              </a:rPr>
              <a:t>на Инвестиционном портале Камчатского края </a:t>
            </a:r>
            <a:r>
              <a:rPr lang="ru-RU" sz="2600" dirty="0">
                <a:solidFill>
                  <a:schemeClr val="tx2"/>
                </a:solidFill>
                <a:hlinkClick r:id="rId6"/>
              </a:rPr>
              <a:t>http://</a:t>
            </a:r>
            <a:r>
              <a:rPr lang="ru-RU" sz="2600" dirty="0" smtClean="0">
                <a:solidFill>
                  <a:schemeClr val="tx2"/>
                </a:solidFill>
                <a:hlinkClick r:id="rId6"/>
              </a:rPr>
              <a:t>invest.kamchatka.gov.ru</a:t>
            </a:r>
            <a:endParaRPr lang="ru-RU" sz="2600" dirty="0">
              <a:solidFill>
                <a:schemeClr val="tx2"/>
              </a:solidFill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2014 </a:t>
            </a:r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1676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27584" y="1323345"/>
            <a:ext cx="7920880" cy="1169551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500" b="1" i="1" dirty="0">
                <a:solidFill>
                  <a:schemeClr val="tx2"/>
                </a:solidFill>
              </a:rPr>
              <a:t>Инвестиционная стратегия Камчатского края до 2020 года</a:t>
            </a: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2014 </a:t>
            </a:r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2436266" y="2526804"/>
            <a:ext cx="2135734" cy="11456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323528" y="3717032"/>
            <a:ext cx="4032448" cy="237626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>
                <a:latin typeface="Arial" pitchFamily="34" charset="0"/>
                <a:cs typeface="Arial" pitchFamily="34" charset="0"/>
              </a:rPr>
              <a:t>Ф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ормирование </a:t>
            </a:r>
            <a:r>
              <a:rPr lang="ru-RU" sz="2500" dirty="0">
                <a:latin typeface="Arial" pitchFamily="34" charset="0"/>
                <a:cs typeface="Arial" pitchFamily="34" charset="0"/>
              </a:rPr>
              <a:t>благоприятных условий для привлечения инвестиций в Камчатский край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91509" y="3717032"/>
            <a:ext cx="4230241" cy="237626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>
                <a:latin typeface="Arial" pitchFamily="34" charset="0"/>
                <a:cs typeface="Arial" pitchFamily="34" charset="0"/>
              </a:rPr>
              <a:t>Реализация инвестиционных проектов на территории Камчатского края (приложение 2 к Стратегии)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4662177" y="2526804"/>
            <a:ext cx="2036837" cy="11182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28870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Блок-схема: подготовка 1"/>
          <p:cNvSpPr/>
          <p:nvPr/>
        </p:nvSpPr>
        <p:spPr>
          <a:xfrm>
            <a:off x="3102272" y="2642185"/>
            <a:ext cx="2837880" cy="2010951"/>
          </a:xfrm>
          <a:prstGeom prst="flowChartPreparation">
            <a:avLst/>
          </a:prstGeom>
          <a:solidFill>
            <a:srgbClr val="C0325B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/>
              <a:t>Основные направления реализации Стратегии</a:t>
            </a:r>
            <a:endParaRPr lang="ru-RU" sz="20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547540" y="900139"/>
            <a:ext cx="2736428" cy="1151210"/>
          </a:xfrm>
          <a:prstGeom prst="roundRect">
            <a:avLst/>
          </a:prstGeom>
          <a:solidFill>
            <a:srgbClr val="B1E0F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Совершенствование системы управления инвест. процессом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16016" y="908720"/>
            <a:ext cx="2705595" cy="1151210"/>
          </a:xfrm>
          <a:prstGeom prst="roundRect">
            <a:avLst/>
          </a:prstGeom>
          <a:solidFill>
            <a:srgbClr val="67C2EB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Совершенствование регионального инвестиционного законодательства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156176" y="2276872"/>
            <a:ext cx="2808312" cy="1370788"/>
          </a:xfrm>
          <a:prstGeom prst="roundRect">
            <a:avLst/>
          </a:prstGeom>
          <a:solidFill>
            <a:srgbClr val="B1E0F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Разработка региональ-ных программ и проектов, направленных на улучшение инвест. климата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98914" y="3812481"/>
            <a:ext cx="2722836" cy="1272703"/>
          </a:xfrm>
          <a:prstGeom prst="roundRect">
            <a:avLst/>
          </a:prstGeom>
          <a:solidFill>
            <a:srgbClr val="67C2EB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Создание и развитие инфраструктуры для осуществления инвест. деятельности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890741" y="5263092"/>
            <a:ext cx="2705595" cy="1262252"/>
          </a:xfrm>
          <a:prstGeom prst="roundRect">
            <a:avLst/>
          </a:prstGeom>
          <a:solidFill>
            <a:srgbClr val="B1E0F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Повышение информационной открытости инвест. процесса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0327" y="2266804"/>
            <a:ext cx="2791426" cy="1202319"/>
          </a:xfrm>
          <a:prstGeom prst="roundRect">
            <a:avLst/>
          </a:prstGeom>
          <a:solidFill>
            <a:srgbClr val="67C2EB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Определение </a:t>
            </a:r>
            <a:r>
              <a:rPr lang="ru-RU" b="1" dirty="0">
                <a:solidFill>
                  <a:schemeClr val="tx1"/>
                </a:solidFill>
              </a:rPr>
              <a:t>источников и </a:t>
            </a:r>
            <a:r>
              <a:rPr lang="ru-RU" b="1" dirty="0" smtClean="0">
                <a:solidFill>
                  <a:schemeClr val="tx1"/>
                </a:solidFill>
              </a:rPr>
              <a:t>механиз-мов </a:t>
            </a:r>
            <a:r>
              <a:rPr lang="ru-RU" b="1" dirty="0">
                <a:solidFill>
                  <a:schemeClr val="tx1"/>
                </a:solidFill>
              </a:rPr>
              <a:t>привлечения инвестиций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91556" y="5244542"/>
            <a:ext cx="2736428" cy="1280802"/>
          </a:xfrm>
          <a:prstGeom prst="roundRect">
            <a:avLst/>
          </a:prstGeom>
          <a:solidFill>
            <a:srgbClr val="67C2EB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Совершенствование механизмов сотрудни-чества ИОГВ и ОМС МО в Камчатском крае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7504" y="3717032"/>
            <a:ext cx="2629997" cy="1368152"/>
          </a:xfrm>
          <a:prstGeom prst="roundRect">
            <a:avLst/>
          </a:prstGeom>
          <a:solidFill>
            <a:srgbClr val="B1E0F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Реализация иных законодательных инициатив, структурных реформ и прочих мероприятий</a:t>
            </a:r>
          </a:p>
        </p:txBody>
      </p:sp>
      <p:sp>
        <p:nvSpPr>
          <p:cNvPr id="5" name="Стрелка вниз 4"/>
          <p:cNvSpPr/>
          <p:nvPr/>
        </p:nvSpPr>
        <p:spPr>
          <a:xfrm rot="1927813" flipV="1">
            <a:off x="4957658" y="2068323"/>
            <a:ext cx="184558" cy="543279"/>
          </a:xfrm>
          <a:prstGeom prst="downArrow">
            <a:avLst>
              <a:gd name="adj1" fmla="val 50000"/>
              <a:gd name="adj2" fmla="val 4625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низ 22"/>
          <p:cNvSpPr/>
          <p:nvPr/>
        </p:nvSpPr>
        <p:spPr>
          <a:xfrm rot="19640780" flipV="1">
            <a:off x="3846312" y="2097566"/>
            <a:ext cx="185280" cy="521347"/>
          </a:xfrm>
          <a:prstGeom prst="downArrow">
            <a:avLst>
              <a:gd name="adj1" fmla="val 50000"/>
              <a:gd name="adj2" fmla="val 4625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 вниз 23"/>
          <p:cNvSpPr/>
          <p:nvPr/>
        </p:nvSpPr>
        <p:spPr>
          <a:xfrm rot="6961321" flipH="1">
            <a:off x="3095770" y="2574390"/>
            <a:ext cx="182164" cy="476272"/>
          </a:xfrm>
          <a:prstGeom prst="downArrow">
            <a:avLst>
              <a:gd name="adj1" fmla="val 50000"/>
              <a:gd name="adj2" fmla="val 4625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трелка вниз 27"/>
          <p:cNvSpPr/>
          <p:nvPr/>
        </p:nvSpPr>
        <p:spPr>
          <a:xfrm rot="3766587" flipH="1">
            <a:off x="2958989" y="4019255"/>
            <a:ext cx="202032" cy="544276"/>
          </a:xfrm>
          <a:prstGeom prst="downArrow">
            <a:avLst>
              <a:gd name="adj1" fmla="val 50000"/>
              <a:gd name="adj2" fmla="val 4625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Стрелка вниз 28"/>
          <p:cNvSpPr/>
          <p:nvPr/>
        </p:nvSpPr>
        <p:spPr>
          <a:xfrm rot="2286604" flipH="1">
            <a:off x="3758308" y="4673548"/>
            <a:ext cx="178511" cy="560285"/>
          </a:xfrm>
          <a:prstGeom prst="downArrow">
            <a:avLst>
              <a:gd name="adj1" fmla="val 50000"/>
              <a:gd name="adj2" fmla="val 4625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 вниз 29"/>
          <p:cNvSpPr/>
          <p:nvPr/>
        </p:nvSpPr>
        <p:spPr>
          <a:xfrm rot="19540511" flipH="1">
            <a:off x="5186155" y="4689486"/>
            <a:ext cx="172795" cy="574950"/>
          </a:xfrm>
          <a:prstGeom prst="downArrow">
            <a:avLst>
              <a:gd name="adj1" fmla="val 50000"/>
              <a:gd name="adj2" fmla="val 4625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трелка вниз 30"/>
          <p:cNvSpPr/>
          <p:nvPr/>
        </p:nvSpPr>
        <p:spPr>
          <a:xfrm rot="3830371" flipV="1">
            <a:off x="5781971" y="2544217"/>
            <a:ext cx="166665" cy="535339"/>
          </a:xfrm>
          <a:prstGeom prst="downArrow">
            <a:avLst>
              <a:gd name="adj1" fmla="val 50000"/>
              <a:gd name="adj2" fmla="val 4625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Стрелка вниз 31"/>
          <p:cNvSpPr/>
          <p:nvPr/>
        </p:nvSpPr>
        <p:spPr>
          <a:xfrm rot="7345560" flipH="1" flipV="1">
            <a:off x="5852651" y="4026471"/>
            <a:ext cx="163849" cy="516414"/>
          </a:xfrm>
          <a:prstGeom prst="downArrow">
            <a:avLst>
              <a:gd name="adj1" fmla="val 50000"/>
              <a:gd name="adj2" fmla="val 4625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2014 </a:t>
            </a:r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8961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2014 </a:t>
            </a:r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310905" y="2924944"/>
            <a:ext cx="2656808" cy="167813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1. Совершенствование </a:t>
            </a:r>
            <a:r>
              <a:rPr lang="ru-RU" b="1" dirty="0">
                <a:solidFill>
                  <a:schemeClr val="tx1"/>
                </a:solidFill>
              </a:rPr>
              <a:t>системы управления инвестиционным процессом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538928" y="879022"/>
            <a:ext cx="3370472" cy="2057214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/>
              <a:t>Осуществление непосредственного взаимодействия с инвесторами (инициаторами проектов) Губернатором Камчатского края, Заместителями  Губернатора, отраслевыми ИОГВ и </a:t>
            </a:r>
            <a:r>
              <a:rPr lang="ru-RU" sz="1400" b="1" dirty="0" smtClean="0"/>
              <a:t>ОМС</a:t>
            </a:r>
            <a:endParaRPr lang="ru-RU" sz="1400" b="1" dirty="0"/>
          </a:p>
        </p:txBody>
      </p:sp>
      <p:sp>
        <p:nvSpPr>
          <p:cNvPr id="27" name="Овал 26"/>
          <p:cNvSpPr/>
          <p:nvPr/>
        </p:nvSpPr>
        <p:spPr>
          <a:xfrm>
            <a:off x="5112020" y="836712"/>
            <a:ext cx="3708452" cy="200059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tx1"/>
                </a:solidFill>
              </a:rPr>
              <a:t>Расширены функции и состав Инвестиционного </a:t>
            </a:r>
            <a:r>
              <a:rPr lang="ru-RU" sz="1500" b="1" dirty="0" smtClean="0">
                <a:solidFill>
                  <a:schemeClr val="tx1"/>
                </a:solidFill>
              </a:rPr>
              <a:t>совета;  внесены изменения в регламент деятельности отраслевых и рабочих </a:t>
            </a:r>
            <a:r>
              <a:rPr lang="ru-RU" sz="1500" b="1" dirty="0">
                <a:solidFill>
                  <a:schemeClr val="tx1"/>
                </a:solidFill>
              </a:rPr>
              <a:t>групп Совета</a:t>
            </a:r>
            <a:r>
              <a:rPr lang="ru-RU" sz="1500" b="1" dirty="0" smtClean="0">
                <a:solidFill>
                  <a:schemeClr val="tx1"/>
                </a:solidFill>
              </a:rPr>
              <a:t>, </a:t>
            </a:r>
            <a:r>
              <a:rPr lang="ru-RU" sz="1500" b="1" dirty="0">
                <a:solidFill>
                  <a:schemeClr val="tx1"/>
                </a:solidFill>
              </a:rPr>
              <a:t>активизирована их </a:t>
            </a:r>
            <a:r>
              <a:rPr lang="ru-RU" sz="1500" b="1" dirty="0" smtClean="0">
                <a:solidFill>
                  <a:schemeClr val="tx1"/>
                </a:solidFill>
              </a:rPr>
              <a:t>работа, установлены КПЭ их деятельности</a:t>
            </a: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0" y="3068960"/>
            <a:ext cx="2887326" cy="196484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Комплекс </a:t>
            </a:r>
            <a:r>
              <a:rPr lang="ru-RU" sz="1400" b="1" dirty="0">
                <a:solidFill>
                  <a:schemeClr val="tx1"/>
                </a:solidFill>
              </a:rPr>
              <a:t>мер по стимулированию ОМС МО в Камчатском крае к привлечению </a:t>
            </a:r>
            <a:r>
              <a:rPr lang="ru-RU" sz="1400" b="1" dirty="0" smtClean="0">
                <a:solidFill>
                  <a:schemeClr val="tx1"/>
                </a:solidFill>
              </a:rPr>
              <a:t>инвестиций </a:t>
            </a:r>
            <a:r>
              <a:rPr lang="ru-RU" sz="1400" b="1" dirty="0">
                <a:solidFill>
                  <a:schemeClr val="tx1"/>
                </a:solidFill>
              </a:rPr>
              <a:t>и наращиванию налогового потенциала на 2014-2018 гг.</a:t>
            </a:r>
          </a:p>
        </p:txBody>
      </p:sp>
      <p:sp>
        <p:nvSpPr>
          <p:cNvPr id="35" name="Овал 34"/>
          <p:cNvSpPr/>
          <p:nvPr/>
        </p:nvSpPr>
        <p:spPr>
          <a:xfrm>
            <a:off x="5220072" y="4941168"/>
            <a:ext cx="3384376" cy="165618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500" b="1" dirty="0" smtClean="0">
                <a:solidFill>
                  <a:schemeClr val="tx1"/>
                </a:solidFill>
              </a:rPr>
              <a:t>АО </a:t>
            </a:r>
            <a:r>
              <a:rPr lang="ru-RU" sz="1500" b="1" dirty="0">
                <a:solidFill>
                  <a:schemeClr val="tx1"/>
                </a:solidFill>
              </a:rPr>
              <a:t>«Корпорация развития Камчатки</a:t>
            </a:r>
            <a:r>
              <a:rPr lang="ru-RU" sz="1500" b="1" dirty="0" smtClean="0">
                <a:solidFill>
                  <a:schemeClr val="tx1"/>
                </a:solidFill>
              </a:rPr>
              <a:t>» </a:t>
            </a:r>
            <a:r>
              <a:rPr lang="ru-RU" sz="1500" b="1" dirty="0">
                <a:solidFill>
                  <a:schemeClr val="tx1"/>
                </a:solidFill>
              </a:rPr>
              <a:t>сформирован инвестиционный портфель из 11 проектов на общую сумму 104 млрд. </a:t>
            </a:r>
            <a:r>
              <a:rPr lang="ru-RU" sz="1500" b="1" dirty="0">
                <a:solidFill>
                  <a:schemeClr val="tx1"/>
                </a:solidFill>
              </a:rPr>
              <a:t>рублей. </a:t>
            </a:r>
          </a:p>
        </p:txBody>
      </p:sp>
      <p:sp>
        <p:nvSpPr>
          <p:cNvPr id="36" name="Овал 35"/>
          <p:cNvSpPr/>
          <p:nvPr/>
        </p:nvSpPr>
        <p:spPr>
          <a:xfrm>
            <a:off x="1403647" y="4892606"/>
            <a:ext cx="3312369" cy="177675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/>
              <a:t>Совет </a:t>
            </a:r>
            <a:r>
              <a:rPr lang="ru-RU" sz="1400" b="1" dirty="0"/>
              <a:t>по вопросам экономического развития </a:t>
            </a:r>
            <a:r>
              <a:rPr lang="ru-RU" sz="1400" b="1" dirty="0" smtClean="0"/>
              <a:t>МО в </a:t>
            </a:r>
            <a:r>
              <a:rPr lang="ru-RU" sz="1400" b="1" dirty="0"/>
              <a:t>Камчатском </a:t>
            </a:r>
            <a:r>
              <a:rPr lang="ru-RU" sz="1400" b="1" dirty="0" smtClean="0"/>
              <a:t>крае – рассмотрение вопросов формирования благоприятного инвест. климата в МО</a:t>
            </a:r>
            <a:endParaRPr lang="ru-RU" sz="1400" b="1" dirty="0"/>
          </a:p>
        </p:txBody>
      </p:sp>
      <p:sp>
        <p:nvSpPr>
          <p:cNvPr id="37" name="Овал 36"/>
          <p:cNvSpPr/>
          <p:nvPr/>
        </p:nvSpPr>
        <p:spPr>
          <a:xfrm>
            <a:off x="6402928" y="2879613"/>
            <a:ext cx="2633568" cy="2012993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tx1"/>
                </a:solidFill>
              </a:rPr>
              <a:t>О</a:t>
            </a:r>
            <a:r>
              <a:rPr lang="ru-RU" sz="1400" b="1" dirty="0" smtClean="0">
                <a:solidFill>
                  <a:schemeClr val="tx1"/>
                </a:solidFill>
              </a:rPr>
              <a:t>тлажена </a:t>
            </a:r>
            <a:r>
              <a:rPr lang="ru-RU" sz="1400" b="1" dirty="0">
                <a:solidFill>
                  <a:schemeClr val="tx1"/>
                </a:solidFill>
              </a:rPr>
              <a:t>работа </a:t>
            </a:r>
            <a:r>
              <a:rPr lang="ru-RU" sz="1400" b="1" dirty="0" smtClean="0">
                <a:solidFill>
                  <a:schemeClr val="tx1"/>
                </a:solidFill>
              </a:rPr>
              <a:t>по </a:t>
            </a:r>
            <a:r>
              <a:rPr lang="ru-RU" sz="1400" b="1" dirty="0">
                <a:solidFill>
                  <a:schemeClr val="tx1"/>
                </a:solidFill>
              </a:rPr>
              <a:t>порядку </a:t>
            </a:r>
            <a:r>
              <a:rPr lang="ru-RU" sz="1400" b="1" dirty="0" smtClean="0">
                <a:solidFill>
                  <a:schemeClr val="tx1"/>
                </a:solidFill>
              </a:rPr>
              <a:t>сопровождения инвест. проектов </a:t>
            </a:r>
            <a:r>
              <a:rPr lang="ru-RU" sz="1400" b="1" dirty="0">
                <a:solidFill>
                  <a:schemeClr val="tx1"/>
                </a:solidFill>
              </a:rPr>
              <a:t>по принципу «одного окна»: </a:t>
            </a:r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2014 </a:t>
            </a:r>
            <a:r>
              <a:rPr lang="ru-RU" sz="1400" b="1" dirty="0" smtClean="0">
                <a:solidFill>
                  <a:schemeClr val="tx1"/>
                </a:solidFill>
              </a:rPr>
              <a:t>году поступило  3 заявки </a:t>
            </a:r>
            <a:r>
              <a:rPr lang="ru-RU" sz="1400" b="1" dirty="0">
                <a:solidFill>
                  <a:schemeClr val="tx1"/>
                </a:solidFill>
              </a:rPr>
              <a:t>на </a:t>
            </a:r>
            <a:r>
              <a:rPr lang="ru-RU" sz="1400" b="1" dirty="0" smtClean="0">
                <a:solidFill>
                  <a:schemeClr val="tx1"/>
                </a:solidFill>
              </a:rPr>
              <a:t>сопровождение</a:t>
            </a:r>
            <a:endParaRPr lang="ru-RU" sz="1400" b="1" dirty="0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4826394" y="2323292"/>
            <a:ext cx="393678" cy="5563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 flipV="1">
            <a:off x="3851920" y="2323292"/>
            <a:ext cx="417272" cy="5563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2880572" y="3774012"/>
            <a:ext cx="37320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3158957" y="4603075"/>
            <a:ext cx="303896" cy="2784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5944201" y="4561704"/>
            <a:ext cx="376726" cy="2963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6026202" y="3777796"/>
            <a:ext cx="376726" cy="37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06928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2014 </a:t>
            </a:r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176287" y="2852936"/>
            <a:ext cx="2791426" cy="169382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2. Совершенствование </a:t>
            </a:r>
            <a:r>
              <a:rPr lang="ru-RU" b="1" dirty="0">
                <a:solidFill>
                  <a:schemeClr val="tx1"/>
                </a:solidFill>
              </a:rPr>
              <a:t>регионального инвестиционного законодательства </a:t>
            </a:r>
          </a:p>
        </p:txBody>
      </p:sp>
      <p:sp>
        <p:nvSpPr>
          <p:cNvPr id="4" name="Овал 3"/>
          <p:cNvSpPr/>
          <p:nvPr/>
        </p:nvSpPr>
        <p:spPr>
          <a:xfrm>
            <a:off x="179388" y="2600672"/>
            <a:ext cx="2594991" cy="190844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 smtClean="0"/>
          </a:p>
          <a:p>
            <a:pPr algn="ctr"/>
            <a:r>
              <a:rPr lang="ru-RU" sz="1600" b="1" dirty="0" smtClean="0"/>
              <a:t>Включение </a:t>
            </a:r>
            <a:r>
              <a:rPr lang="ru-RU" sz="1600" b="1" dirty="0"/>
              <a:t>инвесторов в реестр </a:t>
            </a:r>
            <a:r>
              <a:rPr lang="ru-RU" sz="1600" b="1" dirty="0" smtClean="0"/>
              <a:t>органи-заций </a:t>
            </a:r>
            <a:r>
              <a:rPr lang="ru-RU" sz="1600" b="1" dirty="0"/>
              <a:t>- участников региональных инвест. </a:t>
            </a:r>
            <a:r>
              <a:rPr lang="ru-RU" sz="1600" b="1" dirty="0"/>
              <a:t>проектов</a:t>
            </a:r>
          </a:p>
          <a:p>
            <a:pPr algn="ctr"/>
            <a:r>
              <a:rPr lang="ru-RU" sz="1600" b="1" dirty="0"/>
              <a:t> </a:t>
            </a:r>
            <a:endParaRPr lang="ru-RU" sz="1600" b="1" dirty="0"/>
          </a:p>
        </p:txBody>
      </p:sp>
      <p:sp>
        <p:nvSpPr>
          <p:cNvPr id="26" name="Овал 25"/>
          <p:cNvSpPr/>
          <p:nvPr/>
        </p:nvSpPr>
        <p:spPr>
          <a:xfrm>
            <a:off x="971600" y="909638"/>
            <a:ext cx="3384376" cy="179928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Нормативная правовая база по проведению процедуры оценки регу-лирующего </a:t>
            </a:r>
            <a:r>
              <a:rPr lang="ru-RU" sz="1600" b="1" dirty="0"/>
              <a:t>воздействия проектов НПА и НПА Камчатского </a:t>
            </a:r>
            <a:r>
              <a:rPr lang="ru-RU" sz="1600" b="1" dirty="0" smtClean="0"/>
              <a:t>края</a:t>
            </a:r>
            <a:endParaRPr lang="ru-RU" sz="1600" b="1" dirty="0"/>
          </a:p>
        </p:txBody>
      </p:sp>
      <p:sp>
        <p:nvSpPr>
          <p:cNvPr id="27" name="Овал 26"/>
          <p:cNvSpPr/>
          <p:nvPr/>
        </p:nvSpPr>
        <p:spPr>
          <a:xfrm>
            <a:off x="4716016" y="908720"/>
            <a:ext cx="2935841" cy="173872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Проект закона, </a:t>
            </a:r>
            <a:r>
              <a:rPr lang="ru-RU" sz="1600" b="1" dirty="0"/>
              <a:t>устанавливающего критерии масштабных инвестиционных </a:t>
            </a:r>
            <a:r>
              <a:rPr lang="ru-RU" sz="1600" b="1" dirty="0" smtClean="0"/>
              <a:t>проектов</a:t>
            </a:r>
            <a:endParaRPr lang="ru-RU" sz="1600" b="1" dirty="0"/>
          </a:p>
        </p:txBody>
      </p:sp>
      <p:sp>
        <p:nvSpPr>
          <p:cNvPr id="34" name="Овал 33"/>
          <p:cNvSpPr/>
          <p:nvPr/>
        </p:nvSpPr>
        <p:spPr>
          <a:xfrm>
            <a:off x="35496" y="4560496"/>
            <a:ext cx="3074517" cy="196484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Сниженная налоговая ставка </a:t>
            </a:r>
            <a:r>
              <a:rPr lang="ru-RU" sz="1600" b="1" dirty="0"/>
              <a:t>налога на </a:t>
            </a:r>
            <a:r>
              <a:rPr lang="ru-RU" sz="1600" b="1" dirty="0" smtClean="0"/>
              <a:t>при-быль для организа-ций </a:t>
            </a:r>
            <a:r>
              <a:rPr lang="ru-RU" sz="1600" b="1" dirty="0"/>
              <a:t>- участников региональных </a:t>
            </a:r>
            <a:r>
              <a:rPr lang="ru-RU" sz="1600" b="1" dirty="0" smtClean="0"/>
              <a:t>инвест. </a:t>
            </a:r>
            <a:r>
              <a:rPr lang="ru-RU" sz="1600" b="1" dirty="0"/>
              <a:t>проектов</a:t>
            </a:r>
            <a:endParaRPr lang="ru-RU" sz="1500" b="1" dirty="0"/>
          </a:p>
        </p:txBody>
      </p:sp>
      <p:sp>
        <p:nvSpPr>
          <p:cNvPr id="35" name="Овал 34"/>
          <p:cNvSpPr/>
          <p:nvPr/>
        </p:nvSpPr>
        <p:spPr>
          <a:xfrm>
            <a:off x="6026695" y="4487432"/>
            <a:ext cx="3059832" cy="204343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/>
              <a:t>Нормативная правовая база в целях реализации закона Камчатского края «О промышленных парках Камчатского края</a:t>
            </a:r>
            <a:r>
              <a:rPr lang="ru-RU" sz="1600" b="1" dirty="0" smtClean="0"/>
              <a:t>»</a:t>
            </a:r>
            <a:endParaRPr lang="ru-RU" sz="1600" b="1" dirty="0"/>
          </a:p>
        </p:txBody>
      </p:sp>
      <p:sp>
        <p:nvSpPr>
          <p:cNvPr id="36" name="Овал 35"/>
          <p:cNvSpPr/>
          <p:nvPr/>
        </p:nvSpPr>
        <p:spPr>
          <a:xfrm>
            <a:off x="3131840" y="4928809"/>
            <a:ext cx="2808313" cy="1668543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Изменения в Постановления Правительства Камчатского края от 16.07.2010 № 319-П, 320-П, 321-П </a:t>
            </a:r>
            <a:endParaRPr lang="ru-RU" sz="1600" b="1" dirty="0"/>
          </a:p>
        </p:txBody>
      </p:sp>
      <p:sp>
        <p:nvSpPr>
          <p:cNvPr id="37" name="Овал 36"/>
          <p:cNvSpPr/>
          <p:nvPr/>
        </p:nvSpPr>
        <p:spPr>
          <a:xfrm>
            <a:off x="6402928" y="2456656"/>
            <a:ext cx="2627238" cy="202525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Льготные </a:t>
            </a:r>
            <a:r>
              <a:rPr lang="ru-RU" sz="1600" b="1" dirty="0"/>
              <a:t>ставки налога на </a:t>
            </a:r>
            <a:r>
              <a:rPr lang="ru-RU" sz="1600" b="1" dirty="0" smtClean="0"/>
              <a:t>имущество орга-</a:t>
            </a:r>
            <a:r>
              <a:rPr lang="ru-RU" sz="1600" b="1" dirty="0" err="1" smtClean="0"/>
              <a:t>низациям</a:t>
            </a:r>
            <a:r>
              <a:rPr lang="ru-RU" sz="1600" b="1" dirty="0" smtClean="0"/>
              <a:t> горно-добывающей </a:t>
            </a:r>
            <a:r>
              <a:rPr lang="ru-RU" sz="1600" b="1" dirty="0"/>
              <a:t>отрасли в рамках </a:t>
            </a:r>
            <a:r>
              <a:rPr lang="ru-RU" sz="1600" b="1" dirty="0" smtClean="0"/>
              <a:t>поддержки ОЗИП</a:t>
            </a:r>
            <a:endParaRPr lang="ru-RU" sz="1600" b="1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4960079" y="2456656"/>
            <a:ext cx="267370" cy="3765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 flipV="1">
            <a:off x="3909400" y="2456655"/>
            <a:ext cx="287784" cy="3765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2758632" y="3566522"/>
            <a:ext cx="37320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774379" y="4481910"/>
            <a:ext cx="401908" cy="3323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5967713" y="4481910"/>
            <a:ext cx="376726" cy="2963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4572000" y="4614367"/>
            <a:ext cx="0" cy="3268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6012160" y="3562738"/>
            <a:ext cx="376726" cy="37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90228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2014 </a:t>
            </a:r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72521" y="2852936"/>
            <a:ext cx="2689771" cy="172819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3. Разработка </a:t>
            </a:r>
            <a:r>
              <a:rPr lang="ru-RU" b="1" dirty="0">
                <a:solidFill>
                  <a:schemeClr val="tx1"/>
                </a:solidFill>
              </a:rPr>
              <a:t>региональных программ и проектов, направленных на улучшение </a:t>
            </a:r>
            <a:r>
              <a:rPr lang="ru-RU" b="1" dirty="0" smtClean="0">
                <a:solidFill>
                  <a:schemeClr val="tx1"/>
                </a:solidFill>
              </a:rPr>
              <a:t>инвест. </a:t>
            </a:r>
            <a:r>
              <a:rPr lang="ru-RU" b="1" dirty="0">
                <a:solidFill>
                  <a:schemeClr val="tx1"/>
                </a:solidFill>
              </a:rPr>
              <a:t>климата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788024" y="4617591"/>
            <a:ext cx="4355976" cy="208731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/>
              <a:t>Работа по созданию </a:t>
            </a:r>
            <a:r>
              <a:rPr lang="ru-RU" b="1" dirty="0" smtClean="0"/>
              <a:t>кластеров по направлениям:</a:t>
            </a:r>
          </a:p>
          <a:p>
            <a:pPr lvl="0" algn="ctr"/>
            <a:r>
              <a:rPr lang="ru-RU" b="1" dirty="0" smtClean="0"/>
              <a:t>- туризм и рекреация;</a:t>
            </a:r>
          </a:p>
          <a:p>
            <a:pPr lvl="0" algn="ctr"/>
            <a:r>
              <a:rPr lang="ru-RU" b="1" dirty="0" smtClean="0"/>
              <a:t>- рыбопромышленный комплекс;</a:t>
            </a:r>
          </a:p>
          <a:p>
            <a:pPr lvl="0" algn="ctr"/>
            <a:r>
              <a:rPr lang="ru-RU" b="1" dirty="0" smtClean="0"/>
              <a:t>- водные ресурсы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>
            <a:off x="92586" y="4653136"/>
            <a:ext cx="4464496" cy="201622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500" b="1" dirty="0"/>
              <a:t>Подпрограмма «Формирование благоприятной инвестиционной среды» государственной программы «Развитие экономики и внешнеэкономической деятельности Камчатского края на 2014-2018 годы» </a:t>
            </a:r>
          </a:p>
        </p:txBody>
      </p:sp>
      <p:sp>
        <p:nvSpPr>
          <p:cNvPr id="10" name="Овал 9"/>
          <p:cNvSpPr/>
          <p:nvPr/>
        </p:nvSpPr>
        <p:spPr>
          <a:xfrm>
            <a:off x="467543" y="1037493"/>
            <a:ext cx="3589023" cy="183574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Реализация </a:t>
            </a:r>
            <a:endParaRPr lang="ru-RU" b="1" dirty="0" smtClean="0"/>
          </a:p>
          <a:p>
            <a:pPr algn="ctr"/>
            <a:r>
              <a:rPr lang="ru-RU" b="1" dirty="0" smtClean="0"/>
              <a:t>«</a:t>
            </a:r>
            <a:r>
              <a:rPr lang="ru-RU" b="1" dirty="0"/>
              <a:t>Дорожных карт» </a:t>
            </a:r>
            <a:endParaRPr lang="ru-RU" b="1" dirty="0" smtClean="0"/>
          </a:p>
          <a:p>
            <a:pPr algn="ctr"/>
            <a:r>
              <a:rPr lang="ru-RU" b="1" dirty="0" smtClean="0"/>
              <a:t>Национальной </a:t>
            </a:r>
            <a:r>
              <a:rPr lang="ru-RU" b="1" dirty="0"/>
              <a:t>предпринимательской инициативы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2627785" y="4447021"/>
            <a:ext cx="644736" cy="13410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984433" y="4386805"/>
            <a:ext cx="603791" cy="19432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5076056" y="1037494"/>
            <a:ext cx="3432646" cy="174343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/>
              <a:t>Внедрение Стандарта развития конкуренции в субъектах РФ</a:t>
            </a:r>
            <a:endParaRPr lang="ru-RU" b="1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H="1" flipV="1">
            <a:off x="3851920" y="2420888"/>
            <a:ext cx="409294" cy="3600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4932040" y="2420886"/>
            <a:ext cx="360040" cy="3600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74455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1440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8575"/>
            <a:ext cx="820737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2900"/>
            <a:ext cx="91440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79388" y="266670"/>
            <a:ext cx="79216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Об итогах реализации в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2014 </a:t>
            </a:r>
            <a:r>
              <a:rPr lang="ru-RU" sz="21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году Инвестиционной </a:t>
            </a:r>
            <a:r>
              <a:rPr lang="ru-RU" sz="2100" b="1" dirty="0" smtClean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стратегии</a:t>
            </a:r>
            <a:endParaRPr lang="ru-RU" sz="21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131840" y="944724"/>
            <a:ext cx="2880320" cy="17641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4. Создание </a:t>
            </a:r>
            <a:r>
              <a:rPr lang="ru-RU" b="1" dirty="0">
                <a:solidFill>
                  <a:schemeClr val="tx1"/>
                </a:solidFill>
              </a:rPr>
              <a:t>и развитие инфраструктуры для осуществления </a:t>
            </a:r>
            <a:r>
              <a:rPr lang="ru-RU" b="1" dirty="0" smtClean="0">
                <a:solidFill>
                  <a:schemeClr val="tx1"/>
                </a:solidFill>
              </a:rPr>
              <a:t>инвестиционной </a:t>
            </a:r>
            <a:r>
              <a:rPr lang="ru-RU" b="1" dirty="0">
                <a:solidFill>
                  <a:schemeClr val="tx1"/>
                </a:solidFill>
              </a:rPr>
              <a:t>деятельности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07504" y="2564904"/>
            <a:ext cx="3600400" cy="216024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/>
              <a:t>Работа по созданию </a:t>
            </a:r>
            <a:r>
              <a:rPr lang="ru-RU" b="1" dirty="0" smtClean="0"/>
              <a:t>агропромышленных парков </a:t>
            </a:r>
            <a:r>
              <a:rPr lang="ru-RU" b="1" dirty="0"/>
              <a:t>«Нагорный</a:t>
            </a:r>
            <a:r>
              <a:rPr lang="ru-RU" b="1" dirty="0" smtClean="0"/>
              <a:t>», «Зеленовские озерки», пром. парков в </a:t>
            </a:r>
          </a:p>
          <a:p>
            <a:pPr lvl="0" algn="ctr"/>
            <a:r>
              <a:rPr lang="ru-RU" b="1" dirty="0" smtClean="0"/>
              <a:t>п. Дальний и п. </a:t>
            </a:r>
            <a:r>
              <a:rPr lang="ru-RU" b="1" dirty="0" smtClean="0"/>
              <a:t>Авача</a:t>
            </a:r>
            <a:r>
              <a:rPr lang="ru-RU" b="1" dirty="0" smtClean="0"/>
              <a:t>  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>
            <a:off x="5796136" y="2546902"/>
            <a:ext cx="3312368" cy="217824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/>
              <a:t>Работа </a:t>
            </a:r>
            <a:r>
              <a:rPr lang="ru-RU" b="1" dirty="0" smtClean="0"/>
              <a:t>с Минвостокразвития России по подготовке и подачи заявки Камчатского края на создание ТОСЭР «Камчатка»</a:t>
            </a:r>
            <a:endParaRPr lang="ru-RU" b="1" dirty="0"/>
          </a:p>
        </p:txBody>
      </p:sp>
      <p:sp>
        <p:nvSpPr>
          <p:cNvPr id="12" name="Овал 11"/>
          <p:cNvSpPr/>
          <p:nvPr/>
        </p:nvSpPr>
        <p:spPr>
          <a:xfrm>
            <a:off x="2483768" y="4221088"/>
            <a:ext cx="4644392" cy="244827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/>
              <a:t>План создания </a:t>
            </a:r>
            <a:endParaRPr lang="ru-RU" b="1" dirty="0" smtClean="0"/>
          </a:p>
          <a:p>
            <a:pPr algn="ctr"/>
            <a:r>
              <a:rPr lang="ru-RU" b="1" dirty="0" smtClean="0"/>
              <a:t>инвестиционных </a:t>
            </a:r>
            <a:r>
              <a:rPr lang="ru-RU" b="1" dirty="0"/>
              <a:t>объектов и объектов инфраструктуры в Камчатском крае. </a:t>
            </a:r>
            <a:r>
              <a:rPr lang="ru-RU" b="1" dirty="0" smtClean="0"/>
              <a:t>Введены </a:t>
            </a:r>
            <a:r>
              <a:rPr lang="ru-RU" b="1" dirty="0"/>
              <a:t>в эксплуатацию 6 объектов из Плана. </a:t>
            </a:r>
            <a:r>
              <a:rPr lang="ru-RU" b="1" dirty="0" smtClean="0"/>
              <a:t>Проведена </a:t>
            </a:r>
            <a:r>
              <a:rPr lang="ru-RU" b="1" dirty="0"/>
              <a:t>актуализация Плана на 2015 </a:t>
            </a:r>
            <a:r>
              <a:rPr lang="ru-RU" b="1" dirty="0" smtClean="0"/>
              <a:t>г.</a:t>
            </a:r>
            <a:endParaRPr lang="ru-RU" b="1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716016" y="2924944"/>
            <a:ext cx="0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483768" y="2384884"/>
            <a:ext cx="512192" cy="1800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084168" y="2312876"/>
            <a:ext cx="504056" cy="3240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88215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17391</TotalTime>
  <Words>1416</Words>
  <Application>Microsoft Office PowerPoint</Application>
  <PresentationFormat>Экран (4:3)</PresentationFormat>
  <Paragraphs>196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*</dc:creator>
  <cp:lastModifiedBy>Леликова Ирина Сергеевна</cp:lastModifiedBy>
  <cp:revision>625</cp:revision>
  <cp:lastPrinted>2013-12-24T01:02:54Z</cp:lastPrinted>
  <dcterms:created xsi:type="dcterms:W3CDTF">2010-04-15T23:34:58Z</dcterms:created>
  <dcterms:modified xsi:type="dcterms:W3CDTF">2015-04-29T01:03:59Z</dcterms:modified>
</cp:coreProperties>
</file>