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  <p:sldMasterId id="2147483984" r:id="rId2"/>
    <p:sldMasterId id="2147483996" r:id="rId3"/>
    <p:sldMasterId id="2147484232" r:id="rId4"/>
    <p:sldMasterId id="2147484245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1" r:id="rId10"/>
    <p:sldId id="262" r:id="rId11"/>
    <p:sldId id="263" r:id="rId12"/>
    <p:sldId id="264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66"/>
    <a:srgbClr val="FFFF00"/>
    <a:srgbClr val="FF0000"/>
    <a:srgbClr val="99CCFF"/>
    <a:srgbClr val="CC0099"/>
    <a:srgbClr val="CCECFF"/>
    <a:srgbClr val="0033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98" d="100"/>
          <a:sy n="98" d="100"/>
        </p:scale>
        <p:origin x="-273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28395061728395"/>
          <c:y val="2.3364485981308409E-3"/>
          <c:w val="0.56172839506172845"/>
          <c:h val="0.932242990654205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chemeClr val="accent1"/>
            </a:solidFill>
            <a:ln w="32472">
              <a:noFill/>
            </a:ln>
          </c:spPr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городской округ</c:v>
                </c:pt>
                <c:pt idx="9">
                  <c:v>Елизовский район</c:v>
                </c:pt>
                <c:pt idx="10">
                  <c:v>Петропавловск-Камчатский городской округ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44</c:v>
                </c:pt>
                <c:pt idx="1">
                  <c:v>69</c:v>
                </c:pt>
                <c:pt idx="2">
                  <c:v>40</c:v>
                </c:pt>
                <c:pt idx="3">
                  <c:v>96</c:v>
                </c:pt>
                <c:pt idx="4">
                  <c:v>77</c:v>
                </c:pt>
                <c:pt idx="5">
                  <c:v>7</c:v>
                </c:pt>
                <c:pt idx="6">
                  <c:v>25</c:v>
                </c:pt>
                <c:pt idx="7">
                  <c:v>45</c:v>
                </c:pt>
                <c:pt idx="8">
                  <c:v>110</c:v>
                </c:pt>
                <c:pt idx="9">
                  <c:v>488</c:v>
                </c:pt>
                <c:pt idx="10">
                  <c:v>1867</c:v>
                </c:pt>
                <c:pt idx="11">
                  <c:v>53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chemeClr val="accent2"/>
            </a:solidFill>
            <a:ln w="16236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rgbClr val="0033CC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3"/>
                <c:pt idx="0">
                  <c:v>Пенжинский район</c:v>
                </c:pt>
                <c:pt idx="1">
                  <c:v>Олюторский район</c:v>
                </c:pt>
                <c:pt idx="2">
                  <c:v>Карагинский район</c:v>
                </c:pt>
                <c:pt idx="3">
                  <c:v>Усть-Камчатский район</c:v>
                </c:pt>
                <c:pt idx="4">
                  <c:v>Тигильский район</c:v>
                </c:pt>
                <c:pt idx="5">
                  <c:v>Алеутский район</c:v>
                </c:pt>
                <c:pt idx="6">
                  <c:v>Быстринский район</c:v>
                </c:pt>
                <c:pt idx="7">
                  <c:v>Усть-Большерецкий район</c:v>
                </c:pt>
                <c:pt idx="8">
                  <c:v>Вилючинский городской округ</c:v>
                </c:pt>
                <c:pt idx="9">
                  <c:v>Елизовский район</c:v>
                </c:pt>
                <c:pt idx="10">
                  <c:v>Петропавловск-Камчатский городской округ</c:v>
                </c:pt>
                <c:pt idx="11">
                  <c:v>Мильковский район</c:v>
                </c:pt>
                <c:pt idx="12">
                  <c:v>Соболевский район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31</c:v>
                </c:pt>
                <c:pt idx="1">
                  <c:v>37</c:v>
                </c:pt>
                <c:pt idx="2">
                  <c:v>76</c:v>
                </c:pt>
                <c:pt idx="3">
                  <c:v>100</c:v>
                </c:pt>
                <c:pt idx="4">
                  <c:v>71</c:v>
                </c:pt>
                <c:pt idx="5">
                  <c:v>8</c:v>
                </c:pt>
                <c:pt idx="6">
                  <c:v>60</c:v>
                </c:pt>
                <c:pt idx="7">
                  <c:v>53</c:v>
                </c:pt>
                <c:pt idx="8">
                  <c:v>71</c:v>
                </c:pt>
                <c:pt idx="9">
                  <c:v>371</c:v>
                </c:pt>
                <c:pt idx="10">
                  <c:v>1587</c:v>
                </c:pt>
                <c:pt idx="11">
                  <c:v>40</c:v>
                </c:pt>
                <c:pt idx="1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7725184"/>
        <c:axId val="27735168"/>
      </c:barChart>
      <c:catAx>
        <c:axId val="27725184"/>
        <c:scaling>
          <c:orientation val="minMax"/>
        </c:scaling>
        <c:delete val="0"/>
        <c:axPos val="l"/>
        <c:numFmt formatCode="General" sourceLinked="1"/>
        <c:majorTickMark val="out"/>
        <c:minorTickMark val="out"/>
        <c:tickLblPos val="nextTo"/>
        <c:spPr>
          <a:ln w="162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5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773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735168"/>
        <c:scaling>
          <c:orientation val="minMax"/>
          <c:max val="10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5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CCCC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7725184"/>
        <c:crosses val="autoZero"/>
        <c:crossBetween val="between"/>
        <c:majorUnit val="100"/>
        <c:minorUnit val="10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0401236849003987"/>
          <c:y val="0"/>
          <c:w val="0.12191364166121832"/>
          <c:h val="0.10514015748031495"/>
        </c:manualLayout>
      </c:layout>
      <c:overlay val="0"/>
      <c:spPr>
        <a:solidFill>
          <a:schemeClr val="bg1"/>
        </a:solidFill>
        <a:ln w="4059">
          <a:solidFill>
            <a:schemeClr val="tx1"/>
          </a:solidFill>
          <a:prstDash val="solid"/>
        </a:ln>
      </c:spPr>
      <c:txPr>
        <a:bodyPr/>
        <a:lstStyle/>
        <a:p>
          <a:pPr>
            <a:defRPr sz="120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0000" mc:Ignorable="a14" a14:legacySpreadsheetColorIndex="32"/>
        </a:gs>
        <a:gs pos="100000">
          <a:srgbClr xmlns:mc="http://schemas.openxmlformats.org/markup-compatibility/2006" xmlns:a14="http://schemas.microsoft.com/office/drawing/2010/main" val="00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1310" b="0" i="0" u="none" strike="noStrike" baseline="0">
          <a:solidFill>
            <a:srgbClr val="CCCCFF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943639291465378"/>
          <c:y val="0.38554216867469882"/>
          <c:w val="0.29629629629629628"/>
          <c:h val="0.216867469879518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36167">
              <a:noFill/>
            </a:ln>
          </c:spPr>
          <c:explosion val="23"/>
          <c:dPt>
            <c:idx val="0"/>
            <c:bubble3D val="0"/>
            <c:spPr>
              <a:solidFill>
                <a:srgbClr val="9999FF"/>
              </a:solidFill>
              <a:ln w="36167">
                <a:noFill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36167">
                <a:noFill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36167">
                <a:noFill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36167">
                <a:noFill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36167">
                <a:noFill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36167">
                <a:noFill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36167">
                <a:noFill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36167">
                <a:noFill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36167">
                <a:noFill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36167">
                <a:noFill/>
              </a:ln>
            </c:spPr>
          </c:dPt>
          <c:dPt>
            <c:idx val="10"/>
            <c:bubble3D val="0"/>
            <c:spPr>
              <a:solidFill>
                <a:srgbClr val="FFFF00"/>
              </a:solidFill>
              <a:ln w="36167">
                <a:noFill/>
              </a:ln>
            </c:spPr>
          </c:dPt>
          <c:dPt>
            <c:idx val="11"/>
            <c:bubble3D val="0"/>
            <c:spPr>
              <a:solidFill>
                <a:srgbClr val="00FFFF"/>
              </a:solidFill>
              <a:ln w="36167">
                <a:noFill/>
              </a:ln>
            </c:spPr>
          </c:dPt>
          <c:dLbls>
            <c:dLbl>
              <c:idx val="0"/>
              <c:layout>
                <c:manualLayout>
                  <c:x val="-0.21924494603202691"/>
                  <c:y val="-0.179808246625421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5.6147372379014418E-2"/>
                  <c:y val="-0.198766697131608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20203413916659294"/>
                  <c:y val="-0.177595261529808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6811841988852516"/>
                  <c:y val="1.2663456130483689E-3"/>
                </c:manualLayout>
              </c:layout>
              <c:tx>
                <c:rich>
                  <a:bodyPr/>
                  <a:lstStyle/>
                  <a:p>
                    <a:r>
                      <a:rPr lang="ru-RU" sz="1150" baseline="0" dirty="0"/>
                      <a:t>Вопросы здравоохранения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0319669591987141"/>
                  <c:y val="4.13928917169271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16232902769176336"/>
                  <c:y val="0.23248945444319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5.3552099000265418E-2"/>
                  <c:y val="0.281686937570303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0.16312649296646903"/>
                  <c:y val="0.186029246344206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0.11831576793771566"/>
                  <c:y val="6.365122328458942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0.11249767760771477"/>
                  <c:y val="-0.1273282831833520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spPr>
              <a:noFill/>
              <a:ln w="36167">
                <a:noFill/>
              </a:ln>
            </c:spPr>
            <c:txPr>
              <a:bodyPr/>
              <a:lstStyle/>
              <a:p>
                <a:pPr>
                  <a:defRPr sz="115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18083">
                  <a:solidFill>
                    <a:srgbClr val="000000"/>
                  </a:solidFill>
                  <a:prstDash val="solid"/>
                </a:ln>
              </c:spPr>
            </c:leaderLines>
          </c:dLbls>
          <c:cat>
            <c:strRef>
              <c:f>Sheet1!$B$1:$O$1</c:f>
              <c:strCache>
                <c:ptCount val="11"/>
                <c:pt idx="0">
                  <c:v>Труд и занятость населения</c:v>
                </c:pt>
                <c:pt idx="1">
                  <c:v>Пенсии. Пособия. Компенсационные выплаты</c:v>
                </c:pt>
                <c:pt idx="2">
                  <c:v>Социальное обслуживание. Материальная помощь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Строительство</c:v>
                </c:pt>
                <c:pt idx="6">
                  <c:v>Сельское хозяйство</c:v>
                </c:pt>
                <c:pt idx="7">
                  <c:v>Транспорт</c:v>
                </c:pt>
                <c:pt idx="8">
                  <c:v>Природные ресурсы и охрана окружающей природной среды</c:v>
                </c:pt>
                <c:pt idx="9">
                  <c:v>Обеспечение граждан жилищем, пользование жилищным фондом, социальные гарантии в жилищной сфере</c:v>
                </c:pt>
                <c:pt idx="10">
                  <c:v>Коммунальное хозяйство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1"/>
                <c:pt idx="0">
                  <c:v>112</c:v>
                </c:pt>
                <c:pt idx="1">
                  <c:v>38</c:v>
                </c:pt>
                <c:pt idx="2">
                  <c:v>163</c:v>
                </c:pt>
                <c:pt idx="3">
                  <c:v>89</c:v>
                </c:pt>
                <c:pt idx="4">
                  <c:v>142</c:v>
                </c:pt>
                <c:pt idx="5">
                  <c:v>126</c:v>
                </c:pt>
                <c:pt idx="6">
                  <c:v>89</c:v>
                </c:pt>
                <c:pt idx="7">
                  <c:v>102</c:v>
                </c:pt>
                <c:pt idx="8">
                  <c:v>73</c:v>
                </c:pt>
                <c:pt idx="9">
                  <c:v>520</c:v>
                </c:pt>
                <c:pt idx="10">
                  <c:v>490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36167">
          <a:noFill/>
        </a:ln>
      </c:spPr>
    </c:plotArea>
    <c:plotVisOnly val="1"/>
    <c:dispBlanksAs val="zero"/>
    <c:showDLblsOverMax val="0"/>
  </c:chart>
  <c:spPr>
    <a:solidFill>
      <a:srgbClr val="CC99FF"/>
    </a:solidFill>
    <a:ln w="4521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42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12540894220284E-2"/>
          <c:y val="2.6378896882494004E-2"/>
          <c:w val="0.8854961832061069"/>
          <c:h val="0.810551558752997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письменные </c:v>
                </c:pt>
              </c:strCache>
            </c:strRef>
          </c:tx>
          <c:spPr>
            <a:solidFill>
              <a:schemeClr val="accent1"/>
            </a:solidFill>
            <a:ln w="38037">
              <a:solidFill>
                <a:srgbClr val="FF00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768</c:v>
                </c:pt>
                <c:pt idx="1">
                  <c:v>830</c:v>
                </c:pt>
                <c:pt idx="2">
                  <c:v>855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устные </c:v>
                </c:pt>
              </c:strCache>
            </c:strRef>
          </c:tx>
          <c:spPr>
            <a:solidFill>
              <a:schemeClr val="accent2"/>
            </a:solidFill>
            <a:ln w="38037">
              <a:solidFill>
                <a:srgbClr val="FFFF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115</c:v>
                </c:pt>
                <c:pt idx="1">
                  <c:v>150</c:v>
                </c:pt>
                <c:pt idx="2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51840"/>
        <c:axId val="31253632"/>
      </c:barChart>
      <c:catAx>
        <c:axId val="31251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5" b="1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25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253632"/>
        <c:scaling>
          <c:orientation val="minMax"/>
        </c:scaling>
        <c:delete val="0"/>
        <c:axPos val="b"/>
        <c:majorGridlines>
          <c:spPr>
            <a:ln w="12679">
              <a:solidFill>
                <a:srgbClr val="FF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9510">
            <a:noFill/>
          </a:ln>
        </c:spPr>
        <c:txPr>
          <a:bodyPr rot="0" vert="horz"/>
          <a:lstStyle/>
          <a:p>
            <a:pPr>
              <a:defRPr sz="975" b="1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1251840"/>
        <c:crosses val="autoZero"/>
        <c:crossBetween val="between"/>
      </c:valAx>
      <c:spPr>
        <a:noFill/>
        <a:ln w="25399">
          <a:noFill/>
        </a:ln>
      </c:spPr>
    </c:plotArea>
    <c:legend>
      <c:legendPos val="b"/>
      <c:layout>
        <c:manualLayout>
          <c:xMode val="edge"/>
          <c:yMode val="edge"/>
          <c:x val="0.4307524441540877"/>
          <c:y val="0.93525186755501721"/>
          <c:w val="0.20174477644442917"/>
          <c:h val="5.7554007672117935E-2"/>
        </c:manualLayout>
      </c:layout>
      <c:overlay val="0"/>
      <c:spPr>
        <a:noFill/>
        <a:ln w="3170">
          <a:solidFill>
            <a:schemeClr val="tx1"/>
          </a:solidFill>
          <a:prstDash val="solid"/>
        </a:ln>
      </c:spPr>
      <c:txPr>
        <a:bodyPr/>
        <a:lstStyle/>
        <a:p>
          <a:pPr>
            <a:defRPr sz="894" b="1" i="1" u="none" strike="noStrike" baseline="0">
              <a:solidFill>
                <a:srgbClr val="FFFFFF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0000"/>
    </a:solidFill>
    <a:ln>
      <a:noFill/>
    </a:ln>
  </c:spPr>
  <c:txPr>
    <a:bodyPr/>
    <a:lstStyle/>
    <a:p>
      <a:pPr>
        <a:defRPr sz="97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hPercent val="4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08084163898119E-2"/>
          <c:y val="2.1479713603818614E-2"/>
          <c:w val="0.92801771871539318"/>
          <c:h val="0.792362768496420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 год</c:v>
                </c:pt>
              </c:strCache>
            </c:strRef>
          </c:tx>
          <c:spPr>
            <a:ln w="0"/>
          </c:spPr>
          <c:invertIfNegative val="0"/>
          <c:cat>
            <c:strRef>
              <c:f>Sheet1!$B$1:$R$1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2"/>
                <c:pt idx="0">
                  <c:v>2.7</c:v>
                </c:pt>
                <c:pt idx="1">
                  <c:v>3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cat>
            <c:strRef>
              <c:f>Sheet1!$B$1:$R$1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2"/>
                <c:pt idx="0">
                  <c:v>3.2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70"/>
        <c:shape val="box"/>
        <c:axId val="30890624"/>
        <c:axId val="30916992"/>
        <c:axId val="0"/>
      </c:bar3DChart>
      <c:catAx>
        <c:axId val="3089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 baseline="0"/>
            </a:pPr>
            <a:endParaRPr lang="ru-RU"/>
          </a:p>
        </c:txPr>
        <c:crossAx val="30916992"/>
        <c:crosses val="autoZero"/>
        <c:auto val="1"/>
        <c:lblAlgn val="ctr"/>
        <c:lblOffset val="100"/>
        <c:noMultiLvlLbl val="0"/>
      </c:catAx>
      <c:valAx>
        <c:axId val="3091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0890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105200478702703"/>
          <c:y val="0.90214794064203518"/>
          <c:w val="0.31915194801393321"/>
          <c:h val="8.31079314764884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58730158730157"/>
          <c:y val="6.7146282973621102E-2"/>
          <c:w val="0.39841269841269839"/>
          <c:h val="0.6019184652278177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5942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594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6600"/>
              </a:solidFill>
              <a:ln w="15942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5942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5942">
                <a:solidFill>
                  <a:schemeClr val="tx1"/>
                </a:solidFill>
                <a:prstDash val="solid"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Sheet1!$B$1:$I$1</c:f>
              <c:strCache>
                <c:ptCount val="5"/>
                <c:pt idx="0">
                  <c:v>разъяснено</c:v>
                </c:pt>
                <c:pt idx="1">
                  <c:v>меры приняты</c:v>
                </c:pt>
                <c:pt idx="2">
                  <c:v>в процессе</c:v>
                </c:pt>
                <c:pt idx="3">
                  <c:v>решено</c:v>
                </c:pt>
                <c:pt idx="4">
                  <c:v>отказано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5"/>
                <c:pt idx="0">
                  <c:v>613</c:v>
                </c:pt>
                <c:pt idx="1">
                  <c:v>103</c:v>
                </c:pt>
                <c:pt idx="2">
                  <c:v>226</c:v>
                </c:pt>
                <c:pt idx="3">
                  <c:v>31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1883">
          <a:noFill/>
        </a:ln>
      </c:spPr>
    </c:plotArea>
    <c:legend>
      <c:legendPos val="b"/>
      <c:layout>
        <c:manualLayout>
          <c:xMode val="edge"/>
          <c:yMode val="edge"/>
          <c:x val="0.15714285714285714"/>
          <c:y val="0.73381294964028776"/>
          <c:w val="0.68253968253968256"/>
          <c:h val="0.25899280575539568"/>
        </c:manualLayout>
      </c:layout>
      <c:overlay val="0"/>
      <c:spPr>
        <a:noFill/>
        <a:ln w="3985">
          <a:solidFill>
            <a:schemeClr val="tx1"/>
          </a:solidFill>
          <a:prstDash val="solid"/>
        </a:ln>
      </c:spPr>
      <c:txPr>
        <a:bodyPr/>
        <a:lstStyle/>
        <a:p>
          <a:pPr>
            <a:defRPr sz="20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1" cy="49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60" y="1"/>
            <a:ext cx="2946341" cy="49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1887C6-A30B-4F57-833D-EA86A99D17DB}" type="datetimeFigureOut">
              <a:rPr lang="ru-RU"/>
              <a:pPr>
                <a:defRPr/>
              </a:pPr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5" y="4715180"/>
            <a:ext cx="5437825" cy="44678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360"/>
            <a:ext cx="2946341" cy="49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60" y="9430360"/>
            <a:ext cx="2946341" cy="49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6C4BFE-BC22-4B28-B258-B6FBCA36E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39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713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734B8-E2FE-4E0A-95A7-A556DBB49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39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0208-8CCB-45BB-B2ED-F32FC6FCA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3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BDB6B-CF47-4714-ADEF-DEFACBF3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94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03F9E-E299-40E0-904F-1E3A78C7C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78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62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062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BCEAB7-8BCB-4B6C-9E90-41BDE6DBE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0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6AD84-76BC-4B0D-AD1E-B00C34F72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99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C43F-14F0-492D-B2ED-7438379CD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2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255B-B799-4DB9-B27F-7DD52CCE9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02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4BB8-A6C0-4596-AB2E-29A94CA7A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799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C899D-84D5-4ECB-A172-D4041934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1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AF9E2-F984-4DE1-8563-77F4AD63A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95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2D37-F01A-4571-AFF4-B11D1014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782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CFBDE-7596-40D1-BD20-A8C24BDC6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07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BCFD7-A9E1-4E57-A2D2-861895D37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667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C1B0-CFE5-488A-9C22-A2C63FFA1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42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8566-2BFD-4B7B-A2D3-DF11F6F1D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8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DABAF-DA82-4876-BD3E-6154F8F3E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36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502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02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6A67E6-0B96-4B7A-83A5-ED99FF1D5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329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EF32E-FC5A-4B4B-80D5-0AA474A7C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08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3232-BC6D-412D-B4D3-4831845D6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924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9E104-047A-4BEE-A0D9-72A42D78C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3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75B8A-DD24-4E9A-A904-373C73623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0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F409-7988-4C59-825E-A5D3A475F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D10B1-8D3F-45C7-9F8E-2A8088904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230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991B7-BF40-4253-B998-C65D65B71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07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59FEC-CB5D-430B-82EE-AE3DD1EDF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802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A3CDD-9AFE-46EE-95C4-D3EBA2C4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4528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3694B-E7DA-443A-AC20-D78E0F68B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7573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95373-20EC-4786-9740-D7E988734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25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C6BC4-0DD0-410E-84E7-E11F180B30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4E7F-7BCF-4C9D-BC7D-4FAD50735D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F35BE-91E2-4685-BE6E-94AC4D059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4EEAA-33B3-485D-AF94-CB482B89F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1A4C-8D33-4661-B79A-8D8E157C2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222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90297-1139-4019-BA35-67304A7CA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51D95-CF03-41C0-9676-11A2227009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F11-66CB-44B6-B5C2-E96CB79DA3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66B41-91AC-4773-AB1E-79D1E4792F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3959B-6567-4CA3-BA81-36F5643DD6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5A399-8028-4121-B906-1D062DD6B1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95FF1-0D07-456B-AB64-97B9C434BF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4C8D-6CEB-4BEA-A44A-8BA2CA942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400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C6BC4-0DD0-410E-84E7-E11F180B30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4E7F-7BCF-4C9D-BC7D-4FAD50735D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EE4D2-2511-4A23-80CE-5B6EC5C10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8513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F35BE-91E2-4685-BE6E-94AC4D059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4EEAA-33B3-485D-AF94-CB482B89F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90297-1139-4019-BA35-67304A7CA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51D95-CF03-41C0-9676-11A2227009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F11-66CB-44B6-B5C2-E96CB79DA3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66B41-91AC-4773-AB1E-79D1E4792F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3959B-6567-4CA3-BA81-36F5643DD6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5A399-8028-4121-B906-1D062DD6B1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95FF1-0D07-456B-AB64-97B9C434BF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392C-A514-4E2D-BB48-885A3D6B9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C723A-08AE-4EF5-98CE-20147B91E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0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12CD-C5AE-4D7E-B8A7-CA9BEC784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4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9E22-F5FB-4123-BD00-96E988203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2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03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0BB82B8-6999-4471-A0A4-BA8432E23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051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51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51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51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5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5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5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5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5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E72C738-CB37-46D8-9945-560A8B553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92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8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92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492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92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92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92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92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32A076-1640-4848-A6F0-456F8C722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8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BB82B8-6999-4471-A0A4-BA8432E23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  <p:sldLayoutId id="214748424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BB82B8-6999-4471-A0A4-BA8432E23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6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6096000"/>
            <a:ext cx="7239000" cy="60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/>
              <a:t>Главное контрольное управление Губернатора и Правительства Камчатского края</a:t>
            </a:r>
          </a:p>
          <a:p>
            <a:pPr>
              <a:lnSpc>
                <a:spcPct val="80000"/>
              </a:lnSpc>
            </a:pPr>
            <a:r>
              <a:rPr lang="ru-RU" sz="1400" b="1" dirty="0" smtClean="0"/>
              <a:t>Отдел по организации работы с обращениями граждан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20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>
                <a:solidFill>
                  <a:srgbClr val="FF0000"/>
                </a:solidFill>
                <a:latin typeface="Copperplate Gothic Bold" pitchFamily="34" charset="0"/>
              </a:rPr>
              <a:t>Информационно-статистический обзор обращений граждан, поступивших в </a:t>
            </a:r>
            <a:r>
              <a:rPr lang="ru-RU" sz="3200" i="1" dirty="0" smtClean="0">
                <a:solidFill>
                  <a:srgbClr val="FF0000"/>
                </a:solidFill>
                <a:latin typeface="Copperplate Gothic Bold" pitchFamily="34" charset="0"/>
              </a:rPr>
              <a:t>3 квартале 2014 </a:t>
            </a:r>
            <a:r>
              <a:rPr lang="ru-RU" sz="3200" i="1" dirty="0">
                <a:solidFill>
                  <a:srgbClr val="FF0000"/>
                </a:solidFill>
                <a:latin typeface="Copperplate Gothic Bold" pitchFamily="34" charset="0"/>
              </a:rPr>
              <a:t>года</a:t>
            </a:r>
            <a:r>
              <a:rPr lang="ru-RU" sz="3200" i="1" dirty="0">
                <a:solidFill>
                  <a:srgbClr val="FF99FF"/>
                </a:solidFill>
                <a:latin typeface="Copperplate Gothic Bold" pitchFamily="34" charset="0"/>
              </a:rPr>
              <a:t/>
            </a:r>
            <a:br>
              <a:rPr lang="ru-RU" sz="3200" i="1" dirty="0">
                <a:solidFill>
                  <a:srgbClr val="FF99FF"/>
                </a:solidFill>
                <a:latin typeface="Copperplate Gothic Bold" pitchFamily="34" charset="0"/>
              </a:rPr>
            </a:br>
            <a:endParaRPr lang="ru-RU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74638"/>
            <a:ext cx="8305800" cy="16303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И Н Ф О Р М А Ц И Я</a:t>
            </a:r>
            <a:br>
              <a:rPr lang="ru-RU" sz="2000" dirty="0" smtClean="0"/>
            </a:br>
            <a:r>
              <a:rPr lang="ru-RU" sz="2000" dirty="0" smtClean="0"/>
              <a:t>о работе с обращениями граждан, поступивших на имя Губернатора Камчатского края, Первого вице-губернатора Камчатского края, вице-губернатора Камчатского края, заместителей Председателя Правительства Камчатского края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212975"/>
            <a:ext cx="8534400" cy="38830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 01.01.2014 по 30.09.2014 поступило 2868 обращений граждан,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CCFF"/>
                </a:solidFill>
              </a:rPr>
              <a:t>за аналогичный период 2013 года поступило</a:t>
            </a:r>
            <a:r>
              <a:rPr lang="ru-RU" sz="2800" dirty="0" smtClean="0">
                <a:solidFill>
                  <a:srgbClr val="FFFF00"/>
                </a:solidFill>
              </a:rPr>
              <a:t> 3094  </a:t>
            </a:r>
            <a:r>
              <a:rPr lang="ru-RU" sz="2800" dirty="0" smtClean="0">
                <a:solidFill>
                  <a:srgbClr val="FFCCFF"/>
                </a:solidFill>
              </a:rPr>
              <a:t>обращения граждан (количество обращений уменьшилось на </a:t>
            </a:r>
            <a:r>
              <a:rPr lang="ru-RU" sz="2800" dirty="0" smtClean="0">
                <a:solidFill>
                  <a:srgbClr val="FF0000"/>
                </a:solidFill>
              </a:rPr>
              <a:t>7 </a:t>
            </a:r>
            <a:r>
              <a:rPr lang="ru-RU" sz="2800" dirty="0" smtClean="0">
                <a:solidFill>
                  <a:srgbClr val="FFCCFF"/>
                </a:solidFill>
              </a:rPr>
              <a:t>%)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В 3 квартале 2014 поступило 1005 обращений, </a:t>
            </a:r>
            <a:r>
              <a:rPr lang="ru-RU" sz="2800" dirty="0" smtClean="0">
                <a:solidFill>
                  <a:srgbClr val="FFCCFF"/>
                </a:solidFill>
              </a:rPr>
              <a:t>за аналогичный период 2013 года поступило </a:t>
            </a:r>
            <a:r>
              <a:rPr lang="ru-RU" sz="2800" dirty="0" smtClean="0">
                <a:solidFill>
                  <a:srgbClr val="FF0000"/>
                </a:solidFill>
              </a:rPr>
              <a:t>909 </a:t>
            </a:r>
            <a:r>
              <a:rPr lang="ru-RU" sz="2800" dirty="0" smtClean="0">
                <a:solidFill>
                  <a:srgbClr val="FFCCFF"/>
                </a:solidFill>
              </a:rPr>
              <a:t>обращений граждан (количество обращений увеличилось на </a:t>
            </a:r>
            <a:r>
              <a:rPr lang="ru-RU" sz="2800" dirty="0" smtClean="0">
                <a:solidFill>
                  <a:srgbClr val="FF0000"/>
                </a:solidFill>
              </a:rPr>
              <a:t>11 </a:t>
            </a:r>
            <a:r>
              <a:rPr lang="ru-RU" sz="2800" dirty="0" smtClean="0">
                <a:solidFill>
                  <a:srgbClr val="FFCCFF"/>
                </a:solidFill>
              </a:rPr>
              <a:t>%)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900" b="1" i="1">
                <a:latin typeface="GulimChe" pitchFamily="49" charset="-127"/>
              </a:rPr>
              <a:t>Количество обращений поступивших в 2014 году по сравнению с обращениями, поступившими в 2013 году, с распределением по районам Камчатского края.</a:t>
            </a:r>
            <a:r>
              <a:rPr lang="ru-RU" sz="1900" i="1">
                <a:effectLst>
                  <a:outerShdw blurRad="38100" dist="38100" dir="2700000" algn="tl">
                    <a:srgbClr val="000000"/>
                  </a:outerShdw>
                </a:effectLst>
                <a:latin typeface="GulimChe" pitchFamily="49" charset="-127"/>
              </a:rPr>
              <a:t> 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96502746"/>
              </p:ext>
            </p:extLst>
          </p:nvPr>
        </p:nvGraphicFramePr>
        <p:xfrm>
          <a:off x="152400" y="1415632"/>
          <a:ext cx="8839200" cy="544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Поступление, рассмотрение и направление по компетенции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обращений граждан в 3 квартале 2014 года</a:t>
            </a:r>
          </a:p>
        </p:txBody>
      </p:sp>
      <p:sp>
        <p:nvSpPr>
          <p:cNvPr id="3" name="Documents"/>
          <p:cNvSpPr>
            <a:spLocks noGrp="1" noEditPoints="1" noChangeArrowheads="1"/>
          </p:cNvSpPr>
          <p:nvPr>
            <p:ph type="body" idx="1"/>
          </p:nvPr>
        </p:nvSpPr>
        <p:spPr>
          <a:xfrm>
            <a:off x="1204913" y="3683000"/>
            <a:ext cx="2090737" cy="1447800"/>
          </a:xfrm>
          <a:custGeom>
            <a:avLst/>
            <a:gdLst>
              <a:gd name="T0" fmla="*/ 0 w 21600"/>
              <a:gd name="T1" fmla="*/ 27006463 h 21600"/>
              <a:gd name="T2" fmla="*/ 47420892 w 21600"/>
              <a:gd name="T3" fmla="*/ 0 h 21600"/>
              <a:gd name="T4" fmla="*/ 296079927 w 21600"/>
              <a:gd name="T5" fmla="*/ 181598893 h 21600"/>
              <a:gd name="T6" fmla="*/ 272848013 w 21600"/>
              <a:gd name="T7" fmla="*/ 194967011 h 21600"/>
              <a:gd name="T8" fmla="*/ 249629838 w 21600"/>
              <a:gd name="T9" fmla="*/ 208605298 h 21600"/>
              <a:gd name="T10" fmla="*/ 272848013 w 21600"/>
              <a:gd name="T11" fmla="*/ 13773308 h 21600"/>
              <a:gd name="T12" fmla="*/ 249629838 w 21600"/>
              <a:gd name="T13" fmla="*/ 27006463 h 21600"/>
              <a:gd name="T14" fmla="*/ 22493530 w 21600"/>
              <a:gd name="T15" fmla="*/ 13773308 h 21600"/>
              <a:gd name="T16" fmla="*/ 295355137 w 21600"/>
              <a:gd name="T17" fmla="*/ 0 h 21600"/>
              <a:gd name="T18" fmla="*/ 147677705 w 21600"/>
              <a:gd name="T19" fmla="*/ 0 h 21600"/>
              <a:gd name="T20" fmla="*/ 0 w 21600"/>
              <a:gd name="T21" fmla="*/ 104167681 h 21600"/>
              <a:gd name="T22" fmla="*/ 295355137 w 21600"/>
              <a:gd name="T23" fmla="*/ 104167681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645 w 21600"/>
              <a:gd name="T37" fmla="*/ 4171 h 21600"/>
              <a:gd name="T38" fmla="*/ 16522 w 21600"/>
              <a:gd name="T39" fmla="*/ 17314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993366"/>
                </a:solidFill>
                <a:effectLst/>
              </a:rPr>
              <a:t> </a:t>
            </a:r>
            <a:r>
              <a:rPr lang="ru-RU" sz="1400" b="1" dirty="0" smtClean="0">
                <a:solidFill>
                  <a:srgbClr val="D60093"/>
                </a:solidFill>
                <a:effectLst/>
              </a:rPr>
              <a:t>Интернет</a:t>
            </a:r>
            <a:r>
              <a:rPr lang="ru-RU" sz="1400" b="1" dirty="0" smtClean="0">
                <a:solidFill>
                  <a:srgbClr val="993366"/>
                </a:solidFill>
                <a:effectLst/>
              </a:rPr>
              <a:t>      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1400" b="1" dirty="0" smtClean="0">
              <a:solidFill>
                <a:srgbClr val="993366"/>
              </a:solidFill>
              <a:effectLst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b="1" dirty="0" smtClean="0">
                <a:solidFill>
                  <a:srgbClr val="660066"/>
                </a:solidFill>
                <a:effectLst/>
              </a:rPr>
              <a:t>414 (41%)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b="1" dirty="0" smtClean="0">
                <a:solidFill>
                  <a:srgbClr val="660066"/>
                </a:solidFill>
                <a:effectLst/>
              </a:rPr>
              <a:t> обращений</a:t>
            </a:r>
            <a:r>
              <a:rPr lang="ru-RU" sz="1400" b="1" dirty="0" smtClean="0">
                <a:solidFill>
                  <a:schemeClr val="bg2"/>
                </a:solidFill>
                <a:effectLst/>
              </a:rPr>
              <a:t> 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ru-RU" sz="1400" dirty="0" smtClean="0">
                <a:solidFill>
                  <a:srgbClr val="993366"/>
                </a:solidFill>
              </a:rPr>
              <a:t>      </a:t>
            </a:r>
          </a:p>
        </p:txBody>
      </p:sp>
      <p:sp>
        <p:nvSpPr>
          <p:cNvPr id="2" name="Documents"/>
          <p:cNvSpPr>
            <a:spLocks noEditPoints="1" noChangeArrowheads="1"/>
          </p:cNvSpPr>
          <p:nvPr/>
        </p:nvSpPr>
        <p:spPr bwMode="auto">
          <a:xfrm>
            <a:off x="228600" y="1828800"/>
            <a:ext cx="3117850" cy="1295400"/>
          </a:xfrm>
          <a:custGeom>
            <a:avLst/>
            <a:gdLst>
              <a:gd name="T0" fmla="*/ 0 w 21600"/>
              <a:gd name="T1" fmla="*/ 242623 h 21600"/>
              <a:gd name="T2" fmla="*/ 450886 w 21600"/>
              <a:gd name="T3" fmla="*/ 0 h 21600"/>
              <a:gd name="T4" fmla="*/ 2815179 w 21600"/>
              <a:gd name="T5" fmla="*/ 1631466 h 21600"/>
              <a:gd name="T6" fmla="*/ 2594286 w 21600"/>
              <a:gd name="T7" fmla="*/ 1751565 h 21600"/>
              <a:gd name="T8" fmla="*/ 2373524 w 21600"/>
              <a:gd name="T9" fmla="*/ 1874089 h 21600"/>
              <a:gd name="T10" fmla="*/ 2594286 w 21600"/>
              <a:gd name="T11" fmla="*/ 123738 h 21600"/>
              <a:gd name="T12" fmla="*/ 2373524 w 21600"/>
              <a:gd name="T13" fmla="*/ 242623 h 21600"/>
              <a:gd name="T14" fmla="*/ 213872 w 21600"/>
              <a:gd name="T15" fmla="*/ 123738 h 21600"/>
              <a:gd name="T16" fmla="*/ 2808288 w 21600"/>
              <a:gd name="T17" fmla="*/ 0 h 21600"/>
              <a:gd name="T18" fmla="*/ 1404144 w 21600"/>
              <a:gd name="T19" fmla="*/ 0 h 21600"/>
              <a:gd name="T20" fmla="*/ 0 w 21600"/>
              <a:gd name="T21" fmla="*/ 935832 h 21600"/>
              <a:gd name="T22" fmla="*/ 2808288 w 21600"/>
              <a:gd name="T23" fmla="*/ 935832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645 w 21600"/>
              <a:gd name="T37" fmla="*/ 4171 h 21600"/>
              <a:gd name="T38" fmla="*/ 16522 w 21600"/>
              <a:gd name="T39" fmla="*/ 17314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000" b="1" dirty="0">
                <a:solidFill>
                  <a:srgbClr val="A50021"/>
                </a:solidFill>
                <a:latin typeface="Verdana" pitchFamily="34" charset="0"/>
              </a:rPr>
              <a:t> </a:t>
            </a:r>
            <a:r>
              <a:rPr lang="ru-RU" sz="1400" b="1" dirty="0">
                <a:solidFill>
                  <a:srgbClr val="CC0099"/>
                </a:solidFill>
              </a:rPr>
              <a:t>Отдел</a:t>
            </a:r>
            <a:r>
              <a:rPr lang="ru-RU" sz="1400" b="1" dirty="0">
                <a:solidFill>
                  <a:srgbClr val="CC0099"/>
                </a:solidFill>
                <a:latin typeface="Verdana" pitchFamily="34" charset="0"/>
              </a:rPr>
              <a:t>, в том числе по телефону</a:t>
            </a:r>
          </a:p>
          <a:p>
            <a:pPr algn="ctr">
              <a:lnSpc>
                <a:spcPct val="130000"/>
              </a:lnSpc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Verdana" pitchFamily="34" charset="0"/>
              </a:rPr>
              <a:t>314</a:t>
            </a: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ru-RU" sz="1200" b="1" dirty="0" smtClean="0">
                <a:solidFill>
                  <a:srgbClr val="660066"/>
                </a:solidFill>
                <a:latin typeface="Verdana" pitchFamily="34" charset="0"/>
              </a:rPr>
              <a:t>(31%)</a:t>
            </a:r>
            <a:endParaRPr lang="ru-RU" sz="1200" b="1" dirty="0">
              <a:solidFill>
                <a:srgbClr val="660066"/>
              </a:solidFill>
              <a:latin typeface="Verdana" pitchFamily="34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660066"/>
                </a:solidFill>
                <a:latin typeface="Verdana" pitchFamily="34" charset="0"/>
              </a:rPr>
              <a:t>  </a:t>
            </a:r>
            <a:r>
              <a:rPr lang="ru-RU" sz="1200" b="1" dirty="0" smtClean="0">
                <a:solidFill>
                  <a:srgbClr val="660066"/>
                </a:solidFill>
                <a:latin typeface="Verdana" pitchFamily="34" charset="0"/>
              </a:rPr>
              <a:t>обращени</a:t>
            </a: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й</a:t>
            </a:r>
            <a:endParaRPr lang="ru-RU" sz="1200" b="1" dirty="0">
              <a:solidFill>
                <a:srgbClr val="660066"/>
              </a:solidFill>
              <a:latin typeface="Verdana" pitchFamily="34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99344" name="Letter"/>
          <p:cNvSpPr>
            <a:spLocks noEditPoints="1" noChangeArrowheads="1"/>
          </p:cNvSpPr>
          <p:nvPr/>
        </p:nvSpPr>
        <p:spPr bwMode="auto">
          <a:xfrm>
            <a:off x="609600" y="5257800"/>
            <a:ext cx="2344738" cy="13716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5304 w 21600"/>
              <a:gd name="T17" fmla="*/ 9216 h 21600"/>
              <a:gd name="T18" fmla="*/ 17504 w 21600"/>
              <a:gd name="T19" fmla="*/ 183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4" y="0"/>
                </a:moveTo>
                <a:lnTo>
                  <a:pt x="21600" y="0"/>
                </a:lnTo>
                <a:lnTo>
                  <a:pt x="21600" y="21628"/>
                </a:lnTo>
                <a:lnTo>
                  <a:pt x="14" y="21628"/>
                </a:lnTo>
                <a:lnTo>
                  <a:pt x="14" y="0"/>
                </a:lnTo>
                <a:close/>
              </a:path>
              <a:path w="21600" h="21600" extrusionOk="0">
                <a:moveTo>
                  <a:pt x="18476" y="2035"/>
                </a:moveTo>
                <a:lnTo>
                  <a:pt x="20539" y="2035"/>
                </a:lnTo>
                <a:lnTo>
                  <a:pt x="20539" y="6559"/>
                </a:lnTo>
                <a:lnTo>
                  <a:pt x="18476" y="6559"/>
                </a:lnTo>
                <a:lnTo>
                  <a:pt x="18476" y="2035"/>
                </a:lnTo>
                <a:close/>
              </a:path>
              <a:path w="21600" h="21600" extrusionOk="0">
                <a:moveTo>
                  <a:pt x="884" y="2092"/>
                </a:moveTo>
                <a:lnTo>
                  <a:pt x="7425" y="2092"/>
                </a:lnTo>
                <a:lnTo>
                  <a:pt x="7425" y="2770"/>
                </a:lnTo>
                <a:lnTo>
                  <a:pt x="884" y="2770"/>
                </a:lnTo>
                <a:lnTo>
                  <a:pt x="884" y="2092"/>
                </a:lnTo>
                <a:close/>
              </a:path>
              <a:path w="21600" h="21600" extrusionOk="0">
                <a:moveTo>
                  <a:pt x="884" y="3109"/>
                </a:moveTo>
                <a:lnTo>
                  <a:pt x="7425" y="3109"/>
                </a:lnTo>
                <a:lnTo>
                  <a:pt x="7425" y="3788"/>
                </a:lnTo>
                <a:lnTo>
                  <a:pt x="884" y="3788"/>
                </a:lnTo>
                <a:lnTo>
                  <a:pt x="884" y="3109"/>
                </a:lnTo>
                <a:close/>
              </a:path>
              <a:path w="21600" h="21600" extrusionOk="0">
                <a:moveTo>
                  <a:pt x="884" y="4127"/>
                </a:moveTo>
                <a:lnTo>
                  <a:pt x="7425" y="4127"/>
                </a:lnTo>
                <a:lnTo>
                  <a:pt x="7425" y="4806"/>
                </a:lnTo>
                <a:lnTo>
                  <a:pt x="884" y="4806"/>
                </a:lnTo>
                <a:lnTo>
                  <a:pt x="884" y="4127"/>
                </a:lnTo>
                <a:close/>
              </a:path>
              <a:path w="21600" h="21600" extrusionOk="0">
                <a:moveTo>
                  <a:pt x="5127" y="5145"/>
                </a:moveTo>
                <a:lnTo>
                  <a:pt x="7425" y="5145"/>
                </a:lnTo>
                <a:lnTo>
                  <a:pt x="7425" y="5824"/>
                </a:lnTo>
                <a:lnTo>
                  <a:pt x="5127" y="5824"/>
                </a:lnTo>
                <a:lnTo>
                  <a:pt x="5127" y="514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54000" tIns="10800" rIns="54000" bIns="10800"/>
          <a:lstStyle/>
          <a:p>
            <a:pPr algn="ctr">
              <a:lnSpc>
                <a:spcPct val="120000"/>
              </a:lnSpc>
              <a:defRPr/>
            </a:pPr>
            <a:r>
              <a:rPr lang="ru-RU" sz="1200" b="1" dirty="0">
                <a:solidFill>
                  <a:srgbClr val="D60093"/>
                </a:solidFill>
                <a:latin typeface="Verdana" pitchFamily="34" charset="0"/>
              </a:rPr>
              <a:t>Почта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Verdana" pitchFamily="34" charset="0"/>
              </a:rPr>
              <a:t>277 (28%)</a:t>
            </a:r>
            <a:endParaRPr lang="ru-RU" sz="1200" b="1" dirty="0">
              <a:solidFill>
                <a:srgbClr val="660066"/>
              </a:solidFill>
              <a:latin typeface="Verdana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Verdana" pitchFamily="34" charset="0"/>
              </a:rPr>
              <a:t>обращени</a:t>
            </a: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й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99340" name="Form"/>
          <p:cNvSpPr>
            <a:spLocks noEditPoints="1" noChangeArrowheads="1"/>
          </p:cNvSpPr>
          <p:nvPr/>
        </p:nvSpPr>
        <p:spPr bwMode="auto">
          <a:xfrm>
            <a:off x="3581400" y="1676400"/>
            <a:ext cx="2590800" cy="477678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ru-RU" sz="1400" b="1" dirty="0">
              <a:solidFill>
                <a:srgbClr val="A5002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A50021"/>
                </a:solidFill>
                <a:latin typeface="Arial" charset="0"/>
              </a:rPr>
              <a:t>Правительством Камчатского края</a:t>
            </a:r>
            <a:r>
              <a:rPr lang="ru-RU" sz="140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sz="1400" dirty="0">
                <a:solidFill>
                  <a:srgbClr val="660033"/>
                </a:solidFill>
                <a:latin typeface="Arial" charset="0"/>
              </a:rPr>
              <a:t>рассмотрено</a:t>
            </a:r>
            <a:r>
              <a:rPr lang="en-US" sz="1600" b="1" dirty="0">
                <a:solidFill>
                  <a:srgbClr val="660033"/>
                </a:solidFill>
                <a:latin typeface="Arial" charset="0"/>
              </a:rPr>
              <a:t> </a:t>
            </a:r>
            <a:endParaRPr lang="ru-RU" sz="1600" b="1" dirty="0">
              <a:solidFill>
                <a:srgbClr val="660033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660033"/>
                </a:solidFill>
                <a:latin typeface="Arial" charset="0"/>
              </a:rPr>
              <a:t>779 (78%)</a:t>
            </a:r>
            <a:endParaRPr lang="ru-RU" sz="1400" b="1" dirty="0">
              <a:solidFill>
                <a:srgbClr val="660033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660033"/>
                </a:solidFill>
                <a:latin typeface="Arial" charset="0"/>
              </a:rPr>
              <a:t>обращений</a:t>
            </a:r>
            <a:endParaRPr lang="ru-RU" sz="1400" dirty="0">
              <a:solidFill>
                <a:srgbClr val="660033"/>
              </a:solidFill>
              <a:latin typeface="Arial" charset="0"/>
            </a:endParaRPr>
          </a:p>
          <a:p>
            <a:pPr algn="ctr">
              <a:defRPr/>
            </a:pPr>
            <a:endParaRPr lang="ru-RU" sz="1400" dirty="0">
              <a:solidFill>
                <a:srgbClr val="660033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660033"/>
                </a:solidFill>
                <a:latin typeface="Arial" charset="0"/>
              </a:rPr>
              <a:t>226 (22%)</a:t>
            </a:r>
            <a:endParaRPr lang="ru-RU" sz="1400" b="1" dirty="0">
              <a:solidFill>
                <a:srgbClr val="660033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660033"/>
                </a:solidFill>
                <a:latin typeface="Arial" charset="0"/>
              </a:rPr>
              <a:t>обращений </a:t>
            </a:r>
            <a:r>
              <a:rPr lang="ru-RU" sz="1400" dirty="0">
                <a:solidFill>
                  <a:srgbClr val="660033"/>
                </a:solidFill>
                <a:latin typeface="Arial" charset="0"/>
              </a:rPr>
              <a:t>направлено для рассмотрения по компетенции</a:t>
            </a:r>
          </a:p>
        </p:txBody>
      </p:sp>
      <p:sp>
        <p:nvSpPr>
          <p:cNvPr id="99342" name="Documents"/>
          <p:cNvSpPr>
            <a:spLocks noEditPoints="1" noChangeArrowheads="1"/>
          </p:cNvSpPr>
          <p:nvPr/>
        </p:nvSpPr>
        <p:spPr bwMode="auto">
          <a:xfrm>
            <a:off x="6570663" y="1752600"/>
            <a:ext cx="2493962" cy="1219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>
                <a:solidFill>
                  <a:srgbClr val="A50021"/>
                </a:solidFill>
                <a:latin typeface="Arial" charset="0"/>
              </a:rPr>
              <a:t>Федеральные органы государственной власти </a:t>
            </a:r>
          </a:p>
          <a:p>
            <a:pPr algn="ctr">
              <a:defRPr/>
            </a:pPr>
            <a:r>
              <a:rPr lang="ru-RU" sz="1400" b="1">
                <a:solidFill>
                  <a:schemeClr val="bg2"/>
                </a:solidFill>
                <a:latin typeface="Arial" charset="0"/>
              </a:rPr>
              <a:t>  </a:t>
            </a:r>
            <a:r>
              <a:rPr lang="ru-RU" sz="1200" b="1">
                <a:solidFill>
                  <a:schemeClr val="bg2"/>
                </a:solidFill>
                <a:latin typeface="Arial" charset="0"/>
              </a:rPr>
              <a:t> 13564 (23,0%)</a:t>
            </a:r>
          </a:p>
          <a:p>
            <a:pPr algn="ctr">
              <a:defRPr/>
            </a:pPr>
            <a:r>
              <a:rPr lang="ru-RU" sz="1200">
                <a:solidFill>
                  <a:schemeClr val="bg2"/>
                </a:solidFill>
                <a:latin typeface="Arial" charset="0"/>
              </a:rPr>
              <a:t>обращения </a:t>
            </a:r>
          </a:p>
        </p:txBody>
      </p:sp>
      <p:sp>
        <p:nvSpPr>
          <p:cNvPr id="99343" name="Documents"/>
          <p:cNvSpPr>
            <a:spLocks noEditPoints="1" noChangeArrowheads="1"/>
          </p:cNvSpPr>
          <p:nvPr/>
        </p:nvSpPr>
        <p:spPr bwMode="auto">
          <a:xfrm>
            <a:off x="6570663" y="5181600"/>
            <a:ext cx="2520950" cy="1447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rgbClr val="A50021"/>
                </a:solidFill>
                <a:latin typeface="Arial" charset="0"/>
              </a:rPr>
              <a:t>Органы местного самоуправления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200" b="1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65 (29%)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обращений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26633" name="AutoShape 20"/>
          <p:cNvSpPr>
            <a:spLocks noChangeArrowheads="1"/>
          </p:cNvSpPr>
          <p:nvPr/>
        </p:nvSpPr>
        <p:spPr bwMode="auto">
          <a:xfrm rot="883109">
            <a:off x="2905125" y="2513013"/>
            <a:ext cx="811213" cy="363537"/>
          </a:xfrm>
          <a:prstGeom prst="rightArrow">
            <a:avLst>
              <a:gd name="adj1" fmla="val 50000"/>
              <a:gd name="adj2" fmla="val 66995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26634" name="AutoShape 20"/>
          <p:cNvSpPr>
            <a:spLocks noChangeArrowheads="1"/>
          </p:cNvSpPr>
          <p:nvPr/>
        </p:nvSpPr>
        <p:spPr bwMode="auto">
          <a:xfrm rot="2107701">
            <a:off x="6129338" y="4883150"/>
            <a:ext cx="838200" cy="287338"/>
          </a:xfrm>
          <a:prstGeom prst="rightArrow">
            <a:avLst>
              <a:gd name="adj1" fmla="val 50000"/>
              <a:gd name="adj2" fmla="val 78209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26635" name="AutoShape 20"/>
          <p:cNvSpPr>
            <a:spLocks noChangeArrowheads="1"/>
          </p:cNvSpPr>
          <p:nvPr/>
        </p:nvSpPr>
        <p:spPr bwMode="auto">
          <a:xfrm>
            <a:off x="2743200" y="4159250"/>
            <a:ext cx="954088" cy="381000"/>
          </a:xfrm>
          <a:prstGeom prst="rightArrow">
            <a:avLst>
              <a:gd name="adj1" fmla="val 50000"/>
              <a:gd name="adj2" fmla="val 62604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26636" name="AutoShape 20"/>
          <p:cNvSpPr>
            <a:spLocks noChangeArrowheads="1"/>
          </p:cNvSpPr>
          <p:nvPr/>
        </p:nvSpPr>
        <p:spPr bwMode="auto">
          <a:xfrm rot="-839991">
            <a:off x="2895600" y="5562600"/>
            <a:ext cx="898525" cy="280988"/>
          </a:xfrm>
          <a:prstGeom prst="rightArrow">
            <a:avLst>
              <a:gd name="adj1" fmla="val 50000"/>
              <a:gd name="adj2" fmla="val 79943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4" name="Documents"/>
          <p:cNvSpPr>
            <a:spLocks noEditPoints="1" noChangeArrowheads="1"/>
          </p:cNvSpPr>
          <p:nvPr/>
        </p:nvSpPr>
        <p:spPr bwMode="auto">
          <a:xfrm>
            <a:off x="6570663" y="1752600"/>
            <a:ext cx="2493962" cy="16764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rgbClr val="A50021"/>
                </a:solidFill>
                <a:latin typeface="Arial" charset="0"/>
              </a:rPr>
              <a:t>Федеральные органы государственной власти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19 (8%)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660066"/>
                </a:solidFill>
                <a:latin typeface="Arial" charset="0"/>
              </a:rPr>
              <a:t>обращений </a:t>
            </a:r>
          </a:p>
        </p:txBody>
      </p:sp>
      <p:sp>
        <p:nvSpPr>
          <p:cNvPr id="5" name="Documents"/>
          <p:cNvSpPr>
            <a:spLocks noEditPoints="1" noChangeArrowheads="1"/>
          </p:cNvSpPr>
          <p:nvPr/>
        </p:nvSpPr>
        <p:spPr bwMode="auto">
          <a:xfrm>
            <a:off x="6723063" y="3581400"/>
            <a:ext cx="2192337" cy="1447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CCEC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rgbClr val="A50021"/>
                </a:solidFill>
                <a:latin typeface="Arial" charset="0"/>
              </a:rPr>
              <a:t>Исполнительные органы государственной власти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142  (63%)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rgbClr val="660066"/>
                </a:solidFill>
                <a:latin typeface="Arial" charset="0"/>
              </a:rPr>
              <a:t>обращения</a:t>
            </a:r>
            <a:endParaRPr lang="ru-RU" sz="1200" b="1" dirty="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26639" name="AutoShape 20"/>
          <p:cNvSpPr>
            <a:spLocks noChangeArrowheads="1"/>
          </p:cNvSpPr>
          <p:nvPr/>
        </p:nvSpPr>
        <p:spPr bwMode="auto">
          <a:xfrm rot="-1748456">
            <a:off x="6192838" y="2562225"/>
            <a:ext cx="696912" cy="287338"/>
          </a:xfrm>
          <a:prstGeom prst="rightArrow">
            <a:avLst>
              <a:gd name="adj1" fmla="val 50000"/>
              <a:gd name="adj2" fmla="val 71550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26640" name="AutoShape 20"/>
          <p:cNvSpPr>
            <a:spLocks noChangeArrowheads="1"/>
          </p:cNvSpPr>
          <p:nvPr/>
        </p:nvSpPr>
        <p:spPr bwMode="auto">
          <a:xfrm>
            <a:off x="6248400" y="4038600"/>
            <a:ext cx="685800" cy="287338"/>
          </a:xfrm>
          <a:prstGeom prst="rightArrow">
            <a:avLst>
              <a:gd name="adj1" fmla="val 50000"/>
              <a:gd name="adj2" fmla="val 66298"/>
            </a:avLst>
          </a:prstGeom>
          <a:gradFill rotWithShape="1">
            <a:gsLst>
              <a:gs pos="0">
                <a:srgbClr val="FFCC00"/>
              </a:gs>
              <a:gs pos="100000">
                <a:srgbClr val="80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5" name="Rectangle 15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9822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sz="1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itchFamily="49" charset="-127"/>
              </a:rPr>
              <a:t>Доли тем в общем количестве вопросов, содержащихся в </a:t>
            </a:r>
            <a:br>
              <a:rPr lang="ru-RU" sz="1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itchFamily="49" charset="-127"/>
              </a:rPr>
            </a:br>
            <a:r>
              <a:rPr lang="ru-RU" sz="11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itchFamily="49" charset="-127"/>
              </a:rPr>
              <a:t>обращениях, рассмотренных в 2014 году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itchFamily="49" charset="-127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Che" pitchFamily="49" charset="-127"/>
              </a:rPr>
            </a:b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ungsuhChe" pitchFamily="49" charset="-127"/>
            </a:endParaRPr>
          </a:p>
        </p:txBody>
      </p:sp>
      <p:sp>
        <p:nvSpPr>
          <p:cNvPr id="153616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3956387"/>
              </p:ext>
            </p:extLst>
          </p:nvPr>
        </p:nvGraphicFramePr>
        <p:xfrm>
          <a:off x="-344672" y="403859"/>
          <a:ext cx="9971671" cy="62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4F4F77"/>
                  </a:outerShdw>
                </a:effectLst>
              </a:rPr>
              <a:t>Соотношение письменных и устных обращений, поступивших в 2014 году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00207"/>
              </p:ext>
            </p:extLst>
          </p:nvPr>
        </p:nvGraphicFramePr>
        <p:xfrm>
          <a:off x="50800" y="1955800"/>
          <a:ext cx="8713788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A7A7A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CCECFF"/>
                </a:solidFill>
              </a:rPr>
              <a:t>Ежеквартальная активность населения Камчатского края в 2013 и 2014 годах</a:t>
            </a:r>
            <a:br>
              <a:rPr lang="ru-RU" sz="2800" dirty="0" smtClean="0">
                <a:solidFill>
                  <a:srgbClr val="CCECFF"/>
                </a:solidFill>
              </a:rPr>
            </a:br>
            <a:r>
              <a:rPr lang="ru-RU" sz="2800" dirty="0" smtClean="0">
                <a:solidFill>
                  <a:srgbClr val="CCECFF"/>
                </a:solidFill>
              </a:rPr>
              <a:t>(по устным и письменным обращениям)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48453"/>
              </p:ext>
            </p:extLst>
          </p:nvPr>
        </p:nvGraphicFramePr>
        <p:xfrm>
          <a:off x="304800" y="1905000"/>
          <a:ext cx="854075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pperplate Gothic Bold" pitchFamily="34" charset="0"/>
              </a:rPr>
              <a:t>Результаты рассмотрения обращений, поступивших в 3 квартале 2014 года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47477361"/>
              </p:ext>
            </p:extLst>
          </p:nvPr>
        </p:nvGraphicFramePr>
        <p:xfrm>
          <a:off x="355600" y="1574800"/>
          <a:ext cx="83566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рбита">
  <a:themeElements>
    <a:clrScheme name="Орбита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Орбит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умерки">
  <a:themeElements>
    <a:clrScheme name="1_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рбита 6">
    <a:dk1>
      <a:srgbClr val="6D776E"/>
    </a:dk1>
    <a:lt1>
      <a:srgbClr val="FFFFFF"/>
    </a:lt1>
    <a:dk2>
      <a:srgbClr val="575863"/>
    </a:dk2>
    <a:lt2>
      <a:srgbClr val="DDDDDD"/>
    </a:lt2>
    <a:accent1>
      <a:srgbClr val="0099CC"/>
    </a:accent1>
    <a:accent2>
      <a:srgbClr val="939EA9"/>
    </a:accent2>
    <a:accent3>
      <a:srgbClr val="B4B4B7"/>
    </a:accent3>
    <a:accent4>
      <a:srgbClr val="DADADA"/>
    </a:accent4>
    <a:accent5>
      <a:srgbClr val="AACAE2"/>
    </a:accent5>
    <a:accent6>
      <a:srgbClr val="858F99"/>
    </a:accent6>
    <a:hlink>
      <a:srgbClr val="FFCC00"/>
    </a:hlink>
    <a:folHlink>
      <a:srgbClr val="BD8949"/>
    </a:folHlink>
  </a:clrScheme>
</a:themeOverride>
</file>

<file path=ppt/theme/themeOverride2.xml><?xml version="1.0" encoding="utf-8"?>
<a:themeOverride xmlns:a="http://schemas.openxmlformats.org/drawingml/2006/main">
  <a:clrScheme name="Облака 7">
    <a:dk1>
      <a:srgbClr val="4F4F77"/>
    </a:dk1>
    <a:lt1>
      <a:srgbClr val="FFFFFF"/>
    </a:lt1>
    <a:dk2>
      <a:srgbClr val="7979A5"/>
    </a:dk2>
    <a:lt2>
      <a:srgbClr val="F3F3FF"/>
    </a:lt2>
    <a:accent1>
      <a:srgbClr val="5D5D8B"/>
    </a:accent1>
    <a:accent2>
      <a:srgbClr val="66CCFF"/>
    </a:accent2>
    <a:accent3>
      <a:srgbClr val="BEBECF"/>
    </a:accent3>
    <a:accent4>
      <a:srgbClr val="DADADA"/>
    </a:accent4>
    <a:accent5>
      <a:srgbClr val="B6B6C4"/>
    </a:accent5>
    <a:accent6>
      <a:srgbClr val="5CB9E7"/>
    </a:accent6>
    <a:hlink>
      <a:srgbClr val="CCECFF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6693</TotalTime>
  <Words>278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Облака</vt:lpstr>
      <vt:lpstr>Орбита</vt:lpstr>
      <vt:lpstr>1_Сумерки</vt:lpstr>
      <vt:lpstr>Горизонт</vt:lpstr>
      <vt:lpstr>1_Горизонт</vt:lpstr>
      <vt:lpstr>Информационно-статистический обзор обращений граждан, поступивших в 3 квартале 2014 года </vt:lpstr>
      <vt:lpstr>И Н Ф О Р М А Ц И Я о работе с обращениями граждан, поступивших на имя Губернатора Камчатского края, Первого вице-губернатора Камчатского края, вице-губернатора Камчатского края, заместителей Председателя Правительства Камчатского края</vt:lpstr>
      <vt:lpstr>Количество обращений поступивших в 2014 году по сравнению с обращениями, поступившими в 2013 году, с распределением по районам Камчатского края. </vt:lpstr>
      <vt:lpstr>Поступление, рассмотрение и направление по компетенции обращений граждан в 3 квартале 2014 года</vt:lpstr>
      <vt:lpstr>Доли тем в общем количестве вопросов, содержащихся в  обращениях, рассмотренных в 2014 году </vt:lpstr>
      <vt:lpstr>Соотношение письменных и устных обращений, поступивших в 2014 году</vt:lpstr>
      <vt:lpstr>Ежеквартальная активность населения Камчатского края в 2013 и 2014 годах (по устным и письменным обращениям)</vt:lpstr>
      <vt:lpstr>Результаты рассмотрения обращений, поступивших в 3 квартале 2014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Райзих Анжела Александровна</dc:creator>
  <cp:lastModifiedBy>Ткаченко Любовь Андреевна</cp:lastModifiedBy>
  <cp:revision>133</cp:revision>
  <cp:lastPrinted>2014-07-01T23:39:54Z</cp:lastPrinted>
  <dcterms:created xsi:type="dcterms:W3CDTF">1601-01-01T00:00:00Z</dcterms:created>
  <dcterms:modified xsi:type="dcterms:W3CDTF">2014-10-06T21:59:17Z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