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303" r:id="rId4"/>
    <p:sldId id="279" r:id="rId5"/>
    <p:sldId id="301" r:id="rId6"/>
    <p:sldId id="306" r:id="rId7"/>
    <p:sldId id="304" r:id="rId8"/>
    <p:sldId id="273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99FFCC"/>
    <a:srgbClr val="8A3BC5"/>
    <a:srgbClr val="66FFCC"/>
    <a:srgbClr val="3878B2"/>
    <a:srgbClr val="647FB4"/>
    <a:srgbClr val="7E94C0"/>
    <a:srgbClr val="DAE7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6" autoAdjust="0"/>
    <p:restoredTop sz="98514" autoAdjust="0"/>
  </p:normalViewPr>
  <p:slideViewPr>
    <p:cSldViewPr>
      <p:cViewPr varScale="1">
        <p:scale>
          <a:sx n="112" d="100"/>
          <a:sy n="112" d="100"/>
        </p:scale>
        <p:origin x="71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02354193521069"/>
          <c:y val="0"/>
          <c:w val="0.96629390915014202"/>
          <c:h val="0.9494408637252130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cat>
            <c:strRef>
              <c:f>Лист1!$A$2:$A$5</c:f>
              <c:strCache>
                <c:ptCount val="4"/>
                <c:pt idx="0">
                  <c:v>Посредством электронной связи (электронная  приемная, электронная почта)</c:v>
                </c:pt>
                <c:pt idx="1">
                  <c:v>В письменной (по почте, телеграмма, принесенные лично)</c:v>
                </c:pt>
                <c:pt idx="2">
                  <c:v>В устной форме  (личные, выездные,онлайн приемы)</c:v>
                </c:pt>
                <c:pt idx="3">
                  <c:v> Управления Президента РФ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830</c:v>
                </c:pt>
                <c:pt idx="1">
                  <c:v>344</c:v>
                </c:pt>
                <c:pt idx="2">
                  <c:v>159</c:v>
                </c:pt>
                <c:pt idx="3">
                  <c:v>157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2907288"/>
        <c:axId val="6540232"/>
      </c:barChart>
      <c:valAx>
        <c:axId val="65402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907288"/>
        <c:crosses val="autoZero"/>
        <c:crossBetween val="between"/>
      </c:valAx>
      <c:catAx>
        <c:axId val="102907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5402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explosion val="12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0.22082403043082782"/>
                  <c:y val="-0.2211996450584890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5038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58628958901844"/>
                      <c:h val="5.8270757399385524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2736182406859656"/>
                  <c:y val="0.1387635249890273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659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3255157147491552E-2"/>
                      <c:h val="5.8270757399385524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2.9914792076242737E-2"/>
                  <c:y val="1.705402141464800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122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6209533266145038E-2"/>
                  <c:y val="7.651188685587641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148968955140251E-2"/>
                      <c:h val="4.4058055598439998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5.8129329876045459E-2"/>
                  <c:y val="1.286021638621349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29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Разъяснено</c:v>
                </c:pt>
                <c:pt idx="1">
                  <c:v>В процессе </c:v>
                </c:pt>
                <c:pt idx="2">
                  <c:v>Решено </c:v>
                </c:pt>
                <c:pt idx="3">
                  <c:v>Меры приняты</c:v>
                </c:pt>
                <c:pt idx="4">
                  <c:v>Отказано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1036</c:v>
                </c:pt>
                <c:pt idx="1">
                  <c:v>263</c:v>
                </c:pt>
                <c:pt idx="2">
                  <c:v>33</c:v>
                </c:pt>
                <c:pt idx="3">
                  <c:v>8</c:v>
                </c:pt>
                <c:pt idx="4">
                  <c:v>9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проведенных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приемов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Губернатором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Камчатского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края, Первым вице-губернатором Камчатского края, Председателем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–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Первым вице-губернатором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Камчатского края,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Заместителей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Председателя Правительства </a:t>
            </a:r>
          </a:p>
        </c:rich>
      </c:tx>
      <c:layout>
        <c:manualLayout>
          <c:xMode val="edge"/>
          <c:yMode val="edge"/>
          <c:x val="0.11303068855041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4.1063301006301921E-2"/>
          <c:y val="0.20442974696514601"/>
          <c:w val="0.9575028023083253"/>
          <c:h val="0.738962086606868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CC0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64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25400" h="127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CCE0F80-A941-40FD-8AF9-0CF819189877}" type="VALUE">
                      <a:rPr lang="ru-RU" smtClean="0"/>
                      <a:pPr/>
                      <a:t>[ЗНАЧЕНИЕ]</a:t>
                    </a:fld>
                    <a:endParaRPr lang="ru-RU" dirty="0" smtClean="0"/>
                  </a:p>
                  <a:p>
                    <a:r>
                      <a:rPr lang="ru-RU" dirty="0" smtClean="0"/>
                      <a:t>личных и онлайн приемов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7970C86-02D8-4B1F-B562-94F74414F685}" type="VALUE">
                      <a:rPr lang="ru-RU" smtClean="0"/>
                      <a:pPr/>
                      <a:t>[ЗНАЧЕНИЕ]</a:t>
                    </a:fld>
                    <a:endParaRPr lang="ru-RU" dirty="0" smtClean="0"/>
                  </a:p>
                  <a:p>
                    <a:r>
                      <a:rPr lang="ru-RU" dirty="0" smtClean="0"/>
                      <a:t>личных приемов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г.</c:v>
                </c:pt>
                <c:pt idx="1">
                  <c:v>2021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244</c:v>
                </c:pt>
                <c:pt idx="1">
                  <c:v>505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64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25400" h="127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EE30EBD7-8311-4D66-89E6-D0A277AE8182}" type="VALUE">
                      <a:rPr lang="ru-RU" smtClean="0"/>
                      <a:pPr/>
                      <a:t>[ЗНАЧЕНИЕ]</a:t>
                    </a:fld>
                    <a:endParaRPr lang="ru-RU" dirty="0" smtClean="0"/>
                  </a:p>
                  <a:p>
                    <a:r>
                      <a:rPr lang="ru-RU" dirty="0" smtClean="0"/>
                      <a:t>выездной прием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082969338689463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112</a:t>
                    </a:r>
                    <a:endParaRPr lang="ru-RU" dirty="0" smtClean="0"/>
                  </a:p>
                  <a:p>
                    <a:r>
                      <a:rPr lang="ru-RU" dirty="0" smtClean="0"/>
                      <a:t>выездных приемов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г.</c:v>
                </c:pt>
                <c:pt idx="1">
                  <c:v>2021 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399</c:v>
                </c:pt>
                <c:pt idx="1">
                  <c:v>112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3023960"/>
        <c:axId val="103022392"/>
      </c:barChart>
      <c:catAx>
        <c:axId val="103023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03022392"/>
        <c:crosses val="autoZero"/>
        <c:auto val="1"/>
        <c:lblAlgn val="ctr"/>
        <c:lblOffset val="100"/>
        <c:noMultiLvlLbl val="0"/>
      </c:catAx>
      <c:valAx>
        <c:axId val="1030223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302396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0.64704</cdr:x>
      <cdr:y>0.7566</cdr:y>
    </cdr:from>
    <cdr:to>
      <cdr:x>0.79946</cdr:x>
      <cdr:y>0.92749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56584" y="3377842"/>
          <a:ext cx="1238269" cy="7629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3805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0.4875</cdr:x>
      <cdr:y>0.28886</cdr:y>
    </cdr:from>
    <cdr:to>
      <cdr:x>0.62741</cdr:x>
      <cdr:y>0.51434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960440" y="1289610"/>
          <a:ext cx="1136637" cy="10066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31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633</a:t>
          </a:r>
          <a:endParaRPr lang="ru-RU" sz="31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0.5346</cdr:x>
      <cdr:y>0.51467</cdr:y>
    </cdr:from>
    <cdr:to>
      <cdr:x>0.61305</cdr:x>
      <cdr:y>0.60066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343104" y="2297722"/>
          <a:ext cx="637332" cy="3839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1415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ADAA057-93C4-40C9-94B4-C9F1562E8AB7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9391998-E6F7-4081-AFB4-AE30E14E07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1145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391998-E6F7-4081-AFB4-AE30E14E070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897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8719D-4C78-48FC-9942-F80DEC848150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FFF70-38DB-4396-8A98-69E40EFA5D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CBC2E-3237-45DD-A265-89155F3FBF13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7B57E-5F5A-40E1-BC57-BB1648DAEA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3B701-0952-40F8-ADA2-7A8A411657DD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0DE5A-7E7B-450C-AF52-134CF0E2D0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AD6B9-304C-400B-AC58-B3C420AF3F97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A4644-F871-4628-9C4C-D8247D224E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C6A79-FF3B-4857-9EC5-D0795F53FE7C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AFDC-9AC6-44AF-BEEF-D95EA30102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5782B-9735-4C34-AE3E-94ACE06E9D1A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ACC10-B7EE-4979-BBEB-F102E8AD87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AEE5C-FA15-4EC9-B6C0-50613EC690AB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0CDAD-6B7C-44DA-99EA-65F5C1B636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5BF93-2E0C-4B49-B04F-B7B54908C70A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51BA6-FE9A-4A4F-AE72-829CB5F3EA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719CB-504E-4857-89DA-B01B35A3D146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E031C-9B34-4F2F-A109-59310ED44C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09EF3-DC76-4CDE-9CC1-CBC5DFCD55BE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6DCFD-BFDA-48C7-AE08-9580826FB2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6C4BD-5434-49B9-AF99-8243D2EA5B53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582F0-0FAD-4FC9-8413-EC8FF2A2C0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91653-BA2F-4BBE-BEA4-9E2D76973E89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F5803-E56C-4C6A-B03A-1FB9BB73BC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206E8-4ECC-47E9-A205-7009ACD26614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0AB0B-E589-4B0E-AB78-51C68C68AC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33149-F83D-4641-AED2-1D70F58033F5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2B8C5-5630-4808-9ED9-53B963A4D7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6E84-AB26-49D7-A3C2-64A524B98C37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7C2E4-27D7-44A4-90E7-7B16503C78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CD8B7-39B8-4BE5-B2FA-8D99BFABA5B8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8922E-CAD9-4814-B416-39AB4BD1A5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47ECF-39E7-47E7-9D47-FA207BABA2E5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840CE-66C8-455A-B72D-BEF701E51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5CC9-C67E-4976-9A36-A920A87FAF6B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9779D-8465-4F97-8412-3CE3FBDD33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1407B-8E2E-40FD-863B-4E505323BA76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01650-EF88-411D-B7A6-204D033E4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C0499-950D-402C-B310-2644BF997115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1AD4D-B5F2-4601-B0F7-5E1103C082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A592-C913-4732-81B0-B45AF1C2FFE4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5F04D-1A74-4296-8CE9-4ECC569936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85AD5-5D58-40AA-8DA7-1150589BB73C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6ECB3-4D1D-484F-AFB0-6EC7183FAD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2000">
              <a:srgbClr val="8BC4FD"/>
            </a:gs>
            <a:gs pos="7000">
              <a:schemeClr val="bg1">
                <a:lumMod val="95000"/>
              </a:schemeClr>
            </a:gs>
            <a:gs pos="52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45BFF4-9185-4B8D-BD3A-0B08E2DCE5FF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7985E8-E286-4571-A226-74F9D3CB52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15281C7E-7B5F-4CE8-A30D-607A0470A155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F620DD2B-CB63-4A98-B836-19912CE068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2000">
              <a:srgbClr val="FF7C80"/>
            </a:gs>
            <a:gs pos="7000">
              <a:schemeClr val="bg1">
                <a:lumMod val="95000"/>
              </a:schemeClr>
            </a:gs>
            <a:gs pos="52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3"/>
          <p:cNvSpPr txBox="1">
            <a:spLocks noChangeArrowheads="1"/>
          </p:cNvSpPr>
          <p:nvPr/>
        </p:nvSpPr>
        <p:spPr bwMode="auto">
          <a:xfrm>
            <a:off x="136919" y="404664"/>
            <a:ext cx="900708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Информационно-статистический обзор обращений граждан, поступивших 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2021 году в Правительство Камчатского края 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67" y="1236207"/>
            <a:ext cx="7056784" cy="5621793"/>
          </a:xfrm>
          <a:prstGeom prst="rect">
            <a:avLst/>
          </a:prstGeom>
        </p:spPr>
      </p:pic>
      <p:sp>
        <p:nvSpPr>
          <p:cNvPr id="15" name="Овал 14"/>
          <p:cNvSpPr/>
          <p:nvPr/>
        </p:nvSpPr>
        <p:spPr>
          <a:xfrm>
            <a:off x="5304759" y="1970957"/>
            <a:ext cx="419370" cy="37792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37</a:t>
            </a:r>
            <a:endParaRPr lang="ru-RU" sz="800" dirty="0"/>
          </a:p>
        </p:txBody>
      </p:sp>
      <p:sp>
        <p:nvSpPr>
          <p:cNvPr id="3" name="TextBox 2"/>
          <p:cNvSpPr txBox="1"/>
          <p:nvPr/>
        </p:nvSpPr>
        <p:spPr>
          <a:xfrm>
            <a:off x="6117006" y="5496088"/>
            <a:ext cx="1944217" cy="170816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ru-RU" sz="700" dirty="0" smtClean="0"/>
              <a:t>1.Пенжинский - 37</a:t>
            </a:r>
          </a:p>
          <a:p>
            <a:r>
              <a:rPr lang="ru-RU" sz="700" dirty="0" smtClean="0"/>
              <a:t>2.Олюторский - 25</a:t>
            </a:r>
          </a:p>
          <a:p>
            <a:r>
              <a:rPr lang="ru-RU" sz="700" dirty="0" smtClean="0"/>
              <a:t>3.Карагинский - 24</a:t>
            </a:r>
          </a:p>
          <a:p>
            <a:r>
              <a:rPr lang="ru-RU" sz="700" dirty="0" smtClean="0"/>
              <a:t>4.Тигильский - 44</a:t>
            </a:r>
          </a:p>
          <a:p>
            <a:r>
              <a:rPr lang="ru-RU" sz="700" dirty="0" smtClean="0"/>
              <a:t>5.Усть-Камчатский - 70</a:t>
            </a:r>
          </a:p>
          <a:p>
            <a:r>
              <a:rPr lang="ru-RU" sz="700" dirty="0" smtClean="0"/>
              <a:t>6.Быстринский - 41</a:t>
            </a:r>
          </a:p>
          <a:p>
            <a:r>
              <a:rPr lang="ru-RU" sz="700" dirty="0" smtClean="0"/>
              <a:t>7.Мильковский - 56</a:t>
            </a:r>
          </a:p>
          <a:p>
            <a:r>
              <a:rPr lang="ru-RU" sz="700" dirty="0" smtClean="0"/>
              <a:t>8.Соболевский - 39</a:t>
            </a:r>
          </a:p>
          <a:p>
            <a:r>
              <a:rPr lang="ru-RU" sz="700" dirty="0" smtClean="0"/>
              <a:t>9.Елизовский - 211</a:t>
            </a:r>
          </a:p>
          <a:p>
            <a:r>
              <a:rPr lang="ru-RU" sz="700" dirty="0" smtClean="0"/>
              <a:t>10.Усть-Большерецкий - 48</a:t>
            </a:r>
          </a:p>
          <a:p>
            <a:r>
              <a:rPr lang="ru-RU" sz="700" dirty="0" smtClean="0"/>
              <a:t>11.Алеутский - 13</a:t>
            </a:r>
          </a:p>
          <a:p>
            <a:r>
              <a:rPr lang="ru-RU" sz="700" dirty="0" smtClean="0"/>
              <a:t>12.Вилючинский городской округ - 61</a:t>
            </a:r>
          </a:p>
          <a:p>
            <a:r>
              <a:rPr lang="ru-RU" sz="700" dirty="0" smtClean="0"/>
              <a:t>13. Петропавловск-Камчатский городской округ - 1042</a:t>
            </a:r>
          </a:p>
          <a:p>
            <a:r>
              <a:rPr lang="ru-RU" sz="700" dirty="0" smtClean="0"/>
              <a:t>14. Городской </a:t>
            </a:r>
            <a:r>
              <a:rPr lang="ru-RU" sz="700" dirty="0" err="1" smtClean="0"/>
              <a:t>округ«посёлок</a:t>
            </a:r>
            <a:r>
              <a:rPr lang="ru-RU" sz="700" dirty="0" smtClean="0"/>
              <a:t> Палана»- 19</a:t>
            </a:r>
            <a:endParaRPr lang="ru-RU" sz="700" dirty="0"/>
          </a:p>
        </p:txBody>
      </p:sp>
      <p:sp>
        <p:nvSpPr>
          <p:cNvPr id="6" name="Овал 5"/>
          <p:cNvSpPr/>
          <p:nvPr/>
        </p:nvSpPr>
        <p:spPr>
          <a:xfrm>
            <a:off x="6887208" y="2420888"/>
            <a:ext cx="403814" cy="36648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25</a:t>
            </a:r>
            <a:endParaRPr lang="ru-RU" sz="800" dirty="0"/>
          </a:p>
        </p:txBody>
      </p:sp>
      <p:sp>
        <p:nvSpPr>
          <p:cNvPr id="7" name="Овал 6"/>
          <p:cNvSpPr/>
          <p:nvPr/>
        </p:nvSpPr>
        <p:spPr>
          <a:xfrm>
            <a:off x="2400242" y="4819651"/>
            <a:ext cx="463621" cy="39954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41</a:t>
            </a:r>
            <a:endParaRPr lang="ru-RU" sz="800" dirty="0"/>
          </a:p>
        </p:txBody>
      </p:sp>
      <p:sp>
        <p:nvSpPr>
          <p:cNvPr id="8" name="Овал 7"/>
          <p:cNvSpPr/>
          <p:nvPr/>
        </p:nvSpPr>
        <p:spPr>
          <a:xfrm>
            <a:off x="3180784" y="3933055"/>
            <a:ext cx="456996" cy="38039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44</a:t>
            </a:r>
            <a:endParaRPr lang="ru-RU" sz="800" dirty="0"/>
          </a:p>
        </p:txBody>
      </p:sp>
      <p:sp>
        <p:nvSpPr>
          <p:cNvPr id="9" name="Овал 8"/>
          <p:cNvSpPr/>
          <p:nvPr/>
        </p:nvSpPr>
        <p:spPr>
          <a:xfrm>
            <a:off x="2105520" y="5281023"/>
            <a:ext cx="450256" cy="38022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39</a:t>
            </a:r>
            <a:endParaRPr lang="ru-RU" sz="800" dirty="0"/>
          </a:p>
        </p:txBody>
      </p:sp>
      <p:sp>
        <p:nvSpPr>
          <p:cNvPr id="10" name="Овал 9"/>
          <p:cNvSpPr/>
          <p:nvPr/>
        </p:nvSpPr>
        <p:spPr>
          <a:xfrm>
            <a:off x="3180784" y="4941169"/>
            <a:ext cx="456995" cy="35352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56</a:t>
            </a:r>
            <a:endParaRPr lang="ru-RU" sz="800" dirty="0"/>
          </a:p>
        </p:txBody>
      </p:sp>
      <p:sp>
        <p:nvSpPr>
          <p:cNvPr id="11" name="Овал 10"/>
          <p:cNvSpPr/>
          <p:nvPr/>
        </p:nvSpPr>
        <p:spPr>
          <a:xfrm>
            <a:off x="4139952" y="3933055"/>
            <a:ext cx="432048" cy="38039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24</a:t>
            </a:r>
            <a:endParaRPr lang="ru-RU" sz="800" dirty="0"/>
          </a:p>
        </p:txBody>
      </p:sp>
      <p:sp>
        <p:nvSpPr>
          <p:cNvPr id="12" name="Овал 11"/>
          <p:cNvSpPr/>
          <p:nvPr/>
        </p:nvSpPr>
        <p:spPr>
          <a:xfrm>
            <a:off x="3637779" y="4437112"/>
            <a:ext cx="430165" cy="38253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70</a:t>
            </a:r>
            <a:endParaRPr lang="ru-RU" sz="800" dirty="0"/>
          </a:p>
        </p:txBody>
      </p:sp>
      <p:sp>
        <p:nvSpPr>
          <p:cNvPr id="13" name="Овал 12"/>
          <p:cNvSpPr/>
          <p:nvPr/>
        </p:nvSpPr>
        <p:spPr>
          <a:xfrm>
            <a:off x="2742958" y="5340713"/>
            <a:ext cx="504056" cy="40579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211</a:t>
            </a:r>
            <a:endParaRPr lang="ru-RU" sz="800" dirty="0"/>
          </a:p>
        </p:txBody>
      </p:sp>
      <p:sp>
        <p:nvSpPr>
          <p:cNvPr id="14" name="Овал 13"/>
          <p:cNvSpPr/>
          <p:nvPr/>
        </p:nvSpPr>
        <p:spPr>
          <a:xfrm>
            <a:off x="2105520" y="5784904"/>
            <a:ext cx="450255" cy="38039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48</a:t>
            </a:r>
            <a:endParaRPr lang="ru-RU" sz="800" dirty="0"/>
          </a:p>
        </p:txBody>
      </p:sp>
      <p:sp>
        <p:nvSpPr>
          <p:cNvPr id="16" name="Овал 15"/>
          <p:cNvSpPr/>
          <p:nvPr/>
        </p:nvSpPr>
        <p:spPr>
          <a:xfrm>
            <a:off x="5461762" y="5057930"/>
            <a:ext cx="432049" cy="35352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13</a:t>
            </a:r>
            <a:endParaRPr lang="ru-RU" sz="800" dirty="0"/>
          </a:p>
        </p:txBody>
      </p:sp>
      <p:sp>
        <p:nvSpPr>
          <p:cNvPr id="4" name="Овал 3"/>
          <p:cNvSpPr/>
          <p:nvPr/>
        </p:nvSpPr>
        <p:spPr>
          <a:xfrm>
            <a:off x="2444598" y="6087448"/>
            <a:ext cx="432049" cy="424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61</a:t>
            </a:r>
            <a:endParaRPr lang="ru-RU" sz="800" dirty="0"/>
          </a:p>
        </p:txBody>
      </p:sp>
      <p:sp>
        <p:nvSpPr>
          <p:cNvPr id="5" name="Овал 4"/>
          <p:cNvSpPr/>
          <p:nvPr/>
        </p:nvSpPr>
        <p:spPr>
          <a:xfrm>
            <a:off x="3446430" y="5646735"/>
            <a:ext cx="549506" cy="4407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1042</a:t>
            </a:r>
            <a:endParaRPr lang="ru-RU" sz="800" dirty="0"/>
          </a:p>
        </p:txBody>
      </p:sp>
      <p:sp>
        <p:nvSpPr>
          <p:cNvPr id="17" name="Овал 16"/>
          <p:cNvSpPr/>
          <p:nvPr/>
        </p:nvSpPr>
        <p:spPr>
          <a:xfrm>
            <a:off x="3595838" y="3105971"/>
            <a:ext cx="504056" cy="4594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19</a:t>
            </a:r>
            <a:endParaRPr lang="ru-RU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252536" y="116632"/>
            <a:ext cx="98650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 Камчатского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 в 2021 году 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поступило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5853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обращения,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6060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вопросам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них остаются на контроле – </a:t>
            </a:r>
            <a:r>
              <a:rPr lang="ru-RU" sz="24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659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обращений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-108520" y="4221088"/>
            <a:ext cx="59401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рассмотренных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обращений на конец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года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5199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898835"/>
            <a:ext cx="83772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2020 году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поступило 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7556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обращений (количество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обращений уменьшилось в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Object 16402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47169877"/>
              </p:ext>
            </p:extLst>
          </p:nvPr>
        </p:nvGraphicFramePr>
        <p:xfrm>
          <a:off x="5676900" y="3890963"/>
          <a:ext cx="3402013" cy="190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85" name="Лист" r:id="rId3" imgW="4991201" imgH="2790696" progId="Excel.Sheet.8">
                  <p:embed/>
                </p:oleObj>
              </mc:Choice>
              <mc:Fallback>
                <p:oleObj name="Лист" r:id="rId3" imgW="4991201" imgH="2790696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6900" y="3890963"/>
                        <a:ext cx="3402013" cy="190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341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91" name="TextBox 2"/>
          <p:cNvSpPr txBox="1">
            <a:spLocks noChangeArrowheads="1"/>
          </p:cNvSpPr>
          <p:nvPr/>
        </p:nvSpPr>
        <p:spPr bwMode="auto">
          <a:xfrm>
            <a:off x="1043608" y="475925"/>
            <a:ext cx="76035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Sylfaen" pitchFamily="18" charset="0"/>
              </a:rPr>
              <a:t>Источники поступления обращений граждан в Правительство Камчатского края</a:t>
            </a:r>
          </a:p>
        </p:txBody>
      </p:sp>
      <p:sp>
        <p:nvSpPr>
          <p:cNvPr id="58392" name="TextBox 1"/>
          <p:cNvSpPr txBox="1">
            <a:spLocks noChangeArrowheads="1"/>
          </p:cNvSpPr>
          <p:nvPr/>
        </p:nvSpPr>
        <p:spPr bwMode="auto">
          <a:xfrm>
            <a:off x="6300192" y="692218"/>
            <a:ext cx="25193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endParaRPr lang="en-US" sz="1200" b="1" dirty="0" smtClean="0"/>
          </a:p>
          <a:p>
            <a:pPr>
              <a:lnSpc>
                <a:spcPct val="150000"/>
              </a:lnSpc>
            </a:pPr>
            <a:endParaRPr lang="en-US" sz="1200" b="1" dirty="0"/>
          </a:p>
          <a:p>
            <a:pPr>
              <a:lnSpc>
                <a:spcPct val="150000"/>
              </a:lnSpc>
            </a:pPr>
            <a:r>
              <a:rPr lang="en-US" sz="1200" b="1" dirty="0" smtClean="0"/>
              <a:t> </a:t>
            </a:r>
            <a:endParaRPr lang="ru-RU" sz="1200" b="1" dirty="0" smtClean="0"/>
          </a:p>
          <a:p>
            <a:pPr>
              <a:lnSpc>
                <a:spcPct val="150000"/>
              </a:lnSpc>
            </a:pPr>
            <a:endParaRPr lang="ru-RU" sz="1200" b="1" dirty="0"/>
          </a:p>
        </p:txBody>
      </p:sp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3752016755"/>
              </p:ext>
            </p:extLst>
          </p:nvPr>
        </p:nvGraphicFramePr>
        <p:xfrm>
          <a:off x="539552" y="1275294"/>
          <a:ext cx="812405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4499992" y="1479326"/>
            <a:ext cx="637332" cy="38390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898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Заголовок 1"/>
          <p:cNvSpPr>
            <a:spLocks noGrp="1"/>
          </p:cNvSpPr>
          <p:nvPr>
            <p:ph type="title"/>
          </p:nvPr>
        </p:nvSpPr>
        <p:spPr>
          <a:xfrm>
            <a:off x="323528" y="115888"/>
            <a:ext cx="8374385" cy="504825"/>
          </a:xfrm>
        </p:spPr>
        <p:txBody>
          <a:bodyPr anchor="t"/>
          <a:lstStyle/>
          <a:p>
            <a:r>
              <a:rPr lang="ru-RU" sz="1400" b="1" dirty="0" smtClean="0">
                <a:latin typeface="Sylfaen" pitchFamily="18" charset="0"/>
              </a:rPr>
              <a:t>Основная тематика обращений, представляющих для заявителей наибольший интерес в 2021 году</a:t>
            </a:r>
          </a:p>
        </p:txBody>
      </p:sp>
      <p:graphicFrame>
        <p:nvGraphicFramePr>
          <p:cNvPr id="62714" name="Group 2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64047"/>
              </p:ext>
            </p:extLst>
          </p:nvPr>
        </p:nvGraphicFramePr>
        <p:xfrm>
          <a:off x="251521" y="692695"/>
          <a:ext cx="8784976" cy="5904660"/>
        </p:xfrm>
        <a:graphic>
          <a:graphicData uri="http://schemas.openxmlformats.org/drawingml/2006/table">
            <a:tbl>
              <a:tblPr/>
              <a:tblGrid>
                <a:gridCol w="5760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970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34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8849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3169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№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7B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Наименование вопроса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7B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Кол-во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7B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в %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7B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5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1.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Улучшение жилищных условий 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534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9,1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56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2.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Санитарно-эпидемиологическое благополучие населения, оказание медицинской помощи и лечение 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1355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23,0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56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3.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Социальное обеспечение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456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7,8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56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4.  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Комплексное благоустройство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275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4,70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56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5.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Строительство и реконструкция дорог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362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6,0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56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6.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Развитие предпринимательской деятельности 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111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1,9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456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7.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Коммунально-бытовое хозяйство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451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7,7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616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8.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Трудоустройство и безработица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104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1,78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616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9.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Охрана объектов животного мира и среды их обитания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442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7,55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66706" y="-272615"/>
            <a:ext cx="922880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prstClr val="black"/>
              </a:solidFill>
              <a:latin typeface="Sylfaen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prstClr val="black"/>
              </a:solidFill>
              <a:latin typeface="Sylfaen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prstClr val="black"/>
                </a:solidFill>
                <a:latin typeface="Sylfaen" pitchFamily="18" charset="0"/>
                <a:ea typeface="Calibri" pitchFamily="34" charset="0"/>
                <a:cs typeface="Times New Roman" pitchFamily="18" charset="0"/>
              </a:rPr>
              <a:t>Распределение </a:t>
            </a:r>
            <a:r>
              <a:rPr lang="ru-RU" sz="1400" b="1" dirty="0">
                <a:solidFill>
                  <a:prstClr val="black"/>
                </a:solidFill>
                <a:latin typeface="Sylfaen" pitchFamily="18" charset="0"/>
                <a:ea typeface="Calibri" pitchFamily="34" charset="0"/>
                <a:cs typeface="Times New Roman" pitchFamily="18" charset="0"/>
              </a:rPr>
              <a:t>по тематическим разделам количества вопросов, </a:t>
            </a:r>
            <a:r>
              <a:rPr lang="ru-RU" sz="1400" b="1" dirty="0" smtClean="0">
                <a:solidFill>
                  <a:prstClr val="black"/>
                </a:solidFill>
                <a:latin typeface="Sylfaen" pitchFamily="18" charset="0"/>
                <a:ea typeface="Calibri" pitchFamily="34" charset="0"/>
                <a:cs typeface="Times New Roman" pitchFamily="18" charset="0"/>
              </a:rPr>
              <a:t>содержавшихся в обращениях, поступивших в Правительство Камчатского края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prstClr val="black"/>
              </a:solidFill>
              <a:latin typeface="Sylfaen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prstClr val="black"/>
              </a:solidFill>
              <a:latin typeface="Sylfae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520955"/>
              </p:ext>
            </p:extLst>
          </p:nvPr>
        </p:nvGraphicFramePr>
        <p:xfrm>
          <a:off x="52436" y="1437070"/>
          <a:ext cx="8990523" cy="4622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67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20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7144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6676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6676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9172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46497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919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Условные обозначения</a:t>
                      </a:r>
                      <a:endParaRPr lang="ru-RU" sz="1400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количество вопросов</a:t>
                      </a:r>
                      <a:endParaRPr lang="ru-RU" sz="1400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Sylfae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Sylfae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Sylfae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Sylfae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Всего вопросов, содержащихся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 в обращениях</a:t>
                      </a:r>
                      <a:endParaRPr lang="ru-RU" sz="1400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7112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Тематический раздел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1.Государство, общество, политика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solidFill>
                      <a:srgbClr val="0066CC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2. Социальная сфера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3.</a:t>
                      </a:r>
                      <a:r>
                        <a:rPr lang="ru-RU" sz="1300" b="1" baseline="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 Экономика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solidFill>
                      <a:srgbClr val="00990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4.Оборона, безопасность, законность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solidFill>
                      <a:srgbClr val="990099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5. Жилищно-коммунальная сфера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357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Период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1210">
                <a:tc>
                  <a:txBody>
                    <a:bodyPr/>
                    <a:lstStyle/>
                    <a:p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2019 год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1357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4887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1718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548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4919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13429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15882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2020 год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1273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7423</a:t>
                      </a: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3519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619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4872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17706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15882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2021 год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1179</a:t>
                      </a:r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7261</a:t>
                      </a: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2772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851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4748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16811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5446F-470E-4D3D-B731-5E3978DF87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37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4537424" y="-17849"/>
            <a:ext cx="2231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1200" b="1" dirty="0" smtClean="0">
                <a:latin typeface="Sylfae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1200" b="1" dirty="0">
              <a:latin typeface="Sylfae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98776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Sylfaen" panose="010A0502050306030303" pitchFamily="18" charset="0"/>
              </a:rPr>
              <a:t>Результаты рассмотрения обращений, поступивших в </a:t>
            </a:r>
            <a:r>
              <a:rPr lang="ru-RU" b="1" dirty="0" smtClean="0">
                <a:latin typeface="Sylfaen" panose="010A0502050306030303" pitchFamily="18" charset="0"/>
              </a:rPr>
              <a:t>2021 году</a:t>
            </a:r>
            <a:endParaRPr lang="ru-RU" b="1" dirty="0">
              <a:latin typeface="Sylfaen" panose="010A0502050306030303" pitchFamily="18" charset="0"/>
            </a:endParaRP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3451393287"/>
              </p:ext>
            </p:extLst>
          </p:nvPr>
        </p:nvGraphicFramePr>
        <p:xfrm>
          <a:off x="539552" y="692696"/>
          <a:ext cx="806489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818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90" name="Text Box 410"/>
          <p:cNvSpPr txBox="1">
            <a:spLocks noChangeArrowheads="1"/>
          </p:cNvSpPr>
          <p:nvPr/>
        </p:nvSpPr>
        <p:spPr bwMode="auto">
          <a:xfrm>
            <a:off x="7019925" y="2924175"/>
            <a:ext cx="23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776458467"/>
              </p:ext>
            </p:extLst>
          </p:nvPr>
        </p:nvGraphicFramePr>
        <p:xfrm>
          <a:off x="107504" y="-7788"/>
          <a:ext cx="8856984" cy="6597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араллакс">
    <a:dk1>
      <a:sysClr val="windowText" lastClr="000000"/>
    </a:dk1>
    <a:lt1>
      <a:sysClr val="window" lastClr="FFFFFF"/>
    </a:lt1>
    <a:dk2>
      <a:srgbClr val="212121"/>
    </a:dk2>
    <a:lt2>
      <a:srgbClr val="CDD0D1"/>
    </a:lt2>
    <a:accent1>
      <a:srgbClr val="30ACEC"/>
    </a:accent1>
    <a:accent2>
      <a:srgbClr val="80C34F"/>
    </a:accent2>
    <a:accent3>
      <a:srgbClr val="E29D3E"/>
    </a:accent3>
    <a:accent4>
      <a:srgbClr val="D64A3B"/>
    </a:accent4>
    <a:accent5>
      <a:srgbClr val="D64787"/>
    </a:accent5>
    <a:accent6>
      <a:srgbClr val="A666E1"/>
    </a:accent6>
    <a:hlink>
      <a:srgbClr val="3085ED"/>
    </a:hlink>
    <a:folHlink>
      <a:srgbClr val="82B6F4"/>
    </a:folHlink>
  </a:clrScheme>
  <a:fontScheme name="Параллакс">
    <a:majorFont>
      <a:latin typeface="Corbel" panose="020B0503020204020204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Corbel" panose="020B0503020204020204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Параллакс">
    <a:fillStyleLst>
      <a:solidFill>
        <a:schemeClr val="phClr"/>
      </a:solidFill>
      <a:gradFill rotWithShape="1">
        <a:gsLst>
          <a:gs pos="0">
            <a:schemeClr val="phClr">
              <a:tint val="60000"/>
              <a:lumMod val="104000"/>
            </a:schemeClr>
          </a:gs>
          <a:gs pos="100000">
            <a:schemeClr val="phClr">
              <a:tint val="84000"/>
            </a:schemeClr>
          </a:gs>
        </a:gsLst>
        <a:lin ang="5400000" scaled="0"/>
      </a:gradFill>
      <a:gradFill rotWithShape="1">
        <a:gsLst>
          <a:gs pos="0">
            <a:schemeClr val="phClr">
              <a:tint val="96000"/>
              <a:lumMod val="102000"/>
            </a:schemeClr>
          </a:gs>
          <a:gs pos="100000">
            <a:schemeClr val="phClr">
              <a:shade val="88000"/>
              <a:lumMod val="94000"/>
            </a:schemeClr>
          </a:gs>
        </a:gsLst>
        <a:path path="circle">
          <a:fillToRect l="50000" t="100000" r="100000" b="50000"/>
        </a:path>
      </a:gradFill>
    </a:fillStyleLst>
    <a:lnStyleLst>
      <a:ln w="9525" cap="rnd" cmpd="sng" algn="ctr">
        <a:solidFill>
          <a:schemeClr val="phClr">
            <a:tint val="60000"/>
          </a:schemeClr>
        </a:solidFill>
        <a:prstDash val="solid"/>
      </a:ln>
      <a:ln w="15875" cap="rnd" cmpd="sng" algn="ctr">
        <a:solidFill>
          <a:schemeClr val="phClr"/>
        </a:solidFill>
        <a:prstDash val="solid"/>
      </a:ln>
      <a:ln w="2222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reflection blurRad="12700" stA="26000" endPos="32000" dist="12700" dir="5400000" sy="-100000" rotWithShape="0"/>
        </a:effectLst>
      </a:effectStyle>
      <a:effectStyle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0000"/>
              <a:lumMod val="110000"/>
            </a:schemeClr>
          </a:gs>
          <a:gs pos="100000">
            <a:schemeClr val="phClr">
              <a:shade val="64000"/>
              <a:lumMod val="98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shade val="76000"/>
              <a:satMod val="180000"/>
            </a:schemeClr>
            <a:schemeClr val="phClr">
              <a:tint val="80000"/>
              <a:satMod val="120000"/>
              <a:lumMod val="180000"/>
            </a:schemeClr>
          </a:duotone>
        </a:blip>
        <a:stretch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19857</TotalTime>
  <Words>368</Words>
  <Application>Microsoft Office PowerPoint</Application>
  <PresentationFormat>Экран (4:3)</PresentationFormat>
  <Paragraphs>163</Paragraphs>
  <Slides>7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Sylfaen</vt:lpstr>
      <vt:lpstr>Times New Roman</vt:lpstr>
      <vt:lpstr>Verdana</vt:lpstr>
      <vt:lpstr>Тема Office</vt:lpstr>
      <vt:lpstr>1_Тема Office</vt:lpstr>
      <vt:lpstr>Лист</vt:lpstr>
      <vt:lpstr>Презентация PowerPoint</vt:lpstr>
      <vt:lpstr>Презентация PowerPoint</vt:lpstr>
      <vt:lpstr>Презентация PowerPoint</vt:lpstr>
      <vt:lpstr>Основная тематика обращений, представляющих для заявителей наибольший интерес в 2021 году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Еремин Александр Геннадьевич</dc:creator>
  <cp:lastModifiedBy>Шлык Марина Александровна</cp:lastModifiedBy>
  <cp:revision>4166</cp:revision>
  <cp:lastPrinted>2020-03-02T14:29:12Z</cp:lastPrinted>
  <dcterms:created xsi:type="dcterms:W3CDTF">2015-06-29T07:39:57Z</dcterms:created>
  <dcterms:modified xsi:type="dcterms:W3CDTF">2021-12-29T01:27:37Z</dcterms:modified>
</cp:coreProperties>
</file>